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6" r:id="rId3"/>
    <p:sldId id="264" r:id="rId4"/>
    <p:sldId id="269" r:id="rId5"/>
    <p:sldId id="270" r:id="rId6"/>
    <p:sldId id="271" r:id="rId7"/>
    <p:sldId id="272" r:id="rId8"/>
    <p:sldId id="274" r:id="rId9"/>
    <p:sldId id="273" r:id="rId10"/>
    <p:sldId id="258" r:id="rId11"/>
    <p:sldId id="261" r:id="rId12"/>
    <p:sldId id="259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3A99A6-CB62-4029-AACF-3248E730F5E5}" type="datetimeFigureOut">
              <a:rPr lang="es-ES" smtClean="0"/>
              <a:pPr/>
              <a:t>05/02/2011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2EF810-9EB3-4431-8317-514C0295BA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A99A6-CB62-4029-AACF-3248E730F5E5}" type="datetimeFigureOut">
              <a:rPr lang="es-ES" smtClean="0"/>
              <a:pPr/>
              <a:t>05/02/2011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EF810-9EB3-4431-8317-514C0295BA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A99A6-CB62-4029-AACF-3248E730F5E5}" type="datetimeFigureOut">
              <a:rPr lang="es-ES" smtClean="0"/>
              <a:pPr/>
              <a:t>05/02/2011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EF810-9EB3-4431-8317-514C0295BA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A99A6-CB62-4029-AACF-3248E730F5E5}" type="datetimeFigureOut">
              <a:rPr lang="es-ES" smtClean="0"/>
              <a:pPr/>
              <a:t>05/02/2011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EF810-9EB3-4431-8317-514C0295BA8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A99A6-CB62-4029-AACF-3248E730F5E5}" type="datetimeFigureOut">
              <a:rPr lang="es-ES" smtClean="0"/>
              <a:pPr/>
              <a:t>05/02/2011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EF810-9EB3-4431-8317-514C0295BA8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A99A6-CB62-4029-AACF-3248E730F5E5}" type="datetimeFigureOut">
              <a:rPr lang="es-ES" smtClean="0"/>
              <a:pPr/>
              <a:t>05/02/2011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EF810-9EB3-4431-8317-514C0295BA8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A99A6-CB62-4029-AACF-3248E730F5E5}" type="datetimeFigureOut">
              <a:rPr lang="es-ES" smtClean="0"/>
              <a:pPr/>
              <a:t>05/02/2011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EF810-9EB3-4431-8317-514C0295BA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A99A6-CB62-4029-AACF-3248E730F5E5}" type="datetimeFigureOut">
              <a:rPr lang="es-ES" smtClean="0"/>
              <a:pPr/>
              <a:t>05/02/2011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EF810-9EB3-4431-8317-514C0295BA8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A99A6-CB62-4029-AACF-3248E730F5E5}" type="datetimeFigureOut">
              <a:rPr lang="es-ES" smtClean="0"/>
              <a:pPr/>
              <a:t>05/02/2011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EF810-9EB3-4431-8317-514C0295BA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73A99A6-CB62-4029-AACF-3248E730F5E5}" type="datetimeFigureOut">
              <a:rPr lang="es-ES" smtClean="0"/>
              <a:pPr/>
              <a:t>05/02/2011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EF810-9EB3-4431-8317-514C0295BA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3A99A6-CB62-4029-AACF-3248E730F5E5}" type="datetimeFigureOut">
              <a:rPr lang="es-ES" smtClean="0"/>
              <a:pPr/>
              <a:t>05/02/2011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2EF810-9EB3-4431-8317-514C0295BA8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73A99A6-CB62-4029-AACF-3248E730F5E5}" type="datetimeFigureOut">
              <a:rPr lang="es-ES" smtClean="0"/>
              <a:pPr/>
              <a:t>05/02/2011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E2EF810-9EB3-4431-8317-514C0295BA8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785786" y="2285992"/>
            <a:ext cx="7500990" cy="1785950"/>
          </a:xfrm>
        </p:spPr>
        <p:txBody>
          <a:bodyPr>
            <a:noAutofit/>
          </a:bodyPr>
          <a:lstStyle/>
          <a:p>
            <a:r>
              <a:rPr lang="es-E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Internacionalización de la </a:t>
            </a:r>
            <a:br>
              <a:rPr lang="es-E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 Superior  </a:t>
            </a:r>
            <a:br>
              <a:rPr lang="es-E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Panamá</a:t>
            </a:r>
            <a:endParaRPr lang="es-E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357422" y="2871613"/>
            <a:ext cx="4500594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sz="2400" dirty="0" smtClean="0"/>
              <a:t>Múltiples dimensiones de la internacionalización de la educación</a:t>
            </a:r>
            <a:endParaRPr lang="es-ES" sz="2400" dirty="0"/>
          </a:p>
        </p:txBody>
      </p:sp>
      <p:sp>
        <p:nvSpPr>
          <p:cNvPr id="5" name="4 Rectángulo"/>
          <p:cNvSpPr/>
          <p:nvPr/>
        </p:nvSpPr>
        <p:spPr>
          <a:xfrm>
            <a:off x="3786182" y="714356"/>
            <a:ext cx="1714512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académico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786578" y="4572008"/>
            <a:ext cx="214225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redes y socios internacionales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858016" y="1571612"/>
            <a:ext cx="2000264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 nacionales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428992" y="5643578"/>
            <a:ext cx="2428892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y liderazgo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14282" y="4643446"/>
            <a:ext cx="2214578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Experiencia de los profesores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85720" y="1571612"/>
            <a:ext cx="192885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Experiencia de los alumnos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214414" y="2143116"/>
            <a:ext cx="72152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</a:rPr>
              <a:t>  Hacer análisis crítico y comparativo.</a:t>
            </a:r>
          </a:p>
          <a:p>
            <a:pPr algn="just"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</a:rPr>
              <a:t>  Enfrentar   problemas   complejos   que   requieran </a:t>
            </a:r>
          </a:p>
          <a:p>
            <a:pPr algn="just"/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</a:rPr>
              <a:t>  múltiples tipos de conocimientos.</a:t>
            </a:r>
          </a:p>
          <a:p>
            <a:pPr algn="just"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</a:rPr>
              <a:t>  Manejar    situaciones   desconocidas   e    integrar </a:t>
            </a:r>
          </a:p>
          <a:p>
            <a:pPr algn="just"/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</a:rPr>
              <a:t>  conocimientos  nuevos.</a:t>
            </a:r>
          </a:p>
          <a:p>
            <a:pPr algn="just">
              <a:buFont typeface="Arial" pitchFamily="34" charset="0"/>
              <a:buChar char="•"/>
            </a:pPr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</a:rPr>
              <a:t> Comunicarse efectivamente, incluyendo diferentes </a:t>
            </a:r>
          </a:p>
          <a:p>
            <a:pPr algn="just"/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</a:rPr>
              <a:t>   lenguas</a:t>
            </a:r>
          </a:p>
          <a:p>
            <a:pPr algn="just">
              <a:buFont typeface="Arial" pitchFamily="34" charset="0"/>
              <a:buChar char="•"/>
            </a:pPr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</a:rPr>
              <a:t> Trabajar  en  equipo  con  personas  con  distintas </a:t>
            </a:r>
          </a:p>
          <a:p>
            <a:pPr algn="just"/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</a:rPr>
              <a:t>  perspectivas, historias y actitudes.</a:t>
            </a:r>
          </a:p>
          <a:p>
            <a:pPr algn="just">
              <a:buFont typeface="Arial" pitchFamily="34" charset="0"/>
              <a:buChar char="•"/>
            </a:pPr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</a:rPr>
              <a:t>  Habilidad para ver múltiples perspectivas y pensar </a:t>
            </a:r>
          </a:p>
          <a:p>
            <a:pPr algn="just"/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</a:rPr>
              <a:t>  creativamente sobre diversas soluciones.</a:t>
            </a:r>
            <a:endParaRPr lang="es-E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500562" y="642918"/>
            <a:ext cx="43989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 smtClean="0">
                <a:solidFill>
                  <a:schemeClr val="bg2">
                    <a:lumMod val="25000"/>
                  </a:schemeClr>
                </a:solidFill>
              </a:rPr>
              <a:t>Competencias</a:t>
            </a:r>
            <a:endParaRPr lang="es-ES" sz="4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42976" y="2749349"/>
            <a:ext cx="750099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</a:rPr>
              <a:t>• Pensar en la comunidad internacional  presentando a nuestra universidad Chiricana como recursos.</a:t>
            </a:r>
          </a:p>
          <a:p>
            <a:pPr algn="just"/>
            <a:endParaRPr lang="es-E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</a:rPr>
              <a:t>• Explorar la posibilidades de innovar en la estructura académica al construir puentes educacionales mas amplios con los vecinos.</a:t>
            </a:r>
            <a:endParaRPr lang="es-E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85786" y="1785926"/>
            <a:ext cx="39773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>
                <a:solidFill>
                  <a:schemeClr val="bg2">
                    <a:lumMod val="25000"/>
                  </a:schemeClr>
                </a:solidFill>
              </a:rPr>
              <a:t>Dos oportunidades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429256" y="214290"/>
            <a:ext cx="34980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 smtClean="0">
                <a:solidFill>
                  <a:schemeClr val="bg2">
                    <a:lumMod val="25000"/>
                  </a:schemeClr>
                </a:solidFill>
              </a:rPr>
              <a:t>Conclusión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2071678"/>
            <a:ext cx="7772400" cy="2071701"/>
          </a:xfrm>
        </p:spPr>
        <p:txBody>
          <a:bodyPr>
            <a:noAutofit/>
          </a:bodyPr>
          <a:lstStyle/>
          <a:p>
            <a:pPr algn="just"/>
            <a:r>
              <a:rPr lang="es-ES" sz="2000" i="1" dirty="0" smtClean="0">
                <a:solidFill>
                  <a:schemeClr val="accent1">
                    <a:lumMod val="75000"/>
                  </a:schemeClr>
                </a:solidFill>
              </a:rPr>
              <a:t>Proceso de desarrollo e implementación de políticas y programas para integrar las dimensiones internacional e intercultural en las misiones, propósitos y funciones de las instituciones universitarias. A través de ella se tiende a formalizar los beneficios de la cooperación internacional para la comunidad universitaria en general.</a:t>
            </a:r>
            <a:endParaRPr lang="es-ES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5214942" y="642918"/>
            <a:ext cx="2986054" cy="928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Concepto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428604"/>
            <a:ext cx="7529538" cy="928694"/>
          </a:xfrm>
        </p:spPr>
        <p:txBody>
          <a:bodyPr>
            <a:noAutofit/>
          </a:bodyPr>
          <a:lstStyle/>
          <a:p>
            <a:pPr algn="r"/>
            <a:r>
              <a:rPr lang="es-ES" sz="3200" dirty="0" smtClean="0">
                <a:solidFill>
                  <a:schemeClr val="bg2">
                    <a:lumMod val="25000"/>
                  </a:schemeClr>
                </a:solidFill>
              </a:rPr>
              <a:t>La Internacionalización de la </a:t>
            </a:r>
            <a:br>
              <a:rPr lang="es-ES" sz="32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s-ES" sz="3200" dirty="0" smtClean="0">
                <a:solidFill>
                  <a:schemeClr val="bg2">
                    <a:lumMod val="25000"/>
                  </a:schemeClr>
                </a:solidFill>
              </a:rPr>
              <a:t>Educación Superior </a:t>
            </a:r>
            <a:endParaRPr lang="es-ES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28662" y="1885074"/>
            <a:ext cx="74732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</a:rPr>
              <a:t>Gacel-Ávila (1999:15) agrega que internacionalizar la universidad significa: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repensarla, desde su misión y funciones sustantivas, el estilo de gestión universitaria, hasta su manera de impartir la docencia, las formas de hacer investigación y brindar servicios a la comunidad.</a:t>
            </a: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84934" y="3569713"/>
            <a:ext cx="750099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Esta reflexión nos conduce a pensar que el proceso de internacionalización en nuestras universidades implica un verdadero cambio de cultura y estructura institucionales, tomando en cuenta que el cambio existe solo cuando la transformación es profunda y significativa.</a:t>
            </a:r>
          </a:p>
          <a:p>
            <a:pPr algn="just"/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7" t="23437" r="12842" b="15039"/>
          <a:stretch>
            <a:fillRect/>
          </a:stretch>
        </p:blipFill>
        <p:spPr bwMode="auto">
          <a:xfrm>
            <a:off x="172717" y="184417"/>
            <a:ext cx="8780037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705" t="20508" r="13574" b="15039"/>
          <a:stretch>
            <a:fillRect/>
          </a:stretch>
        </p:blipFill>
        <p:spPr bwMode="auto">
          <a:xfrm>
            <a:off x="785786" y="428603"/>
            <a:ext cx="7715304" cy="5852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170" t="16601" r="12841" b="13086"/>
          <a:stretch>
            <a:fillRect/>
          </a:stretch>
        </p:blipFill>
        <p:spPr bwMode="auto">
          <a:xfrm>
            <a:off x="1601477" y="214290"/>
            <a:ext cx="6756737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437" t="16601" r="19433" b="13086"/>
          <a:stretch>
            <a:fillRect/>
          </a:stretch>
        </p:blipFill>
        <p:spPr bwMode="auto">
          <a:xfrm>
            <a:off x="1500166" y="214314"/>
            <a:ext cx="6143668" cy="600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2"/>
          <a:srcRect l="23437" t="23437" r="12109" b="24410"/>
          <a:stretch/>
        </p:blipFill>
        <p:spPr bwMode="auto">
          <a:xfrm>
            <a:off x="1475656" y="1052736"/>
            <a:ext cx="6858048" cy="4449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20507" t="14648" r="12842" b="20898"/>
          <a:stretch>
            <a:fillRect/>
          </a:stretch>
        </p:blipFill>
        <p:spPr bwMode="auto">
          <a:xfrm>
            <a:off x="1214414" y="785793"/>
            <a:ext cx="7286676" cy="5129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253</TotalTime>
  <Words>277</Words>
  <Application>Microsoft Office PowerPoint</Application>
  <PresentationFormat>Presentación en pantalla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Concurrencia</vt:lpstr>
      <vt:lpstr>La Internacionalización de la  Educación Superior   en Panamá</vt:lpstr>
      <vt:lpstr>Proceso de desarrollo e implementación de políticas y programas para integrar las dimensiones internacional e intercultural en las misiones, propósitos y funciones de las instituciones universitarias. A través de ella se tiende a formalizar los beneficios de la cooperación internacional para la comunidad universitaria en general.</vt:lpstr>
      <vt:lpstr>La Internacionalización de la  Educación Superior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Vivimos en una época de movimientos y cambios, ambos evolucionarios y revolucionarios a la vez, con aspectos buenos y malos. Y en una época asì, una universidad tiene la obligación especial de mantener lo mejor del pasado y avanzar ràpidamente hacia lo mejor del futuro.    John F. Kennedy,1963</dc:title>
  <dc:creator>Direc.de Cooperacion</dc:creator>
  <cp:lastModifiedBy>Msc.Sanchez</cp:lastModifiedBy>
  <cp:revision>37</cp:revision>
  <dcterms:created xsi:type="dcterms:W3CDTF">2010-12-02T15:33:14Z</dcterms:created>
  <dcterms:modified xsi:type="dcterms:W3CDTF">2011-02-06T02:56:18Z</dcterms:modified>
</cp:coreProperties>
</file>