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BA00"/>
    <a:srgbClr val="D9DD89"/>
    <a:srgbClr val="FFFFAF"/>
    <a:srgbClr val="4D4D4D"/>
    <a:srgbClr val="663300"/>
    <a:srgbClr val="63A0D7"/>
    <a:srgbClr val="230F9D"/>
    <a:srgbClr val="FF151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44" d="100"/>
          <a:sy n="44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s-E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s-E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fld id="{9538446C-51F7-4D33-B38E-09558FDD3494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s-ES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s-ES"/>
          </a:p>
        </p:txBody>
      </p:sp>
      <p:sp>
        <p:nvSpPr>
          <p:cNvPr id="264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4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los estilos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264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s-ES"/>
          </a:p>
        </p:txBody>
      </p:sp>
      <p:sp>
        <p:nvSpPr>
          <p:cNvPr id="264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fld id="{130F48AE-CA6F-4A73-B276-79BAA54803F5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23A4BC-2448-4999-9389-40D2EE00961A}" type="slidenum">
              <a:rPr lang="es-ES"/>
              <a:pPr/>
              <a:t>1</a:t>
            </a:fld>
            <a:endParaRPr lang="es-ES"/>
          </a:p>
        </p:txBody>
      </p:sp>
      <p:sp>
        <p:nvSpPr>
          <p:cNvPr id="338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4EAAE1-60BF-46AD-850A-85E18536A43D}" type="slidenum">
              <a:rPr lang="es-ES"/>
              <a:pPr/>
              <a:t>2</a:t>
            </a:fld>
            <a:endParaRPr lang="es-ES"/>
          </a:p>
        </p:txBody>
      </p:sp>
      <p:sp>
        <p:nvSpPr>
          <p:cNvPr id="186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53E574-8963-4C13-ACF9-CBE7C86C341B}" type="slidenum">
              <a:rPr lang="es-ES"/>
              <a:pPr/>
              <a:t>3</a:t>
            </a:fld>
            <a:endParaRPr lang="es-ES"/>
          </a:p>
        </p:txBody>
      </p:sp>
      <p:sp>
        <p:nvSpPr>
          <p:cNvPr id="188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83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755650" y="4652963"/>
            <a:ext cx="8154988" cy="100965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28983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827088" y="5662613"/>
            <a:ext cx="8058150" cy="936625"/>
          </a:xfrm>
        </p:spPr>
        <p:txBody>
          <a:bodyPr/>
          <a:lstStyle>
            <a:lvl1pPr marL="0" indent="0" algn="r">
              <a:buFontTx/>
              <a:buNone/>
              <a:defRPr sz="2800"/>
            </a:lvl1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289842" name="Rectangle 5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289843" name="Rectangle 5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289844" name="Rectangle 5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074690E-C400-4706-9521-6A2F5079530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53B90-19C4-48B6-9AA2-3B6485965BA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60587" cy="64738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0825" y="188913"/>
            <a:ext cx="6329363" cy="64738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B4A01-8CE7-41AE-8067-728E565DAB4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03985-F807-4F80-9933-E1FEF7FAE99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3CDCA-6A42-4FDC-B567-A9FFF1DB5AB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0825" y="1484313"/>
            <a:ext cx="4244975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244975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FFB94-E1E2-4868-8607-EDE5A9F0E37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DA601-517A-477A-AF49-C683C3EF965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54827-51E4-4B68-9E4E-6CBEDA91CED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DD412-C7BA-4450-B97F-CF67F3034F2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F7796-FD37-4884-BAB7-2D897344002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51B2D-B641-487F-9797-CCE433359B1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809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88913"/>
            <a:ext cx="86423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288810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84313"/>
            <a:ext cx="8642350" cy="517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los estilos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288824" name="Rectangle 5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es-ES"/>
          </a:p>
        </p:txBody>
      </p:sp>
      <p:sp>
        <p:nvSpPr>
          <p:cNvPr id="288825" name="Rectangle 5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s-ES"/>
          </a:p>
        </p:txBody>
      </p:sp>
      <p:sp>
        <p:nvSpPr>
          <p:cNvPr id="288826" name="Rectangle 5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cs typeface="Arial" charset="0"/>
              </a:defRPr>
            </a:lvl1pPr>
          </a:lstStyle>
          <a:p>
            <a:fld id="{C58D607B-2AFF-435D-84AB-119CCC5C5FC2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LA BIBLIOGRAFÍA</a:t>
            </a:r>
            <a:endParaRPr lang="en-GB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solidFill>
                  <a:schemeClr val="bg2"/>
                </a:solidFill>
              </a:rPr>
              <a:t>Referencias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">
                <a:solidFill>
                  <a:schemeClr val="bg2"/>
                </a:solidFill>
              </a:rPr>
              <a:t>De acuerdo al estilo APA.</a:t>
            </a:r>
          </a:p>
          <a:p>
            <a:pPr algn="just"/>
            <a:r>
              <a:rPr lang="es-ES">
                <a:solidFill>
                  <a:schemeClr val="bg2"/>
                </a:solidFill>
              </a:rPr>
              <a:t>Con orden alfabético de autores y documentos que fueron citados (sólo los que fueron citados).</a:t>
            </a:r>
          </a:p>
          <a:p>
            <a:pPr algn="just"/>
            <a:r>
              <a:rPr lang="es-ES">
                <a:solidFill>
                  <a:schemeClr val="bg2"/>
                </a:solidFill>
              </a:rPr>
              <a:t>Sangría francesa, renglón seguido dentro de cada referencia y a doble espacio entre cada referencia. </a:t>
            </a:r>
          </a:p>
          <a:p>
            <a:pPr algn="just"/>
            <a:r>
              <a:rPr lang="es-ES">
                <a:solidFill>
                  <a:schemeClr val="bg2"/>
                </a:solidFill>
              </a:rPr>
              <a:t>Continúa la paginación arábiga. </a:t>
            </a:r>
          </a:p>
          <a:p>
            <a:pPr algn="just"/>
            <a:endParaRPr lang="es-ES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ChangeArrowheads="1"/>
          </p:cNvSpPr>
          <p:nvPr/>
        </p:nvSpPr>
        <p:spPr bwMode="auto">
          <a:xfrm>
            <a:off x="0" y="1484313"/>
            <a:ext cx="9144000" cy="5373687"/>
          </a:xfrm>
          <a:prstGeom prst="rect">
            <a:avLst/>
          </a:prstGeom>
          <a:solidFill>
            <a:srgbClr val="CCFF99">
              <a:alpha val="32001"/>
            </a:srgbClr>
          </a:solidFill>
          <a:ln w="12700" cap="sq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PA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65113"/>
            <a:ext cx="8686800" cy="1219200"/>
          </a:xfrm>
        </p:spPr>
        <p:txBody>
          <a:bodyPr/>
          <a:lstStyle/>
          <a:p>
            <a:r>
              <a:rPr lang="es-ES" sz="2000">
                <a:solidFill>
                  <a:schemeClr val="bg2"/>
                </a:solidFill>
              </a:rPr>
              <a:t>Ejemplos: referencia de un libro, de un documento consultado en Internet, de una revista especializada.</a:t>
            </a:r>
            <a:r>
              <a:rPr lang="es-ES" sz="360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268413"/>
            <a:ext cx="8686800" cy="5437187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s-ES_tradnl" sz="2000" b="1">
              <a:solidFill>
                <a:schemeClr val="bg2"/>
              </a:solidFill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s-ES_tradnl" sz="2000" b="1">
              <a:solidFill>
                <a:schemeClr val="bg2"/>
              </a:solidFill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None/>
            </a:pPr>
            <a:r>
              <a:rPr lang="es-ES" sz="2000">
                <a:solidFill>
                  <a:schemeClr val="bg2"/>
                </a:solidFill>
              </a:rPr>
              <a:t>Ausubel, D. P., Novak, J. D. y Hanesian, H.  (1983). </a:t>
            </a:r>
            <a:r>
              <a:rPr lang="es-ES" sz="2000" i="1">
                <a:solidFill>
                  <a:schemeClr val="bg2"/>
                </a:solidFill>
              </a:rPr>
              <a:t>Psicología educativa. Un punto de vista cognoscitivo</a:t>
            </a:r>
            <a:r>
              <a:rPr lang="es-ES" sz="2000">
                <a:solidFill>
                  <a:schemeClr val="bg2"/>
                </a:solidFill>
              </a:rPr>
              <a:t>. México: Editorial Trillas.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None/>
            </a:pPr>
            <a:endParaRPr lang="es-ES" sz="2000">
              <a:solidFill>
                <a:schemeClr val="bg2"/>
              </a:solidFill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None/>
            </a:pPr>
            <a:r>
              <a:rPr lang="es-ES" sz="2000">
                <a:solidFill>
                  <a:schemeClr val="bg2"/>
                </a:solidFill>
              </a:rPr>
              <a:t>Area Moreira, M. (2008). </a:t>
            </a:r>
            <a:r>
              <a:rPr lang="es-ES" sz="2000" i="1">
                <a:solidFill>
                  <a:schemeClr val="bg2"/>
                </a:solidFill>
              </a:rPr>
              <a:t>Sobre las herramientas de autor, los objetos de aprendizaje y las actividades didácticas con ordenadores</a:t>
            </a:r>
            <a:r>
              <a:rPr lang="es-ES" sz="2000">
                <a:solidFill>
                  <a:schemeClr val="bg2"/>
                </a:solidFill>
              </a:rPr>
              <a:t>. Publicado en el Blog “Ordenadores en el aula” Abril de 2008. Consultado en línea el 4 de Mayo de 2008 en </a:t>
            </a:r>
            <a:r>
              <a:rPr lang="es-ES" sz="2000" u="sng">
                <a:solidFill>
                  <a:schemeClr val="bg2"/>
                </a:solidFill>
              </a:rPr>
              <a:t>http://ordenadoresenelaula.blogspot.com/2008/04/sobre-las-herramientas-de-autor-los.html</a:t>
            </a:r>
            <a:endParaRPr lang="es-ES" sz="2000">
              <a:solidFill>
                <a:schemeClr val="bg2"/>
              </a:solidFill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s-ES" sz="2000">
              <a:solidFill>
                <a:schemeClr val="bg2"/>
              </a:solidFill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None/>
            </a:pPr>
            <a:r>
              <a:rPr lang="es-MX" sz="2000">
                <a:solidFill>
                  <a:schemeClr val="bg2"/>
                </a:solidFill>
              </a:rPr>
              <a:t>Campanario, J. M. (2000). El desarrollo de la metacognición en el aprendizaje de las ciencias: estrategias para el profesor orientadas al alumno</a:t>
            </a:r>
            <a:r>
              <a:rPr lang="es-MX" sz="2000" i="1">
                <a:solidFill>
                  <a:schemeClr val="bg2"/>
                </a:solidFill>
              </a:rPr>
              <a:t>.</a:t>
            </a:r>
            <a:r>
              <a:rPr lang="es-MX" sz="2000">
                <a:solidFill>
                  <a:schemeClr val="bg2"/>
                </a:solidFill>
              </a:rPr>
              <a:t> </a:t>
            </a:r>
            <a:r>
              <a:rPr lang="es-ES" sz="2000" i="1">
                <a:solidFill>
                  <a:schemeClr val="bg2"/>
                </a:solidFill>
              </a:rPr>
              <a:t>Enseñanza de las Ciencias</a:t>
            </a:r>
            <a:r>
              <a:rPr lang="es-ES" sz="2000">
                <a:solidFill>
                  <a:schemeClr val="bg2"/>
                </a:solidFill>
              </a:rPr>
              <a:t>, </a:t>
            </a:r>
            <a:r>
              <a:rPr lang="es-ES" sz="2000" i="1">
                <a:solidFill>
                  <a:schemeClr val="bg2"/>
                </a:solidFill>
              </a:rPr>
              <a:t>Vol.  18</a:t>
            </a:r>
            <a:r>
              <a:rPr lang="es-ES" sz="2000">
                <a:solidFill>
                  <a:schemeClr val="bg2"/>
                </a:solidFill>
              </a:rPr>
              <a:t> (3), 369-380.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None/>
            </a:pPr>
            <a:endParaRPr lang="es-MX" sz="2000">
              <a:solidFill>
                <a:schemeClr val="bg2"/>
              </a:solidFill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None/>
            </a:pPr>
            <a:r>
              <a:rPr lang="es-ES" sz="2000">
                <a:solidFill>
                  <a:schemeClr val="bg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de diseño de atención al cliente">
  <a:themeElements>
    <a:clrScheme name="Competition 1">
      <a:dk1>
        <a:srgbClr val="000000"/>
      </a:dk1>
      <a:lt1>
        <a:srgbClr val="FFFFFF"/>
      </a:lt1>
      <a:dk2>
        <a:srgbClr val="5ED483"/>
      </a:dk2>
      <a:lt2>
        <a:srgbClr val="FFFFFF"/>
      </a:lt2>
      <a:accent1>
        <a:srgbClr val="003300"/>
      </a:accent1>
      <a:accent2>
        <a:srgbClr val="009900"/>
      </a:accent2>
      <a:accent3>
        <a:srgbClr val="B6E6C1"/>
      </a:accent3>
      <a:accent4>
        <a:srgbClr val="DADADA"/>
      </a:accent4>
      <a:accent5>
        <a:srgbClr val="AAADAA"/>
      </a:accent5>
      <a:accent6>
        <a:srgbClr val="008A00"/>
      </a:accent6>
      <a:hlink>
        <a:srgbClr val="1E5C1E"/>
      </a:hlink>
      <a:folHlink>
        <a:srgbClr val="663300"/>
      </a:folHlink>
    </a:clrScheme>
    <a:fontScheme name="Competi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mpetition 1">
        <a:dk1>
          <a:srgbClr val="000000"/>
        </a:dk1>
        <a:lt1>
          <a:srgbClr val="FFFFFF"/>
        </a:lt1>
        <a:dk2>
          <a:srgbClr val="5ED483"/>
        </a:dk2>
        <a:lt2>
          <a:srgbClr val="FFFFFF"/>
        </a:lt2>
        <a:accent1>
          <a:srgbClr val="003300"/>
        </a:accent1>
        <a:accent2>
          <a:srgbClr val="009900"/>
        </a:accent2>
        <a:accent3>
          <a:srgbClr val="B6E6C1"/>
        </a:accent3>
        <a:accent4>
          <a:srgbClr val="DADADA"/>
        </a:accent4>
        <a:accent5>
          <a:srgbClr val="AAADAA"/>
        </a:accent5>
        <a:accent6>
          <a:srgbClr val="008A00"/>
        </a:accent6>
        <a:hlink>
          <a:srgbClr val="1E5C1E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de atención al cliente</Template>
  <TotalTime>0</TotalTime>
  <Words>199</Words>
  <Application>Microsoft Office PowerPoint</Application>
  <PresentationFormat>Presentación en pantalla (4:3)</PresentationFormat>
  <Paragraphs>19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Times New Roman</vt:lpstr>
      <vt:lpstr>Arial</vt:lpstr>
      <vt:lpstr>Verdana</vt:lpstr>
      <vt:lpstr>Plantilla de diseño de atención al cliente</vt:lpstr>
      <vt:lpstr>LA BIBLIOGRAFÍA</vt:lpstr>
      <vt:lpstr>Referencias</vt:lpstr>
      <vt:lpstr>Ejemplos: referencia de un libro, de un documento consultado en Internet, de una revista especializada.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BIBLIOGRAFÍA</dc:title>
  <dc:creator>us</dc:creator>
  <cp:lastModifiedBy>us</cp:lastModifiedBy>
  <cp:revision>1</cp:revision>
  <dcterms:created xsi:type="dcterms:W3CDTF">2010-03-11T20:26:36Z</dcterms:created>
  <dcterms:modified xsi:type="dcterms:W3CDTF">2010-03-11T20:27:32Z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TC011408243082</vt:lpwstr>
  </property>
</Properties>
</file>