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P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87B47-E92E-416B-80A5-5C1C61B8DE4A}" type="datetimeFigureOut">
              <a:rPr lang="es-PA" smtClean="0"/>
              <a:t>03/11/2010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77F5F-26D0-4FD5-B4A1-910CACA30CDA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87B47-E92E-416B-80A5-5C1C61B8DE4A}" type="datetimeFigureOut">
              <a:rPr lang="es-PA" smtClean="0"/>
              <a:t>03/11/2010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77F5F-26D0-4FD5-B4A1-910CACA30CDA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87B47-E92E-416B-80A5-5C1C61B8DE4A}" type="datetimeFigureOut">
              <a:rPr lang="es-PA" smtClean="0"/>
              <a:t>03/11/2010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77F5F-26D0-4FD5-B4A1-910CACA30CDA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87B47-E92E-416B-80A5-5C1C61B8DE4A}" type="datetimeFigureOut">
              <a:rPr lang="es-PA" smtClean="0"/>
              <a:t>03/11/2010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77F5F-26D0-4FD5-B4A1-910CACA30CDA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87B47-E92E-416B-80A5-5C1C61B8DE4A}" type="datetimeFigureOut">
              <a:rPr lang="es-PA" smtClean="0"/>
              <a:t>03/11/2010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77F5F-26D0-4FD5-B4A1-910CACA30CDA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87B47-E92E-416B-80A5-5C1C61B8DE4A}" type="datetimeFigureOut">
              <a:rPr lang="es-PA" smtClean="0"/>
              <a:t>03/11/2010</a:t>
            </a:fld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77F5F-26D0-4FD5-B4A1-910CACA30CDA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87B47-E92E-416B-80A5-5C1C61B8DE4A}" type="datetimeFigureOut">
              <a:rPr lang="es-PA" smtClean="0"/>
              <a:t>03/11/2010</a:t>
            </a:fld>
            <a:endParaRPr lang="es-PA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77F5F-26D0-4FD5-B4A1-910CACA30CDA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87B47-E92E-416B-80A5-5C1C61B8DE4A}" type="datetimeFigureOut">
              <a:rPr lang="es-PA" smtClean="0"/>
              <a:t>03/11/2010</a:t>
            </a:fld>
            <a:endParaRPr lang="es-PA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77F5F-26D0-4FD5-B4A1-910CACA30CDA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87B47-E92E-416B-80A5-5C1C61B8DE4A}" type="datetimeFigureOut">
              <a:rPr lang="es-PA" smtClean="0"/>
              <a:t>03/11/2010</a:t>
            </a:fld>
            <a:endParaRPr lang="es-PA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77F5F-26D0-4FD5-B4A1-910CACA30CDA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87B47-E92E-416B-80A5-5C1C61B8DE4A}" type="datetimeFigureOut">
              <a:rPr lang="es-PA" smtClean="0"/>
              <a:t>03/11/2010</a:t>
            </a:fld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77F5F-26D0-4FD5-B4A1-910CACA30CDA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A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87B47-E92E-416B-80A5-5C1C61B8DE4A}" type="datetimeFigureOut">
              <a:rPr lang="es-PA" smtClean="0"/>
              <a:t>03/11/2010</a:t>
            </a:fld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77F5F-26D0-4FD5-B4A1-910CACA30CDA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087B47-E92E-416B-80A5-5C1C61B8DE4A}" type="datetimeFigureOut">
              <a:rPr lang="es-PA" smtClean="0"/>
              <a:t>03/11/2010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D77F5F-26D0-4FD5-B4A1-910CACA30CDA}" type="slidenum">
              <a:rPr lang="es-PA" smtClean="0"/>
              <a:t>‹Nº›</a:t>
            </a:fld>
            <a:endParaRPr lang="es-P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530479"/>
            <a:ext cx="7772400" cy="1470025"/>
          </a:xfrm>
        </p:spPr>
        <p:txBody>
          <a:bodyPr/>
          <a:lstStyle/>
          <a:p>
            <a:r>
              <a:rPr lang="es-PA" dirty="0" smtClean="0"/>
              <a:t>CAPÍTULO I</a:t>
            </a:r>
            <a:br>
              <a:rPr lang="es-PA" dirty="0" smtClean="0"/>
            </a:br>
            <a:r>
              <a:rPr lang="es-PA" dirty="0" smtClean="0"/>
              <a:t>LA INTRODUCCIÓN</a:t>
            </a:r>
            <a:endParaRPr lang="es-P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428596" y="285728"/>
            <a:ext cx="8229600" cy="6215106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buNone/>
            </a:pPr>
            <a:r>
              <a:rPr lang="es-ES" sz="2000" dirty="0" smtClean="0">
                <a:solidFill>
                  <a:srgbClr val="FF0000"/>
                </a:solidFill>
              </a:rPr>
              <a:t>       Aquí </a:t>
            </a:r>
            <a:r>
              <a:rPr lang="es-ES" sz="2000" dirty="0" smtClean="0">
                <a:solidFill>
                  <a:srgbClr val="FF0000"/>
                </a:solidFill>
              </a:rPr>
              <a:t>es necesario exponerle al lector los siguientes elementos, pero no es necesario seguir </a:t>
            </a:r>
            <a:r>
              <a:rPr lang="es-ES" sz="2000" b="1" dirty="0" smtClean="0">
                <a:solidFill>
                  <a:srgbClr val="FF0000"/>
                </a:solidFill>
              </a:rPr>
              <a:t>exactamente</a:t>
            </a:r>
            <a:r>
              <a:rPr lang="es-ES" sz="2000" dirty="0" smtClean="0">
                <a:solidFill>
                  <a:srgbClr val="FF0000"/>
                </a:solidFill>
              </a:rPr>
              <a:t> este orden. Cuatro de los elementos no pueden faltar y son los que se encuentran </a:t>
            </a:r>
            <a:r>
              <a:rPr lang="es-ES" sz="2000" b="1" dirty="0" smtClean="0">
                <a:solidFill>
                  <a:srgbClr val="FF0000"/>
                </a:solidFill>
              </a:rPr>
              <a:t>resaltados en negrita</a:t>
            </a:r>
            <a:r>
              <a:rPr lang="es-ES" sz="2000" dirty="0" smtClean="0">
                <a:solidFill>
                  <a:srgbClr val="FF0000"/>
                </a:solidFill>
              </a:rPr>
              <a:t>.</a:t>
            </a:r>
          </a:p>
          <a:p>
            <a:pPr>
              <a:lnSpc>
                <a:spcPct val="80000"/>
              </a:lnSpc>
              <a:buNone/>
            </a:pPr>
            <a:r>
              <a:rPr lang="es-ES" sz="1600" dirty="0" smtClean="0"/>
              <a:t> </a:t>
            </a:r>
          </a:p>
          <a:p>
            <a:pPr>
              <a:lnSpc>
                <a:spcPct val="80000"/>
              </a:lnSpc>
            </a:pPr>
            <a:r>
              <a:rPr lang="es-MX" sz="1800" b="1" dirty="0" smtClean="0"/>
              <a:t>a)    El propósito de la investigación. </a:t>
            </a:r>
            <a:endParaRPr lang="es-ES" sz="1800" dirty="0" smtClean="0"/>
          </a:p>
          <a:p>
            <a:pPr>
              <a:lnSpc>
                <a:spcPct val="80000"/>
              </a:lnSpc>
              <a:buNone/>
            </a:pPr>
            <a:r>
              <a:rPr lang="es-MX" sz="1800" dirty="0" smtClean="0"/>
              <a:t> </a:t>
            </a:r>
            <a:endParaRPr lang="es-ES" sz="1800" dirty="0" smtClean="0"/>
          </a:p>
          <a:p>
            <a:pPr>
              <a:lnSpc>
                <a:spcPct val="80000"/>
              </a:lnSpc>
            </a:pPr>
            <a:r>
              <a:rPr lang="es-MX" sz="1800" dirty="0" smtClean="0"/>
              <a:t>b)    Las principales hipótesis, si es que han sido planteadas explícitamente ciertas hipótesis</a:t>
            </a:r>
            <a:r>
              <a:rPr lang="es-MX" sz="1800" b="1" dirty="0" smtClean="0"/>
              <a:t>.</a:t>
            </a:r>
            <a:r>
              <a:rPr lang="es-MX" sz="1800" dirty="0" smtClean="0"/>
              <a:t> Puede haber investigaciones descriptivas  con preguntas de investigación (objetivos de investigación) pero sin hipótesis explícitas. </a:t>
            </a:r>
            <a:endParaRPr lang="es-ES" sz="1800" dirty="0" smtClean="0"/>
          </a:p>
          <a:p>
            <a:pPr>
              <a:lnSpc>
                <a:spcPct val="80000"/>
              </a:lnSpc>
              <a:buNone/>
            </a:pPr>
            <a:r>
              <a:rPr lang="es-MX" sz="1800" b="1" dirty="0" smtClean="0"/>
              <a:t> </a:t>
            </a:r>
            <a:endParaRPr lang="es-ES" sz="1800" dirty="0" smtClean="0"/>
          </a:p>
          <a:p>
            <a:pPr>
              <a:lnSpc>
                <a:spcPct val="80000"/>
              </a:lnSpc>
            </a:pPr>
            <a:r>
              <a:rPr lang="es-MX" sz="1800" dirty="0" smtClean="0"/>
              <a:t>c)    Un breve repaso de los antecedentes escritos sobre el tema de la investigación. Si lo que sabemos es que, precisamente, hay pocos antecedentes sobre el tema, lo decimos.  </a:t>
            </a:r>
            <a:endParaRPr lang="es-ES" sz="1800" dirty="0" smtClean="0"/>
          </a:p>
          <a:p>
            <a:pPr>
              <a:lnSpc>
                <a:spcPct val="80000"/>
              </a:lnSpc>
            </a:pPr>
            <a:r>
              <a:rPr lang="es-MX" sz="1800" dirty="0" smtClean="0"/>
              <a:t>d)    </a:t>
            </a:r>
            <a:r>
              <a:rPr lang="es-MX" sz="1800" b="1" dirty="0" smtClean="0"/>
              <a:t>La metodología.</a:t>
            </a:r>
            <a:r>
              <a:rPr lang="es-MX" sz="1800" dirty="0" smtClean="0"/>
              <a:t> Cómo, cuándo y dónde fue hecha la investigación. Esta explicación se expone usando los verbos en tiempo pasado.</a:t>
            </a:r>
            <a:endParaRPr lang="es-ES" sz="1800" dirty="0" smtClean="0"/>
          </a:p>
          <a:p>
            <a:pPr>
              <a:lnSpc>
                <a:spcPct val="80000"/>
              </a:lnSpc>
              <a:buNone/>
            </a:pPr>
            <a:r>
              <a:rPr lang="es-MX" sz="1800" b="1" dirty="0" smtClean="0"/>
              <a:t> </a:t>
            </a:r>
            <a:endParaRPr lang="es-ES" sz="1800" dirty="0" smtClean="0"/>
          </a:p>
          <a:p>
            <a:pPr>
              <a:lnSpc>
                <a:spcPct val="80000"/>
              </a:lnSpc>
            </a:pPr>
            <a:r>
              <a:rPr lang="es-MX" sz="1800" dirty="0" smtClean="0"/>
              <a:t>e)    </a:t>
            </a:r>
            <a:r>
              <a:rPr lang="es-MX" sz="1800" b="1" dirty="0" smtClean="0"/>
              <a:t>Un anticipo </a:t>
            </a:r>
            <a:r>
              <a:rPr lang="es-MX" sz="1800" dirty="0" smtClean="0"/>
              <a:t>muy breve de los principales hallazgos o conclusiones del trabajo. Estos elementos deben aparecer (produciendo cierto nivel de redundancia pero sin repetir las palabras textualmente</a:t>
            </a:r>
            <a:r>
              <a:rPr lang="es-MX" sz="1800" smtClean="0"/>
              <a:t>) </a:t>
            </a:r>
            <a:r>
              <a:rPr lang="es-MX" sz="1800" smtClean="0"/>
              <a:t> </a:t>
            </a:r>
            <a:r>
              <a:rPr lang="es-MX" sz="1800" dirty="0" smtClean="0"/>
              <a:t>en la introducción y en las conclusiones finales.</a:t>
            </a:r>
            <a:endParaRPr lang="es-ES" sz="1800" dirty="0" smtClean="0"/>
          </a:p>
          <a:p>
            <a:pPr>
              <a:lnSpc>
                <a:spcPct val="80000"/>
              </a:lnSpc>
              <a:buNone/>
            </a:pPr>
            <a:r>
              <a:rPr lang="es-MX" sz="1800" b="1" dirty="0" smtClean="0"/>
              <a:t> </a:t>
            </a:r>
            <a:endParaRPr lang="es-ES" sz="1800" dirty="0" smtClean="0"/>
          </a:p>
          <a:p>
            <a:pPr>
              <a:lnSpc>
                <a:spcPct val="80000"/>
              </a:lnSpc>
            </a:pPr>
            <a:r>
              <a:rPr lang="es-MX" sz="1800" dirty="0" smtClean="0"/>
              <a:t>f)     </a:t>
            </a:r>
            <a:r>
              <a:rPr lang="es-MX" sz="1800" b="1" dirty="0" smtClean="0"/>
              <a:t>Plan de la obra :</a:t>
            </a:r>
            <a:r>
              <a:rPr lang="es-MX" sz="1800" dirty="0" smtClean="0"/>
              <a:t> presentación muy escueta del contenido de todos los capítulos siguientes. </a:t>
            </a:r>
            <a:r>
              <a:rPr lang="es-MX" sz="1800" b="1" dirty="0" smtClean="0"/>
              <a:t> </a:t>
            </a:r>
            <a:endParaRPr lang="es-ES" sz="1800" dirty="0" smtClean="0"/>
          </a:p>
          <a:p>
            <a:pPr>
              <a:lnSpc>
                <a:spcPct val="80000"/>
              </a:lnSpc>
            </a:pPr>
            <a:r>
              <a:rPr lang="es-MX" sz="1800" dirty="0" smtClean="0"/>
              <a:t>g)    Los agradecimientos a las personas y organizaciones que apoyaron la investigación. De carácter optativo.</a:t>
            </a:r>
            <a:endParaRPr lang="es-ES_tradnl" sz="18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39</Words>
  <Application>Microsoft Office PowerPoint</Application>
  <PresentationFormat>Presentación en pantalla (4:3)</PresentationFormat>
  <Paragraphs>14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CAPÍTULO I LA INTRODUCCIÓN</vt:lpstr>
      <vt:lpstr>Diapositiva 2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CAPÍTULO I LA INTRODUCCIÓN</dc:title>
  <dc:creator>us</dc:creator>
  <cp:lastModifiedBy>us</cp:lastModifiedBy>
  <cp:revision>1</cp:revision>
  <dcterms:created xsi:type="dcterms:W3CDTF">2010-03-11T17:09:47Z</dcterms:created>
  <dcterms:modified xsi:type="dcterms:W3CDTF">2010-03-11T17:13:48Z</dcterms:modified>
</cp:coreProperties>
</file>