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A00"/>
    <a:srgbClr val="D9DD89"/>
    <a:srgbClr val="FFFFAF"/>
    <a:srgbClr val="4D4D4D"/>
    <a:srgbClr val="663300"/>
    <a:srgbClr val="63A0D7"/>
    <a:srgbClr val="230F9D"/>
    <a:srgbClr val="FF15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fld id="{626959B1-D53F-4E01-851C-99E7F515E831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64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4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64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fld id="{0EF34904-6BF6-4B76-99EE-67EF9D7C437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B0E69-9CAF-4EBC-A2E0-98F21130BA81}" type="slidenum">
              <a:rPr lang="es-ES"/>
              <a:pPr/>
              <a:t>1</a:t>
            </a:fld>
            <a:endParaRPr lang="es-E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50C5AD-496D-41E9-A832-D9FF39BC2536}" type="slidenum">
              <a:rPr lang="es-ES"/>
              <a:pPr/>
              <a:t>10</a:t>
            </a:fld>
            <a:endParaRPr lang="es-ES"/>
          </a:p>
        </p:txBody>
      </p:sp>
      <p:sp>
        <p:nvSpPr>
          <p:cNvPr id="209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E23F7-2646-46A7-87E7-9A8DEFEE7383}" type="slidenum">
              <a:rPr lang="es-ES"/>
              <a:pPr/>
              <a:t>2</a:t>
            </a:fld>
            <a:endParaRPr lang="es-ES"/>
          </a:p>
        </p:txBody>
      </p:sp>
      <p:sp>
        <p:nvSpPr>
          <p:cNvPr id="190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8BDA1-C294-4C42-B83B-7A44DC5580F3}" type="slidenum">
              <a:rPr lang="es-ES"/>
              <a:pPr/>
              <a:t>3</a:t>
            </a:fld>
            <a:endParaRPr lang="es-ES"/>
          </a:p>
        </p:txBody>
      </p:sp>
      <p:sp>
        <p:nvSpPr>
          <p:cNvPr id="194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50B91-E875-4191-A8E4-ED4351C79478}" type="slidenum">
              <a:rPr lang="es-ES"/>
              <a:pPr/>
              <a:t>4</a:t>
            </a:fld>
            <a:endParaRPr lang="es-ES"/>
          </a:p>
        </p:txBody>
      </p:sp>
      <p:sp>
        <p:nvSpPr>
          <p:cNvPr id="196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B9975-3A49-41B9-BAF0-78A373B2F7D0}" type="slidenum">
              <a:rPr lang="es-ES"/>
              <a:pPr/>
              <a:t>5</a:t>
            </a:fld>
            <a:endParaRPr lang="es-ES"/>
          </a:p>
        </p:txBody>
      </p:sp>
      <p:sp>
        <p:nvSpPr>
          <p:cNvPr id="199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6A438-68AA-4BC7-AFAD-0456D009AB70}" type="slidenum">
              <a:rPr lang="es-ES"/>
              <a:pPr/>
              <a:t>6</a:t>
            </a:fld>
            <a:endParaRPr lang="es-ES"/>
          </a:p>
        </p:txBody>
      </p:sp>
      <p:sp>
        <p:nvSpPr>
          <p:cNvPr id="201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EA83C-2715-4C10-A515-A096F2848428}" type="slidenum">
              <a:rPr lang="es-ES"/>
              <a:pPr/>
              <a:t>7</a:t>
            </a:fld>
            <a:endParaRPr lang="es-ES"/>
          </a:p>
        </p:txBody>
      </p:sp>
      <p:sp>
        <p:nvSpPr>
          <p:cNvPr id="203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C57DA6-D046-47E7-A3F4-FDE89F67EE08}" type="slidenum">
              <a:rPr lang="es-ES"/>
              <a:pPr/>
              <a:t>8</a:t>
            </a:fld>
            <a:endParaRPr lang="es-ES"/>
          </a:p>
        </p:txBody>
      </p:sp>
      <p:sp>
        <p:nvSpPr>
          <p:cNvPr id="205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CFD6F-2885-4265-9651-B5850C6A4249}" type="slidenum">
              <a:rPr lang="es-ES"/>
              <a:pPr/>
              <a:t>9</a:t>
            </a:fld>
            <a:endParaRPr lang="es-ES"/>
          </a:p>
        </p:txBody>
      </p:sp>
      <p:sp>
        <p:nvSpPr>
          <p:cNvPr id="207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755650" y="4652963"/>
            <a:ext cx="8154988" cy="100965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5662613"/>
            <a:ext cx="8058150" cy="936625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289842" name="Rectangle 5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89843" name="Rectangle 5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89844" name="Rectangle 5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DC3E19-EEAC-48DF-B7FD-F514D90627E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456F7-8B3A-48AD-901B-34B1DE24283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60587" cy="64738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29363" cy="64738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28E45-39A1-44D9-9AFF-DFF08A61330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CCE90-DA42-472F-A179-A9BFC9B9401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16E78-1051-489D-AFA9-515D7238324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244975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244975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8A4DF-AD95-4EC1-A02D-DB902C90EF7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6884F-AA51-4E52-BD2C-10323EAF253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4615E-9911-4D21-AF75-E069A898930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4E273-6BEA-4D2D-95F5-D461F3D0FF1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7E555-2CDF-4BB4-A7B8-9DBD9BDB00E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B2FE2-7D1F-43CD-BE53-F2917A5C569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6423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888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8642350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88824" name="Rectangle 5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88825" name="Rectangle 5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88826" name="Rectangle 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Arial" charset="0"/>
              </a:defRPr>
            </a:lvl1pPr>
          </a:lstStyle>
          <a:p>
            <a:fld id="{FA6A55C9-3BA0-472A-928B-6979DA938B9F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ANEXOS  Y APÉNDICES </a:t>
            </a:r>
            <a:endParaRPr lang="en-GB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3995738" y="1916113"/>
            <a:ext cx="4787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  <a:t>Un trabajo que aspira, aunque sea humildemente, a ser considerado como una pieza de arte, debe encontrar su justificación </a:t>
            </a:r>
            <a:b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</a:br>
            <a: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  <a:t>en cada línea.</a:t>
            </a:r>
            <a:b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</a:br>
            <a: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  <a:t/>
            </a:r>
            <a:br>
              <a:rPr kumimoji="1" lang="es-MX" sz="2800">
                <a:solidFill>
                  <a:srgbClr val="003300"/>
                </a:solidFill>
                <a:latin typeface="Monotype Corsiva" pitchFamily="66" charset="0"/>
              </a:rPr>
            </a:br>
            <a:r>
              <a:rPr kumimoji="1" lang="es-MX" sz="2000">
                <a:solidFill>
                  <a:srgbClr val="003300"/>
                </a:solidFill>
                <a:latin typeface="Monotype Corsiva" pitchFamily="66" charset="0"/>
              </a:rPr>
              <a:t>Joseph Conrad.</a:t>
            </a:r>
            <a:endParaRPr kumimoji="1" lang="en-US" sz="2000">
              <a:solidFill>
                <a:srgbClr val="003300"/>
              </a:solidFill>
              <a:latin typeface="Monotype Corsiva" pitchFamily="66" charset="0"/>
            </a:endParaRPr>
          </a:p>
        </p:txBody>
      </p:sp>
      <p:pic>
        <p:nvPicPr>
          <p:cNvPr id="208899" name="Picture 3" descr="tes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875"/>
            <a:ext cx="3917950" cy="544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0" y="1484313"/>
            <a:ext cx="9144000" cy="5373687"/>
          </a:xfrm>
          <a:prstGeom prst="rect">
            <a:avLst/>
          </a:prstGeom>
          <a:solidFill>
            <a:srgbClr val="CCFF99">
              <a:alpha val="32001"/>
            </a:srgbClr>
          </a:solidFill>
          <a:ln w="12700" cap="sq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bg2"/>
                </a:solidFill>
              </a:rPr>
              <a:t>Anexos y Apéndice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>
                <a:solidFill>
                  <a:schemeClr val="bg2"/>
                </a:solidFill>
              </a:rPr>
              <a:t>Son documentos importantes para el trabajo realizado que amplían o detallan la información que se incluye en el cuerpo de la tesis, y que pueden ser pertinentes para la consulta por los lectores: tablas, secuencias de planeación didáctica, instrumentos aplicados, etcétera.</a:t>
            </a:r>
          </a:p>
          <a:p>
            <a:pPr algn="just"/>
            <a:r>
              <a:rPr lang="es-ES">
                <a:solidFill>
                  <a:schemeClr val="bg2"/>
                </a:solidFill>
              </a:rPr>
              <a:t>Van al final del documento y no llevan paginación.  </a:t>
            </a:r>
          </a:p>
          <a:p>
            <a:pPr algn="just"/>
            <a:endParaRPr lang="es-ES">
              <a:solidFill>
                <a:schemeClr val="bg2"/>
              </a:solidFill>
            </a:endParaRPr>
          </a:p>
          <a:p>
            <a:pPr algn="just"/>
            <a:endParaRPr lang="es-E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8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bg2"/>
                </a:solidFill>
              </a:rPr>
              <a:t>II. ASPECTOS DE FONDO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2800">
                <a:solidFill>
                  <a:schemeClr val="bg2"/>
                </a:solidFill>
              </a:rPr>
              <a:t>Al escribir el informe de tesis, siempre pensar en los futuros lectores de la misma.</a:t>
            </a:r>
          </a:p>
          <a:p>
            <a:pPr algn="just">
              <a:buFont typeface="Wingdings" pitchFamily="2" charset="2"/>
              <a:buNone/>
            </a:pPr>
            <a:endParaRPr lang="es-ES" sz="2800">
              <a:solidFill>
                <a:schemeClr val="bg2"/>
              </a:solidFill>
            </a:endParaRPr>
          </a:p>
          <a:p>
            <a:pPr algn="just"/>
            <a:r>
              <a:rPr lang="es-ES" sz="2800">
                <a:solidFill>
                  <a:schemeClr val="bg2"/>
                </a:solidFill>
              </a:rPr>
              <a:t>Dar realce al propósito de la tesis y  la temática que trata, siguiendo siempre una estructura y secuenciación lógica. </a:t>
            </a:r>
          </a:p>
          <a:p>
            <a:pPr algn="just">
              <a:buFont typeface="Wingdings" pitchFamily="2" charset="2"/>
              <a:buNone/>
            </a:pPr>
            <a:endParaRPr lang="es-ES" sz="2800">
              <a:solidFill>
                <a:schemeClr val="bg2"/>
              </a:solidFill>
            </a:endParaRPr>
          </a:p>
          <a:p>
            <a:pPr algn="just"/>
            <a:r>
              <a:rPr lang="es-ES" sz="2800">
                <a:solidFill>
                  <a:schemeClr val="bg2"/>
                </a:solidFill>
              </a:rPr>
              <a:t>Estructurar los párrafos con: una idea principal y dos ideas secundarias en torno a la principal. </a:t>
            </a:r>
          </a:p>
          <a:p>
            <a:pPr algn="just">
              <a:buFont typeface="Wingdings" pitchFamily="2" charset="2"/>
              <a:buNone/>
            </a:pPr>
            <a:endParaRPr lang="es-ES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2800">
                <a:solidFill>
                  <a:schemeClr val="bg2"/>
                </a:solidFill>
              </a:rPr>
              <a:t>La información que se plasme, debe ser puntual, concreta  y clara, sin redundancias.</a:t>
            </a:r>
          </a:p>
          <a:p>
            <a:pPr algn="just">
              <a:buFont typeface="Wingdings" pitchFamily="2" charset="2"/>
              <a:buNone/>
            </a:pPr>
            <a:endParaRPr lang="es-ES" sz="2800">
              <a:solidFill>
                <a:schemeClr val="bg2"/>
              </a:solidFill>
            </a:endParaRPr>
          </a:p>
          <a:p>
            <a:pPr algn="just"/>
            <a:r>
              <a:rPr lang="es-ES" sz="2800">
                <a:solidFill>
                  <a:schemeClr val="bg2"/>
                </a:solidFill>
              </a:rPr>
              <a:t>Debe observarse una clara relación entre el marco teórico, pregunta de investigación, objetivos, instrumentos y resultados, mismos que darán respuesta a la pregunta y concretarán los objetivos planteados </a:t>
            </a:r>
          </a:p>
          <a:p>
            <a:endParaRPr lang="es-ES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0" y="1412875"/>
            <a:ext cx="9144000" cy="5445125"/>
          </a:xfrm>
          <a:prstGeom prst="rect">
            <a:avLst/>
          </a:prstGeom>
          <a:solidFill>
            <a:srgbClr val="CCFF99">
              <a:alpha val="32001"/>
            </a:srgbClr>
          </a:solidFill>
          <a:ln w="12700" cap="sq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1187450" y="1628775"/>
            <a:ext cx="7315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kumimoji="1" lang="es-MX" sz="4400">
                <a:latin typeface="Monotype Corsiva" pitchFamily="66" charset="0"/>
              </a:rPr>
              <a:t>Para escribir bien, expresa tus ideas como la gente común, </a:t>
            </a:r>
            <a:br>
              <a:rPr kumimoji="1" lang="es-MX" sz="4400">
                <a:latin typeface="Monotype Corsiva" pitchFamily="66" charset="0"/>
              </a:rPr>
            </a:br>
            <a:r>
              <a:rPr kumimoji="1" lang="es-MX" sz="4400">
                <a:latin typeface="Monotype Corsiva" pitchFamily="66" charset="0"/>
              </a:rPr>
              <a:t>pero piensa como una </a:t>
            </a:r>
            <a:br>
              <a:rPr kumimoji="1" lang="es-MX" sz="4400">
                <a:latin typeface="Monotype Corsiva" pitchFamily="66" charset="0"/>
              </a:rPr>
            </a:br>
            <a:r>
              <a:rPr kumimoji="1" lang="es-MX" sz="4400">
                <a:latin typeface="Monotype Corsiva" pitchFamily="66" charset="0"/>
              </a:rPr>
              <a:t>persona sabia.</a:t>
            </a:r>
            <a:br>
              <a:rPr kumimoji="1" lang="es-MX" sz="4400">
                <a:latin typeface="Monotype Corsiva" pitchFamily="66" charset="0"/>
              </a:rPr>
            </a:br>
            <a:r>
              <a:rPr kumimoji="1" lang="es-MX" sz="4400">
                <a:latin typeface="Monotype Corsiva" pitchFamily="66" charset="0"/>
              </a:rPr>
              <a:t/>
            </a:r>
            <a:br>
              <a:rPr kumimoji="1" lang="es-MX" sz="4400">
                <a:latin typeface="Monotype Corsiva" pitchFamily="66" charset="0"/>
              </a:rPr>
            </a:br>
            <a:r>
              <a:rPr kumimoji="1" lang="es-MX" sz="3200">
                <a:latin typeface="Monotype Corsiva" pitchFamily="66" charset="0"/>
              </a:rPr>
              <a:t>Aristóteles.</a:t>
            </a:r>
            <a:endParaRPr kumimoji="1" lang="en-US" sz="320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bg2"/>
                </a:solidFill>
              </a:rPr>
              <a:t>III. ASPECTOS DE FORMA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800">
                <a:solidFill>
                  <a:schemeClr val="bg2"/>
                </a:solidFill>
              </a:rPr>
              <a:t>Además de los ya descritos en el apartado de</a:t>
            </a:r>
          </a:p>
          <a:p>
            <a:pPr>
              <a:buFont typeface="Wingdings" pitchFamily="2" charset="2"/>
              <a:buNone/>
            </a:pPr>
            <a:r>
              <a:rPr lang="es-ES" sz="2800">
                <a:solidFill>
                  <a:schemeClr val="bg2"/>
                </a:solidFill>
              </a:rPr>
              <a:t>estructura: </a:t>
            </a:r>
          </a:p>
          <a:p>
            <a:r>
              <a:rPr lang="es-ES" sz="2800">
                <a:solidFill>
                  <a:schemeClr val="bg2"/>
                </a:solidFill>
              </a:rPr>
              <a:t>Debe observar una redacción argumentada.</a:t>
            </a:r>
          </a:p>
          <a:p>
            <a:r>
              <a:rPr lang="es-ES" sz="2800">
                <a:solidFill>
                  <a:schemeClr val="bg2"/>
                </a:solidFill>
              </a:rPr>
              <a:t>Seguir el estilo APA para las citas.</a:t>
            </a:r>
          </a:p>
          <a:p>
            <a:r>
              <a:rPr lang="es-ES" sz="2800">
                <a:solidFill>
                  <a:schemeClr val="bg2"/>
                </a:solidFill>
              </a:rPr>
              <a:t>Presentar una ortografía impecable.</a:t>
            </a:r>
          </a:p>
          <a:p>
            <a:r>
              <a:rPr lang="es-ES" sz="2800">
                <a:solidFill>
                  <a:schemeClr val="bg2"/>
                </a:solidFill>
              </a:rPr>
              <a:t>Las referencias deben estar completas y de acuerdo al estilo APA: asegurase de verificar la correspondencia. </a:t>
            </a:r>
          </a:p>
          <a:p>
            <a:pPr>
              <a:buFont typeface="Wingdings" pitchFamily="2" charset="2"/>
              <a:buNone/>
            </a:pPr>
            <a:endParaRPr lang="es-ES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bg2"/>
                </a:solidFill>
              </a:rPr>
              <a:t>Utilizar y Evitar: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>
                <a:solidFill>
                  <a:schemeClr val="bg2"/>
                </a:solidFill>
              </a:rPr>
              <a:t>Corrector de estilo y ortografía.</a:t>
            </a:r>
          </a:p>
          <a:p>
            <a:pPr>
              <a:lnSpc>
                <a:spcPct val="90000"/>
              </a:lnSpc>
            </a:pPr>
            <a:r>
              <a:rPr lang="es-ES">
                <a:solidFill>
                  <a:schemeClr val="bg2"/>
                </a:solidFill>
              </a:rPr>
              <a:t>Verificador de citas</a:t>
            </a:r>
          </a:p>
          <a:p>
            <a:pPr>
              <a:lnSpc>
                <a:spcPct val="90000"/>
              </a:lnSpc>
            </a:pPr>
            <a:endParaRPr lang="es-ES"/>
          </a:p>
          <a:p>
            <a:pPr>
              <a:lnSpc>
                <a:spcPct val="90000"/>
              </a:lnSpc>
            </a:pPr>
            <a:r>
              <a:rPr lang="es-ES">
                <a:solidFill>
                  <a:schemeClr val="bg2"/>
                </a:solidFill>
              </a:rPr>
              <a:t>Incorrecto acentuar “este, esta, ese” si va acompañado de un sustantivo, ejemplo:</a:t>
            </a:r>
            <a:r>
              <a:rPr lang="es-ES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bg2"/>
                </a:solidFill>
              </a:rPr>
              <a:t>En </a:t>
            </a:r>
            <a:r>
              <a:rPr lang="es-ES">
                <a:solidFill>
                  <a:srgbClr val="FF6600"/>
                </a:solidFill>
              </a:rPr>
              <a:t>este</a:t>
            </a:r>
            <a:r>
              <a:rPr lang="es-ES"/>
              <a:t> </a:t>
            </a:r>
            <a:r>
              <a:rPr lang="es-ES">
                <a:solidFill>
                  <a:schemeClr val="bg2"/>
                </a:solidFill>
              </a:rPr>
              <a:t>grupo……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bg2"/>
                </a:solidFill>
              </a:rPr>
              <a:t>…..la estructura del currículo y el modo en</a:t>
            </a:r>
            <a:r>
              <a:rPr lang="es-ES"/>
              <a:t> </a:t>
            </a:r>
            <a:r>
              <a:rPr lang="es-ES">
                <a:solidFill>
                  <a:schemeClr val="bg2"/>
                </a:solidFill>
              </a:rPr>
              <a:t>que</a:t>
            </a:r>
            <a:r>
              <a:rPr lang="es-ES"/>
              <a:t> </a:t>
            </a:r>
            <a:r>
              <a:rPr lang="es-ES">
                <a:solidFill>
                  <a:srgbClr val="FF6600"/>
                </a:solidFill>
              </a:rPr>
              <a:t>éste</a:t>
            </a:r>
            <a:r>
              <a:rPr lang="es-ES"/>
              <a:t> </a:t>
            </a:r>
            <a:r>
              <a:rPr lang="es-ES">
                <a:solidFill>
                  <a:schemeClr val="bg2"/>
                </a:solidFill>
              </a:rPr>
              <a:t>se produce;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180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1800">
                <a:solidFill>
                  <a:schemeClr val="bg2"/>
                </a:solidFill>
              </a:rPr>
              <a:t>No exagerar en la utilización de pronombres</a:t>
            </a:r>
          </a:p>
          <a:p>
            <a:pPr>
              <a:lnSpc>
                <a:spcPct val="90000"/>
              </a:lnSpc>
            </a:pPr>
            <a:endParaRPr lang="es-ES"/>
          </a:p>
          <a:p>
            <a:pPr>
              <a:lnSpc>
                <a:spcPct val="90000"/>
              </a:lnSpc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endParaRPr lang="es-ES" sz="2400"/>
          </a:p>
          <a:p>
            <a:pPr algn="just">
              <a:lnSpc>
                <a:spcPct val="80000"/>
              </a:lnSpc>
            </a:pPr>
            <a:r>
              <a:rPr lang="es-ES" sz="2400">
                <a:solidFill>
                  <a:schemeClr val="bg2"/>
                </a:solidFill>
              </a:rPr>
              <a:t>Lo correcto es decir “con base en “, lo incorrecto “con base a” o “en base en”. También “en relación con”, incorrecto “en relación a”.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" sz="2400">
              <a:solidFill>
                <a:schemeClr val="bg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solidFill>
                  <a:srgbClr val="FF6600"/>
                </a:solidFill>
              </a:rPr>
              <a:t>Sólo</a:t>
            </a:r>
            <a:r>
              <a:rPr lang="es-ES" sz="2400"/>
              <a:t> </a:t>
            </a:r>
            <a:r>
              <a:rPr lang="es-ES" sz="2400">
                <a:solidFill>
                  <a:schemeClr val="bg2"/>
                </a:solidFill>
              </a:rPr>
              <a:t>(de solamente) va acentuado;</a:t>
            </a:r>
            <a:r>
              <a:rPr lang="es-ES" sz="2400"/>
              <a:t> </a:t>
            </a:r>
            <a:r>
              <a:rPr lang="es-ES" sz="2400">
                <a:solidFill>
                  <a:srgbClr val="FF6600"/>
                </a:solidFill>
              </a:rPr>
              <a:t>solo</a:t>
            </a:r>
            <a:r>
              <a:rPr lang="es-ES" sz="2400"/>
              <a:t> </a:t>
            </a:r>
            <a:r>
              <a:rPr lang="es-ES" sz="2400">
                <a:solidFill>
                  <a:schemeClr val="bg2"/>
                </a:solidFill>
              </a:rPr>
              <a:t>(de estar solo) no va acentuado.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" sz="2400">
              <a:solidFill>
                <a:schemeClr val="bg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solidFill>
                  <a:schemeClr val="bg2"/>
                </a:solidFill>
              </a:rPr>
              <a:t>Acentuar las palabras que sean indicadoras de la indagación de algo, por ejemplo,</a:t>
            </a:r>
            <a:r>
              <a:rPr lang="es-ES" sz="2400"/>
              <a:t> </a:t>
            </a:r>
            <a:r>
              <a:rPr lang="es-ES" sz="2400">
                <a:solidFill>
                  <a:srgbClr val="FF6600"/>
                </a:solidFill>
              </a:rPr>
              <a:t>cómo</a:t>
            </a:r>
            <a:r>
              <a:rPr lang="es-ES" sz="2400"/>
              <a:t>, </a:t>
            </a:r>
            <a:r>
              <a:rPr lang="es-ES" sz="2400">
                <a:solidFill>
                  <a:srgbClr val="FF6600"/>
                </a:solidFill>
              </a:rPr>
              <a:t>qué</a:t>
            </a:r>
            <a:r>
              <a:rPr lang="es-ES" sz="2400"/>
              <a:t>, </a:t>
            </a:r>
            <a:r>
              <a:rPr lang="es-ES" sz="2400">
                <a:solidFill>
                  <a:srgbClr val="FF6600"/>
                </a:solidFill>
              </a:rPr>
              <a:t>cuándo</a:t>
            </a:r>
            <a:r>
              <a:rPr lang="es-ES" sz="2400"/>
              <a:t>, </a:t>
            </a:r>
            <a:r>
              <a:rPr lang="es-ES" sz="2400">
                <a:solidFill>
                  <a:srgbClr val="FF6600"/>
                </a:solidFill>
              </a:rPr>
              <a:t>quién</a:t>
            </a:r>
            <a:r>
              <a:rPr lang="es-ES" sz="2400"/>
              <a:t> </a:t>
            </a:r>
            <a:r>
              <a:rPr lang="es-ES" sz="2400">
                <a:solidFill>
                  <a:schemeClr val="bg2"/>
                </a:solidFill>
              </a:rPr>
              <a:t>(aunque no se encuentren un una pregunta).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400">
                <a:solidFill>
                  <a:srgbClr val="FF6600"/>
                </a:solidFill>
              </a:rPr>
              <a:t>Como</a:t>
            </a:r>
            <a:r>
              <a:rPr lang="es-ES" sz="2400"/>
              <a:t> </a:t>
            </a:r>
            <a:r>
              <a:rPr lang="es-ES" sz="2400">
                <a:solidFill>
                  <a:schemeClr val="bg2"/>
                </a:solidFill>
              </a:rPr>
              <a:t>se mencionó anteriormente….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400">
                <a:solidFill>
                  <a:schemeClr val="bg2"/>
                </a:solidFill>
              </a:rPr>
              <a:t>La revisión permitió indagar</a:t>
            </a:r>
            <a:r>
              <a:rPr lang="es-ES" sz="2400"/>
              <a:t> </a:t>
            </a:r>
            <a:r>
              <a:rPr lang="es-ES" sz="2400">
                <a:solidFill>
                  <a:srgbClr val="FF6600"/>
                </a:solidFill>
              </a:rPr>
              <a:t>cómo</a:t>
            </a:r>
            <a:r>
              <a:rPr lang="es-ES" sz="2400"/>
              <a:t> </a:t>
            </a:r>
            <a:r>
              <a:rPr lang="es-ES" sz="2400">
                <a:solidFill>
                  <a:schemeClr val="bg2"/>
                </a:solidFill>
              </a:rPr>
              <a:t>piensan los estudiantes….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" sz="2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04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0" y="1628775"/>
            <a:ext cx="9144000" cy="5229225"/>
          </a:xfrm>
          <a:prstGeom prst="rect">
            <a:avLst/>
          </a:prstGeom>
          <a:solidFill>
            <a:srgbClr val="CCFF99">
              <a:alpha val="32001"/>
            </a:srgbClr>
          </a:solidFill>
          <a:ln w="12700" cap="sq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900113" y="2060575"/>
            <a:ext cx="2209800" cy="1443038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100000">
                <a:srgbClr val="CC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200">
                <a:solidFill>
                  <a:schemeClr val="bg2"/>
                </a:solidFill>
                <a:latin typeface="Verdana" pitchFamily="34" charset="0"/>
              </a:rPr>
              <a:t>REVISAR</a:t>
            </a:r>
          </a:p>
          <a:p>
            <a:pPr algn="ctr">
              <a:spcBef>
                <a:spcPct val="50000"/>
              </a:spcBef>
            </a:pPr>
            <a:r>
              <a:rPr lang="es-MX" sz="2200">
                <a:solidFill>
                  <a:schemeClr val="bg2"/>
                </a:solidFill>
                <a:latin typeface="Verdana" pitchFamily="34" charset="0"/>
              </a:rPr>
              <a:t>REVISAR</a:t>
            </a:r>
          </a:p>
          <a:p>
            <a:pPr algn="ctr">
              <a:spcBef>
                <a:spcPct val="50000"/>
              </a:spcBef>
            </a:pPr>
            <a:r>
              <a:rPr lang="es-MX" sz="2200">
                <a:solidFill>
                  <a:schemeClr val="bg2"/>
                </a:solidFill>
                <a:latin typeface="Verdana" pitchFamily="34" charset="0"/>
              </a:rPr>
              <a:t>REVISAR</a:t>
            </a:r>
            <a:endParaRPr lang="en-US" sz="220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206853" name="AutoShape 5"/>
          <p:cNvSpPr>
            <a:spLocks noChangeArrowheads="1"/>
          </p:cNvSpPr>
          <p:nvPr/>
        </p:nvSpPr>
        <p:spPr bwMode="auto">
          <a:xfrm rot="5400000" flipV="1">
            <a:off x="1628775" y="3563938"/>
            <a:ext cx="609600" cy="914400"/>
          </a:xfrm>
          <a:prstGeom prst="notchedRight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6854" name="AutoShape 6"/>
          <p:cNvSpPr>
            <a:spLocks noChangeArrowheads="1"/>
          </p:cNvSpPr>
          <p:nvPr/>
        </p:nvSpPr>
        <p:spPr bwMode="auto">
          <a:xfrm>
            <a:off x="3419475" y="2227263"/>
            <a:ext cx="1371600" cy="914400"/>
          </a:xfrm>
          <a:prstGeom prst="notchedRightArrow">
            <a:avLst>
              <a:gd name="adj1" fmla="val 50000"/>
              <a:gd name="adj2" fmla="val 375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5219700" y="2057400"/>
            <a:ext cx="2209800" cy="1443038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100000">
                <a:srgbClr val="CC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200">
                <a:solidFill>
                  <a:schemeClr val="bg2"/>
                </a:solidFill>
                <a:latin typeface="Verdana" pitchFamily="34" charset="0"/>
              </a:rPr>
              <a:t>CORREGIR</a:t>
            </a:r>
          </a:p>
          <a:p>
            <a:pPr algn="ctr">
              <a:spcBef>
                <a:spcPct val="50000"/>
              </a:spcBef>
            </a:pPr>
            <a:r>
              <a:rPr lang="es-MX" sz="2200">
                <a:solidFill>
                  <a:schemeClr val="bg2"/>
                </a:solidFill>
                <a:latin typeface="Verdana" pitchFamily="34" charset="0"/>
              </a:rPr>
              <a:t>CORREGIR</a:t>
            </a:r>
          </a:p>
          <a:p>
            <a:pPr algn="ctr">
              <a:spcBef>
                <a:spcPct val="50000"/>
              </a:spcBef>
            </a:pPr>
            <a:r>
              <a:rPr lang="es-MX" sz="2200">
                <a:solidFill>
                  <a:schemeClr val="bg2"/>
                </a:solidFill>
                <a:latin typeface="Verdana" pitchFamily="34" charset="0"/>
              </a:rPr>
              <a:t>CORREGIR</a:t>
            </a:r>
            <a:endParaRPr lang="en-US" sz="220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206856" name="AutoShape 8"/>
          <p:cNvSpPr>
            <a:spLocks noChangeArrowheads="1"/>
          </p:cNvSpPr>
          <p:nvPr/>
        </p:nvSpPr>
        <p:spPr bwMode="auto">
          <a:xfrm>
            <a:off x="827088" y="4868863"/>
            <a:ext cx="2305050" cy="1655762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6857" name="Rectangle 9"/>
          <p:cNvSpPr>
            <a:spLocks noChangeArrowheads="1"/>
          </p:cNvSpPr>
          <p:nvPr/>
        </p:nvSpPr>
        <p:spPr bwMode="auto">
          <a:xfrm>
            <a:off x="827088" y="4941888"/>
            <a:ext cx="2232025" cy="1552575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bg1"/>
                </a:solidFill>
              </a:rPr>
              <a:t>Los errores no deben dañar nuestra autoestima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206858" name="AutoShape 10"/>
          <p:cNvSpPr>
            <a:spLocks noChangeArrowheads="1"/>
          </p:cNvSpPr>
          <p:nvPr/>
        </p:nvSpPr>
        <p:spPr bwMode="auto">
          <a:xfrm>
            <a:off x="4932363" y="4508500"/>
            <a:ext cx="3240087" cy="1873250"/>
          </a:xfrm>
          <a:prstGeom prst="flowChartPunchedTap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rect">
              <a:fillToRect r="100000" b="100000"/>
            </a:path>
          </a:gradFill>
          <a:ln w="12700" cap="sq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6859" name="Rectangle 11"/>
          <p:cNvSpPr>
            <a:spLocks noChangeArrowheads="1"/>
          </p:cNvSpPr>
          <p:nvPr/>
        </p:nvSpPr>
        <p:spPr bwMode="auto">
          <a:xfrm>
            <a:off x="5003800" y="5084763"/>
            <a:ext cx="3144838" cy="822325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bg1"/>
                </a:solidFill>
              </a:rPr>
              <a:t>Actitud de mejora continua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206860" name="AutoShape 12"/>
          <p:cNvSpPr>
            <a:spLocks noChangeArrowheads="1"/>
          </p:cNvSpPr>
          <p:nvPr/>
        </p:nvSpPr>
        <p:spPr bwMode="auto">
          <a:xfrm rot="5400000" flipV="1">
            <a:off x="6092825" y="3563938"/>
            <a:ext cx="609600" cy="914400"/>
          </a:xfrm>
          <a:prstGeom prst="notchedRight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de atención al cliente">
  <a:themeElements>
    <a:clrScheme name="Competition 1">
      <a:dk1>
        <a:srgbClr val="000000"/>
      </a:dk1>
      <a:lt1>
        <a:srgbClr val="FFFFFF"/>
      </a:lt1>
      <a:dk2>
        <a:srgbClr val="5ED483"/>
      </a:dk2>
      <a:lt2>
        <a:srgbClr val="FFFFFF"/>
      </a:lt2>
      <a:accent1>
        <a:srgbClr val="003300"/>
      </a:accent1>
      <a:accent2>
        <a:srgbClr val="009900"/>
      </a:accent2>
      <a:accent3>
        <a:srgbClr val="B6E6C1"/>
      </a:accent3>
      <a:accent4>
        <a:srgbClr val="DADADA"/>
      </a:accent4>
      <a:accent5>
        <a:srgbClr val="AAADAA"/>
      </a:accent5>
      <a:accent6>
        <a:srgbClr val="008A00"/>
      </a:accent6>
      <a:hlink>
        <a:srgbClr val="1E5C1E"/>
      </a:hlink>
      <a:folHlink>
        <a:srgbClr val="6633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000000"/>
        </a:dk1>
        <a:lt1>
          <a:srgbClr val="FFFFFF"/>
        </a:lt1>
        <a:dk2>
          <a:srgbClr val="5ED483"/>
        </a:dk2>
        <a:lt2>
          <a:srgbClr val="FFFFFF"/>
        </a:lt2>
        <a:accent1>
          <a:srgbClr val="003300"/>
        </a:accent1>
        <a:accent2>
          <a:srgbClr val="009900"/>
        </a:accent2>
        <a:accent3>
          <a:srgbClr val="B6E6C1"/>
        </a:accent3>
        <a:accent4>
          <a:srgbClr val="DADADA"/>
        </a:accent4>
        <a:accent5>
          <a:srgbClr val="AAADAA"/>
        </a:accent5>
        <a:accent6>
          <a:srgbClr val="008A00"/>
        </a:accent6>
        <a:hlink>
          <a:srgbClr val="1E5C1E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atención al cliente</Template>
  <TotalTime>2</TotalTime>
  <Words>440</Words>
  <Application>Microsoft Office PowerPoint</Application>
  <PresentationFormat>Presentación en pantalla (4:3)</PresentationFormat>
  <Paragraphs>57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Verdana</vt:lpstr>
      <vt:lpstr>Plantilla de diseño de atención al cliente</vt:lpstr>
      <vt:lpstr>ANEXOS  Y APÉNDICES </vt:lpstr>
      <vt:lpstr>Anexos y Apéndice</vt:lpstr>
      <vt:lpstr>II. ASPECTOS DE FONDO</vt:lpstr>
      <vt:lpstr>Diapositiva 4</vt:lpstr>
      <vt:lpstr>Diapositiva 5</vt:lpstr>
      <vt:lpstr>III. ASPECTOS DE FORMA</vt:lpstr>
      <vt:lpstr>Utilizar y Evitar:</vt:lpstr>
      <vt:lpstr>Diapositiva 8</vt:lpstr>
      <vt:lpstr>Diapositiva 9</vt:lpstr>
      <vt:lpstr>Diapositiva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ANEXOS  Y APÉNDICES </dc:title>
  <dc:creator>us</dc:creator>
  <cp:lastModifiedBy>us</cp:lastModifiedBy>
  <cp:revision>1</cp:revision>
  <dcterms:created xsi:type="dcterms:W3CDTF">2010-03-11T20:46:39Z</dcterms:created>
  <dcterms:modified xsi:type="dcterms:W3CDTF">2010-03-11T20:49:28Z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TC011408243082</vt:lpwstr>
  </property>
</Properties>
</file>