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A847CFC-816F-41D0-AAC0-9BF4FEBC753E}" type="datetimeFigureOut">
              <a:rPr lang="es-ES" smtClean="0"/>
              <a:pPr/>
              <a:t>10/03/2010</a:t>
            </a:fld>
            <a:endParaRPr lang="es-E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10/03/2010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7A847CFC-816F-41D0-AAC0-9BF4FEBC753E}" type="datetimeFigureOut">
              <a:rPr lang="es-ES" smtClean="0"/>
              <a:pPr/>
              <a:t>10/03/2010</a:t>
            </a:fld>
            <a:endParaRPr lang="es-E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10/03/2010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A847CFC-816F-41D0-AAC0-9BF4FEBC753E}" type="datetimeFigureOut">
              <a:rPr lang="es-ES" smtClean="0"/>
              <a:pPr/>
              <a:t>10/03/2010</a:t>
            </a:fld>
            <a:endParaRPr lang="es-E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10/03/2010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10/03/2010</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7A847CFC-816F-41D0-AAC0-9BF4FEBC753E}" type="datetimeFigureOut">
              <a:rPr lang="es-ES" smtClean="0"/>
              <a:pPr/>
              <a:t>10/03/2010</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7A847CFC-816F-41D0-AAC0-9BF4FEBC753E}" type="datetimeFigureOut">
              <a:rPr lang="es-ES" smtClean="0"/>
              <a:pPr/>
              <a:t>10/03/2010</a:t>
            </a:fld>
            <a:endParaRPr lang="es-E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10/03/2010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10/03/2010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A847CFC-816F-41D0-AAC0-9BF4FEBC753E}" type="datetimeFigureOut">
              <a:rPr lang="es-ES" smtClean="0"/>
              <a:pPr/>
              <a:t>10/03/2010</a:t>
            </a:fld>
            <a:endParaRPr lang="es-E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video" Target="file:///C:\Users\WANDA\Desktop\Acto%2074%20Jesu%20Meine%20Freude%20de%20Bach%20Coral%20Oscense%20Orquesta%20Camerata%20Cecilia%202%20de%208.wmv" TargetMode="External"/><Relationship Id="rId1" Type="http://schemas.openxmlformats.org/officeDocument/2006/relationships/video" Target="file:///C:\Users\WANDA\Desktop\Toccata%20%20Fugue%20in%20d%20minor%20(BACH,%20J.S.).wmv"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video" Target="file:///C:\Users\WANDA\Desktop\Musicians%20of%20the%20World%20Orchestra%20Hallelujah%20Handel.wmv" TargetMode="External"/><Relationship Id="rId1" Type="http://schemas.openxmlformats.org/officeDocument/2006/relationships/video" Target="file:///C:\Users\WANDA\Desktop\M&#250;sica%20para%20los%20Reales%20Fuegos%20Artificiales%20(Handel).wmv" TargetMode="Externa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video" Target="file:///C:\Users\WANDA\Desktop\Vivaldi%20quattro%20stagioni%20%20%20La%20primavera.wmv" TargetMode="External"/><Relationship Id="rId1" Type="http://schemas.openxmlformats.org/officeDocument/2006/relationships/video" Target="file:///C:\Users\WANDA\Desktop\musica%20intima%20%20Pacific%20Baroque%20Orchestra%20%20%20Vivaldi's%20Gloria.wmv" TargetMode="Externa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366868" y="632270"/>
            <a:ext cx="5105400" cy="2868168"/>
          </a:xfrm>
        </p:spPr>
        <p:txBody>
          <a:bodyPr/>
          <a:lstStyle/>
          <a:p>
            <a:pPr algn="ctr"/>
            <a:r>
              <a:rPr lang="es-ES" dirty="0" smtClean="0"/>
              <a:t>COMPOSITORES MÁS SOBRESALIENTES DEL PERIODO BARROCO MUSICAL</a:t>
            </a:r>
            <a:endParaRPr lang="es-ES" dirty="0"/>
          </a:p>
        </p:txBody>
      </p:sp>
      <p:sp>
        <p:nvSpPr>
          <p:cNvPr id="3" name="2 Subtítulo"/>
          <p:cNvSpPr>
            <a:spLocks noGrp="1"/>
          </p:cNvSpPr>
          <p:nvPr>
            <p:ph type="subTitle" idx="1"/>
          </p:nvPr>
        </p:nvSpPr>
        <p:spPr>
          <a:xfrm>
            <a:off x="3354442" y="4042264"/>
            <a:ext cx="5114778" cy="1101248"/>
          </a:xfrm>
        </p:spPr>
        <p:txBody>
          <a:bodyPr>
            <a:noAutofit/>
          </a:bodyPr>
          <a:lstStyle/>
          <a:p>
            <a:pPr algn="ctr"/>
            <a:r>
              <a:rPr lang="es-ES" sz="2800" b="1" dirty="0" smtClean="0"/>
              <a:t>SIGLOS</a:t>
            </a:r>
          </a:p>
          <a:p>
            <a:pPr algn="ctr"/>
            <a:r>
              <a:rPr lang="es-ES" sz="2800" b="1" dirty="0" smtClean="0"/>
              <a:t>XVII-XVIII</a:t>
            </a:r>
          </a:p>
          <a:p>
            <a:pPr algn="ctr"/>
            <a:endParaRPr lang="es-ES" sz="2400" b="1" dirty="0" smtClean="0"/>
          </a:p>
          <a:p>
            <a:pPr algn="ctr"/>
            <a:endParaRPr lang="es-ES" sz="2800" b="1" dirty="0" smtClean="0"/>
          </a:p>
          <a:p>
            <a:pPr algn="ctr"/>
            <a:endParaRPr lang="es-ES" sz="2800" b="1" dirty="0" smtClean="0"/>
          </a:p>
          <a:p>
            <a:pPr algn="ctr"/>
            <a:r>
              <a:rPr lang="es-ES" sz="2000" b="1" dirty="0" smtClean="0"/>
              <a:t>Elaborado por: Wanda E. Castillo</a:t>
            </a:r>
            <a:endParaRPr lang="es-ES"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214942" y="252970"/>
            <a:ext cx="385762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Compositor y organista alemán, miembro de una importante familia de músicos. Comenzó a formarse musicalmente bajo el magisterio de su padre y su hermano, y a los 18 comenzó su vida profesional como músico, la cual le llevó a ciudades muy diversas. A los 38 años fue nombrado director musical de una iglesia de Leipzig, cargo que ocupó hasta su muerte. La producción musical de Bach fue muy extensa, aunque nunca escribió ninguna ópera. Aunque no fue muy considerado como compositor en su tiempo, actualmente se le reconoce como la culminación de toda la música barroca.</a:t>
            </a:r>
            <a:endParaRPr kumimoji="0" lang="es-E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428596" y="5757882"/>
            <a:ext cx="450059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de-DE"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Johann Sebastian Bach</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(Eisenach, 1685 – Leipzig, 1750)</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0" name="Picture 6" descr="http://www.concert.ee/failid/Image/esinejad/Bach_Col.jpg"/>
          <p:cNvPicPr>
            <a:picLocks noGrp="1" noChangeAspect="1" noChangeArrowheads="1"/>
          </p:cNvPicPr>
          <p:nvPr>
            <p:ph type="pic" idx="1"/>
          </p:nvPr>
        </p:nvPicPr>
        <p:blipFill>
          <a:blip r:embed="rId2"/>
          <a:srcRect t="6641" b="6641"/>
          <a:stretch>
            <a:fillRect/>
          </a:stretch>
        </p:blipFill>
        <p:spPr bwMode="auto">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occata  Fugue in d minor (BACH, J.S.).wmv">
            <a:hlinkClick r:id="" action="ppaction://media"/>
          </p:cNvPr>
          <p:cNvPicPr>
            <a:picLocks noRot="1" noChangeAspect="1"/>
          </p:cNvPicPr>
          <p:nvPr>
            <a:videoFile r:link="rId1"/>
          </p:nvPr>
        </p:nvPicPr>
        <p:blipFill>
          <a:blip r:embed="rId4"/>
          <a:stretch>
            <a:fillRect/>
          </a:stretch>
        </p:blipFill>
        <p:spPr>
          <a:xfrm>
            <a:off x="357158" y="285728"/>
            <a:ext cx="4143404" cy="3022248"/>
          </a:xfrm>
          <a:prstGeom prst="rect">
            <a:avLst/>
          </a:prstGeom>
        </p:spPr>
      </p:pic>
      <p:pic>
        <p:nvPicPr>
          <p:cNvPr id="3" name="Acto 74 Jesu Meine Freude de Bach Coral Oscense Orquesta Camerata Cecilia 2 de 8.wmv">
            <a:hlinkClick r:id="" action="ppaction://media"/>
          </p:cNvPr>
          <p:cNvPicPr>
            <a:picLocks noRot="1" noChangeAspect="1"/>
          </p:cNvPicPr>
          <p:nvPr>
            <a:videoFile r:link="rId2"/>
          </p:nvPr>
        </p:nvPicPr>
        <p:blipFill>
          <a:blip r:embed="rId5"/>
          <a:stretch>
            <a:fillRect/>
          </a:stretch>
        </p:blipFill>
        <p:spPr>
          <a:xfrm>
            <a:off x="3643306" y="3429000"/>
            <a:ext cx="4191008" cy="3143256"/>
          </a:xfrm>
          <a:prstGeom prst="rect">
            <a:avLst/>
          </a:prstGeom>
        </p:spPr>
      </p:pic>
      <p:sp>
        <p:nvSpPr>
          <p:cNvPr id="4" name="3 CuadroTexto"/>
          <p:cNvSpPr txBox="1"/>
          <p:nvPr/>
        </p:nvSpPr>
        <p:spPr>
          <a:xfrm>
            <a:off x="4857752" y="1148348"/>
            <a:ext cx="2928958" cy="923330"/>
          </a:xfrm>
          <a:prstGeom prst="rect">
            <a:avLst/>
          </a:prstGeom>
          <a:noFill/>
        </p:spPr>
        <p:txBody>
          <a:bodyPr wrap="square" rtlCol="0">
            <a:spAutoFit/>
          </a:bodyPr>
          <a:lstStyle/>
          <a:p>
            <a:pPr algn="ctr"/>
            <a:r>
              <a:rPr lang="es-ES" dirty="0" smtClean="0"/>
              <a:t>“Tocata y Fuga en </a:t>
            </a:r>
          </a:p>
          <a:p>
            <a:pPr algn="ctr"/>
            <a:r>
              <a:rPr lang="es-ES" dirty="0" smtClean="0"/>
              <a:t>Re menor”</a:t>
            </a:r>
          </a:p>
          <a:p>
            <a:pPr algn="ctr"/>
            <a:r>
              <a:rPr lang="es-ES" dirty="0" smtClean="0"/>
              <a:t>Órgano de Tubos</a:t>
            </a:r>
            <a:endParaRPr lang="es-ES" dirty="0"/>
          </a:p>
        </p:txBody>
      </p:sp>
      <p:sp>
        <p:nvSpPr>
          <p:cNvPr id="5" name="4 CuadroTexto"/>
          <p:cNvSpPr txBox="1"/>
          <p:nvPr/>
        </p:nvSpPr>
        <p:spPr>
          <a:xfrm>
            <a:off x="357158" y="4220182"/>
            <a:ext cx="3071834" cy="1200329"/>
          </a:xfrm>
          <a:prstGeom prst="rect">
            <a:avLst/>
          </a:prstGeom>
          <a:noFill/>
        </p:spPr>
        <p:txBody>
          <a:bodyPr wrap="square" rtlCol="0">
            <a:spAutoFit/>
          </a:bodyPr>
          <a:lstStyle/>
          <a:p>
            <a:pPr algn="ctr"/>
            <a:r>
              <a:rPr lang="es-ES" dirty="0" smtClean="0"/>
              <a:t>Coral</a:t>
            </a:r>
          </a:p>
          <a:p>
            <a:pPr algn="ctr"/>
            <a:r>
              <a:rPr lang="es-ES" dirty="0" smtClean="0"/>
              <a:t>“Oh Jesús alegría de los hombres”</a:t>
            </a:r>
          </a:p>
          <a:p>
            <a:pPr algn="ctr"/>
            <a:r>
              <a:rPr lang="es-ES" dirty="0" smtClean="0"/>
              <a:t>Para Coro y Orquesta</a:t>
            </a:r>
            <a:endParaRPr lang="es-ES"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p:cTn id="12" fill="hold" display="0">
                  <p:stCondLst>
                    <p:cond delay="indefinite"/>
                  </p:stCondLst>
                  <p:endCondLst>
                    <p:cond evt="onNext" delay="0">
                      <p:tgtEl>
                        <p:sldTgt/>
                      </p:tgtEl>
                    </p:cond>
                    <p:cond evt="onPrev" delay="0">
                      <p:tgtEl>
                        <p:sldTgt/>
                      </p:tgtEl>
                    </p:cond>
                  </p:endCondLst>
                </p:cTn>
                <p:tgtEl>
                  <p:spTgt spid="2"/>
                </p:tgtEl>
              </p:cMediaNode>
            </p:video>
            <p:video>
              <p:cMediaNode>
                <p:cTn id="13" fill="hold" display="0">
                  <p:stCondLst>
                    <p:cond delay="indefinite"/>
                  </p:stCondLst>
                  <p:endCondLst>
                    <p:cond evt="onNext" delay="0">
                      <p:tgtEl>
                        <p:sldTgt/>
                      </p:tgtEl>
                    </p:cond>
                    <p:cond evt="onPrev" delay="0">
                      <p:tgtEl>
                        <p:sldTgt/>
                      </p:tgtEl>
                    </p:cond>
                  </p:endCondLst>
                </p:cTn>
                <p:tgtEl>
                  <p:spTgt spid="3"/>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5214942" y="457401"/>
            <a:ext cx="364333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s-E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Compositor y organista alemán. Cuando ya había compuesto dos operas, realizó un viaje a Italia en el que conoció a los principales músicos de la época. Volvió a Alemania y después se fue a Londres, donde estuvo al servicio de los monarcas ingleses. Allí compuso óperas, oratorios y conciertos que reflejan las influencias que recibió a lo largo de su vida. Lo enterraron con todos los honores en la abadía de Westminster.</a:t>
            </a:r>
            <a:endParaRPr kumimoji="0" lang="es-E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2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857256" y="5715016"/>
            <a:ext cx="4572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de-DE"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Georg Friederich Händel</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(Halle, 1685 – Londres, 1759)</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pic>
        <p:nvPicPr>
          <p:cNvPr id="15364" name="Picture 4" descr="http://www.wikiwak.com/image/George+Frideric+Handel+by+Balthasar+Denner.jpg"/>
          <p:cNvPicPr>
            <a:picLocks noGrp="1" noChangeAspect="1" noChangeArrowheads="1"/>
          </p:cNvPicPr>
          <p:nvPr>
            <p:ph type="pic" idx="1"/>
          </p:nvPr>
        </p:nvPicPr>
        <p:blipFill>
          <a:blip r:embed="rId2" cstate="print"/>
          <a:srcRect t="8651" b="8651"/>
          <a:stretch>
            <a:fillRect/>
          </a:stretch>
        </p:blipFill>
        <p:spPr bwMode="auto">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úsica para los Reales Fuegos Artificiales (Handel).wmv">
            <a:hlinkClick r:id="" action="ppaction://media"/>
          </p:cNvPr>
          <p:cNvPicPr>
            <a:picLocks noRot="1" noChangeAspect="1"/>
          </p:cNvPicPr>
          <p:nvPr>
            <a:videoFile r:link="rId1"/>
          </p:nvPr>
        </p:nvPicPr>
        <p:blipFill>
          <a:blip r:embed="rId4"/>
          <a:stretch>
            <a:fillRect/>
          </a:stretch>
        </p:blipFill>
        <p:spPr>
          <a:xfrm>
            <a:off x="357158" y="285736"/>
            <a:ext cx="4214842" cy="2928950"/>
          </a:xfrm>
          <a:prstGeom prst="rect">
            <a:avLst/>
          </a:prstGeom>
        </p:spPr>
      </p:pic>
      <p:pic>
        <p:nvPicPr>
          <p:cNvPr id="7" name="Musicians of the World Orchestra Hallelujah Handel.wmv">
            <a:hlinkClick r:id="" action="ppaction://media"/>
          </p:cNvPr>
          <p:cNvPicPr>
            <a:picLocks noRot="1" noChangeAspect="1"/>
          </p:cNvPicPr>
          <p:nvPr>
            <a:videoFile r:link="rId2"/>
          </p:nvPr>
        </p:nvPicPr>
        <p:blipFill>
          <a:blip r:embed="rId5"/>
          <a:stretch>
            <a:fillRect/>
          </a:stretch>
        </p:blipFill>
        <p:spPr>
          <a:xfrm>
            <a:off x="3571868" y="3429000"/>
            <a:ext cx="4286280" cy="3143272"/>
          </a:xfrm>
          <a:prstGeom prst="rect">
            <a:avLst/>
          </a:prstGeom>
        </p:spPr>
      </p:pic>
      <p:sp>
        <p:nvSpPr>
          <p:cNvPr id="8" name="7 CuadroTexto"/>
          <p:cNvSpPr txBox="1"/>
          <p:nvPr/>
        </p:nvSpPr>
        <p:spPr>
          <a:xfrm>
            <a:off x="4857752" y="1148348"/>
            <a:ext cx="3000396" cy="923330"/>
          </a:xfrm>
          <a:prstGeom prst="rect">
            <a:avLst/>
          </a:prstGeom>
          <a:noFill/>
        </p:spPr>
        <p:txBody>
          <a:bodyPr wrap="square" rtlCol="0">
            <a:spAutoFit/>
          </a:bodyPr>
          <a:lstStyle/>
          <a:p>
            <a:pPr algn="ctr"/>
            <a:r>
              <a:rPr lang="es-ES" dirty="0" smtClean="0"/>
              <a:t>G. Federico Haendel</a:t>
            </a:r>
          </a:p>
          <a:p>
            <a:pPr algn="ctr"/>
            <a:r>
              <a:rPr lang="es-ES" dirty="0" smtClean="0"/>
              <a:t>“Música para los Reales Fuegos Artificiales”</a:t>
            </a:r>
            <a:endParaRPr lang="es-ES" dirty="0"/>
          </a:p>
        </p:txBody>
      </p:sp>
      <p:sp>
        <p:nvSpPr>
          <p:cNvPr id="9" name="8 CuadroTexto"/>
          <p:cNvSpPr txBox="1"/>
          <p:nvPr/>
        </p:nvSpPr>
        <p:spPr>
          <a:xfrm>
            <a:off x="357158" y="4363058"/>
            <a:ext cx="3071834" cy="923330"/>
          </a:xfrm>
          <a:prstGeom prst="rect">
            <a:avLst/>
          </a:prstGeom>
          <a:noFill/>
        </p:spPr>
        <p:txBody>
          <a:bodyPr wrap="square" rtlCol="0">
            <a:spAutoFit/>
          </a:bodyPr>
          <a:lstStyle/>
          <a:p>
            <a:pPr algn="ctr"/>
            <a:r>
              <a:rPr lang="es-ES" dirty="0" smtClean="0"/>
              <a:t>El Mesías</a:t>
            </a:r>
          </a:p>
          <a:p>
            <a:pPr algn="ctr"/>
            <a:r>
              <a:rPr lang="es-ES" dirty="0" smtClean="0"/>
              <a:t>“</a:t>
            </a:r>
            <a:r>
              <a:rPr lang="es-ES" dirty="0" err="1" smtClean="0"/>
              <a:t>Allelluia</a:t>
            </a:r>
            <a:r>
              <a:rPr lang="es-ES" dirty="0" smtClean="0"/>
              <a:t>”</a:t>
            </a:r>
          </a:p>
          <a:p>
            <a:pPr algn="ctr"/>
            <a:r>
              <a:rPr lang="es-ES" dirty="0" smtClean="0"/>
              <a:t>Para Coro y Orquesta</a:t>
            </a:r>
            <a:endParaRPr lang="es-ES"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video>
              <p:cMediaNode>
                <p:cTn id="13"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5143504" y="272735"/>
            <a:ext cx="4000496" cy="61093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s-ES" sz="17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Destacó como violinista y compositor. Se formó con su padre en la catedral de San Marcos de Venecia. Estudió para sacerdote con los padres de San Gimingano y tras ser ordenado con 25 años, obtuvo el puesto oficial de maestro de violines en el coro del Hospital de la Piedad, institución que recogía y educaba a chicas huérfanas de Venecia.</a:t>
            </a:r>
            <a:endParaRPr kumimoji="0" lang="es-ES" sz="1700" b="1"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7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Vivaldi compuso muchas de sus obras para la orquesta que formaban las chizas de este hospicio, la cual llegó a ser famosa en Europa por su virtuosismo. Entre las composiciones de Vivaldi destacan los conciertos para instrumentos solistas, las óperas y la música vocal religiosa, y de los instrumentos solistas, compuso conciertos para instrumentos poco habituales (mandolina, viola de amor, fagot, flautín, etc.).</a:t>
            </a:r>
            <a:endParaRPr kumimoji="0" lang="es-ES" sz="1700" b="1" i="0" u="none" strike="noStrike" cap="none" normalizeH="0" baseline="0" dirty="0" smtClean="0">
              <a:ln>
                <a:noFill/>
              </a:ln>
              <a:solidFill>
                <a:schemeClr val="tx1"/>
              </a:solidFill>
              <a:effectLst/>
              <a:latin typeface="Arial" pitchFamily="34" charset="0"/>
              <a:cs typeface="Arial" pitchFamily="34" charset="0"/>
            </a:endParaRPr>
          </a:p>
        </p:txBody>
      </p:sp>
      <p:sp>
        <p:nvSpPr>
          <p:cNvPr id="16386" name="Rectangle 2"/>
          <p:cNvSpPr>
            <a:spLocks noChangeArrowheads="1"/>
          </p:cNvSpPr>
          <p:nvPr/>
        </p:nvSpPr>
        <p:spPr bwMode="auto">
          <a:xfrm>
            <a:off x="928662" y="5786454"/>
            <a:ext cx="378621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pt-PT"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Antonio Vivaldi</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(Venecia, 1678 – Viena, 1741)</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pic>
        <p:nvPicPr>
          <p:cNvPr id="16388" name="Picture 4" descr="http://www.biografiasyvidas.com/biografia/v/fotos/vivaldi.jpg"/>
          <p:cNvPicPr>
            <a:picLocks noGrp="1" noChangeAspect="1" noChangeArrowheads="1"/>
          </p:cNvPicPr>
          <p:nvPr>
            <p:ph type="pic" idx="1"/>
          </p:nvPr>
        </p:nvPicPr>
        <p:blipFill>
          <a:blip r:embed="rId2"/>
          <a:srcRect t="5630" b="5630"/>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usica intima  Pacific Baroque Orchestra   Vivaldi's Gloria.wmv">
            <a:hlinkClick r:id="" action="ppaction://media"/>
          </p:cNvPr>
          <p:cNvPicPr>
            <a:picLocks noRot="1" noChangeAspect="1"/>
          </p:cNvPicPr>
          <p:nvPr>
            <a:videoFile r:link="rId1"/>
          </p:nvPr>
        </p:nvPicPr>
        <p:blipFill>
          <a:blip r:embed="rId4"/>
          <a:stretch>
            <a:fillRect/>
          </a:stretch>
        </p:blipFill>
        <p:spPr>
          <a:xfrm>
            <a:off x="428596" y="357166"/>
            <a:ext cx="4143404" cy="2857520"/>
          </a:xfrm>
          <a:prstGeom prst="rect">
            <a:avLst/>
          </a:prstGeom>
        </p:spPr>
      </p:pic>
      <p:pic>
        <p:nvPicPr>
          <p:cNvPr id="3" name="Vivaldi quattro stagioni   La primavera.wmv">
            <a:hlinkClick r:id="" action="ppaction://media"/>
          </p:cNvPr>
          <p:cNvPicPr>
            <a:picLocks noRot="1" noChangeAspect="1"/>
          </p:cNvPicPr>
          <p:nvPr>
            <a:videoFile r:link="rId2"/>
          </p:nvPr>
        </p:nvPicPr>
        <p:blipFill>
          <a:blip r:embed="rId5"/>
          <a:stretch>
            <a:fillRect/>
          </a:stretch>
        </p:blipFill>
        <p:spPr>
          <a:xfrm>
            <a:off x="3571868" y="3643314"/>
            <a:ext cx="4143404" cy="2928942"/>
          </a:xfrm>
          <a:prstGeom prst="rect">
            <a:avLst/>
          </a:prstGeom>
        </p:spPr>
      </p:pic>
      <p:sp>
        <p:nvSpPr>
          <p:cNvPr id="4" name="3 CuadroTexto"/>
          <p:cNvSpPr txBox="1"/>
          <p:nvPr/>
        </p:nvSpPr>
        <p:spPr>
          <a:xfrm>
            <a:off x="285720" y="4577372"/>
            <a:ext cx="3143272" cy="1477328"/>
          </a:xfrm>
          <a:prstGeom prst="rect">
            <a:avLst/>
          </a:prstGeom>
          <a:noFill/>
        </p:spPr>
        <p:txBody>
          <a:bodyPr wrap="square" rtlCol="0">
            <a:spAutoFit/>
          </a:bodyPr>
          <a:lstStyle/>
          <a:p>
            <a:pPr algn="ctr"/>
            <a:r>
              <a:rPr lang="es-ES" dirty="0" smtClean="0"/>
              <a:t>Las cuatro estaciones de</a:t>
            </a:r>
          </a:p>
          <a:p>
            <a:pPr algn="ctr"/>
            <a:r>
              <a:rPr lang="es-ES" dirty="0" smtClean="0"/>
              <a:t>Antonio Vivaldi</a:t>
            </a:r>
          </a:p>
          <a:p>
            <a:pPr algn="ctr"/>
            <a:r>
              <a:rPr lang="es-ES" dirty="0" smtClean="0"/>
              <a:t>“La primavera” – Allegro</a:t>
            </a:r>
          </a:p>
          <a:p>
            <a:pPr algn="ctr"/>
            <a:r>
              <a:rPr lang="es-ES" dirty="0" smtClean="0"/>
              <a:t>Solo de violín y Orquesta de Cámara</a:t>
            </a:r>
            <a:endParaRPr lang="es-ES" dirty="0"/>
          </a:p>
        </p:txBody>
      </p:sp>
      <p:sp>
        <p:nvSpPr>
          <p:cNvPr id="5" name="4 CuadroTexto"/>
          <p:cNvSpPr txBox="1"/>
          <p:nvPr/>
        </p:nvSpPr>
        <p:spPr>
          <a:xfrm>
            <a:off x="4929190" y="1148348"/>
            <a:ext cx="3000396" cy="923330"/>
          </a:xfrm>
          <a:prstGeom prst="rect">
            <a:avLst/>
          </a:prstGeom>
          <a:noFill/>
        </p:spPr>
        <p:txBody>
          <a:bodyPr wrap="square" rtlCol="0">
            <a:spAutoFit/>
          </a:bodyPr>
          <a:lstStyle/>
          <a:p>
            <a:pPr algn="ctr"/>
            <a:r>
              <a:rPr lang="es-ES" dirty="0" smtClean="0"/>
              <a:t>“Gloria”</a:t>
            </a:r>
          </a:p>
          <a:p>
            <a:pPr algn="ctr"/>
            <a:r>
              <a:rPr lang="es-ES" dirty="0" smtClean="0"/>
              <a:t>Antonio Vivaldi</a:t>
            </a:r>
          </a:p>
          <a:p>
            <a:pPr algn="ctr"/>
            <a:r>
              <a:rPr lang="es-ES" dirty="0" smtClean="0"/>
              <a:t>Coro y Orquesta de Cámara</a:t>
            </a:r>
            <a:endParaRPr lang="es-ES"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video>
              <p:cMediaNode>
                <p:cTn id="13" fill="hold" display="0">
                  <p:stCondLst>
                    <p:cond delay="indefinite"/>
                  </p:stCondLst>
                  <p:endCondLst>
                    <p:cond evt="onNext" delay="0">
                      <p:tgtEl>
                        <p:sldTgt/>
                      </p:tgtEl>
                    </p:cond>
                    <p:cond evt="onPrev" delay="0">
                      <p:tgtEl>
                        <p:sldTgt/>
                      </p:tgtEl>
                    </p:cond>
                  </p:endCondLst>
                </p:cTn>
                <p:tgtEl>
                  <p:spTgt spid="3"/>
                </p:tgtEl>
              </p:cMediaNode>
            </p:vide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76</TotalTime>
  <Words>451</Words>
  <PresentationFormat>Presentación en pantalla (4:3)</PresentationFormat>
  <Paragraphs>35</Paragraphs>
  <Slides>7</Slides>
  <Notes>0</Notes>
  <HiddenSlides>0</HiddenSlides>
  <MMClips>6</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Opulento</vt:lpstr>
      <vt:lpstr>COMPOSITORES MÁS SOBRESALIENTES DEL PERIODO BARROCO MUSICAL</vt:lpstr>
      <vt:lpstr>Diapositiva 2</vt:lpstr>
      <vt:lpstr>Diapositiva 3</vt:lpstr>
      <vt:lpstr>Diapositiva 4</vt:lpstr>
      <vt:lpstr>Diapositiva 5</vt:lpstr>
      <vt:lpstr>Diapositiva 6</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COMPOSITORES MÁS SOBRESALIENTES DEL PERIODO BARROCO MUSICAL</dc:title>
  <dc:creator>WANDA</dc:creator>
  <cp:lastModifiedBy>WANDA</cp:lastModifiedBy>
  <cp:revision>15</cp:revision>
  <dcterms:created xsi:type="dcterms:W3CDTF">2010-03-10T19:10:38Z</dcterms:created>
  <dcterms:modified xsi:type="dcterms:W3CDTF">2010-03-10T20:30:37Z</dcterms:modified>
</cp:coreProperties>
</file>