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7" r:id="rId2"/>
    <p:sldId id="269" r:id="rId3"/>
    <p:sldId id="256" r:id="rId4"/>
    <p:sldId id="259" r:id="rId5"/>
    <p:sldId id="260" r:id="rId6"/>
    <p:sldId id="257" r:id="rId7"/>
    <p:sldId id="258" r:id="rId8"/>
    <p:sldId id="261" r:id="rId9"/>
    <p:sldId id="262" r:id="rId10"/>
    <p:sldId id="265" r:id="rId11"/>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2796382A-1256-4F79-A80D-EB22BD430138}" type="datetimeFigureOut">
              <a:rPr lang="es-MX"/>
              <a:pPr>
                <a:defRPr/>
              </a:pPr>
              <a:t>22/01/2009</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45034AC7-6484-4637-B6CD-87AB76D62582}" type="slidenum">
              <a:rPr lang="es-MX"/>
              <a:pPr>
                <a:defRPr/>
              </a:pPr>
              <a:t>‹Nº›</a:t>
            </a:fld>
            <a:endParaRPr lang="es-MX"/>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Marcador de imagen de diapositiva"/>
          <p:cNvSpPr>
            <a:spLocks noGrp="1" noRot="1" noChangeAspect="1"/>
          </p:cNvSpPr>
          <p:nvPr>
            <p:ph type="sldImg"/>
          </p:nvPr>
        </p:nvSpPr>
        <p:spPr bwMode="auto">
          <a:noFill/>
          <a:ln>
            <a:solidFill>
              <a:srgbClr val="000000"/>
            </a:solidFill>
            <a:miter lim="800000"/>
            <a:headEnd/>
            <a:tailEnd/>
          </a:ln>
        </p:spPr>
      </p:sp>
      <p:sp>
        <p:nvSpPr>
          <p:cNvPr id="17410"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7411"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B426B9-DE54-4900-90D9-B8EFB9C9CBD9}" type="slidenum">
              <a:rPr lang="es-MX">
                <a:cs typeface="Arial" charset="0"/>
              </a:rPr>
              <a:pPr fontAlgn="base">
                <a:spcBef>
                  <a:spcPct val="0"/>
                </a:spcBef>
                <a:spcAft>
                  <a:spcPct val="0"/>
                </a:spcAft>
              </a:pPr>
              <a:t>3</a:t>
            </a:fld>
            <a:endParaRPr lang="es-MX">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Marcador de imagen de diapositiva"/>
          <p:cNvSpPr>
            <a:spLocks noGrp="1" noRot="1" noChangeAspect="1"/>
          </p:cNvSpPr>
          <p:nvPr>
            <p:ph type="sldImg"/>
          </p:nvPr>
        </p:nvSpPr>
        <p:spPr bwMode="auto">
          <a:noFill/>
          <a:ln>
            <a:solidFill>
              <a:srgbClr val="000000"/>
            </a:solidFill>
            <a:miter lim="800000"/>
            <a:headEnd/>
            <a:tailEnd/>
          </a:ln>
        </p:spPr>
      </p:sp>
      <p:sp>
        <p:nvSpPr>
          <p:cNvPr id="19458"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9459"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9F90DE-2609-485B-9725-C239276B514F}" type="slidenum">
              <a:rPr lang="es-MX">
                <a:cs typeface="Arial" charset="0"/>
              </a:rPr>
              <a:pPr fontAlgn="base">
                <a:spcBef>
                  <a:spcPct val="0"/>
                </a:spcBef>
                <a:spcAft>
                  <a:spcPct val="0"/>
                </a:spcAft>
              </a:pPr>
              <a:t>4</a:t>
            </a:fld>
            <a:endParaRPr lang="es-MX">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Marcador de imagen de diapositiva"/>
          <p:cNvSpPr>
            <a:spLocks noGrp="1" noRot="1" noChangeAspect="1"/>
          </p:cNvSpPr>
          <p:nvPr>
            <p:ph type="sldImg"/>
          </p:nvPr>
        </p:nvSpPr>
        <p:spPr bwMode="auto">
          <a:noFill/>
          <a:ln>
            <a:solidFill>
              <a:srgbClr val="000000"/>
            </a:solidFill>
            <a:miter lim="800000"/>
            <a:headEnd/>
            <a:tailEnd/>
          </a:ln>
        </p:spPr>
      </p:sp>
      <p:sp>
        <p:nvSpPr>
          <p:cNvPr id="21506"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1507"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2B75057-BE5E-4306-8ED8-FEDD3BE4C4E3}" type="slidenum">
              <a:rPr lang="es-MX">
                <a:cs typeface="Arial" charset="0"/>
              </a:rPr>
              <a:pPr fontAlgn="base">
                <a:spcBef>
                  <a:spcPct val="0"/>
                </a:spcBef>
                <a:spcAft>
                  <a:spcPct val="0"/>
                </a:spcAft>
              </a:pPr>
              <a:t>5</a:t>
            </a:fld>
            <a:endParaRPr lang="es-MX">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
          <p:cNvSpPr>
            <a:spLocks noGrp="1" noRot="1" noChangeAspect="1" noChangeArrowheads="1" noTextEdit="1"/>
          </p:cNvSpPr>
          <p:nvPr>
            <p:ph type="sldImg"/>
          </p:nvPr>
        </p:nvSpPr>
        <p:spPr bwMode="auto">
          <a:xfrm>
            <a:off x="1588" y="0"/>
            <a:ext cx="1587" cy="1588"/>
          </a:xfrm>
          <a:solidFill>
            <a:srgbClr val="FFFFFF"/>
          </a:solidFill>
          <a:ln>
            <a:solidFill>
              <a:srgbClr val="000000"/>
            </a:solidFill>
            <a:miter lim="800000"/>
            <a:headEnd/>
            <a:tailEnd/>
          </a:ln>
        </p:spPr>
      </p:sp>
      <p:sp>
        <p:nvSpPr>
          <p:cNvPr id="23555" name="Rectangle 2"/>
          <p:cNvSpPr>
            <a:spLocks noGrp="1" noChangeArrowheads="1"/>
          </p:cNvSpPr>
          <p:nvPr>
            <p:ph type="body" idx="1"/>
          </p:nvPr>
        </p:nvSpPr>
        <p:spPr bwMode="auto">
          <a:xfrm>
            <a:off x="685800" y="4343400"/>
            <a:ext cx="5486400" cy="4024313"/>
          </a:xfrm>
          <a:noFill/>
        </p:spPr>
        <p:txBody>
          <a:bodyPr wrap="none" numCol="1" anchor="ctr" anchorCtr="0" compatLnSpc="1">
            <a:prstTxWarp prst="textNoShape">
              <a:avLst/>
            </a:prstTxWarp>
          </a:bodyPr>
          <a:lstStyle/>
          <a:p>
            <a:pPr>
              <a:spcBef>
                <a:spcPct val="0"/>
              </a:spcBef>
            </a:pPr>
            <a:endParaRPr lang="es-CL"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Marcador de imagen de diapositiva"/>
          <p:cNvSpPr>
            <a:spLocks noGrp="1" noRot="1" noChangeAspect="1"/>
          </p:cNvSpPr>
          <p:nvPr>
            <p:ph type="sldImg"/>
          </p:nvPr>
        </p:nvSpPr>
        <p:spPr bwMode="auto">
          <a:noFill/>
          <a:ln>
            <a:solidFill>
              <a:srgbClr val="000000"/>
            </a:solidFill>
            <a:miter lim="800000"/>
            <a:headEnd/>
            <a:tailEnd/>
          </a:ln>
        </p:spPr>
      </p:sp>
      <p:sp>
        <p:nvSpPr>
          <p:cNvPr id="25602"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5603"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348F55A-BD92-492B-BD9B-B0A2AF7428C4}" type="slidenum">
              <a:rPr lang="es-MX">
                <a:cs typeface="Arial" charset="0"/>
              </a:rPr>
              <a:pPr fontAlgn="base">
                <a:spcBef>
                  <a:spcPct val="0"/>
                </a:spcBef>
                <a:spcAft>
                  <a:spcPct val="0"/>
                </a:spcAft>
              </a:pPr>
              <a:t>7</a:t>
            </a:fld>
            <a:endParaRPr lang="es-MX">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Marcador de imagen de diapositiva"/>
          <p:cNvSpPr>
            <a:spLocks noGrp="1" noRot="1" noChangeAspect="1"/>
          </p:cNvSpPr>
          <p:nvPr>
            <p:ph type="sldImg"/>
          </p:nvPr>
        </p:nvSpPr>
        <p:spPr bwMode="auto">
          <a:noFill/>
          <a:ln>
            <a:solidFill>
              <a:srgbClr val="000000"/>
            </a:solidFill>
            <a:miter lim="800000"/>
            <a:headEnd/>
            <a:tailEnd/>
          </a:ln>
        </p:spPr>
      </p:sp>
      <p:sp>
        <p:nvSpPr>
          <p:cNvPr id="27650"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7651"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FE8C598-DBF0-4CAE-89F3-01E179E74421}" type="slidenum">
              <a:rPr lang="es-MX">
                <a:cs typeface="Arial" charset="0"/>
              </a:rPr>
              <a:pPr fontAlgn="base">
                <a:spcBef>
                  <a:spcPct val="0"/>
                </a:spcBef>
                <a:spcAft>
                  <a:spcPct val="0"/>
                </a:spcAft>
              </a:pPr>
              <a:t>8</a:t>
            </a:fld>
            <a:endParaRPr lang="es-MX">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1 Marcador de imagen de diapositiva"/>
          <p:cNvSpPr>
            <a:spLocks noGrp="1" noRot="1" noChangeAspect="1"/>
          </p:cNvSpPr>
          <p:nvPr>
            <p:ph type="sldImg"/>
          </p:nvPr>
        </p:nvSpPr>
        <p:spPr bwMode="auto">
          <a:noFill/>
          <a:ln>
            <a:solidFill>
              <a:srgbClr val="000000"/>
            </a:solidFill>
            <a:miter lim="800000"/>
            <a:headEnd/>
            <a:tailEnd/>
          </a:ln>
        </p:spPr>
      </p:sp>
      <p:sp>
        <p:nvSpPr>
          <p:cNvPr id="29698"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29699"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5C67BA4-4C9C-46E7-A1F5-A0818C4579FB}" type="slidenum">
              <a:rPr lang="es-MX">
                <a:cs typeface="Arial" charset="0"/>
              </a:rPr>
              <a:pPr fontAlgn="base">
                <a:spcBef>
                  <a:spcPct val="0"/>
                </a:spcBef>
                <a:spcAft>
                  <a:spcPct val="0"/>
                </a:spcAft>
              </a:pPr>
              <a:t>9</a:t>
            </a:fld>
            <a:endParaRPr lang="es-MX">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Marcador de imagen de diapositiva"/>
          <p:cNvSpPr>
            <a:spLocks noGrp="1" noRot="1" noChangeAspect="1"/>
          </p:cNvSpPr>
          <p:nvPr>
            <p:ph type="sldImg"/>
          </p:nvPr>
        </p:nvSpPr>
        <p:spPr bwMode="auto">
          <a:noFill/>
          <a:ln>
            <a:solidFill>
              <a:srgbClr val="000000"/>
            </a:solidFill>
            <a:miter lim="800000"/>
            <a:headEnd/>
            <a:tailEnd/>
          </a:ln>
        </p:spPr>
      </p:sp>
      <p:sp>
        <p:nvSpPr>
          <p:cNvPr id="31746"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31747"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BD01A6-3D7B-4EFD-8F0F-74FAEEDE6C54}" type="slidenum">
              <a:rPr lang="es-MX">
                <a:cs typeface="Arial" charset="0"/>
              </a:rPr>
              <a:pPr fontAlgn="base">
                <a:spcBef>
                  <a:spcPct val="0"/>
                </a:spcBef>
                <a:spcAft>
                  <a:spcPct val="0"/>
                </a:spcAft>
              </a:pPr>
              <a:t>10</a:t>
            </a:fld>
            <a:endParaRPr lang="es-MX">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11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3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8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0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9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5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21 Conector recto"/>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Elipse"/>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3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25 Elipse"/>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24 Elipse"/>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Título"/>
          <p:cNvSpPr>
            <a:spLocks noGrp="1"/>
          </p:cNvSpPr>
          <p:nvPr>
            <p:ph type="ctrTitle"/>
          </p:nvPr>
        </p:nvSpPr>
        <p:spPr>
          <a:xfrm>
            <a:off x="2286000" y="3124200"/>
            <a:ext cx="6172200" cy="1894362"/>
          </a:xfrm>
        </p:spPr>
        <p:txBody>
          <a:bodyPr/>
          <a:lstStyle>
            <a:lvl1pPr>
              <a:defRPr b="1"/>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22" name="27 Marcador de fecha"/>
          <p:cNvSpPr>
            <a:spLocks noGrp="1"/>
          </p:cNvSpPr>
          <p:nvPr>
            <p:ph type="dt" sz="half" idx="10"/>
          </p:nvPr>
        </p:nvSpPr>
        <p:spPr bwMode="auto">
          <a:xfrm rot="5400000">
            <a:off x="7764463" y="1174750"/>
            <a:ext cx="2286000" cy="381000"/>
          </a:xfrm>
        </p:spPr>
        <p:txBody>
          <a:bodyPr/>
          <a:lstStyle>
            <a:lvl1pPr>
              <a:defRPr/>
            </a:lvl1pPr>
          </a:lstStyle>
          <a:p>
            <a:pPr>
              <a:defRPr/>
            </a:pPr>
            <a:fld id="{A32AFF9F-A359-4D45-846F-0AF96B8E001F}" type="datetimeFigureOut">
              <a:rPr lang="es-MX"/>
              <a:pPr>
                <a:defRPr/>
              </a:pPr>
              <a:t>22/01/2009</a:t>
            </a:fld>
            <a:endParaRPr lang="es-MX"/>
          </a:p>
        </p:txBody>
      </p:sp>
      <p:sp>
        <p:nvSpPr>
          <p:cNvPr id="23" name="16 Marcador de pie de página"/>
          <p:cNvSpPr>
            <a:spLocks noGrp="1"/>
          </p:cNvSpPr>
          <p:nvPr>
            <p:ph type="ftr" sz="quarter" idx="11"/>
          </p:nvPr>
        </p:nvSpPr>
        <p:spPr bwMode="auto">
          <a:xfrm rot="5400000">
            <a:off x="7077076" y="4181475"/>
            <a:ext cx="3657600" cy="384175"/>
          </a:xfrm>
        </p:spPr>
        <p:txBody>
          <a:bodyPr/>
          <a:lstStyle>
            <a:lvl1pPr>
              <a:defRPr/>
            </a:lvl1pPr>
          </a:lstStyle>
          <a:p>
            <a:pPr>
              <a:defRPr/>
            </a:pPr>
            <a:endParaRPr lang="es-MX"/>
          </a:p>
        </p:txBody>
      </p:sp>
      <p:sp>
        <p:nvSpPr>
          <p:cNvPr id="24" name="28 Marcador de número de diapositiva"/>
          <p:cNvSpPr>
            <a:spLocks noGrp="1"/>
          </p:cNvSpPr>
          <p:nvPr>
            <p:ph type="sldNum" sz="quarter" idx="12"/>
          </p:nvPr>
        </p:nvSpPr>
        <p:spPr bwMode="auto">
          <a:xfrm>
            <a:off x="1325563" y="4929188"/>
            <a:ext cx="609600" cy="517525"/>
          </a:xfrm>
        </p:spPr>
        <p:txBody>
          <a:bodyPr/>
          <a:lstStyle>
            <a:lvl1pPr>
              <a:defRPr/>
            </a:lvl1pPr>
          </a:lstStyle>
          <a:p>
            <a:pPr>
              <a:defRPr/>
            </a:pPr>
            <a:fld id="{95DD0E72-480A-45DF-8491-CBB9B9566444}" type="slidenum">
              <a:rPr lang="es-MX"/>
              <a:pPr>
                <a:defRPr/>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23CE310C-0A6F-4A7A-8EA8-A1E125B07B80}" type="datetimeFigureOut">
              <a:rPr lang="es-MX"/>
              <a:pPr>
                <a:defRPr/>
              </a:pPr>
              <a:t>22/01/2009</a:t>
            </a:fld>
            <a:endParaRPr lang="es-MX"/>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8F427A04-6C5A-4657-8F15-65610BA28CA3}" type="slidenum">
              <a:rPr lang="es-MX"/>
              <a:pPr>
                <a:defRPr/>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CC1F76CD-F309-411C-88CF-4202772B70BF}" type="datetimeFigureOut">
              <a:rPr lang="es-MX"/>
              <a:pPr>
                <a:defRPr/>
              </a:pPr>
              <a:t>22/01/2009</a:t>
            </a:fld>
            <a:endParaRPr lang="es-MX"/>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9A6F7B42-35F4-4E0D-B086-63008484870E}" type="slidenum">
              <a:rPr lang="es-MX"/>
              <a:pPr>
                <a:defRPr/>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8" name="7 Marcador de contenido"/>
          <p:cNvSpPr>
            <a:spLocks noGrp="1"/>
          </p:cNvSpPr>
          <p:nvPr>
            <p:ph sz="quarter" idx="1"/>
          </p:nvPr>
        </p:nvSpPr>
        <p:spPr>
          <a:xfrm>
            <a:off x="457200" y="1600200"/>
            <a:ext cx="7467600" cy="487375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6 Marcador de fecha"/>
          <p:cNvSpPr>
            <a:spLocks noGrp="1"/>
          </p:cNvSpPr>
          <p:nvPr>
            <p:ph type="dt" sz="half" idx="10"/>
          </p:nvPr>
        </p:nvSpPr>
        <p:spPr/>
        <p:txBody>
          <a:bodyPr rtlCol="0"/>
          <a:lstStyle>
            <a:lvl1pPr>
              <a:defRPr/>
            </a:lvl1pPr>
          </a:lstStyle>
          <a:p>
            <a:pPr>
              <a:defRPr/>
            </a:pPr>
            <a:fld id="{6CC5F051-F099-42E0-9224-6E73815163F6}" type="datetimeFigureOut">
              <a:rPr lang="es-MX"/>
              <a:pPr>
                <a:defRPr/>
              </a:pPr>
              <a:t>22/01/2009</a:t>
            </a:fld>
            <a:endParaRPr lang="es-MX"/>
          </a:p>
        </p:txBody>
      </p:sp>
      <p:sp>
        <p:nvSpPr>
          <p:cNvPr id="5" name="8 Marcador de número de diapositiva"/>
          <p:cNvSpPr>
            <a:spLocks noGrp="1"/>
          </p:cNvSpPr>
          <p:nvPr>
            <p:ph type="sldNum" sz="quarter" idx="11"/>
          </p:nvPr>
        </p:nvSpPr>
        <p:spPr/>
        <p:txBody>
          <a:bodyPr rtlCol="0"/>
          <a:lstStyle>
            <a:lvl1pPr>
              <a:defRPr/>
            </a:lvl1pPr>
          </a:lstStyle>
          <a:p>
            <a:pPr>
              <a:defRPr/>
            </a:pPr>
            <a:fld id="{AA8787AC-5D97-47E7-91FF-B55FAC243169}" type="slidenum">
              <a:rPr lang="es-MX"/>
              <a:pPr>
                <a:defRPr/>
              </a:pPr>
              <a:t>‹Nº›</a:t>
            </a:fld>
            <a:endParaRPr lang="es-MX"/>
          </a:p>
        </p:txBody>
      </p:sp>
      <p:sp>
        <p:nvSpPr>
          <p:cNvPr id="6" name="9 Marcador de pie de página"/>
          <p:cNvSpPr>
            <a:spLocks noGrp="1"/>
          </p:cNvSpPr>
          <p:nvPr>
            <p:ph type="ftr" sz="quarter" idx="12"/>
          </p:nvPr>
        </p:nvSpPr>
        <p:spPr/>
        <p:txBody>
          <a:bodyPr rtlCol="0"/>
          <a:lstStyle>
            <a:lvl1pPr>
              <a:defRPr/>
            </a:lvl1pPr>
          </a:lstStyle>
          <a:p>
            <a:pPr>
              <a:defRPr/>
            </a:pPr>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4"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9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0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1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12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14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5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19 Elipse"/>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20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1 Elipse"/>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Elipse"/>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5 Conector recto"/>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20" name="3 Marcador de fecha"/>
          <p:cNvSpPr>
            <a:spLocks noGrp="1"/>
          </p:cNvSpPr>
          <p:nvPr>
            <p:ph type="dt" sz="half" idx="10"/>
          </p:nvPr>
        </p:nvSpPr>
        <p:spPr bwMode="auto">
          <a:xfrm rot="5400000">
            <a:off x="7762875" y="1169988"/>
            <a:ext cx="2286000" cy="381000"/>
          </a:xfrm>
        </p:spPr>
        <p:txBody>
          <a:bodyPr/>
          <a:lstStyle>
            <a:lvl1pPr>
              <a:defRPr/>
            </a:lvl1pPr>
          </a:lstStyle>
          <a:p>
            <a:pPr>
              <a:defRPr/>
            </a:pPr>
            <a:fld id="{71D2289F-CEFE-4A16-86DE-B117F62804EB}" type="datetimeFigureOut">
              <a:rPr lang="es-MX"/>
              <a:pPr>
                <a:defRPr/>
              </a:pPr>
              <a:t>22/01/2009</a:t>
            </a:fld>
            <a:endParaRPr lang="es-MX"/>
          </a:p>
        </p:txBody>
      </p:sp>
      <p:sp>
        <p:nvSpPr>
          <p:cNvPr id="21" name="4 Marcador de pie de página"/>
          <p:cNvSpPr>
            <a:spLocks noGrp="1"/>
          </p:cNvSpPr>
          <p:nvPr>
            <p:ph type="ftr" sz="quarter" idx="11"/>
          </p:nvPr>
        </p:nvSpPr>
        <p:spPr bwMode="auto">
          <a:xfrm rot="5400000">
            <a:off x="7077076" y="4178300"/>
            <a:ext cx="3657600" cy="384175"/>
          </a:xfrm>
        </p:spPr>
        <p:txBody>
          <a:bodyPr/>
          <a:lstStyle>
            <a:lvl1pPr>
              <a:defRPr/>
            </a:lvl1pPr>
          </a:lstStyle>
          <a:p>
            <a:pPr>
              <a:defRPr/>
            </a:pPr>
            <a:endParaRPr lang="es-MX"/>
          </a:p>
        </p:txBody>
      </p:sp>
      <p:sp>
        <p:nvSpPr>
          <p:cNvPr id="22" name="5 Marcador de número de diapositiva"/>
          <p:cNvSpPr>
            <a:spLocks noGrp="1"/>
          </p:cNvSpPr>
          <p:nvPr>
            <p:ph type="sldNum" sz="quarter" idx="12"/>
          </p:nvPr>
        </p:nvSpPr>
        <p:spPr bwMode="auto">
          <a:xfrm>
            <a:off x="1339850" y="4929188"/>
            <a:ext cx="609600" cy="517525"/>
          </a:xfrm>
        </p:spPr>
        <p:txBody>
          <a:bodyPr/>
          <a:lstStyle>
            <a:lvl1pPr>
              <a:defRPr/>
            </a:lvl1pPr>
          </a:lstStyle>
          <a:p>
            <a:pPr>
              <a:defRPr/>
            </a:pPr>
            <a:fld id="{0C1BD4A3-A2A3-49EA-B7EC-90AA85A2AB9A}" type="slidenum">
              <a:rPr lang="es-MX"/>
              <a:pPr>
                <a:defRPr/>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9" name="8 Marcador de contenido"/>
          <p:cNvSpPr>
            <a:spLocks noGrp="1"/>
          </p:cNvSpPr>
          <p:nvPr>
            <p:ph sz="quarter" idx="1"/>
          </p:nvPr>
        </p:nvSpPr>
        <p:spPr>
          <a:xfrm>
            <a:off x="457200" y="1600200"/>
            <a:ext cx="3657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10 Marcador de contenido"/>
          <p:cNvSpPr>
            <a:spLocks noGrp="1"/>
          </p:cNvSpPr>
          <p:nvPr>
            <p:ph sz="quarter" idx="2"/>
          </p:nvPr>
        </p:nvSpPr>
        <p:spPr>
          <a:xfrm>
            <a:off x="4270248" y="1600200"/>
            <a:ext cx="3657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AC63DD6C-64D3-4646-AB03-6EAF04D097DC}" type="datetimeFigureOut">
              <a:rPr lang="es-MX"/>
              <a:pPr>
                <a:defRPr/>
              </a:pPr>
              <a:t>22/01/2009</a:t>
            </a:fld>
            <a:endParaRPr lang="es-MX"/>
          </a:p>
        </p:txBody>
      </p:sp>
      <p:sp>
        <p:nvSpPr>
          <p:cNvPr id="6" name="2 Marcador de pie de página"/>
          <p:cNvSpPr>
            <a:spLocks noGrp="1"/>
          </p:cNvSpPr>
          <p:nvPr>
            <p:ph type="ftr" sz="quarter" idx="11"/>
          </p:nvPr>
        </p:nvSpPr>
        <p:spPr/>
        <p:txBody>
          <a:bodyPr/>
          <a:lstStyle>
            <a:lvl1pPr>
              <a:defRPr/>
            </a:lvl1pPr>
          </a:lstStyle>
          <a:p>
            <a:pPr>
              <a:defRPr/>
            </a:pPr>
            <a:endParaRPr lang="es-MX"/>
          </a:p>
        </p:txBody>
      </p:sp>
      <p:sp>
        <p:nvSpPr>
          <p:cNvPr id="7" name="22 Marcador de número de diapositiva"/>
          <p:cNvSpPr>
            <a:spLocks noGrp="1"/>
          </p:cNvSpPr>
          <p:nvPr>
            <p:ph type="sldNum" sz="quarter" idx="12"/>
          </p:nvPr>
        </p:nvSpPr>
        <p:spPr/>
        <p:txBody>
          <a:bodyPr/>
          <a:lstStyle>
            <a:lvl1pPr>
              <a:defRPr/>
            </a:lvl1pPr>
          </a:lstStyle>
          <a:p>
            <a:pPr>
              <a:defRPr/>
            </a:pPr>
            <a:fld id="{AF03C8F0-DCC7-4D20-BD03-9E39DCD7F810}" type="slidenum">
              <a:rPr lang="es-MX"/>
              <a:pPr>
                <a:defRPr/>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lstStyle>
            <a:lvl1pPr>
              <a:defRPr/>
            </a:lvl1pPr>
          </a:lstStyle>
          <a:p>
            <a:r>
              <a:rPr lang="es-ES" smtClean="0"/>
              <a:t>Haga clic para modificar el estilo de título del patrón</a:t>
            </a:r>
            <a:endParaRPr lang="en-US"/>
          </a:p>
        </p:txBody>
      </p:sp>
      <p:sp>
        <p:nvSpPr>
          <p:cNvPr id="11" name="10 Marcador de contenido"/>
          <p:cNvSpPr>
            <a:spLocks noGrp="1"/>
          </p:cNvSpPr>
          <p:nvPr>
            <p:ph sz="quarter" idx="2"/>
          </p:nvPr>
        </p:nvSpPr>
        <p:spPr>
          <a:xfrm>
            <a:off x="457200" y="2362200"/>
            <a:ext cx="3657600" cy="3886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quarter" idx="4"/>
          </p:nvPr>
        </p:nvSpPr>
        <p:spPr>
          <a:xfrm>
            <a:off x="4371975" y="2362200"/>
            <a:ext cx="3657600" cy="3886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smtClean="0"/>
              <a:t>Haga clic para modificar el estilo de texto del patrón</a:t>
            </a:r>
          </a:p>
        </p:txBody>
      </p:sp>
      <p:sp>
        <p:nvSpPr>
          <p:cNvPr id="7" name="13 Marcador de fecha"/>
          <p:cNvSpPr>
            <a:spLocks noGrp="1"/>
          </p:cNvSpPr>
          <p:nvPr>
            <p:ph type="dt" sz="half" idx="10"/>
          </p:nvPr>
        </p:nvSpPr>
        <p:spPr/>
        <p:txBody>
          <a:bodyPr/>
          <a:lstStyle>
            <a:lvl1pPr>
              <a:defRPr/>
            </a:lvl1pPr>
          </a:lstStyle>
          <a:p>
            <a:pPr>
              <a:defRPr/>
            </a:pPr>
            <a:fld id="{25B298BD-F232-4488-8571-F81F435CDE24}" type="datetimeFigureOut">
              <a:rPr lang="es-MX"/>
              <a:pPr>
                <a:defRPr/>
              </a:pPr>
              <a:t>22/01/2009</a:t>
            </a:fld>
            <a:endParaRPr lang="es-MX"/>
          </a:p>
        </p:txBody>
      </p:sp>
      <p:sp>
        <p:nvSpPr>
          <p:cNvPr id="8" name="2 Marcador de pie de página"/>
          <p:cNvSpPr>
            <a:spLocks noGrp="1"/>
          </p:cNvSpPr>
          <p:nvPr>
            <p:ph type="ftr" sz="quarter" idx="11"/>
          </p:nvPr>
        </p:nvSpPr>
        <p:spPr/>
        <p:txBody>
          <a:bodyPr/>
          <a:lstStyle>
            <a:lvl1pPr>
              <a:defRPr/>
            </a:lvl1pPr>
          </a:lstStyle>
          <a:p>
            <a:pPr>
              <a:defRPr/>
            </a:pPr>
            <a:endParaRPr lang="es-MX"/>
          </a:p>
        </p:txBody>
      </p:sp>
      <p:sp>
        <p:nvSpPr>
          <p:cNvPr id="9" name="22 Marcador de número de diapositiva"/>
          <p:cNvSpPr>
            <a:spLocks noGrp="1"/>
          </p:cNvSpPr>
          <p:nvPr>
            <p:ph type="sldNum" sz="quarter" idx="12"/>
          </p:nvPr>
        </p:nvSpPr>
        <p:spPr/>
        <p:txBody>
          <a:bodyPr/>
          <a:lstStyle>
            <a:lvl1pPr>
              <a:defRPr/>
            </a:lvl1pPr>
          </a:lstStyle>
          <a:p>
            <a:pPr>
              <a:defRPr/>
            </a:pPr>
            <a:fld id="{35FC5E50-6C8F-4CB0-9FB4-FE8CA4AFA463}" type="slidenum">
              <a:rPr lang="es-MX"/>
              <a:pPr>
                <a:defRPr/>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5 Marcador de fecha"/>
          <p:cNvSpPr>
            <a:spLocks noGrp="1"/>
          </p:cNvSpPr>
          <p:nvPr>
            <p:ph type="dt" sz="half" idx="10"/>
          </p:nvPr>
        </p:nvSpPr>
        <p:spPr/>
        <p:txBody>
          <a:bodyPr rtlCol="0"/>
          <a:lstStyle>
            <a:lvl1pPr>
              <a:defRPr/>
            </a:lvl1pPr>
          </a:lstStyle>
          <a:p>
            <a:pPr>
              <a:defRPr/>
            </a:pPr>
            <a:fld id="{85FED77F-9A96-4B96-9D72-984CB2F1A385}" type="datetimeFigureOut">
              <a:rPr lang="es-MX"/>
              <a:pPr>
                <a:defRPr/>
              </a:pPr>
              <a:t>22/01/2009</a:t>
            </a:fld>
            <a:endParaRPr lang="es-MX"/>
          </a:p>
        </p:txBody>
      </p:sp>
      <p:sp>
        <p:nvSpPr>
          <p:cNvPr id="4" name="6 Marcador de número de diapositiva"/>
          <p:cNvSpPr>
            <a:spLocks noGrp="1"/>
          </p:cNvSpPr>
          <p:nvPr>
            <p:ph type="sldNum" sz="quarter" idx="11"/>
          </p:nvPr>
        </p:nvSpPr>
        <p:spPr/>
        <p:txBody>
          <a:bodyPr rtlCol="0"/>
          <a:lstStyle>
            <a:lvl1pPr>
              <a:defRPr/>
            </a:lvl1pPr>
          </a:lstStyle>
          <a:p>
            <a:pPr>
              <a:defRPr/>
            </a:pPr>
            <a:fld id="{3431C4C8-8F26-4152-A6E7-E97924E88347}" type="slidenum">
              <a:rPr lang="es-MX"/>
              <a:pPr>
                <a:defRPr/>
              </a:pPr>
              <a:t>‹Nº›</a:t>
            </a:fld>
            <a:endParaRPr lang="es-MX"/>
          </a:p>
        </p:txBody>
      </p:sp>
      <p:sp>
        <p:nvSpPr>
          <p:cNvPr id="5" name="7 Marcador de pie de página"/>
          <p:cNvSpPr>
            <a:spLocks noGrp="1"/>
          </p:cNvSpPr>
          <p:nvPr>
            <p:ph type="ftr" sz="quarter" idx="12"/>
          </p:nvPr>
        </p:nvSpPr>
        <p:spPr/>
        <p:txBody>
          <a:bodyPr rtlCol="0"/>
          <a:lstStyle>
            <a:lvl1pPr>
              <a:defRPr/>
            </a:lvl1pPr>
          </a:lstStyle>
          <a:p>
            <a:pPr>
              <a:defRPr/>
            </a:pPr>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73D57300-F64D-4F26-A719-CB5BC154E7A7}" type="datetimeFigureOut">
              <a:rPr lang="es-MX"/>
              <a:pPr>
                <a:defRPr/>
              </a:pPr>
              <a:t>22/01/2009</a:t>
            </a:fld>
            <a:endParaRPr lang="es-MX"/>
          </a:p>
        </p:txBody>
      </p:sp>
      <p:sp>
        <p:nvSpPr>
          <p:cNvPr id="3" name="2 Marcador de pie de página"/>
          <p:cNvSpPr>
            <a:spLocks noGrp="1"/>
          </p:cNvSpPr>
          <p:nvPr>
            <p:ph type="ftr" sz="quarter" idx="11"/>
          </p:nvPr>
        </p:nvSpPr>
        <p:spPr/>
        <p:txBody>
          <a:bodyPr/>
          <a:lstStyle>
            <a:lvl1pPr>
              <a:defRPr/>
            </a:lvl1pPr>
          </a:lstStyle>
          <a:p>
            <a:pPr>
              <a:defRPr/>
            </a:pPr>
            <a:endParaRPr lang="es-MX"/>
          </a:p>
        </p:txBody>
      </p:sp>
      <p:sp>
        <p:nvSpPr>
          <p:cNvPr id="4" name="22 Marcador de número de diapositiva"/>
          <p:cNvSpPr>
            <a:spLocks noGrp="1"/>
          </p:cNvSpPr>
          <p:nvPr>
            <p:ph type="sldNum" sz="quarter" idx="12"/>
          </p:nvPr>
        </p:nvSpPr>
        <p:spPr/>
        <p:txBody>
          <a:bodyPr/>
          <a:lstStyle>
            <a:lvl1pPr>
              <a:defRPr/>
            </a:lvl1pPr>
          </a:lstStyle>
          <a:p>
            <a:pPr>
              <a:defRPr/>
            </a:pPr>
            <a:fld id="{4C5EBC10-3388-4E69-9C04-2C3800B1FFD1}" type="slidenum">
              <a:rPr lang="es-MX"/>
              <a:pPr>
                <a:defRPr/>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8 Conector recto"/>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3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1 Título"/>
          <p:cNvSpPr>
            <a:spLocks noGrp="1"/>
          </p:cNvSpPr>
          <p:nvPr>
            <p:ph type="title"/>
          </p:nvPr>
        </p:nvSpPr>
        <p:spPr>
          <a:xfrm rot="5400000">
            <a:off x="3371850" y="3200400"/>
            <a:ext cx="6309360" cy="457200"/>
          </a:xfrm>
        </p:spPr>
        <p:txBody>
          <a:bodyPr/>
          <a:lstStyle>
            <a:lvl1pPr algn="l">
              <a:buNone/>
              <a:defRPr sz="2000" b="1" cap="sm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18" name="17 Marcador de contenido"/>
          <p:cNvSpPr>
            <a:spLocks noGrp="1"/>
          </p:cNvSpPr>
          <p:nvPr>
            <p:ph sz="quarter" idx="1"/>
          </p:nvPr>
        </p:nvSpPr>
        <p:spPr>
          <a:xfrm>
            <a:off x="304800" y="274320"/>
            <a:ext cx="5638800" cy="632764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2" name="20 Marcador de fecha"/>
          <p:cNvSpPr>
            <a:spLocks noGrp="1"/>
          </p:cNvSpPr>
          <p:nvPr>
            <p:ph type="dt" sz="half" idx="10"/>
          </p:nvPr>
        </p:nvSpPr>
        <p:spPr/>
        <p:txBody>
          <a:bodyPr rtlCol="0"/>
          <a:lstStyle>
            <a:lvl1pPr>
              <a:defRPr/>
            </a:lvl1pPr>
          </a:lstStyle>
          <a:p>
            <a:pPr>
              <a:defRPr/>
            </a:pPr>
            <a:fld id="{3E334030-4258-4524-9007-A07487CF4510}" type="datetimeFigureOut">
              <a:rPr lang="es-MX"/>
              <a:pPr>
                <a:defRPr/>
              </a:pPr>
              <a:t>22/01/2009</a:t>
            </a:fld>
            <a:endParaRPr lang="es-MX"/>
          </a:p>
        </p:txBody>
      </p:sp>
      <p:sp>
        <p:nvSpPr>
          <p:cNvPr id="13" name="21 Marcador de número de diapositiva"/>
          <p:cNvSpPr>
            <a:spLocks noGrp="1"/>
          </p:cNvSpPr>
          <p:nvPr>
            <p:ph type="sldNum" sz="quarter" idx="11"/>
          </p:nvPr>
        </p:nvSpPr>
        <p:spPr/>
        <p:txBody>
          <a:bodyPr rtlCol="0"/>
          <a:lstStyle>
            <a:lvl1pPr>
              <a:defRPr/>
            </a:lvl1pPr>
          </a:lstStyle>
          <a:p>
            <a:pPr>
              <a:defRPr/>
            </a:pPr>
            <a:fld id="{70833100-0168-4DBA-A784-B6DF41F15657}" type="slidenum">
              <a:rPr lang="es-MX"/>
              <a:pPr>
                <a:defRPr/>
              </a:pPr>
              <a:t>‹Nº›</a:t>
            </a:fld>
            <a:endParaRPr lang="es-MX"/>
          </a:p>
        </p:txBody>
      </p:sp>
      <p:sp>
        <p:nvSpPr>
          <p:cNvPr id="14" name="22 Marcador de pie de página"/>
          <p:cNvSpPr>
            <a:spLocks noGrp="1"/>
          </p:cNvSpPr>
          <p:nvPr>
            <p:ph type="ftr" sz="quarter" idx="12"/>
          </p:nvPr>
        </p:nvSpPr>
        <p:spPr/>
        <p:txBody>
          <a:bodyPr rtlCol="0"/>
          <a:lstStyle>
            <a:lvl1pPr>
              <a:defRPr/>
            </a:lvl1pPr>
          </a:lstStyle>
          <a:p>
            <a:pPr>
              <a:defRPr/>
            </a:pPr>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12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19 Conector recto"/>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1 Título"/>
          <p:cNvSpPr>
            <a:spLocks noGrp="1"/>
          </p:cNvSpPr>
          <p:nvPr>
            <p:ph type="title"/>
          </p:nvPr>
        </p:nvSpPr>
        <p:spPr>
          <a:xfrm rot="5400000">
            <a:off x="3350133" y="3200400"/>
            <a:ext cx="6309360" cy="457200"/>
          </a:xfrm>
        </p:spPr>
        <p:txBody>
          <a:bodyPr/>
          <a:lstStyle>
            <a:lvl1pPr algn="l">
              <a:buNone/>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12" name="16 Marcador de fecha"/>
          <p:cNvSpPr>
            <a:spLocks noGrp="1"/>
          </p:cNvSpPr>
          <p:nvPr>
            <p:ph type="dt" sz="half" idx="10"/>
          </p:nvPr>
        </p:nvSpPr>
        <p:spPr/>
        <p:txBody>
          <a:bodyPr rtlCol="0"/>
          <a:lstStyle>
            <a:lvl1pPr>
              <a:defRPr/>
            </a:lvl1pPr>
          </a:lstStyle>
          <a:p>
            <a:pPr>
              <a:defRPr/>
            </a:pPr>
            <a:fld id="{9B7C57B8-E35D-4A9E-AD0F-AF001CB23315}" type="datetimeFigureOut">
              <a:rPr lang="es-MX"/>
              <a:pPr>
                <a:defRPr/>
              </a:pPr>
              <a:t>22/01/2009</a:t>
            </a:fld>
            <a:endParaRPr lang="es-MX"/>
          </a:p>
        </p:txBody>
      </p:sp>
      <p:sp>
        <p:nvSpPr>
          <p:cNvPr id="13" name="17 Marcador de número de diapositiva"/>
          <p:cNvSpPr>
            <a:spLocks noGrp="1"/>
          </p:cNvSpPr>
          <p:nvPr>
            <p:ph type="sldNum" sz="quarter" idx="11"/>
          </p:nvPr>
        </p:nvSpPr>
        <p:spPr/>
        <p:txBody>
          <a:bodyPr rtlCol="0"/>
          <a:lstStyle>
            <a:lvl1pPr>
              <a:defRPr/>
            </a:lvl1pPr>
          </a:lstStyle>
          <a:p>
            <a:pPr>
              <a:defRPr/>
            </a:pPr>
            <a:fld id="{E2FC7017-401C-4F01-A7D1-3FEB2B3E9DF8}" type="slidenum">
              <a:rPr lang="es-MX"/>
              <a:pPr>
                <a:defRPr/>
              </a:pPr>
              <a:t>‹Nº›</a:t>
            </a:fld>
            <a:endParaRPr lang="es-MX"/>
          </a:p>
        </p:txBody>
      </p:sp>
      <p:sp>
        <p:nvSpPr>
          <p:cNvPr id="14" name="20 Marcador de pie de página"/>
          <p:cNvSpPr>
            <a:spLocks noGrp="1"/>
          </p:cNvSpPr>
          <p:nvPr>
            <p:ph type="ftr" sz="quarter" idx="12"/>
          </p:nvPr>
        </p:nvSpPr>
        <p:spPr/>
        <p:txBody>
          <a:bodyPr rtlCol="0"/>
          <a:lstStyle>
            <a:lvl1pPr>
              <a:defRPr/>
            </a:lvl1pPr>
          </a:lstStyle>
          <a:p>
            <a:pPr>
              <a:defRPr/>
            </a:pPr>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lang="es-ES" smtClean="0"/>
              <a:t>Haga clic para modificar el estilo de título del patrón</a:t>
            </a:r>
            <a:endParaRPr lang="en-US"/>
          </a:p>
        </p:txBody>
      </p:sp>
      <p:sp>
        <p:nvSpPr>
          <p:cNvPr id="1028" name="12 Marcador de texto"/>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FD611CB5-F0E1-4EFA-8803-0991087AD5A7}" type="datetimeFigureOut">
              <a:rPr lang="es-MX"/>
              <a:pPr>
                <a:defRPr/>
              </a:pPr>
              <a:t>22/01/2009</a:t>
            </a:fld>
            <a:endParaRPr lang="es-MX"/>
          </a:p>
        </p:txBody>
      </p:sp>
      <p:sp>
        <p:nvSpPr>
          <p:cNvPr id="3" name="2 Marcador de pie de página"/>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1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22 Marcador de número de diapositiva"/>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839829C1-B46F-4363-837D-323EDD512462}" type="slidenum">
              <a:rPr lang="es-MX"/>
              <a:pPr>
                <a:defRPr/>
              </a:pPr>
              <a:t>‹Nº›</a:t>
            </a:fld>
            <a:endParaRPr lang="es-MX"/>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67" r:id="rId4"/>
    <p:sldLayoutId id="2147483668" r:id="rId5"/>
    <p:sldLayoutId id="2147483675" r:id="rId6"/>
    <p:sldLayoutId id="2147483669" r:id="rId7"/>
    <p:sldLayoutId id="2147483676" r:id="rId8"/>
    <p:sldLayoutId id="2147483677" r:id="rId9"/>
    <p:sldLayoutId id="2147483670" r:id="rId10"/>
    <p:sldLayoutId id="2147483671" r:id="rId11"/>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a:defRPr>
      </a:lvl2pPr>
      <a:lvl3pPr algn="l" rtl="0" fontAlgn="base">
        <a:spcBef>
          <a:spcPct val="0"/>
        </a:spcBef>
        <a:spcAft>
          <a:spcPct val="0"/>
        </a:spcAft>
        <a:defRPr sz="3000">
          <a:solidFill>
            <a:schemeClr val="tx2"/>
          </a:solidFill>
          <a:latin typeface="Century Schoolbook"/>
        </a:defRPr>
      </a:lvl3pPr>
      <a:lvl4pPr algn="l" rtl="0" fontAlgn="base">
        <a:spcBef>
          <a:spcPct val="0"/>
        </a:spcBef>
        <a:spcAft>
          <a:spcPct val="0"/>
        </a:spcAft>
        <a:defRPr sz="3000">
          <a:solidFill>
            <a:schemeClr val="tx2"/>
          </a:solidFill>
          <a:latin typeface="Century Schoolbook"/>
        </a:defRPr>
      </a:lvl4pPr>
      <a:lvl5pPr algn="l" rtl="0" fontAlgn="base">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928813" y="2000250"/>
            <a:ext cx="7029450" cy="857250"/>
          </a:xfrm>
        </p:spPr>
        <p:txBody>
          <a:bodyPr/>
          <a:lstStyle/>
          <a:p>
            <a:pPr algn="ctr" fontAlgn="auto">
              <a:spcAft>
                <a:spcPts val="0"/>
              </a:spcAft>
              <a:defRPr/>
            </a:pPr>
            <a:r>
              <a:rPr lang="es-ES_tradnl" dirty="0" smtClean="0"/>
              <a:t>PRÁCTICAS PEDAGÓGICAS</a:t>
            </a:r>
            <a:endParaRPr lang="es-MX" dirty="0"/>
          </a:p>
        </p:txBody>
      </p:sp>
      <p:sp>
        <p:nvSpPr>
          <p:cNvPr id="14338" name="2 Subtítulo"/>
          <p:cNvSpPr>
            <a:spLocks noGrp="1"/>
          </p:cNvSpPr>
          <p:nvPr>
            <p:ph type="subTitle" idx="1"/>
          </p:nvPr>
        </p:nvSpPr>
        <p:spPr>
          <a:xfrm>
            <a:off x="2500313" y="3500438"/>
            <a:ext cx="5429250" cy="585787"/>
          </a:xfrm>
        </p:spPr>
        <p:txBody>
          <a:bodyPr/>
          <a:lstStyle/>
          <a:p>
            <a:r>
              <a:rPr lang="es-ES_tradnl" smtClean="0"/>
              <a:t>La indagación como enfoque pedagógico</a:t>
            </a:r>
            <a:endParaRPr lang="es-MX"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Rectángulo"/>
          <p:cNvSpPr>
            <a:spLocks noChangeArrowheads="1"/>
          </p:cNvSpPr>
          <p:nvPr/>
        </p:nvSpPr>
        <p:spPr bwMode="auto">
          <a:xfrm>
            <a:off x="571500" y="1571625"/>
            <a:ext cx="7643813" cy="4524375"/>
          </a:xfrm>
          <a:prstGeom prst="rect">
            <a:avLst/>
          </a:prstGeom>
          <a:noFill/>
          <a:ln w="9525">
            <a:noFill/>
            <a:miter lim="800000"/>
            <a:headEnd/>
            <a:tailEnd/>
          </a:ln>
        </p:spPr>
        <p:txBody>
          <a:bodyPr>
            <a:spAutoFit/>
          </a:bodyPr>
          <a:lstStyle/>
          <a:p>
            <a:pPr algn="just">
              <a:buFont typeface="Arial" charset="0"/>
              <a:buChar char="•"/>
            </a:pPr>
            <a:r>
              <a:rPr lang="es-MX" sz="2400" dirty="0">
                <a:latin typeface="Century Schoolbook"/>
              </a:rPr>
              <a:t>El propósito de las diversas teorías de aprendizaje es el comprender e identificar los procesos mentales, y a partir de ellos tratar de describir métodos para que la instrucción sea más efectiva.</a:t>
            </a:r>
          </a:p>
          <a:p>
            <a:pPr algn="just">
              <a:buFont typeface="Arial" charset="0"/>
              <a:buChar char="•"/>
            </a:pPr>
            <a:r>
              <a:rPr lang="es-MX" sz="2400">
                <a:latin typeface="Century Schoolbook"/>
              </a:rPr>
              <a:t>El aprendizaje por indagación es una actitud ante la vida, en donde la misma esencia de </a:t>
            </a:r>
            <a:r>
              <a:rPr lang="es-MX" sz="2400" smtClean="0">
                <a:latin typeface="Century Schoolbook"/>
              </a:rPr>
              <a:t>éste </a:t>
            </a:r>
            <a:r>
              <a:rPr lang="es-MX" sz="2400" dirty="0">
                <a:latin typeface="Century Schoolbook"/>
              </a:rPr>
              <a:t>implica involucrar al individuo en un problema y desde esta óptica, debe aportar soluciones. </a:t>
            </a:r>
          </a:p>
          <a:p>
            <a:pPr algn="just">
              <a:buFont typeface="Arial" charset="0"/>
              <a:buChar char="•"/>
            </a:pPr>
            <a:r>
              <a:rPr lang="es-MX" sz="2400" dirty="0">
                <a:latin typeface="Century Schoolbook"/>
              </a:rPr>
              <a:t>Dentro del ambiente de aprendizaje, pretende que el docente ayude a los alumnos a externar todas esas grandes ideas a través de preguntas y de la indagación constante. </a:t>
            </a:r>
          </a:p>
        </p:txBody>
      </p:sp>
      <p:sp>
        <p:nvSpPr>
          <p:cNvPr id="30722" name="2 CuadroTexto"/>
          <p:cNvSpPr txBox="1">
            <a:spLocks noChangeArrowheads="1"/>
          </p:cNvSpPr>
          <p:nvPr/>
        </p:nvSpPr>
        <p:spPr bwMode="auto">
          <a:xfrm>
            <a:off x="785813" y="785813"/>
            <a:ext cx="7572375" cy="523875"/>
          </a:xfrm>
          <a:prstGeom prst="rect">
            <a:avLst/>
          </a:prstGeom>
          <a:noFill/>
          <a:ln w="9525">
            <a:noFill/>
            <a:miter lim="800000"/>
            <a:headEnd/>
            <a:tailEnd/>
          </a:ln>
        </p:spPr>
        <p:txBody>
          <a:bodyPr>
            <a:spAutoFit/>
          </a:bodyPr>
          <a:lstStyle/>
          <a:p>
            <a:pPr algn="ctr"/>
            <a:r>
              <a:rPr lang="es-ES_tradnl" sz="2800">
                <a:latin typeface="Century Schoolbook"/>
              </a:rPr>
              <a:t>CONCLUSIONES</a:t>
            </a:r>
            <a:endParaRPr lang="es-MX" sz="2800">
              <a:latin typeface="Century Schoolbook"/>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fontAlgn="auto">
              <a:spcAft>
                <a:spcPts val="0"/>
              </a:spcAft>
              <a:defRPr/>
            </a:pPr>
            <a:r>
              <a:rPr lang="es-ES_tradnl" dirty="0" smtClean="0"/>
              <a:t>FUNDAMENTO</a:t>
            </a:r>
            <a:endParaRPr lang="es-MX" dirty="0"/>
          </a:p>
        </p:txBody>
      </p:sp>
      <p:sp>
        <p:nvSpPr>
          <p:cNvPr id="15362" name="2 Marcador de contenido"/>
          <p:cNvSpPr>
            <a:spLocks noGrp="1"/>
          </p:cNvSpPr>
          <p:nvPr>
            <p:ph sz="quarter" idx="1"/>
          </p:nvPr>
        </p:nvSpPr>
        <p:spPr>
          <a:xfrm>
            <a:off x="304800" y="1554163"/>
            <a:ext cx="8686800" cy="4232275"/>
          </a:xfrm>
        </p:spPr>
        <p:txBody>
          <a:bodyPr/>
          <a:lstStyle/>
          <a:p>
            <a:pPr>
              <a:buFont typeface="Wingdings" pitchFamily="2" charset="2"/>
              <a:buNone/>
            </a:pPr>
            <a:r>
              <a:rPr lang="es-ES_tradnl" smtClean="0"/>
              <a:t>    Las teorías de aprendizaje describen la manera en que los teóricos creen que las personas aprenden nuevas ideas y conceptos.</a:t>
            </a:r>
          </a:p>
          <a:p>
            <a:pPr>
              <a:buFont typeface="Wingdings" pitchFamily="2" charset="2"/>
              <a:buNone/>
            </a:pPr>
            <a:r>
              <a:rPr lang="es-ES_tradnl" smtClean="0"/>
              <a:t>    </a:t>
            </a:r>
          </a:p>
          <a:p>
            <a:pPr>
              <a:buFont typeface="Wingdings" pitchFamily="2" charset="2"/>
              <a:buNone/>
            </a:pPr>
            <a:r>
              <a:rPr lang="es-ES_tradnl" smtClean="0"/>
              <a:t>    Dentro de las más conocidas tenemos:</a:t>
            </a:r>
          </a:p>
          <a:p>
            <a:r>
              <a:rPr lang="es-ES_tradnl" smtClean="0"/>
              <a:t>Teoría Conductista.</a:t>
            </a:r>
          </a:p>
          <a:p>
            <a:r>
              <a:rPr lang="es-ES_tradnl" smtClean="0"/>
              <a:t>Teoría Cognitiva.</a:t>
            </a:r>
          </a:p>
          <a:p>
            <a:r>
              <a:rPr lang="es-ES_tradnl" smtClean="0"/>
              <a:t>Constructivismo</a:t>
            </a:r>
          </a:p>
          <a:p>
            <a:endParaRPr lang="es-MX"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pPr fontAlgn="auto">
              <a:spcAft>
                <a:spcPts val="0"/>
              </a:spcAft>
              <a:defRPr/>
            </a:pPr>
            <a:r>
              <a:rPr lang="es-MX" dirty="0" smtClean="0"/>
              <a:t>Teoría Conductista</a:t>
            </a:r>
            <a:endParaRPr lang="es-MX" dirty="0"/>
          </a:p>
        </p:txBody>
      </p:sp>
      <p:sp>
        <p:nvSpPr>
          <p:cNvPr id="6" name="5 Marcador de contenido"/>
          <p:cNvSpPr>
            <a:spLocks noGrp="1"/>
          </p:cNvSpPr>
          <p:nvPr>
            <p:ph sz="quarter" idx="1"/>
          </p:nvPr>
        </p:nvSpPr>
        <p:spPr>
          <a:xfrm>
            <a:off x="457200" y="1357313"/>
            <a:ext cx="8229600" cy="4768850"/>
          </a:xfrm>
        </p:spPr>
        <p:txBody>
          <a:bodyPr>
            <a:normAutofit/>
          </a:bodyPr>
          <a:lstStyle/>
          <a:p>
            <a:pPr algn="just">
              <a:lnSpc>
                <a:spcPct val="80000"/>
              </a:lnSpc>
              <a:buFont typeface="Wingdings" pitchFamily="2" charset="2"/>
              <a:buNone/>
            </a:pPr>
            <a:endParaRPr lang="es-MX" sz="2000" dirty="0" smtClean="0"/>
          </a:p>
          <a:p>
            <a:pPr algn="just">
              <a:lnSpc>
                <a:spcPct val="80000"/>
              </a:lnSpc>
            </a:pPr>
            <a:r>
              <a:rPr lang="es-MX" sz="2000" dirty="0" smtClean="0"/>
              <a:t>El conocimiento  se alcanza mediante la asociación de ideas, según los principios de semejanza, contigüidad espacial y temporal y causalidad.</a:t>
            </a:r>
          </a:p>
          <a:p>
            <a:pPr algn="just">
              <a:lnSpc>
                <a:spcPct val="80000"/>
              </a:lnSpc>
            </a:pPr>
            <a:r>
              <a:rPr lang="es-MX" sz="2000" dirty="0" smtClean="0"/>
              <a:t>Está </a:t>
            </a:r>
            <a:r>
              <a:rPr lang="es-MX" sz="2000" dirty="0" smtClean="0"/>
              <a:t>basada en la negación de los estados y procesos mentales.</a:t>
            </a:r>
          </a:p>
          <a:p>
            <a:pPr algn="just">
              <a:lnSpc>
                <a:spcPct val="80000"/>
              </a:lnSpc>
            </a:pPr>
            <a:r>
              <a:rPr lang="es-MX" sz="2000" dirty="0" smtClean="0"/>
              <a:t>El principio de correspondencia, la mente de existir es sólo una copia de la realidad.</a:t>
            </a:r>
          </a:p>
          <a:p>
            <a:pPr algn="just">
              <a:lnSpc>
                <a:spcPct val="80000"/>
              </a:lnSpc>
            </a:pPr>
            <a:r>
              <a:rPr lang="es-MX" sz="2000" dirty="0" smtClean="0"/>
              <a:t>Su </a:t>
            </a:r>
            <a:r>
              <a:rPr lang="es-MX" sz="2000" dirty="0" smtClean="0"/>
              <a:t>anti constructivismo.</a:t>
            </a:r>
            <a:endParaRPr lang="es-MX" sz="2000" dirty="0" smtClean="0"/>
          </a:p>
          <a:p>
            <a:pPr algn="just">
              <a:lnSpc>
                <a:spcPct val="80000"/>
              </a:lnSpc>
            </a:pPr>
            <a:r>
              <a:rPr lang="es-MX" sz="2000" dirty="0" smtClean="0"/>
              <a:t>Su carácter elementalista y atomista: toda conducta es reducible a una serie de asociaciones entre elementos simples, como estímulo-respuesta.</a:t>
            </a:r>
          </a:p>
          <a:p>
            <a:pPr algn="just">
              <a:lnSpc>
                <a:spcPct val="80000"/>
              </a:lnSpc>
            </a:pPr>
            <a:r>
              <a:rPr lang="es-MX" sz="2000" dirty="0" smtClean="0"/>
              <a:t>Su ambientalismo: el aprendizaje siempre es iniciado y controlado por el ambiente.</a:t>
            </a:r>
          </a:p>
          <a:p>
            <a:pPr algn="just">
              <a:lnSpc>
                <a:spcPct val="80000"/>
              </a:lnSpc>
            </a:pPr>
            <a:r>
              <a:rPr lang="es-MX" sz="2000" dirty="0" smtClean="0"/>
              <a:t>Su equipotencialidad: las leyes del aprendizaje son igualmente aplicables a todos los ambientes, especies e individuos.</a:t>
            </a:r>
          </a:p>
          <a:p>
            <a:pPr>
              <a:lnSpc>
                <a:spcPct val="80000"/>
              </a:lnSpc>
              <a:buFont typeface="Wingdings" pitchFamily="2" charset="2"/>
              <a:buNone/>
            </a:pPr>
            <a:endParaRPr lang="es-MX" sz="2000" dirty="0" smtClean="0"/>
          </a:p>
        </p:txBody>
      </p:sp>
      <p:sp>
        <p:nvSpPr>
          <p:cNvPr id="16387" name="3 Rectángulo"/>
          <p:cNvSpPr>
            <a:spLocks noChangeArrowheads="1"/>
          </p:cNvSpPr>
          <p:nvPr/>
        </p:nvSpPr>
        <p:spPr bwMode="auto">
          <a:xfrm>
            <a:off x="2071688" y="571500"/>
            <a:ext cx="5786437" cy="1200150"/>
          </a:xfrm>
          <a:prstGeom prst="rect">
            <a:avLst/>
          </a:prstGeom>
          <a:noFill/>
          <a:ln w="9525">
            <a:noFill/>
            <a:miter lim="800000"/>
            <a:headEnd/>
            <a:tailEnd/>
          </a:ln>
        </p:spPr>
        <p:txBody>
          <a:bodyPr>
            <a:spAutoFit/>
          </a:bodyPr>
          <a:lstStyle/>
          <a:p>
            <a:pPr algn="just"/>
            <a:endParaRPr lang="es-MX">
              <a:latin typeface="Century Schoolbook"/>
            </a:endParaRPr>
          </a:p>
          <a:p>
            <a:pPr algn="just"/>
            <a:endParaRPr lang="es-MX">
              <a:latin typeface="Century Schoolbook"/>
            </a:endParaRPr>
          </a:p>
          <a:p>
            <a:pPr algn="just"/>
            <a:endParaRPr lang="es-MX">
              <a:latin typeface="Century Schoolbook"/>
            </a:endParaRPr>
          </a:p>
          <a:p>
            <a:pPr algn="just"/>
            <a:r>
              <a:rPr lang="es-MX">
                <a:latin typeface="Century Schoolbook"/>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813" y="857250"/>
            <a:ext cx="7472362" cy="631825"/>
          </a:xfrm>
        </p:spPr>
        <p:txBody>
          <a:bodyPr/>
          <a:lstStyle/>
          <a:p>
            <a:pPr algn="ctr" fontAlgn="auto">
              <a:spcAft>
                <a:spcPts val="0"/>
              </a:spcAft>
              <a:defRPr/>
            </a:pPr>
            <a:r>
              <a:rPr lang="es-MX" dirty="0" smtClean="0"/>
              <a:t>Teoría </a:t>
            </a:r>
            <a:r>
              <a:rPr lang="es-MX" dirty="0" err="1" smtClean="0"/>
              <a:t>Cognoscitivista</a:t>
            </a:r>
            <a:endParaRPr lang="es-MX" dirty="0"/>
          </a:p>
        </p:txBody>
      </p:sp>
      <p:sp>
        <p:nvSpPr>
          <p:cNvPr id="18434" name="2 Marcador de contenido"/>
          <p:cNvSpPr>
            <a:spLocks noGrp="1"/>
          </p:cNvSpPr>
          <p:nvPr>
            <p:ph sz="quarter" idx="1"/>
          </p:nvPr>
        </p:nvSpPr>
        <p:spPr>
          <a:xfrm>
            <a:off x="428625" y="1500188"/>
            <a:ext cx="8329613" cy="3000375"/>
          </a:xfrm>
        </p:spPr>
        <p:txBody>
          <a:bodyPr/>
          <a:lstStyle/>
          <a:p>
            <a:pPr>
              <a:buFont typeface="Wingdings" pitchFamily="2" charset="2"/>
              <a:buNone/>
            </a:pPr>
            <a:endParaRPr lang="es-MX" dirty="0" smtClean="0"/>
          </a:p>
          <a:p>
            <a:pPr>
              <a:buFont typeface="Wingdings" pitchFamily="2" charset="2"/>
              <a:buNone/>
            </a:pPr>
            <a:r>
              <a:rPr lang="es-MX" dirty="0" smtClean="0"/>
              <a:t>    El paradigma </a:t>
            </a:r>
            <a:r>
              <a:rPr lang="es-MX" dirty="0" err="1" smtClean="0"/>
              <a:t>cognoscitivista</a:t>
            </a:r>
            <a:r>
              <a:rPr lang="es-MX" dirty="0" smtClean="0"/>
              <a:t> sustenta al aprendizaje como un proceso en el cual se sucede la modificación de significados de manera interna, producido intencionalmente por el individuo como resultado de la interacción entre la información procedente del medio y el sujeto activo.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14375"/>
            <a:ext cx="7467600" cy="703263"/>
          </a:xfrm>
        </p:spPr>
        <p:txBody>
          <a:bodyPr/>
          <a:lstStyle/>
          <a:p>
            <a:pPr algn="ctr" fontAlgn="auto">
              <a:spcAft>
                <a:spcPts val="0"/>
              </a:spcAft>
              <a:defRPr/>
            </a:pPr>
            <a:r>
              <a:rPr lang="es-MX" dirty="0" smtClean="0"/>
              <a:t>Teoría </a:t>
            </a:r>
            <a:r>
              <a:rPr lang="es-MX" dirty="0" smtClean="0"/>
              <a:t>Constructivista</a:t>
            </a:r>
            <a:endParaRPr lang="es-MX" dirty="0"/>
          </a:p>
        </p:txBody>
      </p:sp>
      <p:sp>
        <p:nvSpPr>
          <p:cNvPr id="20482" name="2 Marcador de contenido"/>
          <p:cNvSpPr>
            <a:spLocks noGrp="1"/>
          </p:cNvSpPr>
          <p:nvPr>
            <p:ph sz="quarter" idx="1"/>
          </p:nvPr>
        </p:nvSpPr>
        <p:spPr>
          <a:xfrm>
            <a:off x="500063" y="1428750"/>
            <a:ext cx="8229600" cy="3983038"/>
          </a:xfrm>
        </p:spPr>
        <p:txBody>
          <a:bodyPr/>
          <a:lstStyle/>
          <a:p>
            <a:pPr>
              <a:buFont typeface="Wingdings" pitchFamily="2" charset="2"/>
              <a:buNone/>
            </a:pPr>
            <a:endParaRPr lang="es-MX" smtClean="0"/>
          </a:p>
          <a:p>
            <a:pPr>
              <a:buFont typeface="Wingdings" pitchFamily="2" charset="2"/>
              <a:buNone/>
            </a:pPr>
            <a:r>
              <a:rPr lang="es-MX" smtClean="0"/>
              <a:t>	En el paradigma Constructivista, el alumno es quien aprende involucrándose con otros aprehendientes durante el proceso de construcción del conocimiento (construcción social), tomando la retroalimentación como un factor fundamental en la adquisición final de contenidos. </a:t>
            </a:r>
          </a:p>
          <a:p>
            <a:pPr>
              <a:buFont typeface="Wingdings" pitchFamily="2" charset="2"/>
              <a:buNone/>
            </a:pPr>
            <a:endParaRPr lang="es-MX"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AutoShape 1"/>
          <p:cNvSpPr>
            <a:spLocks noChangeArrowheads="1"/>
          </p:cNvSpPr>
          <p:nvPr/>
        </p:nvSpPr>
        <p:spPr bwMode="auto">
          <a:xfrm>
            <a:off x="4679950" y="1260475"/>
            <a:ext cx="3959225" cy="5219700"/>
          </a:xfrm>
          <a:prstGeom prst="roundRect">
            <a:avLst>
              <a:gd name="adj" fmla="val 37"/>
            </a:avLst>
          </a:prstGeom>
          <a:noFill/>
          <a:ln w="9525">
            <a:solidFill>
              <a:srgbClr val="000080"/>
            </a:solidFill>
            <a:round/>
            <a:headEnd/>
            <a:tailEnd/>
          </a:ln>
        </p:spPr>
        <p:txBody>
          <a:bodyPr wrap="none" anchor="ctr"/>
          <a:lstStyle/>
          <a:p>
            <a:endParaRPr lang="es-CL">
              <a:latin typeface="Century Schoolbook"/>
            </a:endParaRPr>
          </a:p>
        </p:txBody>
      </p:sp>
      <p:sp>
        <p:nvSpPr>
          <p:cNvPr id="22530" name="Text Box 2"/>
          <p:cNvSpPr txBox="1">
            <a:spLocks noChangeArrowheads="1"/>
          </p:cNvSpPr>
          <p:nvPr/>
        </p:nvSpPr>
        <p:spPr bwMode="auto">
          <a:xfrm>
            <a:off x="6480175" y="2519363"/>
            <a:ext cx="180975" cy="365125"/>
          </a:xfrm>
          <a:prstGeom prst="rect">
            <a:avLst/>
          </a:prstGeom>
          <a:noFill/>
          <a:ln w="9525">
            <a:noFill/>
            <a:round/>
            <a:headEnd/>
            <a:tailEnd/>
          </a:ln>
        </p:spPr>
        <p:txBody>
          <a:bodyPr wrap="none" anchor="ctr"/>
          <a:lstStyle/>
          <a:p>
            <a:endParaRPr lang="es-CL">
              <a:latin typeface="Century Schoolbook"/>
            </a:endParaRPr>
          </a:p>
        </p:txBody>
      </p:sp>
      <p:sp>
        <p:nvSpPr>
          <p:cNvPr id="22531" name="Text Box 3"/>
          <p:cNvSpPr txBox="1">
            <a:spLocks noChangeArrowheads="1"/>
          </p:cNvSpPr>
          <p:nvPr/>
        </p:nvSpPr>
        <p:spPr bwMode="auto">
          <a:xfrm>
            <a:off x="539750" y="4859338"/>
            <a:ext cx="180975" cy="455612"/>
          </a:xfrm>
          <a:prstGeom prst="rect">
            <a:avLst/>
          </a:prstGeom>
          <a:noFill/>
          <a:ln w="9525">
            <a:noFill/>
            <a:round/>
            <a:headEnd/>
            <a:tailEnd/>
          </a:ln>
        </p:spPr>
        <p:txBody>
          <a:bodyPr wrap="none" anchor="ctr"/>
          <a:lstStyle/>
          <a:p>
            <a:endParaRPr lang="es-CL">
              <a:latin typeface="Century Schoolbook"/>
            </a:endParaRPr>
          </a:p>
        </p:txBody>
      </p:sp>
      <p:sp>
        <p:nvSpPr>
          <p:cNvPr id="22532" name="Text Box 4"/>
          <p:cNvSpPr txBox="1">
            <a:spLocks noChangeArrowheads="1"/>
          </p:cNvSpPr>
          <p:nvPr/>
        </p:nvSpPr>
        <p:spPr bwMode="auto">
          <a:xfrm>
            <a:off x="720725" y="6119813"/>
            <a:ext cx="3419475" cy="365125"/>
          </a:xfrm>
          <a:prstGeom prst="rect">
            <a:avLst/>
          </a:prstGeom>
          <a:noFill/>
          <a:ln w="9525">
            <a:noFill/>
            <a:round/>
            <a:headEnd/>
            <a:tailEnd/>
          </a:ln>
        </p:spPr>
        <p:txBody>
          <a:bodyPr wrap="none" anchor="ctr"/>
          <a:lstStyle/>
          <a:p>
            <a:endParaRPr lang="es-CL">
              <a:latin typeface="Century Schoolbook"/>
            </a:endParaRPr>
          </a:p>
        </p:txBody>
      </p:sp>
      <p:sp>
        <p:nvSpPr>
          <p:cNvPr id="22533" name="Text Box 5"/>
          <p:cNvSpPr txBox="1">
            <a:spLocks noChangeArrowheads="1"/>
          </p:cNvSpPr>
          <p:nvPr/>
        </p:nvSpPr>
        <p:spPr bwMode="auto">
          <a:xfrm>
            <a:off x="720725" y="715963"/>
            <a:ext cx="3240088" cy="455612"/>
          </a:xfrm>
          <a:prstGeom prst="rect">
            <a:avLst/>
          </a:prstGeom>
          <a:noFill/>
          <a:ln w="9525">
            <a:noFill/>
            <a:round/>
            <a:headEnd/>
            <a:tailEnd/>
          </a:ln>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_tradnl" sz="2400">
                <a:latin typeface="Trebuchet MS" pitchFamily="34" charset="0"/>
              </a:rPr>
              <a:t>Clase Tradicional</a:t>
            </a:r>
          </a:p>
        </p:txBody>
      </p:sp>
      <p:sp>
        <p:nvSpPr>
          <p:cNvPr id="22534" name="Text Box 6"/>
          <p:cNvSpPr txBox="1">
            <a:spLocks noChangeArrowheads="1"/>
          </p:cNvSpPr>
          <p:nvPr/>
        </p:nvSpPr>
        <p:spPr bwMode="auto">
          <a:xfrm>
            <a:off x="4859338" y="720725"/>
            <a:ext cx="3419475" cy="455613"/>
          </a:xfrm>
          <a:prstGeom prst="rect">
            <a:avLst/>
          </a:prstGeom>
          <a:noFill/>
          <a:ln w="9525">
            <a:noFill/>
            <a:round/>
            <a:headEnd/>
            <a:tailEnd/>
          </a:ln>
        </p:spPr>
        <p:txBody>
          <a:bodyPr lIns="90000" tIns="45000" rIns="90000" bIns="45000"/>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_tradnl" sz="2400">
                <a:latin typeface="Trebuchet MS" pitchFamily="34" charset="0"/>
              </a:rPr>
              <a:t>Clase Constructivista</a:t>
            </a:r>
          </a:p>
        </p:txBody>
      </p:sp>
      <p:sp>
        <p:nvSpPr>
          <p:cNvPr id="22535" name="AutoShape 7"/>
          <p:cNvSpPr>
            <a:spLocks noChangeArrowheads="1"/>
          </p:cNvSpPr>
          <p:nvPr/>
        </p:nvSpPr>
        <p:spPr bwMode="auto">
          <a:xfrm>
            <a:off x="360363" y="1260475"/>
            <a:ext cx="3959225" cy="5219700"/>
          </a:xfrm>
          <a:prstGeom prst="roundRect">
            <a:avLst>
              <a:gd name="adj" fmla="val 37"/>
            </a:avLst>
          </a:prstGeom>
          <a:noFill/>
          <a:ln w="9525">
            <a:solidFill>
              <a:srgbClr val="000080"/>
            </a:solidFill>
            <a:round/>
            <a:headEnd/>
            <a:tailEnd/>
          </a:ln>
        </p:spPr>
        <p:txBody>
          <a:bodyPr wrap="none" anchor="ctr"/>
          <a:lstStyle/>
          <a:p>
            <a:endParaRPr lang="es-CL">
              <a:latin typeface="Century Schoolbook"/>
            </a:endParaRPr>
          </a:p>
        </p:txBody>
      </p:sp>
      <p:sp>
        <p:nvSpPr>
          <p:cNvPr id="22536" name="AutoShape 8"/>
          <p:cNvSpPr>
            <a:spLocks noChangeArrowheads="1"/>
          </p:cNvSpPr>
          <p:nvPr/>
        </p:nvSpPr>
        <p:spPr bwMode="auto">
          <a:xfrm>
            <a:off x="360363" y="2160588"/>
            <a:ext cx="3959225" cy="720725"/>
          </a:xfrm>
          <a:prstGeom prst="roundRect">
            <a:avLst>
              <a:gd name="adj" fmla="val 218"/>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37" name="AutoShape 9"/>
          <p:cNvSpPr>
            <a:spLocks noChangeArrowheads="1"/>
          </p:cNvSpPr>
          <p:nvPr/>
        </p:nvSpPr>
        <p:spPr bwMode="auto">
          <a:xfrm>
            <a:off x="360363" y="2879725"/>
            <a:ext cx="3959225" cy="720725"/>
          </a:xfrm>
          <a:prstGeom prst="roundRect">
            <a:avLst>
              <a:gd name="adj" fmla="val 218"/>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38" name="AutoShape 10"/>
          <p:cNvSpPr>
            <a:spLocks noChangeArrowheads="1"/>
          </p:cNvSpPr>
          <p:nvPr/>
        </p:nvSpPr>
        <p:spPr bwMode="auto">
          <a:xfrm>
            <a:off x="4679950" y="3600450"/>
            <a:ext cx="3959225" cy="720725"/>
          </a:xfrm>
          <a:prstGeom prst="roundRect">
            <a:avLst>
              <a:gd name="adj" fmla="val 218"/>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39" name="AutoShape 11"/>
          <p:cNvSpPr>
            <a:spLocks noChangeArrowheads="1"/>
          </p:cNvSpPr>
          <p:nvPr/>
        </p:nvSpPr>
        <p:spPr bwMode="auto">
          <a:xfrm>
            <a:off x="4679950" y="2879725"/>
            <a:ext cx="3959225" cy="720725"/>
          </a:xfrm>
          <a:prstGeom prst="roundRect">
            <a:avLst>
              <a:gd name="adj" fmla="val 218"/>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40" name="AutoShape 12"/>
          <p:cNvSpPr>
            <a:spLocks noChangeArrowheads="1"/>
          </p:cNvSpPr>
          <p:nvPr/>
        </p:nvSpPr>
        <p:spPr bwMode="auto">
          <a:xfrm>
            <a:off x="360363" y="3600450"/>
            <a:ext cx="3959225" cy="720725"/>
          </a:xfrm>
          <a:prstGeom prst="roundRect">
            <a:avLst>
              <a:gd name="adj" fmla="val 218"/>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41" name="AutoShape 13"/>
          <p:cNvSpPr>
            <a:spLocks noChangeArrowheads="1"/>
          </p:cNvSpPr>
          <p:nvPr/>
        </p:nvSpPr>
        <p:spPr bwMode="auto">
          <a:xfrm>
            <a:off x="360363" y="4319588"/>
            <a:ext cx="3959225" cy="720725"/>
          </a:xfrm>
          <a:prstGeom prst="roundRect">
            <a:avLst>
              <a:gd name="adj" fmla="val 218"/>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42" name="AutoShape 14"/>
          <p:cNvSpPr>
            <a:spLocks noChangeArrowheads="1"/>
          </p:cNvSpPr>
          <p:nvPr/>
        </p:nvSpPr>
        <p:spPr bwMode="auto">
          <a:xfrm>
            <a:off x="4679950" y="5759450"/>
            <a:ext cx="3959225" cy="720725"/>
          </a:xfrm>
          <a:prstGeom prst="roundRect">
            <a:avLst>
              <a:gd name="adj" fmla="val 218"/>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43" name="AutoShape 15"/>
          <p:cNvSpPr>
            <a:spLocks noChangeArrowheads="1"/>
          </p:cNvSpPr>
          <p:nvPr/>
        </p:nvSpPr>
        <p:spPr bwMode="auto">
          <a:xfrm>
            <a:off x="360363" y="5040313"/>
            <a:ext cx="3959225" cy="720725"/>
          </a:xfrm>
          <a:prstGeom prst="roundRect">
            <a:avLst>
              <a:gd name="adj" fmla="val 218"/>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44" name="AutoShape 16"/>
          <p:cNvSpPr>
            <a:spLocks noChangeArrowheads="1"/>
          </p:cNvSpPr>
          <p:nvPr/>
        </p:nvSpPr>
        <p:spPr bwMode="auto">
          <a:xfrm>
            <a:off x="4679950" y="4319588"/>
            <a:ext cx="3959225" cy="720725"/>
          </a:xfrm>
          <a:prstGeom prst="roundRect">
            <a:avLst>
              <a:gd name="adj" fmla="val 218"/>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45" name="AutoShape 17"/>
          <p:cNvSpPr>
            <a:spLocks noChangeArrowheads="1"/>
          </p:cNvSpPr>
          <p:nvPr/>
        </p:nvSpPr>
        <p:spPr bwMode="auto">
          <a:xfrm>
            <a:off x="360363" y="5759450"/>
            <a:ext cx="3959225" cy="720725"/>
          </a:xfrm>
          <a:prstGeom prst="roundRect">
            <a:avLst>
              <a:gd name="adj" fmla="val 218"/>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46" name="AutoShape 18"/>
          <p:cNvSpPr>
            <a:spLocks noChangeArrowheads="1"/>
          </p:cNvSpPr>
          <p:nvPr/>
        </p:nvSpPr>
        <p:spPr bwMode="auto">
          <a:xfrm>
            <a:off x="4679950" y="5040313"/>
            <a:ext cx="3959225" cy="720725"/>
          </a:xfrm>
          <a:prstGeom prst="roundRect">
            <a:avLst>
              <a:gd name="adj" fmla="val 218"/>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47" name="AutoShape 19"/>
          <p:cNvSpPr>
            <a:spLocks noChangeArrowheads="1"/>
          </p:cNvSpPr>
          <p:nvPr/>
        </p:nvSpPr>
        <p:spPr bwMode="auto">
          <a:xfrm>
            <a:off x="4679950" y="2160588"/>
            <a:ext cx="3959225" cy="720725"/>
          </a:xfrm>
          <a:prstGeom prst="roundRect">
            <a:avLst>
              <a:gd name="adj" fmla="val 218"/>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48" name="Text Box 20"/>
          <p:cNvSpPr txBox="1">
            <a:spLocks noChangeArrowheads="1"/>
          </p:cNvSpPr>
          <p:nvPr/>
        </p:nvSpPr>
        <p:spPr bwMode="auto">
          <a:xfrm>
            <a:off x="4643438" y="2108200"/>
            <a:ext cx="3816350" cy="698500"/>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 pos="3619500" algn="l"/>
              </a:tabLst>
            </a:pPr>
            <a:r>
              <a:rPr lang="es-ES_tradnl" sz="1400">
                <a:solidFill>
                  <a:srgbClr val="000000"/>
                </a:solidFill>
                <a:latin typeface="Trebuchet MS" pitchFamily="34" charset="0"/>
              </a:rPr>
              <a:t>Se valoran las preguntas e intereses del estudiante . </a:t>
            </a:r>
            <a:r>
              <a:rPr lang="es-ES_tradnl" sz="1200">
                <a:solidFill>
                  <a:srgbClr val="000000"/>
                </a:solidFill>
                <a:latin typeface="Times New Roman" pitchFamily="18" charset="0"/>
              </a:rPr>
              <a:t/>
            </a:r>
            <a:br>
              <a:rPr lang="es-ES_tradnl" sz="1200">
                <a:solidFill>
                  <a:srgbClr val="000000"/>
                </a:solidFill>
                <a:latin typeface="Times New Roman" pitchFamily="18" charset="0"/>
              </a:rPr>
            </a:br>
            <a:endParaRPr lang="es-ES_tradnl" sz="1200">
              <a:solidFill>
                <a:srgbClr val="000000"/>
              </a:solidFill>
              <a:latin typeface="Times New Roman" pitchFamily="18" charset="0"/>
            </a:endParaRPr>
          </a:p>
        </p:txBody>
      </p:sp>
      <p:sp>
        <p:nvSpPr>
          <p:cNvPr id="22549" name="AutoShape 21"/>
          <p:cNvSpPr>
            <a:spLocks noChangeArrowheads="1"/>
          </p:cNvSpPr>
          <p:nvPr/>
        </p:nvSpPr>
        <p:spPr bwMode="auto">
          <a:xfrm>
            <a:off x="4679950" y="1260475"/>
            <a:ext cx="3959225" cy="900113"/>
          </a:xfrm>
          <a:prstGeom prst="roundRect">
            <a:avLst>
              <a:gd name="adj" fmla="val 176"/>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50" name="Text Box 22"/>
          <p:cNvSpPr txBox="1">
            <a:spLocks noChangeArrowheads="1"/>
          </p:cNvSpPr>
          <p:nvPr/>
        </p:nvSpPr>
        <p:spPr bwMode="auto">
          <a:xfrm>
            <a:off x="4679950" y="1295400"/>
            <a:ext cx="3779838" cy="763588"/>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 pos="3619500" algn="l"/>
              </a:tabLst>
            </a:pPr>
            <a:r>
              <a:rPr lang="es-ES_tradnl" sz="1400">
                <a:solidFill>
                  <a:srgbClr val="000000"/>
                </a:solidFill>
                <a:latin typeface="Trebuchet MS" pitchFamily="34" charset="0"/>
              </a:rPr>
              <a:t>Plan de estudios hace hincapié en los grandes conceptos, comenzando con el todo y expandiendo para incluir a las partes</a:t>
            </a:r>
            <a:r>
              <a:rPr lang="es-ES_tradnl" sz="1200">
                <a:solidFill>
                  <a:srgbClr val="000000"/>
                </a:solidFill>
                <a:latin typeface="Times New Roman" pitchFamily="18" charset="0"/>
              </a:rPr>
              <a:t>.</a:t>
            </a:r>
          </a:p>
        </p:txBody>
      </p:sp>
      <p:sp>
        <p:nvSpPr>
          <p:cNvPr id="22551" name="Text Box 23"/>
          <p:cNvSpPr txBox="1">
            <a:spLocks noChangeArrowheads="1"/>
          </p:cNvSpPr>
          <p:nvPr/>
        </p:nvSpPr>
        <p:spPr bwMode="auto">
          <a:xfrm>
            <a:off x="4679950" y="2900363"/>
            <a:ext cx="3779838" cy="698500"/>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 pos="3619500" algn="l"/>
              </a:tabLst>
            </a:pPr>
            <a:r>
              <a:rPr lang="es-ES_tradnl" sz="1400">
                <a:solidFill>
                  <a:srgbClr val="000000"/>
                </a:solidFill>
                <a:latin typeface="Trebuchet MS" pitchFamily="34" charset="0"/>
              </a:rPr>
              <a:t>Materiales incluyen fuentes primarias  y  manipulación de materiales. </a:t>
            </a:r>
            <a:r>
              <a:rPr lang="es-ES_tradnl" sz="1200">
                <a:solidFill>
                  <a:srgbClr val="000000"/>
                </a:solidFill>
                <a:latin typeface="Times New Roman" pitchFamily="18" charset="0"/>
              </a:rPr>
              <a:t/>
            </a:r>
            <a:br>
              <a:rPr lang="es-ES_tradnl" sz="1200">
                <a:solidFill>
                  <a:srgbClr val="000000"/>
                </a:solidFill>
                <a:latin typeface="Times New Roman" pitchFamily="18" charset="0"/>
              </a:rPr>
            </a:br>
            <a:endParaRPr lang="es-ES_tradnl" sz="1200">
              <a:solidFill>
                <a:srgbClr val="000000"/>
              </a:solidFill>
              <a:latin typeface="Times New Roman" pitchFamily="18" charset="0"/>
            </a:endParaRPr>
          </a:p>
        </p:txBody>
      </p:sp>
      <p:sp>
        <p:nvSpPr>
          <p:cNvPr id="22552" name="Text Box 24"/>
          <p:cNvSpPr txBox="1">
            <a:spLocks noChangeArrowheads="1"/>
          </p:cNvSpPr>
          <p:nvPr/>
        </p:nvSpPr>
        <p:spPr bwMode="auto">
          <a:xfrm>
            <a:off x="4679950" y="3622675"/>
            <a:ext cx="3959225" cy="515938"/>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 pos="3619500" algn="l"/>
              </a:tabLst>
            </a:pPr>
            <a:r>
              <a:rPr lang="es-ES_tradnl" sz="1400">
                <a:solidFill>
                  <a:srgbClr val="000000"/>
                </a:solidFill>
                <a:latin typeface="Trebuchet MS" pitchFamily="34" charset="0"/>
              </a:rPr>
              <a:t>El aprendizaje es interactivo, sobre la base de lo que el alumno ya sabe.</a:t>
            </a:r>
          </a:p>
        </p:txBody>
      </p:sp>
      <p:sp>
        <p:nvSpPr>
          <p:cNvPr id="22553" name="Text Box 25"/>
          <p:cNvSpPr txBox="1">
            <a:spLocks noChangeArrowheads="1"/>
          </p:cNvSpPr>
          <p:nvPr/>
        </p:nvSpPr>
        <p:spPr bwMode="auto">
          <a:xfrm>
            <a:off x="4679950" y="4319588"/>
            <a:ext cx="3959225" cy="730250"/>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 pos="3619500" algn="l"/>
              </a:tabLst>
            </a:pPr>
            <a:r>
              <a:rPr lang="es-ES_tradnl" sz="1400" dirty="0">
                <a:solidFill>
                  <a:srgbClr val="000000"/>
                </a:solidFill>
                <a:latin typeface="Trebuchet MS" pitchFamily="34" charset="0"/>
              </a:rPr>
              <a:t>Los maestros tienen un diálogo con los estudiantes, </a:t>
            </a:r>
            <a:r>
              <a:rPr lang="es-ES_tradnl" sz="1400" dirty="0" smtClean="0">
                <a:solidFill>
                  <a:srgbClr val="000000"/>
                </a:solidFill>
                <a:latin typeface="Trebuchet MS" pitchFamily="34" charset="0"/>
              </a:rPr>
              <a:t>ayudan </a:t>
            </a:r>
            <a:r>
              <a:rPr lang="es-ES_tradnl" sz="1400" dirty="0">
                <a:solidFill>
                  <a:srgbClr val="000000"/>
                </a:solidFill>
                <a:latin typeface="Trebuchet MS" pitchFamily="34" charset="0"/>
              </a:rPr>
              <a:t>a los estudiantes a construir su propio conocimiento.</a:t>
            </a:r>
            <a:r>
              <a:rPr lang="es-ES_tradnl" sz="1200" dirty="0">
                <a:solidFill>
                  <a:srgbClr val="000000"/>
                </a:solidFill>
                <a:latin typeface="Times New Roman" pitchFamily="18" charset="0"/>
              </a:rPr>
              <a:t> </a:t>
            </a:r>
          </a:p>
        </p:txBody>
      </p:sp>
      <p:sp>
        <p:nvSpPr>
          <p:cNvPr id="22554" name="Text Box 26"/>
          <p:cNvSpPr txBox="1">
            <a:spLocks noChangeArrowheads="1"/>
          </p:cNvSpPr>
          <p:nvPr/>
        </p:nvSpPr>
        <p:spPr bwMode="auto">
          <a:xfrm>
            <a:off x="4679950" y="5060950"/>
            <a:ext cx="3959225" cy="698500"/>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 pos="3619500" algn="l"/>
              </a:tabLst>
            </a:pPr>
            <a:r>
              <a:rPr lang="es-ES_tradnl" sz="1400">
                <a:solidFill>
                  <a:srgbClr val="000000"/>
                </a:solidFill>
                <a:latin typeface="Trebuchet MS" pitchFamily="34" charset="0"/>
              </a:rPr>
              <a:t>Papel del profesor es interactivo, con raíces en la negociación. </a:t>
            </a:r>
            <a:r>
              <a:rPr lang="es-ES_tradnl" sz="1200">
                <a:solidFill>
                  <a:srgbClr val="000000"/>
                </a:solidFill>
                <a:latin typeface="Times New Roman" pitchFamily="18" charset="0"/>
              </a:rPr>
              <a:t/>
            </a:r>
            <a:br>
              <a:rPr lang="es-ES_tradnl" sz="1200">
                <a:solidFill>
                  <a:srgbClr val="000000"/>
                </a:solidFill>
                <a:latin typeface="Times New Roman" pitchFamily="18" charset="0"/>
              </a:rPr>
            </a:br>
            <a:endParaRPr lang="es-ES_tradnl" sz="1200">
              <a:solidFill>
                <a:srgbClr val="000000"/>
              </a:solidFill>
              <a:latin typeface="Times New Roman" pitchFamily="18" charset="0"/>
            </a:endParaRPr>
          </a:p>
        </p:txBody>
      </p:sp>
      <p:sp>
        <p:nvSpPr>
          <p:cNvPr id="22555" name="Text Box 27"/>
          <p:cNvSpPr txBox="1">
            <a:spLocks noChangeArrowheads="1"/>
          </p:cNvSpPr>
          <p:nvPr/>
        </p:nvSpPr>
        <p:spPr bwMode="auto">
          <a:xfrm>
            <a:off x="4608513" y="5759450"/>
            <a:ext cx="4140200" cy="700088"/>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 pos="3619500" algn="l"/>
              </a:tabLst>
            </a:pPr>
            <a:r>
              <a:rPr lang="es-ES_tradnl" sz="1300">
                <a:solidFill>
                  <a:srgbClr val="000000"/>
                </a:solidFill>
                <a:latin typeface="Trebuchet MS" pitchFamily="34" charset="0"/>
              </a:rPr>
              <a:t>Evaluación incluye los trabajos de los estudiantes, observaciones y puntos de vista, así como pruebas. El proceso es tan importante como el producto.</a:t>
            </a:r>
            <a:r>
              <a:rPr lang="es-ES_tradnl" sz="1400">
                <a:solidFill>
                  <a:srgbClr val="000000"/>
                </a:solidFill>
                <a:latin typeface="Trebuchet MS" pitchFamily="34" charset="0"/>
              </a:rPr>
              <a:t> </a:t>
            </a:r>
          </a:p>
        </p:txBody>
      </p:sp>
      <p:sp>
        <p:nvSpPr>
          <p:cNvPr id="22556" name="AutoShape 28"/>
          <p:cNvSpPr>
            <a:spLocks noChangeArrowheads="1"/>
          </p:cNvSpPr>
          <p:nvPr/>
        </p:nvSpPr>
        <p:spPr bwMode="auto">
          <a:xfrm>
            <a:off x="360363" y="1260475"/>
            <a:ext cx="3959225" cy="900113"/>
          </a:xfrm>
          <a:prstGeom prst="roundRect">
            <a:avLst>
              <a:gd name="adj" fmla="val 176"/>
            </a:avLst>
          </a:prstGeom>
          <a:solidFill>
            <a:srgbClr val="99CCFF"/>
          </a:solidFill>
          <a:ln w="9525">
            <a:solidFill>
              <a:srgbClr val="000000"/>
            </a:solidFill>
            <a:round/>
            <a:headEnd/>
            <a:tailEnd/>
          </a:ln>
        </p:spPr>
        <p:txBody>
          <a:bodyPr wrap="none" anchor="ctr"/>
          <a:lstStyle/>
          <a:p>
            <a:endParaRPr lang="es-CL">
              <a:latin typeface="Century Schoolbook"/>
            </a:endParaRPr>
          </a:p>
        </p:txBody>
      </p:sp>
      <p:sp>
        <p:nvSpPr>
          <p:cNvPr id="22557" name="Text Box 29"/>
          <p:cNvSpPr txBox="1">
            <a:spLocks noChangeArrowheads="1"/>
          </p:cNvSpPr>
          <p:nvPr/>
        </p:nvSpPr>
        <p:spPr bwMode="auto">
          <a:xfrm>
            <a:off x="609600" y="1344613"/>
            <a:ext cx="3351213" cy="668337"/>
          </a:xfrm>
          <a:prstGeom prst="rect">
            <a:avLst/>
          </a:prstGeom>
          <a:noFill/>
          <a:ln w="9525">
            <a:noFill/>
            <a:round/>
            <a:headEnd/>
            <a:tailEnd/>
          </a:ln>
        </p:spPr>
        <p:txBody>
          <a:bodyPr lIns="0" tIns="0" rIns="0" bIns="0"/>
          <a:lstStyle/>
          <a:p>
            <a:pPr>
              <a:lnSpc>
                <a:spcPct val="104000"/>
              </a:lnSpc>
              <a:spcBef>
                <a:spcPts val="888"/>
              </a:spcBef>
              <a:spcAft>
                <a:spcPts val="888"/>
              </a:spcAft>
              <a:buSzPct val="45000"/>
              <a:buFont typeface="Wingdings" pitchFamily="2" charset="2"/>
              <a:buNone/>
              <a:tabLst>
                <a:tab pos="723900" algn="l"/>
                <a:tab pos="1447800" algn="l"/>
                <a:tab pos="2171700" algn="l"/>
                <a:tab pos="2895600" algn="l"/>
              </a:tabLst>
            </a:pPr>
            <a:r>
              <a:rPr lang="es-ES_tradnl" sz="1400">
                <a:solidFill>
                  <a:srgbClr val="000000"/>
                </a:solidFill>
                <a:latin typeface="Trebuchet MS" pitchFamily="34" charset="0"/>
              </a:rPr>
              <a:t>Plan de estudios comienza por temas específicos (las partes del todo).  Hace hincapié en las competencias básicas.</a:t>
            </a:r>
          </a:p>
        </p:txBody>
      </p:sp>
      <p:sp>
        <p:nvSpPr>
          <p:cNvPr id="22558" name="Text Box 30"/>
          <p:cNvSpPr txBox="1">
            <a:spLocks noChangeArrowheads="1"/>
          </p:cNvSpPr>
          <p:nvPr/>
        </p:nvSpPr>
        <p:spPr bwMode="auto">
          <a:xfrm>
            <a:off x="539750" y="2106613"/>
            <a:ext cx="3240088" cy="515937"/>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Lst>
            </a:pPr>
            <a:r>
              <a:rPr lang="es-ES_tradnl" sz="1400">
                <a:solidFill>
                  <a:srgbClr val="000000"/>
                </a:solidFill>
                <a:latin typeface="Trebuchet MS" pitchFamily="34" charset="0"/>
              </a:rPr>
              <a:t>La estricta adhesión al plan de estudios fijo es altamente valorada</a:t>
            </a:r>
          </a:p>
        </p:txBody>
      </p:sp>
      <p:sp>
        <p:nvSpPr>
          <p:cNvPr id="22559" name="Text Box 31"/>
          <p:cNvSpPr txBox="1">
            <a:spLocks noChangeArrowheads="1"/>
          </p:cNvSpPr>
          <p:nvPr/>
        </p:nvSpPr>
        <p:spPr bwMode="auto">
          <a:xfrm>
            <a:off x="539750" y="2879725"/>
            <a:ext cx="3419475" cy="515938"/>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Lst>
            </a:pPr>
            <a:r>
              <a:rPr lang="es-ES_tradnl" sz="1400">
                <a:solidFill>
                  <a:srgbClr val="000000"/>
                </a:solidFill>
                <a:latin typeface="Trebuchet MS" pitchFamily="34" charset="0"/>
              </a:rPr>
              <a:t>Los materiales son principalmente los libros de texto y libros. </a:t>
            </a:r>
          </a:p>
        </p:txBody>
      </p:sp>
      <p:sp>
        <p:nvSpPr>
          <p:cNvPr id="22560" name="Text Box 32"/>
          <p:cNvSpPr txBox="1">
            <a:spLocks noChangeArrowheads="1"/>
          </p:cNvSpPr>
          <p:nvPr/>
        </p:nvSpPr>
        <p:spPr bwMode="auto">
          <a:xfrm>
            <a:off x="539750" y="3600450"/>
            <a:ext cx="3959225" cy="303213"/>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 pos="3619500" algn="l"/>
              </a:tabLst>
            </a:pPr>
            <a:r>
              <a:rPr lang="es-ES_tradnl" sz="1400">
                <a:solidFill>
                  <a:srgbClr val="000000"/>
                </a:solidFill>
                <a:latin typeface="Trebuchet MS" pitchFamily="34" charset="0"/>
              </a:rPr>
              <a:t>El aprendizaje se basa en la repetición.</a:t>
            </a:r>
          </a:p>
        </p:txBody>
      </p:sp>
      <p:sp>
        <p:nvSpPr>
          <p:cNvPr id="22561" name="Text Box 33"/>
          <p:cNvSpPr txBox="1">
            <a:spLocks noChangeArrowheads="1"/>
          </p:cNvSpPr>
          <p:nvPr/>
        </p:nvSpPr>
        <p:spPr bwMode="auto">
          <a:xfrm>
            <a:off x="539750" y="4310063"/>
            <a:ext cx="3419475" cy="730250"/>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Lst>
            </a:pPr>
            <a:r>
              <a:rPr lang="es-ES_tradnl" sz="1400">
                <a:solidFill>
                  <a:srgbClr val="000000"/>
                </a:solidFill>
                <a:latin typeface="Trebuchet MS" pitchFamily="34" charset="0"/>
              </a:rPr>
              <a:t>Profesores entregan información a los estudiantes; los estudiantes son los destinatarios de los conocimientos. </a:t>
            </a:r>
          </a:p>
        </p:txBody>
      </p:sp>
      <p:sp>
        <p:nvSpPr>
          <p:cNvPr id="22562" name="Text Box 34"/>
          <p:cNvSpPr txBox="1">
            <a:spLocks noChangeArrowheads="1"/>
          </p:cNvSpPr>
          <p:nvPr/>
        </p:nvSpPr>
        <p:spPr bwMode="auto">
          <a:xfrm>
            <a:off x="539750" y="5024438"/>
            <a:ext cx="3600450" cy="515937"/>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Lst>
            </a:pPr>
            <a:r>
              <a:rPr lang="es-ES_tradnl" sz="1400">
                <a:solidFill>
                  <a:srgbClr val="000000"/>
                </a:solidFill>
                <a:latin typeface="Trebuchet MS" pitchFamily="34" charset="0"/>
              </a:rPr>
              <a:t>El papel del profesor es directivo,  arraigado en la autoridad. </a:t>
            </a:r>
          </a:p>
        </p:txBody>
      </p:sp>
      <p:sp>
        <p:nvSpPr>
          <p:cNvPr id="22563" name="Text Box 35"/>
          <p:cNvSpPr txBox="1">
            <a:spLocks noChangeArrowheads="1"/>
          </p:cNvSpPr>
          <p:nvPr/>
        </p:nvSpPr>
        <p:spPr bwMode="auto">
          <a:xfrm>
            <a:off x="539750" y="5759450"/>
            <a:ext cx="3240088" cy="730250"/>
          </a:xfrm>
          <a:prstGeom prst="rect">
            <a:avLst/>
          </a:prstGeom>
          <a:noFill/>
          <a:ln w="9525">
            <a:noFill/>
            <a:round/>
            <a:headEnd/>
            <a:tailEnd/>
          </a:ln>
        </p:spPr>
        <p:txBody>
          <a:bodyPr lIns="90000" tIns="45000" rIns="90000" bIns="45000"/>
          <a:lstStyle/>
          <a:p>
            <a:pPr>
              <a:spcBef>
                <a:spcPts val="888"/>
              </a:spcBef>
              <a:spcAft>
                <a:spcPts val="888"/>
              </a:spcAft>
              <a:buSzPct val="45000"/>
              <a:buFont typeface="Wingdings" pitchFamily="2" charset="2"/>
              <a:buNone/>
              <a:tabLst>
                <a:tab pos="723900" algn="l"/>
                <a:tab pos="1447800" algn="l"/>
                <a:tab pos="2171700" algn="l"/>
                <a:tab pos="2895600" algn="l"/>
              </a:tabLst>
            </a:pPr>
            <a:r>
              <a:rPr lang="es-ES_tradnl" sz="1400">
                <a:solidFill>
                  <a:srgbClr val="000000"/>
                </a:solidFill>
                <a:latin typeface="Trebuchet MS" pitchFamily="34" charset="0"/>
              </a:rPr>
              <a:t>La evaluación es a través de las pruebas (producto), las respuestas son correctas o incorrectas.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625" y="714375"/>
            <a:ext cx="8229600" cy="796925"/>
          </a:xfrm>
        </p:spPr>
        <p:txBody>
          <a:bodyPr>
            <a:normAutofit fontScale="90000"/>
          </a:bodyPr>
          <a:lstStyle/>
          <a:p>
            <a:pPr fontAlgn="auto">
              <a:spcAft>
                <a:spcPts val="0"/>
              </a:spcAft>
              <a:defRPr/>
            </a:pPr>
            <a:r>
              <a:rPr lang="es-MX" b="1" dirty="0" smtClean="0"/>
              <a:t>¿Qué es la indagación?</a:t>
            </a:r>
            <a:br>
              <a:rPr lang="es-MX" b="1" dirty="0" smtClean="0"/>
            </a:br>
            <a:endParaRPr lang="es-MX" dirty="0"/>
          </a:p>
        </p:txBody>
      </p:sp>
      <p:sp>
        <p:nvSpPr>
          <p:cNvPr id="24578" name="2 Marcador de contenido"/>
          <p:cNvSpPr>
            <a:spLocks noGrp="1"/>
          </p:cNvSpPr>
          <p:nvPr>
            <p:ph sz="quarter" idx="1"/>
          </p:nvPr>
        </p:nvSpPr>
        <p:spPr>
          <a:xfrm>
            <a:off x="500063" y="1143000"/>
            <a:ext cx="8229600" cy="4340225"/>
          </a:xfrm>
        </p:spPr>
        <p:txBody>
          <a:bodyPr/>
          <a:lstStyle/>
          <a:p>
            <a:pPr algn="just">
              <a:buFont typeface="Wingdings" pitchFamily="2" charset="2"/>
              <a:buNone/>
            </a:pPr>
            <a:endParaRPr lang="es-MX" b="1" smtClean="0"/>
          </a:p>
          <a:p>
            <a:pPr algn="just"/>
            <a:r>
              <a:rPr lang="es-MX" smtClean="0"/>
              <a:t>La indagación es un estado mental caracterizado por la investigación y la curiosidad.</a:t>
            </a:r>
          </a:p>
          <a:p>
            <a:pPr algn="just"/>
            <a:r>
              <a:rPr lang="es-MX" smtClean="0"/>
              <a:t>Indagar se define como “la búsqueda de la verdad, la información o el conocimiento”. Los seres humanos lo hacen desde su nacimiento hasta su muerte.</a:t>
            </a:r>
          </a:p>
          <a:p>
            <a:pPr algn="just"/>
            <a:r>
              <a:rPr lang="es-MX" smtClean="0"/>
              <a:t>La enseñanza por indagación se centra en el estudiante, no en el profesor; se basa en problemas, no en soluciones y promueve la colaboración entre los estudiantes.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4" descr="PAG2"/>
          <p:cNvPicPr>
            <a:picLocks noChangeAspect="1" noChangeArrowheads="1"/>
          </p:cNvPicPr>
          <p:nvPr/>
        </p:nvPicPr>
        <p:blipFill>
          <a:blip r:embed="rId3"/>
          <a:srcRect l="5801" t="15005" r="8026" b="15689"/>
          <a:stretch>
            <a:fillRect/>
          </a:stretch>
        </p:blipFill>
        <p:spPr bwMode="auto">
          <a:xfrm>
            <a:off x="1857375" y="1143000"/>
            <a:ext cx="4645025" cy="5143500"/>
          </a:xfrm>
          <a:prstGeom prst="rect">
            <a:avLst/>
          </a:prstGeom>
          <a:noFill/>
          <a:ln w="9525">
            <a:noFill/>
            <a:miter lim="800000"/>
            <a:headEnd/>
            <a:tailEnd/>
          </a:ln>
        </p:spPr>
      </p:pic>
      <p:sp>
        <p:nvSpPr>
          <p:cNvPr id="26626" name="Text Box 7"/>
          <p:cNvSpPr txBox="1">
            <a:spLocks noChangeArrowheads="1"/>
          </p:cNvSpPr>
          <p:nvPr/>
        </p:nvSpPr>
        <p:spPr bwMode="auto">
          <a:xfrm>
            <a:off x="0" y="1214438"/>
            <a:ext cx="9144000" cy="769937"/>
          </a:xfrm>
          <a:prstGeom prst="rect">
            <a:avLst/>
          </a:prstGeom>
          <a:solidFill>
            <a:srgbClr val="FFFF00"/>
          </a:solidFill>
          <a:ln w="9525">
            <a:noFill/>
            <a:miter lim="800000"/>
            <a:headEnd/>
            <a:tailEnd/>
          </a:ln>
        </p:spPr>
        <p:txBody>
          <a:bodyPr>
            <a:spAutoFit/>
          </a:bodyPr>
          <a:lstStyle/>
          <a:p>
            <a:pPr algn="ctr">
              <a:spcBef>
                <a:spcPct val="50000"/>
              </a:spcBef>
            </a:pPr>
            <a:r>
              <a:rPr lang="es-ES" sz="4400" b="1">
                <a:latin typeface="Century Schoolbook"/>
              </a:rPr>
              <a:t>Saber hacer</a:t>
            </a:r>
          </a:p>
        </p:txBody>
      </p:sp>
      <p:sp>
        <p:nvSpPr>
          <p:cNvPr id="26627" name="3 CuadroTexto"/>
          <p:cNvSpPr txBox="1">
            <a:spLocks noChangeArrowheads="1"/>
          </p:cNvSpPr>
          <p:nvPr/>
        </p:nvSpPr>
        <p:spPr bwMode="auto">
          <a:xfrm>
            <a:off x="1000125" y="642938"/>
            <a:ext cx="7286625" cy="461962"/>
          </a:xfrm>
          <a:prstGeom prst="rect">
            <a:avLst/>
          </a:prstGeom>
          <a:noFill/>
          <a:ln w="9525">
            <a:noFill/>
            <a:miter lim="800000"/>
            <a:headEnd/>
            <a:tailEnd/>
          </a:ln>
        </p:spPr>
        <p:txBody>
          <a:bodyPr>
            <a:spAutoFit/>
          </a:bodyPr>
          <a:lstStyle/>
          <a:p>
            <a:r>
              <a:rPr lang="es-ES_tradnl" sz="2400">
                <a:latin typeface="Century Schoolbook"/>
              </a:rPr>
              <a:t>Lo que la indagación estimula en los estudiantes:</a:t>
            </a:r>
            <a:endParaRPr lang="es-MX" sz="2400">
              <a:latin typeface="Century Schoolbook"/>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Picture 4" descr="PAG2"/>
          <p:cNvPicPr>
            <a:picLocks noChangeAspect="1" noChangeArrowheads="1"/>
          </p:cNvPicPr>
          <p:nvPr/>
        </p:nvPicPr>
        <p:blipFill>
          <a:blip r:embed="rId3"/>
          <a:srcRect l="11571" t="4861" r="7460" b="16571"/>
          <a:stretch>
            <a:fillRect/>
          </a:stretch>
        </p:blipFill>
        <p:spPr bwMode="auto">
          <a:xfrm>
            <a:off x="2143125" y="428625"/>
            <a:ext cx="4953000" cy="5857875"/>
          </a:xfrm>
          <a:prstGeom prst="rect">
            <a:avLst/>
          </a:prstGeom>
          <a:noFill/>
          <a:ln w="9525">
            <a:noFill/>
            <a:miter lim="800000"/>
            <a:headEnd/>
            <a:tailEnd/>
          </a:ln>
        </p:spPr>
      </p:pic>
      <p:sp>
        <p:nvSpPr>
          <p:cNvPr id="28674" name="Text Box 5"/>
          <p:cNvSpPr txBox="1">
            <a:spLocks noChangeArrowheads="1"/>
          </p:cNvSpPr>
          <p:nvPr/>
        </p:nvSpPr>
        <p:spPr bwMode="auto">
          <a:xfrm>
            <a:off x="0" y="404813"/>
            <a:ext cx="9144000" cy="769937"/>
          </a:xfrm>
          <a:prstGeom prst="rect">
            <a:avLst/>
          </a:prstGeom>
          <a:solidFill>
            <a:srgbClr val="FFFF00"/>
          </a:solidFill>
          <a:ln w="9525">
            <a:noFill/>
            <a:miter lim="800000"/>
            <a:headEnd/>
            <a:tailEnd/>
          </a:ln>
        </p:spPr>
        <p:txBody>
          <a:bodyPr>
            <a:spAutoFit/>
          </a:bodyPr>
          <a:lstStyle/>
          <a:p>
            <a:pPr algn="ctr">
              <a:spcBef>
                <a:spcPct val="50000"/>
              </a:spcBef>
            </a:pPr>
            <a:r>
              <a:rPr lang="es-ES" sz="4400" b="1">
                <a:latin typeface="Century Schoolbook"/>
              </a:rPr>
              <a:t>Actitudes científicas</a:t>
            </a:r>
          </a:p>
        </p:txBody>
      </p:sp>
      <p:sp>
        <p:nvSpPr>
          <p:cNvPr id="28675" name="Text Box 8"/>
          <p:cNvSpPr txBox="1">
            <a:spLocks noChangeArrowheads="1"/>
          </p:cNvSpPr>
          <p:nvPr/>
        </p:nvSpPr>
        <p:spPr bwMode="auto">
          <a:xfrm>
            <a:off x="4572000" y="2286000"/>
            <a:ext cx="2643188" cy="3786188"/>
          </a:xfrm>
          <a:prstGeom prst="rect">
            <a:avLst/>
          </a:prstGeom>
          <a:solidFill>
            <a:srgbClr val="99CC00"/>
          </a:solidFill>
          <a:ln w="9525">
            <a:noFill/>
            <a:miter lim="800000"/>
            <a:headEnd/>
            <a:tailEnd/>
          </a:ln>
        </p:spPr>
        <p:txBody>
          <a:bodyPr>
            <a:spAutoFit/>
          </a:bodyPr>
          <a:lstStyle/>
          <a:p>
            <a:pPr>
              <a:spcBef>
                <a:spcPct val="50000"/>
              </a:spcBef>
              <a:buFontTx/>
              <a:buChar char="•"/>
            </a:pPr>
            <a:r>
              <a:rPr lang="es-ES">
                <a:latin typeface="Century Schoolbook"/>
              </a:rPr>
              <a:t>Creatividad</a:t>
            </a:r>
          </a:p>
          <a:p>
            <a:pPr>
              <a:spcBef>
                <a:spcPct val="50000"/>
              </a:spcBef>
              <a:buFontTx/>
              <a:buChar char="•"/>
            </a:pPr>
            <a:r>
              <a:rPr lang="es-ES">
                <a:latin typeface="Century Schoolbook"/>
              </a:rPr>
              <a:t>Pensamiento crítico</a:t>
            </a:r>
          </a:p>
          <a:p>
            <a:pPr>
              <a:spcBef>
                <a:spcPct val="50000"/>
              </a:spcBef>
              <a:buFontTx/>
              <a:buChar char="•"/>
            </a:pPr>
            <a:r>
              <a:rPr lang="es-ES">
                <a:latin typeface="Century Schoolbook"/>
              </a:rPr>
              <a:t>Confianza en si mismo</a:t>
            </a:r>
          </a:p>
          <a:p>
            <a:pPr>
              <a:spcBef>
                <a:spcPct val="50000"/>
              </a:spcBef>
              <a:buFontTx/>
              <a:buChar char="•"/>
            </a:pPr>
            <a:r>
              <a:rPr lang="es-ES">
                <a:latin typeface="Century Schoolbook"/>
              </a:rPr>
              <a:t>Interés y motivación</a:t>
            </a:r>
          </a:p>
          <a:p>
            <a:pPr>
              <a:spcBef>
                <a:spcPct val="50000"/>
              </a:spcBef>
              <a:buFontTx/>
              <a:buChar char="•"/>
            </a:pPr>
            <a:r>
              <a:rPr lang="es-ES">
                <a:latin typeface="Century Schoolbook"/>
              </a:rPr>
              <a:t>Asombro</a:t>
            </a:r>
          </a:p>
          <a:p>
            <a:pPr>
              <a:spcBef>
                <a:spcPct val="50000"/>
              </a:spcBef>
              <a:buFontTx/>
              <a:buChar char="•"/>
            </a:pPr>
            <a:r>
              <a:rPr lang="es-ES">
                <a:latin typeface="Century Schoolbook"/>
              </a:rPr>
              <a:t>Trabajo colaborativo</a:t>
            </a:r>
          </a:p>
          <a:p>
            <a:pPr>
              <a:spcBef>
                <a:spcPct val="50000"/>
              </a:spcBef>
              <a:buFontTx/>
              <a:buChar char="•"/>
            </a:pPr>
            <a:r>
              <a:rPr lang="es-ES">
                <a:latin typeface="Century Schoolbook"/>
              </a:rPr>
              <a:t>Respeto</a:t>
            </a:r>
          </a:p>
          <a:p>
            <a:pPr>
              <a:spcBef>
                <a:spcPct val="50000"/>
              </a:spcBef>
              <a:buFontTx/>
              <a:buChar char="•"/>
            </a:pPr>
            <a:r>
              <a:rPr lang="es-ES">
                <a:latin typeface="Century Schoolbook"/>
              </a:rPr>
              <a:t>Responsabilidad</a:t>
            </a:r>
          </a:p>
          <a:p>
            <a:pPr>
              <a:spcBef>
                <a:spcPct val="50000"/>
              </a:spcBef>
              <a:buFontTx/>
              <a:buChar char="•"/>
            </a:pPr>
            <a:r>
              <a:rPr lang="es-ES">
                <a:latin typeface="Century Schoolbook"/>
              </a:rPr>
              <a:t>Disfrutar</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201</TotalTime>
  <Words>637</Words>
  <Application>Microsoft Office PowerPoint</Application>
  <PresentationFormat>Presentación en pantalla (4:3)</PresentationFormat>
  <Paragraphs>72</Paragraphs>
  <Slides>10</Slides>
  <Notes>8</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Mirador</vt:lpstr>
      <vt:lpstr>PRÁCTICAS PEDAGÓGICAS</vt:lpstr>
      <vt:lpstr>FUNDAMENTO</vt:lpstr>
      <vt:lpstr>Teoría Conductista</vt:lpstr>
      <vt:lpstr>Teoría Cognoscitivista</vt:lpstr>
      <vt:lpstr>Teoría Constructivista</vt:lpstr>
      <vt:lpstr>Diapositiva 6</vt:lpstr>
      <vt:lpstr>¿Qué es la indagación? </vt:lpstr>
      <vt:lpstr>Diapositiva 8</vt:lpstr>
      <vt:lpstr>Diapositiva 9</vt:lpstr>
      <vt:lpstr>Diapositiva 10</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EDWIN RODRIGUEZ</dc:creator>
  <cp:lastModifiedBy>Hagamos Ciencia</cp:lastModifiedBy>
  <cp:revision>22</cp:revision>
  <dcterms:created xsi:type="dcterms:W3CDTF">2009-01-20T02:40:23Z</dcterms:created>
  <dcterms:modified xsi:type="dcterms:W3CDTF">2009-01-22T20:03:37Z</dcterms:modified>
</cp:coreProperties>
</file>