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57" r:id="rId3"/>
    <p:sldId id="263" r:id="rId4"/>
    <p:sldId id="258" r:id="rId5"/>
    <p:sldId id="260" r:id="rId6"/>
    <p:sldId id="259" r:id="rId7"/>
    <p:sldId id="261" r:id="rId8"/>
    <p:sldId id="262" r:id="rId9"/>
    <p:sldId id="264"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4EEB49-4719-4525-B992-30CF536ACD0E}" type="datetimeFigureOut">
              <a:rPr lang="es-ES" smtClean="0"/>
              <a:pPr/>
              <a:t>08/04/2010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0EA793-A5BA-44B1-A6B6-E300ECBDA3C2}"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08/04/2010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132FADFE-3B8F-471C-ABF0-DBC7717ECBBC}"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A847CFC-816F-41D0-AAC0-9BF4FEBC753E}" type="datetimeFigureOut">
              <a:rPr lang="es-ES" smtClean="0"/>
              <a:pPr/>
              <a:t>08/04/2010</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32FADFE-3B8F-471C-ABF0-DBC7717ECBBC}"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imgres?imgurl=http://4.bp.blogspot.com/_WtXzyBg6CBY/SB4SodjKu2I/AAAAAAAAAGM/0uqpV86DxWc/s400/ballena+azul.jpg&amp;imgrefurl=http://greenmob.com.mx/?p=2138&amp;h=281&amp;w=400&amp;sz=14&amp;tbnid=1k_EK2CRWtgpLM:&amp;tbnh=87&amp;tbnw=124&amp;prev=/images?q=ballenas+azules&amp;hl=es&amp;usg=__WiTusj1KfkFklCn3MDkZGyO9-xw=&amp;ei=TcGrS-XaO4S0tgechsjODw&amp;sa=X&amp;oi=image_result&amp;resnum=5&amp;ct=image&amp;ved=0CA4Q9QEwBA" TargetMode="External"/><Relationship Id="rId2" Type="http://schemas.openxmlformats.org/officeDocument/2006/relationships/hyperlink" Target="http://es.wikipedia.org/wiki/Ballena_yubarta"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v=W9VFsly_Wvk" TargetMode="External"/><Relationship Id="rId2" Type="http://schemas.openxmlformats.org/officeDocument/2006/relationships/slideLayout" Target="../slideLayouts/slideLayout9.xml"/><Relationship Id="rId1" Type="http://schemas.openxmlformats.org/officeDocument/2006/relationships/video" Target="file:///C:\Users\WANDA\Desktop\EL%20CANTO%20DE%20LAS%20BALLENAS\Canto%20de%20las%20ballenas(2).wmv"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9.xml"/><Relationship Id="rId1" Type="http://schemas.openxmlformats.org/officeDocument/2006/relationships/video" Target="file:///C:\Users\WANDA\Desktop\EL%20CANTO%20DE%20LAS%20BALLENAS\sinfonia%20de%20ballenas.wmv" TargetMode="External"/><Relationship Id="rId4" Type="http://schemas.openxmlformats.org/officeDocument/2006/relationships/hyperlink" Target="http://www.youtube.com/watch?v=KMxbfF-VYHw"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audio" Target="file:///C:\Users\WANDA\Desktop\EL%20CANTO%20DE%20LAS%20BALLENAS\Untitled(2).mp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audio" Target="file:///C:\Users\WANDA\Desktop\EL%20CANTO%20DE%20LAS%20BALLENAS\Untitled.mp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audio" Target="file:///C:\Users\WANDA\Desktop\EL%20CANTO%20DE%20LAS%20BALLENAS\Untitled(3).mp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imgres?imgurl=http://www.mundotech.net/wp-content/uploads/2007/12/ballena-azul.jpg&amp;imgrefurl=http://www.mundotech.net/sonidos-que-baten-records/&amp;h=301&amp;w=421&amp;sz=10&amp;tbnid=7vqKs5zuduWPQM:&amp;tbnh=89&amp;tbnw=125&amp;prev=/images?q=ballenas+azules&amp;hl=es&amp;usg=__ib_JGeZl1ZCW97BPmDJ47t0POmQ=&amp;ei=TcGrS-XaO4S0tgechsjODw&amp;sa=X&amp;oi=image_result&amp;resnum=3&amp;ct=image&amp;ved=0CAoQ9QEwAg" TargetMode="External"/><Relationship Id="rId1" Type="http://schemas.openxmlformats.org/officeDocument/2006/relationships/slideLayout" Target="../slideLayouts/slideLayout1.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9442" y="3514724"/>
            <a:ext cx="7851648" cy="914408"/>
          </a:xfrm>
        </p:spPr>
        <p:txBody>
          <a:bodyPr/>
          <a:lstStyle/>
          <a:p>
            <a:pPr algn="ctr"/>
            <a:r>
              <a:rPr lang="es-ES" dirty="0" smtClean="0"/>
              <a:t>El canto de las ballenas</a:t>
            </a:r>
            <a:endParaRPr lang="es-ES" dirty="0"/>
          </a:p>
        </p:txBody>
      </p:sp>
      <p:sp>
        <p:nvSpPr>
          <p:cNvPr id="3" name="2 Subtítulo"/>
          <p:cNvSpPr>
            <a:spLocks noGrp="1"/>
          </p:cNvSpPr>
          <p:nvPr>
            <p:ph type="subTitle" idx="1"/>
          </p:nvPr>
        </p:nvSpPr>
        <p:spPr>
          <a:xfrm>
            <a:off x="646394" y="4391044"/>
            <a:ext cx="7854696" cy="1752600"/>
          </a:xfrm>
        </p:spPr>
        <p:txBody>
          <a:bodyPr>
            <a:noAutofit/>
          </a:bodyPr>
          <a:lstStyle/>
          <a:p>
            <a:pPr algn="ctr"/>
            <a:endParaRPr lang="es-ES" sz="2800" b="1" dirty="0" smtClean="0">
              <a:solidFill>
                <a:schemeClr val="tx2">
                  <a:lumMod val="10000"/>
                </a:schemeClr>
              </a:solidFill>
              <a:latin typeface="+mj-lt"/>
            </a:endParaRPr>
          </a:p>
          <a:p>
            <a:pPr algn="ctr"/>
            <a:r>
              <a:rPr lang="es-ES" sz="2800" b="1" dirty="0" smtClean="0">
                <a:solidFill>
                  <a:schemeClr val="tx2">
                    <a:lumMod val="10000"/>
                  </a:schemeClr>
                </a:solidFill>
                <a:latin typeface="+mj-lt"/>
              </a:rPr>
              <a:t>Elaborado por: Wanda E. Castillo</a:t>
            </a:r>
          </a:p>
          <a:p>
            <a:pPr algn="ctr"/>
            <a:endParaRPr lang="es-ES" sz="2800" b="1" dirty="0" smtClean="0">
              <a:solidFill>
                <a:schemeClr val="tx2">
                  <a:lumMod val="10000"/>
                </a:schemeClr>
              </a:solidFill>
              <a:latin typeface="+mj-lt"/>
            </a:endParaRPr>
          </a:p>
          <a:p>
            <a:pPr algn="ctr"/>
            <a:r>
              <a:rPr lang="es-ES" sz="2800" b="1" dirty="0" smtClean="0">
                <a:solidFill>
                  <a:schemeClr val="tx2">
                    <a:lumMod val="10000"/>
                  </a:schemeClr>
                </a:solidFill>
                <a:latin typeface="+mj-lt"/>
              </a:rPr>
              <a:t>Abril de 2010</a:t>
            </a:r>
            <a:endParaRPr lang="es-ES" sz="2800" b="1" dirty="0">
              <a:solidFill>
                <a:schemeClr val="tx2">
                  <a:lumMod val="10000"/>
                </a:schemeClr>
              </a:solidFill>
              <a:latin typeface="+mj-lt"/>
            </a:endParaRPr>
          </a:p>
        </p:txBody>
      </p:sp>
      <p:sp>
        <p:nvSpPr>
          <p:cNvPr id="4" name="3 CuadroTexto"/>
          <p:cNvSpPr txBox="1"/>
          <p:nvPr/>
        </p:nvSpPr>
        <p:spPr>
          <a:xfrm>
            <a:off x="500034" y="214291"/>
            <a:ext cx="8072494" cy="3847207"/>
          </a:xfrm>
          <a:prstGeom prst="rect">
            <a:avLst/>
          </a:prstGeom>
          <a:noFill/>
        </p:spPr>
        <p:txBody>
          <a:bodyPr wrap="square" rtlCol="0">
            <a:spAutoFit/>
          </a:bodyPr>
          <a:lstStyle/>
          <a:p>
            <a:pPr algn="ctr"/>
            <a:r>
              <a:rPr lang="es-ES" sz="2800" dirty="0" smtClean="0">
                <a:latin typeface="Corbel" pitchFamily="34" charset="0"/>
              </a:rPr>
              <a:t>UNIVERSIDAD TECNOLÓGICA OTEIMA</a:t>
            </a:r>
          </a:p>
          <a:p>
            <a:pPr algn="ctr"/>
            <a:r>
              <a:rPr lang="es-ES" sz="2800" dirty="0" smtClean="0">
                <a:latin typeface="Corbel" pitchFamily="34" charset="0"/>
              </a:rPr>
              <a:t>POSGRADO Y MAESTRÍA EN DOCENCIA SUPERIOR</a:t>
            </a:r>
          </a:p>
          <a:p>
            <a:pPr algn="ctr"/>
            <a:endParaRPr lang="es-ES" sz="2800" dirty="0" smtClean="0">
              <a:latin typeface="Corbel" pitchFamily="34" charset="0"/>
            </a:endParaRPr>
          </a:p>
          <a:p>
            <a:pPr algn="ctr"/>
            <a:endParaRPr lang="es-ES" sz="2800" dirty="0" smtClean="0">
              <a:latin typeface="Corbel" pitchFamily="34" charset="0"/>
            </a:endParaRPr>
          </a:p>
          <a:p>
            <a:pPr algn="ctr"/>
            <a:r>
              <a:rPr lang="es-ES" sz="2800" b="1" dirty="0" smtClean="0">
                <a:solidFill>
                  <a:schemeClr val="tx2">
                    <a:lumMod val="10000"/>
                  </a:schemeClr>
                </a:solidFill>
                <a:latin typeface="Corbel" pitchFamily="34" charset="0"/>
              </a:rPr>
              <a:t>Curso: Diseño de Medios y Materiales  Multimedia</a:t>
            </a:r>
          </a:p>
          <a:p>
            <a:pPr algn="ctr"/>
            <a:r>
              <a:rPr lang="es-ES" sz="2800" b="1" dirty="0" smtClean="0">
                <a:solidFill>
                  <a:schemeClr val="tx2">
                    <a:lumMod val="10000"/>
                  </a:schemeClr>
                </a:solidFill>
                <a:latin typeface="Corbel" pitchFamily="34" charset="0"/>
              </a:rPr>
              <a:t>Facilitador: M.Sc. Santiago Quintero</a:t>
            </a:r>
          </a:p>
          <a:p>
            <a:pPr algn="ctr"/>
            <a:endParaRPr lang="es-ES" sz="2800" b="1" dirty="0" smtClean="0">
              <a:solidFill>
                <a:schemeClr val="tx2">
                  <a:lumMod val="10000"/>
                </a:schemeClr>
              </a:solidFill>
              <a:latin typeface="Corbel" pitchFamily="34" charset="0"/>
            </a:endParaRPr>
          </a:p>
          <a:p>
            <a:pPr algn="ctr"/>
            <a:r>
              <a:rPr lang="es-ES" sz="2800" b="1" dirty="0" smtClean="0">
                <a:solidFill>
                  <a:schemeClr val="tx2">
                    <a:lumMod val="10000"/>
                  </a:schemeClr>
                </a:solidFill>
                <a:latin typeface="Corbel" pitchFamily="34" charset="0"/>
              </a:rPr>
              <a:t>TRABAJO:</a:t>
            </a:r>
            <a:endParaRPr lang="es-ES" sz="2000" dirty="0" smtClean="0"/>
          </a:p>
          <a:p>
            <a:pPr algn="ctr"/>
            <a:endParaRPr lang="es-E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
            <a:ext cx="8229600" cy="857248"/>
          </a:xfrm>
        </p:spPr>
        <p:txBody>
          <a:bodyPr/>
          <a:lstStyle/>
          <a:p>
            <a:pPr algn="ctr"/>
            <a:r>
              <a:rPr lang="es-ES" dirty="0" smtClean="0"/>
              <a:t>EL CANTO DE LAS BALLENAS</a:t>
            </a:r>
            <a:endParaRPr lang="es-ES" dirty="0"/>
          </a:p>
        </p:txBody>
      </p:sp>
      <p:sp>
        <p:nvSpPr>
          <p:cNvPr id="3" name="2 Marcador de contenido"/>
          <p:cNvSpPr>
            <a:spLocks noGrp="1"/>
          </p:cNvSpPr>
          <p:nvPr>
            <p:ph idx="1"/>
          </p:nvPr>
        </p:nvSpPr>
        <p:spPr>
          <a:xfrm>
            <a:off x="457200" y="928670"/>
            <a:ext cx="8229600" cy="5715040"/>
          </a:xfrm>
          <a:solidFill>
            <a:schemeClr val="bg2">
              <a:lumMod val="75000"/>
            </a:schemeClr>
          </a:solidFill>
        </p:spPr>
        <p:txBody>
          <a:bodyPr/>
          <a:lstStyle/>
          <a:p>
            <a:pPr>
              <a:buNone/>
            </a:pPr>
            <a:r>
              <a:rPr lang="es-ES" dirty="0" smtClean="0"/>
              <a:t> </a:t>
            </a:r>
            <a:r>
              <a:rPr lang="es-ES" b="1" dirty="0" smtClean="0">
                <a:solidFill>
                  <a:schemeClr val="tx2">
                    <a:lumMod val="10000"/>
                  </a:schemeClr>
                </a:solidFill>
                <a:latin typeface="Corbel" pitchFamily="34" charset="0"/>
              </a:rPr>
              <a:t>	Las ballenas</a:t>
            </a:r>
            <a:r>
              <a:rPr lang="es-ES" dirty="0" smtClean="0">
                <a:solidFill>
                  <a:schemeClr val="tx2">
                    <a:lumMod val="10000"/>
                  </a:schemeClr>
                </a:solidFill>
                <a:latin typeface="Corbel" pitchFamily="34" charset="0"/>
              </a:rPr>
              <a:t>   emiten sonidos para comunicarse. Por ejemplo, si la palabra “canto" se emplea en particular para describir el patrón de sonidos predecibles y repetitivos que emiten ciertas especies de ballenas (especialmente la ballena</a:t>
            </a:r>
            <a:r>
              <a:rPr lang="es-ES" dirty="0" smtClean="0">
                <a:solidFill>
                  <a:schemeClr val="tx2">
                    <a:lumMod val="10000"/>
                  </a:schemeClr>
                </a:solidFill>
                <a:latin typeface="Corbel" pitchFamily="34" charset="0"/>
                <a:hlinkClick r:id="rId2" tooltip="Ballena yubarta"/>
              </a:rPr>
              <a:t> </a:t>
            </a:r>
            <a:r>
              <a:rPr lang="es-ES" dirty="0" smtClean="0">
                <a:solidFill>
                  <a:schemeClr val="tx2">
                    <a:lumMod val="10000"/>
                  </a:schemeClr>
                </a:solidFill>
                <a:latin typeface="Corbel" pitchFamily="34" charset="0"/>
              </a:rPr>
              <a:t>Jorobada, la Yubarta y la Orca de la familia de los delfines) </a:t>
            </a:r>
            <a:r>
              <a:rPr lang="es-ES" dirty="0" smtClean="0">
                <a:solidFill>
                  <a:schemeClr val="tx2">
                    <a:lumMod val="10000"/>
                  </a:schemeClr>
                </a:solidFill>
                <a:latin typeface="Corbel" pitchFamily="34" charset="0"/>
              </a:rPr>
              <a:t>de una manera que se asemeja al canto de los humanos, según los cetólogos.</a:t>
            </a:r>
          </a:p>
          <a:p>
            <a:pPr>
              <a:buNone/>
            </a:pPr>
            <a:endParaRPr lang="es-ES" dirty="0" smtClean="0">
              <a:solidFill>
                <a:schemeClr val="tx2">
                  <a:lumMod val="10000"/>
                </a:schemeClr>
              </a:solidFill>
              <a:latin typeface="Corbel" pitchFamily="34" charset="0"/>
            </a:endParaRPr>
          </a:p>
          <a:p>
            <a:pPr>
              <a:buNone/>
            </a:pPr>
            <a:r>
              <a:rPr lang="es-ES" dirty="0" smtClean="0"/>
              <a:t>	</a:t>
            </a:r>
            <a:endParaRPr lang="es-ES" dirty="0"/>
          </a:p>
        </p:txBody>
      </p:sp>
      <p:sp>
        <p:nvSpPr>
          <p:cNvPr id="4" name="3 Marcador de pie de página"/>
          <p:cNvSpPr>
            <a:spLocks noGrp="1"/>
          </p:cNvSpPr>
          <p:nvPr>
            <p:ph type="ftr" sz="quarter" idx="11"/>
          </p:nvPr>
        </p:nvSpPr>
        <p:spPr>
          <a:xfrm>
            <a:off x="2790836" y="6492899"/>
            <a:ext cx="3352800" cy="365125"/>
          </a:xfrm>
        </p:spPr>
        <p:txBody>
          <a:bodyPr/>
          <a:lstStyle/>
          <a:p>
            <a:pPr algn="ctr"/>
            <a:r>
              <a:rPr lang="es-ES" dirty="0" smtClean="0">
                <a:latin typeface="Arial Narrow" pitchFamily="34" charset="0"/>
              </a:rPr>
              <a:t>Realizado por: Wanda E. Castillo </a:t>
            </a:r>
            <a:endParaRPr lang="es-ES" dirty="0">
              <a:latin typeface="Arial Narrow" pitchFamily="34" charset="0"/>
            </a:endParaRPr>
          </a:p>
        </p:txBody>
      </p:sp>
      <p:sp>
        <p:nvSpPr>
          <p:cNvPr id="8194" name="AutoShape 2" descr="data:image/jpg;base64,/9j/4AAQSkZJRgABAQAAAQABAAD/2wBDAAkGBwgHBgkIBwgKCgkLDRYPDQwMDRsUFRAWIB0iIiAdHx8kKDQsJCYxJx8fLT0tMTU3Ojo6Iys/RD84QzQ5Ojf/2wBDAQoKCg0MDRoPDxo3JR8lNzc3Nzc3Nzc3Nzc3Nzc3Nzc3Nzc3Nzc3Nzc3Nzc3Nzc3Nzc3Nzc3Nzc3Nzc3Nzc3Nzf/wAARCABeAIUDASIAAhEBAxEB/8QAGgAAAgMBAQAAAAAAAAAAAAAAAgMAAQQFBv/EADAQAAEEAQMCBQIEBwAAAAAAAAEAAgMRIQQSMUFxBRNRYZEUoSIjMoFTVGPB0eHw/8QAGQEAAwEBAQAAAAAAAAAAAAAAAQIDBAAG/8QAIREAAgICAgIDAQAAAAAAAAAAAAECEQMhEjEEExQiYVH/2gAMAwEAAhEDEQA/APBBEAhajaF6JGRkA9kQCulYCYRsgCIAoXHbSbHTjVgd0VsVsgbaNrExsZTRGqKBFzEiNG2OytDI8IgzGAnUCbyGfyrJQlmVsLKFIHNATOAqmZHMU2VyFpbGbsqOal4j8zNttUQnOaGhLq0lDJgbVESi6h7OXuA5KPeB/pVs3sJIAopAJa+2WOyxSyShX6aqs2xOcQfyd4GbJpPht8o/JYf6YPKzHUah7W7n2A0AdMfskl7w7NZN8Kykl2I4Nnbi8Pj1DidK47/4TyCT2Iwe3KF2llheLY195oG66dOy5sniMr2Bkh3VwXEk/ddCPx6aSMRalrZLoOkBIeQOLPXvz0ugKpDJBszzx5UbAxxj3SsrNBpuwO61ajQRs8vyZvMDhyB+lYD4vcjCY2Ojaapw3Ej3K9Fo5tDrw3ypINPeDGxwB+KpXU4mTJ7I7o5cmjljAsWPVqSzGXXngUuvrvDJdMXv0UzpABe1uXd+aXJY+nO3y4BIIkwGm+Cep7J1JCxbkCSOUu9xpbH6Zsw3QnBGSGnaD3ykeW6NoL2ObfUg/wCP7ojJoE0AEs9UTzZSpHUKCDGSFyEG0tppEaS7zjhSbLRQZUUUXWMcpp/CqDM2VY4RBZaT7NfRYVObYVqk3YBL2EFUL4rlPoO5QOZWaU3jV2hkwRbRfCKKVwNgke6W4j0KAE3gqcsjgNxUjoN188Nujne1xFEg5pXL4i6ad08jWjc4vLWihZq6+Fz3HCtrrItJ8md6J+mH8PQ+G+MBsrfqZSISa2tr4XX1k41sYd4c4TD+Xuttem6rPa143ZkEcn0WrQzajTvDmsErNtEEWCOy04/Ilf26MuXxo3yj2dmKCWWF0obtLf1Rk04dOD/37rG4nPr1WmHWO1j2HdHJK8EM32XMquvTk+uLTJfD2wte6adu8n8LWG77rUpqS7I3xdSOeTj3Syc0mPY5g3OBo8FIJH7pWWW0M3hRLtRCx6MARhACrCgmaWgiVAbVHhFEzfIGkho5JPQJkKWMkAEWenVW4U0gmnA0W1widK0R+Wxo29XdXIAUQAOZjCWIyLwnupRppI4KQVKjM5tcoQCDwtrgD0SjGLsKMvH3odTQDZNvN/NLZ9bBFAyKJrmzkEySh/r6CsfKymE0chJ+mL3U00VOUcsF9QNRl2aX60bDZZeBuFg0LH3BN2tXhev08epYZJJAwmy2hY+efsuQ+KRvIOCklxzivUDqsnyM2J20F4YSjSPZ+ZpNRqJH+fIGm3RxTR7Q/jFtPvyLHusGphiad+nfviJq8c9eq4kPiU8UQi8w7GklrejTjI9DjkLu+Cz/AFmuhi1EsjYto3ea/cOMkX7rfh81ZKVGV4JY9mcClEepjbBqJIWPD2scWhw6gFRbuIFP8OYoFFLWU2BsBc4NGSeE2QvZEIrbtDtxpub7pmjBhhdO0tO62AXZHus0rrNKnSJXb0DaIFBau0tjUESraUFqN5RTOaHXaG8qrwhJwusCQ28YVR2HWKtCHKA0UbOG3d3n7JE0LHg4APsmBwpUTfCWcYyVM5aMP0sm4AtGfdbYoGsrcS4gVn0V3Q90QKji8aGN2hpSbVDLPSvhRBai18idGUFF6e6WCiBWWE7LtG6R7WwxhoaNrQLb1NdVjPKheTTeipUbsnGNEVhUoEBqLUVKLjqCtVyVQVo2dQQVoQVdrkzqLtWEIV3eEyBQSse6G1dogYSiAuUS8jqP/9k=">
            <a:hlinkClick r:id="rId3"/>
          </p:cNvPr>
          <p:cNvSpPr>
            <a:spLocks noChangeAspect="1" noChangeArrowheads="1"/>
          </p:cNvSpPr>
          <p:nvPr/>
        </p:nvSpPr>
        <p:spPr bwMode="auto">
          <a:xfrm>
            <a:off x="155575" y="-427038"/>
            <a:ext cx="1266825" cy="8953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8200" name="Picture 8" descr="http://4.bp.blogspot.com/_WtXzyBg6CBY/SB4SodjKu2I/AAAAAAAAAGM/0uqpV86DxWc/s400/ballena+azul.jpg"/>
          <p:cNvPicPr>
            <a:picLocks noChangeAspect="1" noChangeArrowheads="1"/>
          </p:cNvPicPr>
          <p:nvPr/>
        </p:nvPicPr>
        <p:blipFill>
          <a:blip r:embed="rId4"/>
          <a:srcRect/>
          <a:stretch>
            <a:fillRect/>
          </a:stretch>
        </p:blipFill>
        <p:spPr bwMode="auto">
          <a:xfrm>
            <a:off x="1285852" y="3895747"/>
            <a:ext cx="3403236" cy="2390773"/>
          </a:xfrm>
          <a:prstGeom prst="rect">
            <a:avLst/>
          </a:prstGeom>
          <a:noFill/>
        </p:spPr>
      </p:pic>
      <p:pic>
        <p:nvPicPr>
          <p:cNvPr id="8204" name="Picture 12" descr="http://www.elpais.com/recorte/20071118elpepusoc_5/XLCO/Ies/caza_ballena_jorobada.jpg"/>
          <p:cNvPicPr>
            <a:picLocks noChangeAspect="1" noChangeArrowheads="1"/>
          </p:cNvPicPr>
          <p:nvPr/>
        </p:nvPicPr>
        <p:blipFill>
          <a:blip r:embed="rId5"/>
          <a:srcRect/>
          <a:stretch>
            <a:fillRect/>
          </a:stretch>
        </p:blipFill>
        <p:spPr bwMode="auto">
          <a:xfrm>
            <a:off x="4572000" y="4214818"/>
            <a:ext cx="3476608" cy="2414113"/>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rot="461409">
            <a:off x="3347494" y="1467098"/>
            <a:ext cx="4929222" cy="3416320"/>
          </a:xfrm>
          <a:prstGeom prst="rect">
            <a:avLst/>
          </a:prstGeom>
          <a:solidFill>
            <a:schemeClr val="bg2">
              <a:lumMod val="75000"/>
            </a:schemeClr>
          </a:solidFill>
        </p:spPr>
        <p:txBody>
          <a:bodyPr wrap="square" rtlCol="0">
            <a:spAutoFit/>
          </a:bodyPr>
          <a:lstStyle/>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a:p>
        </p:txBody>
      </p:sp>
      <p:sp>
        <p:nvSpPr>
          <p:cNvPr id="3" name="2 Marcador de texto"/>
          <p:cNvSpPr>
            <a:spLocks noGrp="1"/>
          </p:cNvSpPr>
          <p:nvPr>
            <p:ph type="body" sz="half" idx="2"/>
          </p:nvPr>
        </p:nvSpPr>
        <p:spPr>
          <a:xfrm>
            <a:off x="262788" y="1214422"/>
            <a:ext cx="2566990" cy="2171851"/>
          </a:xfrm>
        </p:spPr>
        <p:txBody>
          <a:bodyPr>
            <a:noAutofit/>
          </a:bodyPr>
          <a:lstStyle/>
          <a:p>
            <a:pPr algn="just"/>
            <a:r>
              <a:rPr lang="es-ES" sz="2600" i="1" dirty="0" smtClean="0">
                <a:solidFill>
                  <a:srgbClr val="002060"/>
                </a:solidFill>
                <a:latin typeface="Arial Narrow" pitchFamily="34" charset="0"/>
              </a:rPr>
              <a:t>“Las canciones que grabamos en 1964 y 1969 son tan diferentes como Beethoven de los Beatles”</a:t>
            </a:r>
            <a:r>
              <a:rPr lang="es-ES" sz="2600" dirty="0" smtClean="0">
                <a:solidFill>
                  <a:srgbClr val="002060"/>
                </a:solidFill>
                <a:latin typeface="Arial Narrow" pitchFamily="34" charset="0"/>
              </a:rPr>
              <a:t>. </a:t>
            </a:r>
          </a:p>
          <a:p>
            <a:pPr algn="just"/>
            <a:r>
              <a:rPr lang="es-ES" sz="2600" b="1" dirty="0" smtClean="0">
                <a:solidFill>
                  <a:srgbClr val="002060"/>
                </a:solidFill>
                <a:latin typeface="Arial Narrow" pitchFamily="34" charset="0"/>
              </a:rPr>
              <a:t>Roger    Payne.</a:t>
            </a:r>
          </a:p>
          <a:p>
            <a:pPr algn="just"/>
            <a:r>
              <a:rPr lang="es-ES" sz="2600" dirty="0" smtClean="0">
                <a:solidFill>
                  <a:srgbClr val="002060"/>
                </a:solidFill>
                <a:latin typeface="Arial Narrow" pitchFamily="34" charset="0"/>
              </a:rPr>
              <a:t>Biólogo Marino </a:t>
            </a:r>
          </a:p>
          <a:p>
            <a:pPr algn="just"/>
            <a:r>
              <a:rPr lang="es-ES" sz="2600" dirty="0" smtClean="0">
                <a:solidFill>
                  <a:srgbClr val="002060"/>
                </a:solidFill>
                <a:latin typeface="Arial Narrow" pitchFamily="34" charset="0"/>
              </a:rPr>
              <a:t>(ballenas grabadas bajo el agua en las Bermudas).</a:t>
            </a:r>
            <a:endParaRPr lang="es-ES" sz="2600" dirty="0">
              <a:solidFill>
                <a:srgbClr val="002060"/>
              </a:solidFill>
              <a:latin typeface="Arial Narrow" pitchFamily="34" charset="0"/>
            </a:endParaRPr>
          </a:p>
        </p:txBody>
      </p:sp>
      <p:sp>
        <p:nvSpPr>
          <p:cNvPr id="7" name="3 Marcador de pie de página"/>
          <p:cNvSpPr>
            <a:spLocks noGrp="1"/>
          </p:cNvSpPr>
          <p:nvPr>
            <p:ph type="ftr" sz="quarter" idx="11"/>
          </p:nvPr>
        </p:nvSpPr>
        <p:spPr>
          <a:xfrm>
            <a:off x="2862274" y="6492899"/>
            <a:ext cx="3352800" cy="365125"/>
          </a:xfrm>
        </p:spPr>
        <p:txBody>
          <a:bodyPr/>
          <a:lstStyle/>
          <a:p>
            <a:pPr algn="ctr"/>
            <a:r>
              <a:rPr lang="es-ES" dirty="0" smtClean="0">
                <a:latin typeface="Arial Narrow" pitchFamily="34" charset="0"/>
              </a:rPr>
              <a:t>Realizado por: Wanda E. Castillo </a:t>
            </a:r>
            <a:endParaRPr lang="es-ES" dirty="0">
              <a:latin typeface="Arial Narrow" pitchFamily="34" charset="0"/>
            </a:endParaRPr>
          </a:p>
        </p:txBody>
      </p:sp>
      <p:sp>
        <p:nvSpPr>
          <p:cNvPr id="8" name="7 Rectángulo"/>
          <p:cNvSpPr/>
          <p:nvPr/>
        </p:nvSpPr>
        <p:spPr>
          <a:xfrm>
            <a:off x="3357554" y="5715016"/>
            <a:ext cx="4786346" cy="584775"/>
          </a:xfrm>
          <a:prstGeom prst="rect">
            <a:avLst/>
          </a:prstGeom>
        </p:spPr>
        <p:txBody>
          <a:bodyPr wrap="square">
            <a:spAutoFit/>
          </a:bodyPr>
          <a:lstStyle/>
          <a:p>
            <a:pPr algn="ctr"/>
            <a:r>
              <a:rPr lang="es-ES" sz="1600" dirty="0" smtClean="0">
                <a:hlinkClick r:id="rId3"/>
              </a:rPr>
              <a:t>http://www.youtube.com/watch?v=W9VFsly_Wvk</a:t>
            </a:r>
            <a:endParaRPr lang="es-ES" sz="1600" dirty="0" smtClean="0"/>
          </a:p>
          <a:p>
            <a:pPr algn="ctr"/>
            <a:endParaRPr lang="es-ES" sz="1600" dirty="0"/>
          </a:p>
        </p:txBody>
      </p:sp>
      <p:pic>
        <p:nvPicPr>
          <p:cNvPr id="9" name="Canto de las ballenas(2).wmv">
            <a:hlinkClick r:id="" action="ppaction://media"/>
          </p:cNvPr>
          <p:cNvPicPr>
            <a:picLocks noRot="1" noChangeAspect="1"/>
          </p:cNvPicPr>
          <p:nvPr>
            <a:videoFile r:link="rId1"/>
          </p:nvPr>
        </p:nvPicPr>
        <p:blipFill>
          <a:blip r:embed="rId4"/>
          <a:stretch>
            <a:fillRect/>
          </a:stretch>
        </p:blipFill>
        <p:spPr>
          <a:xfrm>
            <a:off x="3214678" y="1214422"/>
            <a:ext cx="5214974" cy="3857652"/>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9"/>
                                        </p:tgtEl>
                                      </p:cBhvr>
                                    </p:cmd>
                                  </p:childTnLst>
                                </p:cTn>
                              </p:par>
                            </p:childTnLst>
                          </p:cTn>
                        </p:par>
                      </p:childTnLst>
                    </p:cTn>
                  </p:par>
                </p:childTnLst>
              </p:cTn>
              <p:nextCondLst>
                <p:cond evt="onClick" delay="0">
                  <p:tgtEl>
                    <p:spTgt spid="9"/>
                  </p:tgtEl>
                </p:cond>
              </p:nextCondLst>
            </p:seq>
            <p:video>
              <p:cMediaNode>
                <p:cTn id="7" fill="hold" display="0">
                  <p:stCondLst>
                    <p:cond delay="indefinite"/>
                  </p:stCondLst>
                  <p:endCondLst>
                    <p:cond evt="onNext" delay="0">
                      <p:tgtEl>
                        <p:sldTgt/>
                      </p:tgtEl>
                    </p:cond>
                    <p:cond evt="onPrev" delay="0">
                      <p:tgtEl>
                        <p:sldTgt/>
                      </p:tgtEl>
                    </p:cond>
                  </p:endCondLst>
                </p:cTn>
                <p:tgtEl>
                  <p:spTgt spid="9"/>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85728"/>
            <a:ext cx="8229600" cy="6286544"/>
          </a:xfrm>
          <a:solidFill>
            <a:schemeClr val="bg2">
              <a:lumMod val="75000"/>
            </a:schemeClr>
          </a:solidFill>
        </p:spPr>
        <p:txBody>
          <a:bodyPr>
            <a:normAutofit/>
          </a:bodyPr>
          <a:lstStyle/>
          <a:p>
            <a:pPr algn="just"/>
            <a:r>
              <a:rPr lang="es-ES" dirty="0" smtClean="0">
                <a:latin typeface="Corbel" pitchFamily="34" charset="0"/>
              </a:rPr>
              <a:t>Los procesos biológicos utilizados para producir el sonido varían de una familia de cetáceos a otra. Sin embargo, todas las ballenas, son mucho más dependientes del </a:t>
            </a:r>
            <a:r>
              <a:rPr lang="es-ES" dirty="0" smtClean="0">
                <a:solidFill>
                  <a:srgbClr val="C00000"/>
                </a:solidFill>
                <a:latin typeface="Corbel" pitchFamily="34" charset="0"/>
              </a:rPr>
              <a:t>sonido</a:t>
            </a:r>
            <a:r>
              <a:rPr lang="es-ES" dirty="0" smtClean="0">
                <a:latin typeface="Corbel" pitchFamily="34" charset="0"/>
              </a:rPr>
              <a:t> para comunicarse y sentir a sus primos terrestres, porque la absorción de la </a:t>
            </a:r>
            <a:r>
              <a:rPr lang="es-ES" dirty="0" smtClean="0">
                <a:solidFill>
                  <a:srgbClr val="C00000"/>
                </a:solidFill>
                <a:latin typeface="Corbel" pitchFamily="34" charset="0"/>
              </a:rPr>
              <a:t>luz</a:t>
            </a:r>
            <a:r>
              <a:rPr lang="es-ES" dirty="0" smtClean="0">
                <a:latin typeface="Corbel" pitchFamily="34" charset="0"/>
              </a:rPr>
              <a:t> por el </a:t>
            </a:r>
            <a:r>
              <a:rPr lang="es-ES" dirty="0" smtClean="0">
                <a:solidFill>
                  <a:srgbClr val="C00000"/>
                </a:solidFill>
                <a:latin typeface="Corbel" pitchFamily="34" charset="0"/>
              </a:rPr>
              <a:t>agua</a:t>
            </a:r>
            <a:r>
              <a:rPr lang="es-ES" dirty="0" smtClean="0">
                <a:latin typeface="Corbel" pitchFamily="34" charset="0"/>
              </a:rPr>
              <a:t> hace difícil la </a:t>
            </a:r>
            <a:r>
              <a:rPr lang="es-ES" dirty="0" smtClean="0">
                <a:solidFill>
                  <a:srgbClr val="C00000"/>
                </a:solidFill>
                <a:latin typeface="Corbel" pitchFamily="34" charset="0"/>
              </a:rPr>
              <a:t>visión</a:t>
            </a:r>
            <a:r>
              <a:rPr lang="es-ES" dirty="0" smtClean="0">
                <a:latin typeface="Corbel" pitchFamily="34" charset="0"/>
              </a:rPr>
              <a:t> y el movimiento relativamente es más lento en el </a:t>
            </a:r>
            <a:r>
              <a:rPr lang="es-ES" dirty="0" smtClean="0">
                <a:solidFill>
                  <a:srgbClr val="C00000"/>
                </a:solidFill>
                <a:latin typeface="Corbel" pitchFamily="34" charset="0"/>
              </a:rPr>
              <a:t>agua</a:t>
            </a:r>
            <a:r>
              <a:rPr lang="es-ES" dirty="0" smtClean="0">
                <a:latin typeface="Corbel" pitchFamily="34" charset="0"/>
              </a:rPr>
              <a:t> comparado con el </a:t>
            </a:r>
            <a:r>
              <a:rPr lang="es-ES" dirty="0" smtClean="0">
                <a:solidFill>
                  <a:srgbClr val="C00000"/>
                </a:solidFill>
                <a:latin typeface="Corbel" pitchFamily="34" charset="0"/>
              </a:rPr>
              <a:t>aire</a:t>
            </a:r>
            <a:r>
              <a:rPr lang="es-ES" dirty="0" smtClean="0">
                <a:latin typeface="Corbel" pitchFamily="34" charset="0"/>
              </a:rPr>
              <a:t>, este disminuye la efectividad del sentido del </a:t>
            </a:r>
            <a:r>
              <a:rPr lang="es-ES" dirty="0" smtClean="0">
                <a:solidFill>
                  <a:srgbClr val="C00000"/>
                </a:solidFill>
                <a:latin typeface="Corbel" pitchFamily="34" charset="0"/>
              </a:rPr>
              <a:t>olfato</a:t>
            </a:r>
            <a:r>
              <a:rPr lang="es-ES" dirty="0" smtClean="0">
                <a:latin typeface="Corbel" pitchFamily="34" charset="0"/>
              </a:rPr>
              <a:t>.</a:t>
            </a:r>
          </a:p>
          <a:p>
            <a:pPr algn="just">
              <a:buNone/>
            </a:pPr>
            <a:endParaRPr lang="es-ES" dirty="0" smtClean="0">
              <a:latin typeface="Corbel" pitchFamily="34" charset="0"/>
            </a:endParaRPr>
          </a:p>
          <a:p>
            <a:pPr algn="just"/>
            <a:r>
              <a:rPr lang="es-ES" dirty="0" smtClean="0">
                <a:latin typeface="Corbel" pitchFamily="34" charset="0"/>
              </a:rPr>
              <a:t>Por otra parte la comunicación </a:t>
            </a:r>
            <a:r>
              <a:rPr lang="es-ES" dirty="0" smtClean="0">
                <a:solidFill>
                  <a:srgbClr val="C00000"/>
                </a:solidFill>
                <a:latin typeface="Corbel" pitchFamily="34" charset="0"/>
              </a:rPr>
              <a:t>auditiva</a:t>
            </a:r>
            <a:r>
              <a:rPr lang="es-ES" dirty="0" smtClean="0">
                <a:latin typeface="Corbel" pitchFamily="34" charset="0"/>
              </a:rPr>
              <a:t> es muy efectiva dentro del agua por razones físicas. En un medio </a:t>
            </a:r>
            <a:r>
              <a:rPr lang="es-ES" dirty="0" smtClean="0">
                <a:solidFill>
                  <a:srgbClr val="C00000"/>
                </a:solidFill>
                <a:latin typeface="Corbel" pitchFamily="34" charset="0"/>
              </a:rPr>
              <a:t>gaseoso</a:t>
            </a:r>
            <a:r>
              <a:rPr lang="es-ES" dirty="0" smtClean="0">
                <a:latin typeface="Corbel" pitchFamily="34" charset="0"/>
              </a:rPr>
              <a:t>, como el </a:t>
            </a:r>
            <a:r>
              <a:rPr lang="es-ES" dirty="0" smtClean="0">
                <a:solidFill>
                  <a:srgbClr val="C00000"/>
                </a:solidFill>
                <a:latin typeface="Corbel" pitchFamily="34" charset="0"/>
              </a:rPr>
              <a:t>aire</a:t>
            </a:r>
            <a:r>
              <a:rPr lang="es-ES" dirty="0" smtClean="0">
                <a:latin typeface="Corbel" pitchFamily="34" charset="0"/>
              </a:rPr>
              <a:t>, la energía de las </a:t>
            </a:r>
            <a:r>
              <a:rPr lang="es-ES" dirty="0" smtClean="0">
                <a:solidFill>
                  <a:srgbClr val="C00000"/>
                </a:solidFill>
                <a:latin typeface="Corbel" pitchFamily="34" charset="0"/>
              </a:rPr>
              <a:t>vibraciones</a:t>
            </a:r>
            <a:r>
              <a:rPr lang="es-ES" dirty="0" smtClean="0">
                <a:latin typeface="Corbel" pitchFamily="34" charset="0"/>
              </a:rPr>
              <a:t> se disipa rápidamente a causa de su </a:t>
            </a:r>
            <a:r>
              <a:rPr lang="es-ES" dirty="0" smtClean="0">
                <a:solidFill>
                  <a:srgbClr val="C00000"/>
                </a:solidFill>
                <a:latin typeface="Corbel" pitchFamily="34" charset="0"/>
              </a:rPr>
              <a:t>elasticidad</a:t>
            </a:r>
            <a:r>
              <a:rPr lang="es-ES" dirty="0" smtClean="0">
                <a:latin typeface="Corbel" pitchFamily="34" charset="0"/>
              </a:rPr>
              <a:t> y el </a:t>
            </a:r>
            <a:r>
              <a:rPr lang="es-ES" dirty="0" smtClean="0">
                <a:solidFill>
                  <a:srgbClr val="C00000"/>
                </a:solidFill>
                <a:latin typeface="Corbel" pitchFamily="34" charset="0"/>
              </a:rPr>
              <a:t>sonido</a:t>
            </a:r>
            <a:r>
              <a:rPr lang="es-ES" dirty="0" smtClean="0">
                <a:latin typeface="Corbel" pitchFamily="34" charset="0"/>
              </a:rPr>
              <a:t> se atenúa enseguida con la distancia. </a:t>
            </a:r>
          </a:p>
          <a:p>
            <a:pPr algn="just">
              <a:buNone/>
            </a:pPr>
            <a:endParaRPr lang="es-ES" dirty="0">
              <a:latin typeface="Corbel" pitchFamily="34" charset="0"/>
            </a:endParaRPr>
          </a:p>
        </p:txBody>
      </p:sp>
      <p:sp>
        <p:nvSpPr>
          <p:cNvPr id="4" name="3 Marcador de pie de página"/>
          <p:cNvSpPr>
            <a:spLocks noGrp="1"/>
          </p:cNvSpPr>
          <p:nvPr>
            <p:ph type="ftr" sz="quarter" idx="11"/>
          </p:nvPr>
        </p:nvSpPr>
        <p:spPr>
          <a:xfrm>
            <a:off x="2790836" y="6492899"/>
            <a:ext cx="3352800" cy="365125"/>
          </a:xfrm>
        </p:spPr>
        <p:txBody>
          <a:bodyPr/>
          <a:lstStyle/>
          <a:p>
            <a:pPr algn="ctr"/>
            <a:r>
              <a:rPr lang="es-ES" dirty="0" smtClean="0">
                <a:latin typeface="Arial Narrow" pitchFamily="34" charset="0"/>
              </a:rPr>
              <a:t>Realizado por: Wanda E. Castillo </a:t>
            </a:r>
            <a:endParaRPr lang="es-ES" dirty="0">
              <a:latin typeface="Arial Narrow"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214282" y="357166"/>
            <a:ext cx="257176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rgbClr val="002060"/>
                </a:solidFill>
                <a:effectLst/>
                <a:latin typeface="Calibri" pitchFamily="34" charset="0"/>
                <a:ea typeface="Times New Roman" pitchFamily="18" charset="0"/>
                <a:cs typeface="Calibri" pitchFamily="34" charset="0"/>
              </a:rPr>
              <a:t>Con las notas van construyendo frases y estribillos, el canto de estas ballenas puede ser el más largo ( hasta 30 minutos), y </a:t>
            </a:r>
            <a:r>
              <a:rPr kumimoji="0" lang="es-ES" sz="2000" b="0" i="0" u="none" strike="noStrike" cap="none" normalizeH="0" baseline="0" dirty="0" smtClean="0">
                <a:ln>
                  <a:noFill/>
                </a:ln>
                <a:solidFill>
                  <a:srgbClr val="002060"/>
                </a:solidFill>
                <a:effectLst/>
                <a:latin typeface="Calibri" pitchFamily="34" charset="0"/>
                <a:ea typeface="Times New Roman" pitchFamily="18" charset="0"/>
                <a:cs typeface="Calibri" pitchFamily="34" charset="0"/>
              </a:rPr>
              <a:t>es </a:t>
            </a:r>
            <a:r>
              <a:rPr kumimoji="0" lang="es-ES" sz="2000" b="0" i="0" u="none" strike="noStrike" cap="none" normalizeH="0" baseline="0" dirty="0" smtClean="0">
                <a:ln>
                  <a:noFill/>
                </a:ln>
                <a:solidFill>
                  <a:srgbClr val="002060"/>
                </a:solidFill>
                <a:effectLst/>
                <a:latin typeface="Calibri" pitchFamily="34" charset="0"/>
                <a:ea typeface="Times New Roman" pitchFamily="18" charset="0"/>
                <a:cs typeface="Calibri" pitchFamily="34" charset="0"/>
              </a:rPr>
              <a:t>más complejo en el reino animal. Todas las ballenas jorobadas entonan un canto igual que va evolucionando constantemente. Su sonido puede viajar kilómetros y kilómetros en las profundidades. Este canto es entonado principalmente en la etapa de reproducción de la ballena. </a:t>
            </a:r>
            <a:endParaRPr kumimoji="0" lang="es-ES" sz="2800" b="0" i="0" u="none" strike="noStrike" cap="none" normalizeH="0" baseline="0" dirty="0" smtClean="0">
              <a:ln>
                <a:noFill/>
              </a:ln>
              <a:solidFill>
                <a:srgbClr val="002060"/>
              </a:solidFill>
              <a:effectLst/>
              <a:latin typeface="Arial" pitchFamily="34" charset="0"/>
              <a:cs typeface="Arial" pitchFamily="34" charset="0"/>
            </a:endParaRPr>
          </a:p>
        </p:txBody>
      </p:sp>
      <p:sp>
        <p:nvSpPr>
          <p:cNvPr id="7" name="6 CuadroTexto"/>
          <p:cNvSpPr txBox="1"/>
          <p:nvPr/>
        </p:nvSpPr>
        <p:spPr>
          <a:xfrm rot="398679">
            <a:off x="3343097" y="1504842"/>
            <a:ext cx="4929222" cy="3416320"/>
          </a:xfrm>
          <a:prstGeom prst="rect">
            <a:avLst/>
          </a:prstGeom>
          <a:solidFill>
            <a:schemeClr val="bg2">
              <a:lumMod val="75000"/>
            </a:schemeClr>
          </a:solidFill>
        </p:spPr>
        <p:txBody>
          <a:bodyPr wrap="square" rtlCol="0">
            <a:spAutoFit/>
          </a:bodyPr>
          <a:lstStyle/>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smtClean="0"/>
          </a:p>
          <a:p>
            <a:endParaRPr lang="es-ES" dirty="0"/>
          </a:p>
        </p:txBody>
      </p:sp>
      <p:pic>
        <p:nvPicPr>
          <p:cNvPr id="9" name="sinfonia de ballenas.wmv">
            <a:hlinkClick r:id="" action="ppaction://media"/>
          </p:cNvPr>
          <p:cNvPicPr>
            <a:picLocks noRot="1" noChangeAspect="1"/>
          </p:cNvPicPr>
          <p:nvPr>
            <a:videoFile r:link="rId1"/>
          </p:nvPr>
        </p:nvPicPr>
        <p:blipFill>
          <a:blip r:embed="rId3"/>
          <a:stretch>
            <a:fillRect/>
          </a:stretch>
        </p:blipFill>
        <p:spPr>
          <a:xfrm>
            <a:off x="3500430" y="1500174"/>
            <a:ext cx="4643470" cy="3286148"/>
          </a:xfrm>
          <a:prstGeom prst="rect">
            <a:avLst/>
          </a:prstGeom>
        </p:spPr>
      </p:pic>
      <p:sp>
        <p:nvSpPr>
          <p:cNvPr id="10" name="3 Marcador de pie de página"/>
          <p:cNvSpPr>
            <a:spLocks noGrp="1"/>
          </p:cNvSpPr>
          <p:nvPr>
            <p:ph type="ftr" sz="quarter" idx="11"/>
          </p:nvPr>
        </p:nvSpPr>
        <p:spPr>
          <a:xfrm>
            <a:off x="2862274" y="6492899"/>
            <a:ext cx="3352800" cy="365125"/>
          </a:xfrm>
        </p:spPr>
        <p:txBody>
          <a:bodyPr/>
          <a:lstStyle/>
          <a:p>
            <a:pPr algn="ctr"/>
            <a:r>
              <a:rPr lang="es-ES" dirty="0" smtClean="0">
                <a:latin typeface="Arial Narrow" pitchFamily="34" charset="0"/>
              </a:rPr>
              <a:t>Realizado por: Wanda E. Castillo </a:t>
            </a:r>
            <a:endParaRPr lang="es-ES" dirty="0">
              <a:latin typeface="Arial Narrow" pitchFamily="34" charset="0"/>
            </a:endParaRPr>
          </a:p>
        </p:txBody>
      </p:sp>
      <p:sp>
        <p:nvSpPr>
          <p:cNvPr id="6" name="5 Rectángulo"/>
          <p:cNvSpPr/>
          <p:nvPr/>
        </p:nvSpPr>
        <p:spPr>
          <a:xfrm>
            <a:off x="3428992" y="5643578"/>
            <a:ext cx="4786346" cy="584775"/>
          </a:xfrm>
          <a:prstGeom prst="rect">
            <a:avLst/>
          </a:prstGeom>
        </p:spPr>
        <p:txBody>
          <a:bodyPr wrap="square">
            <a:spAutoFit/>
          </a:bodyPr>
          <a:lstStyle/>
          <a:p>
            <a:pPr algn="ctr"/>
            <a:r>
              <a:rPr lang="es-ES" sz="1600" dirty="0" smtClean="0">
                <a:hlinkClick r:id="rId4"/>
              </a:rPr>
              <a:t>http://www.youtube.com/watch?v=KMxbfF-VYHw</a:t>
            </a:r>
            <a:endParaRPr lang="es-ES" sz="1600" dirty="0" smtClean="0"/>
          </a:p>
          <a:p>
            <a:pPr algn="ctr"/>
            <a:endParaRPr lang="es-ES" sz="1600"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9"/>
                                        </p:tgtEl>
                                      </p:cBhvr>
                                    </p:cmd>
                                  </p:childTnLst>
                                </p:cTn>
                              </p:par>
                            </p:childTnLst>
                          </p:cTn>
                        </p:par>
                      </p:childTnLst>
                    </p:cTn>
                  </p:par>
                </p:childTnLst>
              </p:cTn>
              <p:nextCondLst>
                <p:cond evt="onClick" delay="0">
                  <p:tgtEl>
                    <p:spTgt spid="9"/>
                  </p:tgtEl>
                </p:cond>
              </p:nextCondLst>
            </p:seq>
            <p:video>
              <p:cMediaNode>
                <p:cTn id="7" fill="hold" display="0">
                  <p:stCondLst>
                    <p:cond delay="indefinite"/>
                  </p:stCondLst>
                  <p:endCondLst>
                    <p:cond evt="onNext" delay="0">
                      <p:tgtEl>
                        <p:sldTgt/>
                      </p:tgtEl>
                    </p:cond>
                    <p:cond evt="onPrev" delay="0">
                      <p:tgtEl>
                        <p:sldTgt/>
                      </p:tgtEl>
                    </p:cond>
                  </p:endCondLst>
                </p:cTn>
                <p:tgtEl>
                  <p:spTgt spid="9"/>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p:cNvSpPr txBox="1">
            <a:spLocks/>
          </p:cNvSpPr>
          <p:nvPr/>
        </p:nvSpPr>
        <p:spPr>
          <a:xfrm>
            <a:off x="357158" y="357166"/>
            <a:ext cx="8229600" cy="6215106"/>
          </a:xfrm>
          <a:prstGeom prst="rect">
            <a:avLst/>
          </a:prstGeom>
          <a:solidFill>
            <a:schemeClr val="bg2">
              <a:lumMod val="75000"/>
            </a:schemeClr>
          </a:solidFill>
        </p:spPr>
        <p:txBody>
          <a:bodyPr>
            <a:normAutofit fontScale="92500" lnSpcReduction="10000"/>
          </a:bodyPr>
          <a:lstStyle/>
          <a:p>
            <a:pPr marL="82550" indent="-82550" algn="just">
              <a:lnSpc>
                <a:spcPct val="150000"/>
              </a:lnSpc>
              <a:spcBef>
                <a:spcPct val="20000"/>
              </a:spcBef>
              <a:buClr>
                <a:schemeClr val="accent3"/>
              </a:buClr>
              <a:buSzPct val="95000"/>
            </a:pPr>
            <a:r>
              <a:rPr lang="es-ES" sz="2800" dirty="0" smtClean="0"/>
              <a:t>	</a:t>
            </a:r>
            <a:r>
              <a:rPr lang="es-ES" sz="2800" dirty="0" smtClean="0">
                <a:latin typeface="Corbel" pitchFamily="34" charset="0"/>
              </a:rPr>
              <a:t>Los cetáceos tienen un sentido del oído muy elaborado, que incluye la habilidad de detectar con mucha precisión la dirección de procedencia de los sonidos. </a:t>
            </a:r>
          </a:p>
          <a:p>
            <a:pPr marL="82550" indent="-82550" algn="just">
              <a:lnSpc>
                <a:spcPct val="150000"/>
              </a:lnSpc>
              <a:spcBef>
                <a:spcPct val="20000"/>
              </a:spcBef>
              <a:buClr>
                <a:schemeClr val="accent3"/>
              </a:buClr>
              <a:buSzPct val="95000"/>
            </a:pPr>
            <a:endParaRPr lang="es-ES" sz="2200" dirty="0" smtClean="0">
              <a:latin typeface="Corbel" pitchFamily="34" charset="0"/>
              <a:ea typeface="Times New Roman" pitchFamily="18" charset="0"/>
              <a:cs typeface="Calibri" pitchFamily="34" charset="0"/>
            </a:endParaRPr>
          </a:p>
          <a:p>
            <a:pPr marL="82550" indent="-82550" algn="just">
              <a:lnSpc>
                <a:spcPct val="150000"/>
              </a:lnSpc>
              <a:spcBef>
                <a:spcPct val="20000"/>
              </a:spcBef>
              <a:buClr>
                <a:schemeClr val="accent3"/>
              </a:buClr>
              <a:buSzPct val="95000"/>
            </a:pPr>
            <a:r>
              <a:rPr lang="es-ES" sz="2800" dirty="0" smtClean="0">
                <a:latin typeface="Corbel" pitchFamily="34" charset="0"/>
                <a:ea typeface="Times New Roman" pitchFamily="18" charset="0"/>
                <a:cs typeface="Calibri" pitchFamily="34" charset="0"/>
              </a:rPr>
              <a:t> Las </a:t>
            </a:r>
            <a:r>
              <a:rPr lang="es-ES" sz="2800" dirty="0" smtClean="0">
                <a:latin typeface="Corbel" pitchFamily="34" charset="0"/>
                <a:ea typeface="Times New Roman" pitchFamily="18" charset="0"/>
                <a:cs typeface="Calibri" pitchFamily="34" charset="0"/>
              </a:rPr>
              <a:t>ballenas jorobadas son las </a:t>
            </a:r>
            <a:r>
              <a:rPr lang="es-ES" sz="2800" dirty="0" smtClean="0">
                <a:latin typeface="Corbel" pitchFamily="34" charset="0"/>
                <a:ea typeface="Times New Roman" pitchFamily="18" charset="0"/>
                <a:cs typeface="Calibri" pitchFamily="34" charset="0"/>
              </a:rPr>
              <a:t>más cantantes </a:t>
            </a:r>
            <a:r>
              <a:rPr lang="es-ES" sz="2800" dirty="0" smtClean="0">
                <a:latin typeface="Corbel" pitchFamily="34" charset="0"/>
                <a:ea typeface="Times New Roman" pitchFamily="18" charset="0"/>
                <a:cs typeface="Calibri" pitchFamily="34" charset="0"/>
              </a:rPr>
              <a:t>de la familia. Adoptan una posición vertical con su cabeza hacia abajo al momento de cantar. Produce ruidos sordos, como el de la octava más grave del órgano de tubo de una catedral, dándole luego paso a gemidos lastimeros y  a un chillido como el que produce el aire al escaparse </a:t>
            </a:r>
            <a:r>
              <a:rPr lang="es-ES" sz="2800" dirty="0" smtClean="0">
                <a:latin typeface="Corbel" pitchFamily="34" charset="0"/>
                <a:ea typeface="Times New Roman" pitchFamily="18" charset="0"/>
                <a:cs typeface="Calibri" pitchFamily="34" charset="0"/>
              </a:rPr>
              <a:t>de </a:t>
            </a:r>
            <a:r>
              <a:rPr lang="es-ES" sz="2800" dirty="0" smtClean="0">
                <a:latin typeface="Corbel" pitchFamily="34" charset="0"/>
                <a:ea typeface="Times New Roman" pitchFamily="18" charset="0"/>
                <a:cs typeface="Calibri" pitchFamily="34" charset="0"/>
              </a:rPr>
              <a:t>un globo al estirarle el cuello. </a:t>
            </a:r>
            <a:endParaRPr lang="es-ES" sz="2800" dirty="0" smtClean="0">
              <a:latin typeface="Corbel" pitchFamily="34" charset="0"/>
              <a:cs typeface="Arial" pitchFamily="34" charset="0"/>
            </a:endParaRPr>
          </a:p>
          <a:p>
            <a:pPr marL="82550" lvl="0" indent="-82550" algn="just">
              <a:lnSpc>
                <a:spcPct val="150000"/>
              </a:lnSpc>
              <a:spcBef>
                <a:spcPct val="20000"/>
              </a:spcBef>
              <a:buClr>
                <a:schemeClr val="accent3"/>
              </a:buClr>
              <a:buSzPct val="95000"/>
            </a:pPr>
            <a:endParaRPr lang="es-ES" sz="2800" dirty="0" smtClean="0"/>
          </a:p>
          <a:p>
            <a:pPr marL="82550" lvl="0" indent="-82550" algn="just">
              <a:spcBef>
                <a:spcPct val="20000"/>
              </a:spcBef>
              <a:buClr>
                <a:schemeClr val="accent3"/>
              </a:buClr>
              <a:buSzPct val="95000"/>
            </a:pPr>
            <a:endParaRPr lang="es-ES" sz="2800" dirty="0" smtClean="0"/>
          </a:p>
          <a:p>
            <a:pPr marL="82550" lvl="0" indent="-82550" algn="just">
              <a:spcBef>
                <a:spcPct val="20000"/>
              </a:spcBef>
              <a:buClr>
                <a:schemeClr val="accent3"/>
              </a:buClr>
              <a:buSzPct val="95000"/>
            </a:pPr>
            <a:endParaRPr lang="es-ES" sz="2800" dirty="0" smtClean="0"/>
          </a:p>
          <a:p>
            <a:pPr marL="82550" lvl="0" indent="-82550" algn="just">
              <a:spcBef>
                <a:spcPct val="20000"/>
              </a:spcBef>
              <a:buClr>
                <a:schemeClr val="accent3"/>
              </a:buClr>
              <a:buSzPct val="95000"/>
            </a:pPr>
            <a:endParaRPr lang="es-ES" sz="2800" dirty="0" smtClean="0"/>
          </a:p>
          <a:p>
            <a:pPr marL="82550" lvl="0" indent="-82550" algn="just">
              <a:spcBef>
                <a:spcPct val="20000"/>
              </a:spcBef>
              <a:buClr>
                <a:schemeClr val="accent3"/>
              </a:buClr>
              <a:buSzPct val="95000"/>
            </a:pPr>
            <a:endParaRPr kumimoji="0" lang="es-ES" sz="2800" b="0" i="0" u="none" strike="noStrike" kern="1200" cap="none" spc="0" normalizeH="0" baseline="0" noProof="0" dirty="0" smtClean="0">
              <a:ln>
                <a:noFill/>
              </a:ln>
              <a:solidFill>
                <a:schemeClr val="tx1"/>
              </a:solidFill>
              <a:effectLst/>
              <a:uLnTx/>
              <a:uFillTx/>
              <a:latin typeface="Corbel" pitchFamily="34" charset="0"/>
              <a:ea typeface="+mn-ea"/>
              <a:cs typeface="+mn-cs"/>
            </a:endParaRPr>
          </a:p>
          <a:p>
            <a:pPr marL="82550" lvl="0" indent="-82550" algn="just">
              <a:spcBef>
                <a:spcPct val="20000"/>
              </a:spcBef>
              <a:buClr>
                <a:schemeClr val="accent3"/>
              </a:buClr>
              <a:buSzPct val="95000"/>
            </a:pPr>
            <a:endParaRPr kumimoji="0" lang="es-ES" sz="2600" b="0" i="0" u="none" strike="noStrike" kern="1200" cap="none" spc="0" normalizeH="0" baseline="0" noProof="0" dirty="0">
              <a:ln>
                <a:noFill/>
              </a:ln>
              <a:solidFill>
                <a:schemeClr val="tx1"/>
              </a:solidFill>
              <a:effectLst/>
              <a:uLnTx/>
              <a:uFillTx/>
              <a:latin typeface="Corbel" pitchFamily="34" charset="0"/>
              <a:ea typeface="+mn-ea"/>
              <a:cs typeface="+mn-cs"/>
            </a:endParaRPr>
          </a:p>
        </p:txBody>
      </p:sp>
      <p:pic>
        <p:nvPicPr>
          <p:cNvPr id="4" name="Untitled(2).mp3">
            <a:hlinkClick r:id="" action="ppaction://media"/>
          </p:cNvPr>
          <p:cNvPicPr>
            <a:picLocks noRot="1" noChangeAspect="1"/>
          </p:cNvPicPr>
          <p:nvPr>
            <a:audioFile r:link="rId1"/>
          </p:nvPr>
        </p:nvPicPr>
        <p:blipFill>
          <a:blip r:embed="rId3"/>
          <a:stretch>
            <a:fillRect/>
          </a:stretch>
        </p:blipFill>
        <p:spPr>
          <a:xfrm>
            <a:off x="8072462" y="5857892"/>
            <a:ext cx="785818" cy="785818"/>
          </a:xfrm>
          <a:prstGeom prst="rect">
            <a:avLst/>
          </a:prstGeom>
        </p:spPr>
      </p:pic>
      <p:sp>
        <p:nvSpPr>
          <p:cNvPr id="5" name="3 Marcador de pie de página"/>
          <p:cNvSpPr>
            <a:spLocks noGrp="1"/>
          </p:cNvSpPr>
          <p:nvPr>
            <p:ph type="ftr" sz="quarter" idx="11"/>
          </p:nvPr>
        </p:nvSpPr>
        <p:spPr>
          <a:xfrm>
            <a:off x="2862274" y="6492899"/>
            <a:ext cx="3352800" cy="365125"/>
          </a:xfrm>
        </p:spPr>
        <p:txBody>
          <a:bodyPr/>
          <a:lstStyle/>
          <a:p>
            <a:pPr algn="ctr"/>
            <a:r>
              <a:rPr lang="es-ES" dirty="0" smtClean="0">
                <a:latin typeface="Arial Narrow" pitchFamily="34" charset="0"/>
              </a:rPr>
              <a:t>Realizado por: Wanda E. Castillo </a:t>
            </a:r>
            <a:endParaRPr lang="es-ES" dirty="0">
              <a:latin typeface="Arial Narrow" pitchFamily="3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3118"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Marcador de contenido"/>
          <p:cNvSpPr txBox="1">
            <a:spLocks/>
          </p:cNvSpPr>
          <p:nvPr/>
        </p:nvSpPr>
        <p:spPr>
          <a:xfrm>
            <a:off x="357158" y="357166"/>
            <a:ext cx="8229600" cy="6215106"/>
          </a:xfrm>
          <a:prstGeom prst="rect">
            <a:avLst/>
          </a:prstGeom>
          <a:solidFill>
            <a:schemeClr val="bg2">
              <a:lumMod val="75000"/>
            </a:schemeClr>
          </a:solidFill>
        </p:spPr>
        <p:txBody>
          <a:bodyPr>
            <a:normAutofit lnSpcReduction="10000"/>
          </a:bodyPr>
          <a:lstStyle/>
          <a:p>
            <a:pPr marL="82550" indent="-82550" algn="just">
              <a:spcBef>
                <a:spcPct val="20000"/>
              </a:spcBef>
              <a:buClr>
                <a:schemeClr val="accent3"/>
              </a:buClr>
              <a:buSzPct val="95000"/>
            </a:pPr>
            <a:endParaRPr lang="es-ES" sz="2800" dirty="0" smtClean="0">
              <a:solidFill>
                <a:srgbClr val="002060"/>
              </a:solidFill>
              <a:latin typeface="Corbel" pitchFamily="34" charset="0"/>
            </a:endParaRPr>
          </a:p>
          <a:p>
            <a:pPr marL="82550" indent="-82550" algn="just">
              <a:spcBef>
                <a:spcPct val="20000"/>
              </a:spcBef>
              <a:buClr>
                <a:schemeClr val="accent3"/>
              </a:buClr>
              <a:buSzPct val="95000"/>
            </a:pPr>
            <a:r>
              <a:rPr lang="es-ES" sz="2800" dirty="0" smtClean="0">
                <a:solidFill>
                  <a:srgbClr val="002060"/>
                </a:solidFill>
                <a:latin typeface="Corbel" pitchFamily="34" charset="0"/>
              </a:rPr>
              <a:t>	Como las que cantan, son los ejemplares machos, se ha pensado que el objeto de este canto podía ser, sin mas, el de atraer a la hembra durante el cortejo. Pero, según un artículo publicado por la revista de la </a:t>
            </a:r>
            <a:r>
              <a:rPr lang="es-ES" sz="2800" dirty="0" smtClean="0">
                <a:solidFill>
                  <a:srgbClr val="C00000"/>
                </a:solidFill>
                <a:latin typeface="Corbel" pitchFamily="34" charset="0"/>
              </a:rPr>
              <a:t>National Geographic en el 2007</a:t>
            </a:r>
            <a:r>
              <a:rPr lang="es-ES" sz="2800" dirty="0" smtClean="0">
                <a:solidFill>
                  <a:srgbClr val="002060"/>
                </a:solidFill>
                <a:latin typeface="Corbel" pitchFamily="34" charset="0"/>
              </a:rPr>
              <a:t>, esta hipótesis fue descartada cuando se observó que los machos que cantaban en el canal de 'Au 'Au (Hawai) no procuraban atraer la atención de una potencial pareja sino a otros machos. ¿Es quizá este canto un mensaje de advertencia, de desafío? .	</a:t>
            </a:r>
          </a:p>
          <a:p>
            <a:pPr marL="82550" indent="-82550" algn="just">
              <a:spcBef>
                <a:spcPct val="20000"/>
              </a:spcBef>
              <a:buClr>
                <a:schemeClr val="accent3"/>
              </a:buClr>
              <a:buSzPct val="95000"/>
            </a:pPr>
            <a:endParaRPr lang="es-ES" sz="2800" dirty="0" smtClean="0">
              <a:solidFill>
                <a:srgbClr val="002060"/>
              </a:solidFill>
              <a:latin typeface="Corbel" pitchFamily="34" charset="0"/>
            </a:endParaRPr>
          </a:p>
          <a:p>
            <a:pPr marL="82550" indent="-82550" algn="just">
              <a:spcBef>
                <a:spcPct val="20000"/>
              </a:spcBef>
              <a:buClr>
                <a:schemeClr val="accent3"/>
              </a:buClr>
              <a:buSzPct val="95000"/>
            </a:pPr>
            <a:r>
              <a:rPr lang="es-ES" sz="2800" dirty="0" smtClean="0">
                <a:solidFill>
                  <a:srgbClr val="002060"/>
                </a:solidFill>
                <a:latin typeface="Corbel" pitchFamily="34" charset="0"/>
              </a:rPr>
              <a:t>	El canto de las ballenas parece ser algo bastante mas complejo que un sofisticado recurso de cortejo. </a:t>
            </a:r>
            <a:endParaRPr kumimoji="0" lang="es-ES" sz="2600" b="0" i="0" u="none" strike="noStrike" kern="1200" cap="none" spc="0" normalizeH="0" baseline="0" noProof="0" dirty="0">
              <a:ln>
                <a:noFill/>
              </a:ln>
              <a:solidFill>
                <a:srgbClr val="002060"/>
              </a:solidFill>
              <a:effectLst/>
              <a:uLnTx/>
              <a:uFillTx/>
              <a:latin typeface="Corbel" pitchFamily="34" charset="0"/>
            </a:endParaRPr>
          </a:p>
        </p:txBody>
      </p:sp>
      <p:sp>
        <p:nvSpPr>
          <p:cNvPr id="17409" name="Rectangle 1"/>
          <p:cNvSpPr>
            <a:spLocks noChangeArrowheads="1"/>
          </p:cNvSpPr>
          <p:nvPr/>
        </p:nvSpPr>
        <p:spPr bwMode="auto">
          <a:xfrm>
            <a:off x="0" y="262574"/>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rgbClr val="17365D"/>
                </a:solidFill>
                <a:effectLst/>
                <a:latin typeface="Calibri" pitchFamily="34" charset="0"/>
                <a:ea typeface="Times New Roman" pitchFamily="18" charset="0"/>
                <a:cs typeface="Calibri" pitchFamily="34" charset="0"/>
              </a:rPr>
              <a:t>¿Por qué cantan las ballenas?</a:t>
            </a:r>
            <a:endParaRPr kumimoji="0" lang="es-ES" sz="3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Untitled.mp3">
            <a:hlinkClick r:id="" action="ppaction://media"/>
          </p:cNvPr>
          <p:cNvPicPr>
            <a:picLocks noRot="1" noChangeAspect="1"/>
          </p:cNvPicPr>
          <p:nvPr>
            <a:audioFile r:link="rId1"/>
          </p:nvPr>
        </p:nvPicPr>
        <p:blipFill>
          <a:blip r:embed="rId3"/>
          <a:stretch>
            <a:fillRect/>
          </a:stretch>
        </p:blipFill>
        <p:spPr>
          <a:xfrm>
            <a:off x="7929586" y="5857892"/>
            <a:ext cx="661990" cy="733428"/>
          </a:xfrm>
          <a:prstGeom prst="rect">
            <a:avLst/>
          </a:prstGeom>
        </p:spPr>
      </p:pic>
      <p:sp>
        <p:nvSpPr>
          <p:cNvPr id="5" name="3 Marcador de pie de página"/>
          <p:cNvSpPr>
            <a:spLocks noGrp="1"/>
          </p:cNvSpPr>
          <p:nvPr>
            <p:ph type="ftr" sz="quarter" idx="11"/>
          </p:nvPr>
        </p:nvSpPr>
        <p:spPr>
          <a:xfrm>
            <a:off x="2862274" y="6492899"/>
            <a:ext cx="3352800" cy="365125"/>
          </a:xfrm>
        </p:spPr>
        <p:txBody>
          <a:bodyPr/>
          <a:lstStyle/>
          <a:p>
            <a:pPr algn="ctr"/>
            <a:r>
              <a:rPr lang="es-ES" dirty="0" smtClean="0">
                <a:latin typeface="Arial Narrow" pitchFamily="34" charset="0"/>
              </a:rPr>
              <a:t>Realizado por: Wanda E. Castillo </a:t>
            </a:r>
            <a:endParaRPr lang="es-ES" dirty="0">
              <a:latin typeface="Arial Narrow" pitchFamily="34" charset="0"/>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2804"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428604"/>
            <a:ext cx="8143932" cy="5693866"/>
          </a:xfrm>
          <a:prstGeom prst="rect">
            <a:avLst/>
          </a:prstGeom>
          <a:solidFill>
            <a:schemeClr val="bg2">
              <a:lumMod val="75000"/>
            </a:schemeClr>
          </a:solidFill>
        </p:spPr>
        <p:txBody>
          <a:bodyPr wrap="square">
            <a:spAutoFit/>
          </a:bodyPr>
          <a:lstStyle/>
          <a:p>
            <a:pPr algn="just"/>
            <a:r>
              <a:rPr lang="es-ES" sz="2800" dirty="0" smtClean="0">
                <a:solidFill>
                  <a:srgbClr val="002060"/>
                </a:solidFill>
                <a:latin typeface="Corbel" pitchFamily="34" charset="0"/>
              </a:rPr>
              <a:t>Las hipótesis no acaban. Podemos pensar que las ballenas pueden transmitir información de cualquier tipo entre ellas, información que pudiera ser útil para su supervivencia, sobre corrientes marinas, sobre peces, sobre estrellas, sobre humanos investigándolas.</a:t>
            </a:r>
          </a:p>
          <a:p>
            <a:pPr algn="just"/>
            <a:endParaRPr lang="es-ES" sz="2800" dirty="0" smtClean="0">
              <a:solidFill>
                <a:srgbClr val="002060"/>
              </a:solidFill>
              <a:latin typeface="Corbel" pitchFamily="34" charset="0"/>
            </a:endParaRPr>
          </a:p>
          <a:p>
            <a:pPr algn="just"/>
            <a:r>
              <a:rPr lang="es-ES" sz="2800" dirty="0" smtClean="0">
                <a:solidFill>
                  <a:srgbClr val="002060"/>
                </a:solidFill>
                <a:latin typeface="Corbel" pitchFamily="34" charset="0"/>
              </a:rPr>
              <a:t>Mientras tanto me pregunto y quizás ustedes también, si alguna vez podrán los expertos decodificar este lenguaje en clave cetácea. Me pregunto cómo se sentirá el mundo desde las profundidades del océano. Me pregunto qué sentirá una ballena, cuando ve de cerca a un humano, un ser tan pequeño y tan curioso. </a:t>
            </a:r>
            <a:endParaRPr lang="es-ES" sz="2800" dirty="0"/>
          </a:p>
        </p:txBody>
      </p:sp>
      <p:pic>
        <p:nvPicPr>
          <p:cNvPr id="3" name="Untitled(3).mp3">
            <a:hlinkClick r:id="" action="ppaction://media"/>
          </p:cNvPr>
          <p:cNvPicPr>
            <a:picLocks noRot="1" noChangeAspect="1"/>
          </p:cNvPicPr>
          <p:nvPr>
            <a:audioFile r:link="rId1"/>
          </p:nvPr>
        </p:nvPicPr>
        <p:blipFill>
          <a:blip r:embed="rId3"/>
          <a:stretch>
            <a:fillRect/>
          </a:stretch>
        </p:blipFill>
        <p:spPr>
          <a:xfrm>
            <a:off x="8072462" y="6000768"/>
            <a:ext cx="661990" cy="857232"/>
          </a:xfrm>
          <a:prstGeom prst="rect">
            <a:avLst/>
          </a:prstGeom>
        </p:spPr>
      </p:pic>
      <p:sp>
        <p:nvSpPr>
          <p:cNvPr id="4" name="3 Marcador de pie de página"/>
          <p:cNvSpPr>
            <a:spLocks noGrp="1"/>
          </p:cNvSpPr>
          <p:nvPr>
            <p:ph type="ftr" sz="quarter" idx="11"/>
          </p:nvPr>
        </p:nvSpPr>
        <p:spPr>
          <a:xfrm>
            <a:off x="2862274" y="6492899"/>
            <a:ext cx="3352800" cy="365125"/>
          </a:xfrm>
        </p:spPr>
        <p:txBody>
          <a:bodyPr/>
          <a:lstStyle/>
          <a:p>
            <a:pPr algn="ctr"/>
            <a:r>
              <a:rPr lang="es-ES" dirty="0" smtClean="0">
                <a:latin typeface="Arial Narrow" pitchFamily="34" charset="0"/>
                <a:cs typeface="Aharoni" pitchFamily="2" charset="-79"/>
              </a:rPr>
              <a:t>Realizado por: Wanda E. Castillo </a:t>
            </a:r>
            <a:endParaRPr lang="es-ES" dirty="0">
              <a:latin typeface="Arial Narrow" pitchFamily="34" charset="0"/>
              <a:cs typeface="Aharoni" pitchFamily="2" charset="-79"/>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0380" fill="hold"/>
                                        <p:tgtEl>
                                          <p:spTgt spid="3"/>
                                        </p:tgtEl>
                                      </p:cBhvr>
                                    </p:cmd>
                                  </p:childTnLst>
                                </p:cTn>
                              </p:par>
                            </p:childTnLst>
                          </p:cTn>
                        </p:par>
                      </p:childTnLst>
                    </p:cTn>
                  </p:par>
                </p:childTnLst>
              </p:cTn>
              <p:nextCondLst>
                <p:cond evt="onClick" delay="0">
                  <p:tgtEl>
                    <p:spTgt spid="3"/>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9442" y="1885952"/>
            <a:ext cx="7851648" cy="1828800"/>
          </a:xfrm>
        </p:spPr>
        <p:txBody>
          <a:bodyPr/>
          <a:lstStyle/>
          <a:p>
            <a:pPr algn="ctr"/>
            <a:r>
              <a:rPr lang="es-ES" dirty="0" smtClean="0"/>
              <a:t>¡GRACIAS!</a:t>
            </a:r>
            <a:endParaRPr lang="es-ES" dirty="0"/>
          </a:p>
        </p:txBody>
      </p:sp>
      <p:sp>
        <p:nvSpPr>
          <p:cNvPr id="1026" name="AutoShape 2" descr="data:image/jpg;base64,/9j/4AAQSkZJRgABAQAAAQABAAD/2wBDAAkGBwgHBgkIBwgKCgkLDRYPDQwMDRsUFRAWIB0iIiAdHx8kKDQsJCYxJx8fLT0tMTU3Ojo6Iys/RD84QzQ5Ojf/2wBDAQoKCg0MDRoPDxo3JR8lNzc3Nzc3Nzc3Nzc3Nzc3Nzc3Nzc3Nzc3Nzc3Nzc3Nzc3Nzc3Nzc3Nzc3Nzc3Nzc3Nzf/wAARCABeAIMDASIAAhEBAxEB/8QAHAAAAQUBAQEAAAAAAAAAAAAAAwACBAUGAQcI/8QAOBAAAQMCBAUDAQUGBwAAAAAAAQACAwQRBRIhYQYTFDFRQXGBIgcyQpHBIyQzUqHRFUNic7Hh8P/EABoBAAIDAQEAAAAAAAAAAAAAAAECAAMEBQb/xAAhEQACAgICAgMBAAAAAAAAAAAAAQIDERITIQQxIjJBBf/aAAwDAQACEQMRAD8A8cjRg1Mhaj2Xs4roxyfZ1iMwoQGqI0apymQdhRQdUBPBRyUtB0rIYcnByOSvB0pjgnEppKgUMIuhuaikoLygyyINzfKA9oRnoEiRl8AEgt6pi67uuKps0ISSVkkmSEqEKRFy+Y3mh5jv9WUgO/rohxs0RQ1acdYM8pdl7QDhMn97/wAcb/t8h4/RW8cHAzWtkiq62RxcG8moic0++Zjrf1WODCnCHMCHDQrPZTJrKk8iOa/T0LFOEm1OGCfh6kp3ki72vLjIR4YXfTfY6+CPXASNdFK+KVro5GHK9jxYtPggi4K1vBOPzYfOymlLnt7NBOhW6xbDsI4jjaK6ERzNFmzt0cz2P6FYq/KnTLSa6F6fo8XzWSzrXY7wBiFH+0w396iGtmj6iPb+yyEsE0Mjo5o3Me02LXCxC6NfkV2fVkcDufdcL03KlZWZFwhFyG5yeQhuahkeOBjnXUeQnVHc1CcxBsujgjpJ5jN0gwpGi3KGJI2RJLgmUWMcZ10TxEp0VOddEUUuyvyjmO0r2xorWKc2l2RG0x8IOSEcyC1rmm7TZwNwbrTYNj8sYEUpJJ0v5Cqul2Tm05aQ4XuFk8mqNqz+kjZqz07BeIIyz7w8WVhimD4PxBCespWSm38RrfrHyLEfNxsvLqepkiF9Q4DQ30Vlg3FVQ0uEmYFrgLX79yVxJQnXLro3V2xkgmN/ZhVQEyYTVxzjuIZ3ZX+wPY/OUblYeuw+pw6oNPXU8tPMPwytsfj0I3BXt+FY6ypjs6TOTa9zfMbaq0qsPosTpjBUwxTxH/LkYHNHt4PstNX9CyHU+xpVxl9fZ85ujP8A4JjoivV8d+zABrpsHm5d9RDMSW+wd3Hzdef4hhVZh1Q6Ctp3wyD8Lxa/z2K6lXk12emZ5qcH2UjoymGIqydBshugKvArStMZS5anmDZLkbIPA/MiDyz4SU/kHwkl6Byo00dN30RRTbKzjpu+iKKY+As7uMBVCm2RG02ytW0p8BEbS7JXcLkqOmHhLph4Vz0uy70myXmBllJ0oIta4Pe/qocuHSRP5tPctGpZ4Wo6TZOZQOleGRxue8/da0G6qtlGa+Q8JSi+inwSpaHiOGR/Mc3Lly9j5H6hbTD8Rmo3sjrmuZIDqSCL+CpeD4LQcPsdi2IZBVvaQCBmy+Q0D7x8kDx2tdZfi3jLEp66moqehFLhskgMs7i18jhfsL6M+LndcuSWcI6cW0s5PR8PxCKqa0fiI/Pug41hNFitJyaunZLe1r6Fu4KxsUEcxZPSYjNEQ4OFjcjvodNe6uKDEsRprtkn62O/4yARfxZJFOLzHoKtUlrIxHEfB8uFTPdCHyw+gc2z7e3YrNupdew+Dde7MqKTEIuVI0C4/hyG35WWT4g4Qb9U9ABp3ZaxHuPX3H/Y6Pj+c/rMzW0NfKJ5p0g8LnSbK9ko3RvLXsII8pvTbLdzJ+jLsUvSbJK76bZJTlQNmaCOn7/SjCn2VhHTjXRFFMuY7h9GVop9k9sGyshT7J7abZK7iaFZyNk4QbKy5Av2TuRsl5Q6MrOSfCm09fLRw5KSCKN5FjIRmJRun2XOn2QlYpexoqUfRXVDp6qTPUyOkda13HsNvCBLRsnY5ksYe09wQrgU9vRd6fZRWJLCBKMpPLMtLgbYzmo55Kc+mt2hR5YcYp3Zo/23+qN2vwP7LXmn2Q3U9wQR327+6VuLGzL9MHUYxWUswdOZIXj0kBb/AMqyw/7RpKBlsQY+SnGmcDMGjc+Fpn0925dcv8vp+SrKnh/DZ3F0lBBn/mY0xkfLSFHiXseFjiylxDjHB8bxOmpsOjc6WTR1o3Cx+QNFJNN4Ck4dw1hmFyyS0VIGSyd5HOL3DYE9vhWBpr+nr4TwtwsC3aylmKKbp9klc9Lskn5inQumRjXREEY8IrW908NXP3OiqkBDB4TgwIwYnBim4VUA5Y8LvL2UgMTsgQ2YeMi8s+EsmylcvdLIFNmHiRF5aXLUnIlkU2ZONEUxppiUstCaWKbAdZEMSG6IFTSxMLVNxeJEIwDwuckKZlC4WBTcXiRD5ISUrKElNw8Z/9k=">
            <a:hlinkClick r:id="rId2"/>
          </p:cNvPr>
          <p:cNvSpPr>
            <a:spLocks noChangeAspect="1" noChangeArrowheads="1"/>
          </p:cNvSpPr>
          <p:nvPr/>
        </p:nvSpPr>
        <p:spPr bwMode="auto">
          <a:xfrm>
            <a:off x="155575" y="-427038"/>
            <a:ext cx="1247775" cy="8953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028" name="AutoShape 4" descr="data:image/jpg;base64,/9j/4AAQSkZJRgABAQAAAQABAAD/2wBDAAkGBwgHBgkIBwgKCgkLDRYPDQwMDRsUFRAWIB0iIiAdHx8kKDQsJCYxJx8fLT0tMTU3Ojo6Iys/RD84QzQ5Ojf/2wBDAQoKCg0MDRoPDxo3JR8lNzc3Nzc3Nzc3Nzc3Nzc3Nzc3Nzc3Nzc3Nzc3Nzc3Nzc3Nzc3Nzc3Nzc3Nzc3Nzc3Nzf/wAARCABeAIMDASIAAhEBAxEB/8QAHAAAAQUBAQEAAAAAAAAAAAAAAwACBAUGAQcI/8QAOBAAAQMCBAUDAQUGBwAAAAAAAQACAwQRBRIhYQYTFDFRQXGBIgcyQpHBIyQzUqHRFUNic7Hh8P/EABoBAAIDAQEAAAAAAAAAAAAAAAECAAMEBQb/xAAhEQACAgICAgMBAAAAAAAAAAAAAQIDERITIQQxIjJBBf/aAAwDAQACEQMRAD8A8cjRg1Mhaj2Xs4roxyfZ1iMwoQGqI0apymQdhRQdUBPBRyUtB0rIYcnByOSvB0pjgnEppKgUMIuhuaikoLygyyINzfKA9oRnoEiRl8AEgt6pi67uuKps0ISSVkkmSEqEKRFy+Y3mh5jv9WUgO/rohxs0RQ1acdYM8pdl7QDhMn97/wAcb/t8h4/RW8cHAzWtkiq62RxcG8moic0++Zjrf1WODCnCHMCHDQrPZTJrKk8iOa/T0LFOEm1OGCfh6kp3ki72vLjIR4YXfTfY6+CPXASNdFK+KVro5GHK9jxYtPggi4K1vBOPzYfOymlLnt7NBOhW6xbDsI4jjaK6ERzNFmzt0cz2P6FYq/KnTLSa6F6fo8XzWSzrXY7wBiFH+0w396iGtmj6iPb+yyEsE0Mjo5o3Me02LXCxC6NfkV2fVkcDufdcL03KlZWZFwhFyG5yeQhuahkeOBjnXUeQnVHc1CcxBsujgjpJ5jN0gwpGi3KGJI2RJLgmUWMcZ10TxEp0VOddEUUuyvyjmO0r2xorWKc2l2RG0x8IOSEcyC1rmm7TZwNwbrTYNj8sYEUpJJ0v5Cqul2Tm05aQ4XuFk8mqNqz+kjZqz07BeIIyz7w8WVhimD4PxBCespWSm38RrfrHyLEfNxsvLqepkiF9Q4DQ30Vlg3FVQ0uEmYFrgLX79yVxJQnXLro3V2xkgmN/ZhVQEyYTVxzjuIZ3ZX+wPY/OUblYeuw+pw6oNPXU8tPMPwytsfj0I3BXt+FY6ypjs6TOTa9zfMbaq0qsPosTpjBUwxTxH/LkYHNHt4PstNX9CyHU+xpVxl9fZ85ujP8A4JjoivV8d+zABrpsHm5d9RDMSW+wd3Hzdef4hhVZh1Q6Ctp3wyD8Lxa/z2K6lXk12emZ5qcH2UjoymGIqydBshugKvArStMZS5anmDZLkbIPA/MiDyz4SU/kHwkl6Byo00dN30RRTbKzjpu+iKKY+As7uMBVCm2RG02ytW0p8BEbS7JXcLkqOmHhLph4Vz0uy70myXmBllJ0oIta4Pe/qocuHSRP5tPctGpZ4Wo6TZOZQOleGRxue8/da0G6qtlGa+Q8JSi+inwSpaHiOGR/Mc3Lly9j5H6hbTD8Rmo3sjrmuZIDqSCL+CpeD4LQcPsdi2IZBVvaQCBmy+Q0D7x8kDx2tdZfi3jLEp66moqehFLhskgMs7i18jhfsL6M+LndcuSWcI6cW0s5PR8PxCKqa0fiI/Pug41hNFitJyaunZLe1r6Fu4KxsUEcxZPSYjNEQ4OFjcjvodNe6uKDEsRprtkn62O/4yARfxZJFOLzHoKtUlrIxHEfB8uFTPdCHyw+gc2z7e3YrNupdew+Dde7MqKTEIuVI0C4/hyG35WWT4g4Qb9U9ABp3ZaxHuPX3H/Y6Pj+c/rMzW0NfKJ5p0g8LnSbK9ko3RvLXsII8pvTbLdzJ+jLsUvSbJK76bZJTlQNmaCOn7/SjCn2VhHTjXRFFMuY7h9GVop9k9sGyshT7J7abZK7iaFZyNk4QbKy5Av2TuRsl5Q6MrOSfCm09fLRw5KSCKN5FjIRmJRun2XOn2QlYpexoqUfRXVDp6qTPUyOkda13HsNvCBLRsnY5ksYe09wQrgU9vRd6fZRWJLCBKMpPLMtLgbYzmo55Kc+mt2hR5YcYp3Zo/23+qN2vwP7LXmn2Q3U9wQR327+6VuLGzL9MHUYxWUswdOZIXj0kBb/AMqyw/7RpKBlsQY+SnGmcDMGjc+Fpn0925dcv8vp+SrKnh/DZ3F0lBBn/mY0xkfLSFHiXseFjiylxDjHB8bxOmpsOjc6WTR1o3Cx+QNFJNN4Ck4dw1hmFyyS0VIGSyd5HOL3DYE9vhWBpr+nr4TwtwsC3aylmKKbp9klc9Lskn5inQumRjXREEY8IrW908NXP3OiqkBDB4TgwIwYnBim4VUA5Y8LvL2UgMTsgQ2YeMi8s+EsmylcvdLIFNmHiRF5aXLUnIlkU2ZONEUxppiUstCaWKbAdZEMSG6IFTSxMLVNxeJEIwDwuckKZlC4WBTcXiRD5ISUrKElNw8Z/9k=">
            <a:hlinkClick r:id="rId2"/>
          </p:cNvPr>
          <p:cNvSpPr>
            <a:spLocks noChangeAspect="1" noChangeArrowheads="1"/>
          </p:cNvSpPr>
          <p:nvPr/>
        </p:nvSpPr>
        <p:spPr bwMode="auto">
          <a:xfrm>
            <a:off x="155575" y="-427038"/>
            <a:ext cx="1247775" cy="8953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032" name="Picture 8" descr="http://biozoona.files.wordpress.com/2009/08/emerging-killer-whale.jpg"/>
          <p:cNvPicPr>
            <a:picLocks noChangeAspect="1" noChangeArrowheads="1"/>
          </p:cNvPicPr>
          <p:nvPr/>
        </p:nvPicPr>
        <p:blipFill>
          <a:blip r:embed="rId3"/>
          <a:srcRect/>
          <a:stretch>
            <a:fillRect/>
          </a:stretch>
        </p:blipFill>
        <p:spPr bwMode="auto">
          <a:xfrm>
            <a:off x="428596" y="4195869"/>
            <a:ext cx="3071834" cy="2304965"/>
          </a:xfrm>
          <a:prstGeom prst="rect">
            <a:avLst/>
          </a:prstGeom>
          <a:noFill/>
        </p:spPr>
      </p:pic>
      <p:pic>
        <p:nvPicPr>
          <p:cNvPr id="1034" name="Picture 10" descr="http://www.veoverde.com/wp-content/uploads/2009/01/humpback_whale_02.jpg"/>
          <p:cNvPicPr>
            <a:picLocks noChangeAspect="1" noChangeArrowheads="1"/>
          </p:cNvPicPr>
          <p:nvPr/>
        </p:nvPicPr>
        <p:blipFill>
          <a:blip r:embed="rId4" cstate="print"/>
          <a:srcRect/>
          <a:stretch>
            <a:fillRect/>
          </a:stretch>
        </p:blipFill>
        <p:spPr bwMode="auto">
          <a:xfrm>
            <a:off x="5715008" y="357166"/>
            <a:ext cx="3010601" cy="225901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200</TotalTime>
  <Words>358</Words>
  <PresentationFormat>Presentación en pantalla (4:3)</PresentationFormat>
  <Paragraphs>70</Paragraphs>
  <Slides>9</Slides>
  <Notes>0</Notes>
  <HiddenSlides>0</HiddenSlides>
  <MMClips>5</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Flujo</vt:lpstr>
      <vt:lpstr>El canto de las ballenas</vt:lpstr>
      <vt:lpstr>EL CANTO DE LAS BALLENAS</vt:lpstr>
      <vt:lpstr>Diapositiva 3</vt:lpstr>
      <vt:lpstr>Diapositiva 4</vt:lpstr>
      <vt:lpstr>Diapositiva 5</vt:lpstr>
      <vt:lpstr>Diapositiva 6</vt:lpstr>
      <vt:lpstr>Diapositiva 7</vt:lpstr>
      <vt:lpstr>Diapositiva 8</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canto de las ballenas</dc:title>
  <dc:creator>WANDA</dc:creator>
  <cp:lastModifiedBy>WANDA</cp:lastModifiedBy>
  <cp:revision>52</cp:revision>
  <dcterms:created xsi:type="dcterms:W3CDTF">2010-03-10T02:28:51Z</dcterms:created>
  <dcterms:modified xsi:type="dcterms:W3CDTF">2010-04-08T18:39:45Z</dcterms:modified>
</cp:coreProperties>
</file>