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59B0D44-E409-47CA-A2E5-2BBB57D476CD}" type="datetimeFigureOut">
              <a:rPr lang="es-ES" smtClean="0"/>
              <a:pPr/>
              <a:t>21/09/2010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9955397-E84B-4DED-B70F-B2BF198BB5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EDUCACIÓN VIAL EN LOS DISTINTOS NIVELES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Según etapas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i="1" dirty="0" smtClean="0"/>
              <a:t> 2º </a:t>
            </a:r>
            <a:r>
              <a:rPr lang="es-ES" i="1" dirty="0"/>
              <a:t>ciclo de educación </a:t>
            </a:r>
            <a:r>
              <a:rPr lang="es-ES" i="1" dirty="0" smtClean="0"/>
              <a:t>infantil</a:t>
            </a:r>
          </a:p>
          <a:p>
            <a:pPr algn="just"/>
            <a:r>
              <a:rPr lang="es-ES" i="1" dirty="0" smtClean="0"/>
              <a:t> 3r </a:t>
            </a:r>
            <a:r>
              <a:rPr lang="es-ES" i="1" dirty="0"/>
              <a:t>ciclo de la Educación </a:t>
            </a:r>
            <a:r>
              <a:rPr lang="es-ES" i="1" dirty="0" smtClean="0"/>
              <a:t>Primaria</a:t>
            </a:r>
          </a:p>
          <a:p>
            <a:pPr algn="just"/>
            <a:r>
              <a:rPr lang="es-ES" i="1" dirty="0" smtClean="0"/>
              <a:t> Educación </a:t>
            </a:r>
            <a:r>
              <a:rPr lang="es-ES" i="1" dirty="0"/>
              <a:t>secundaria obligatoria (ESO</a:t>
            </a:r>
            <a:r>
              <a:rPr lang="es-ES" i="1" dirty="0" smtClean="0"/>
              <a:t>)</a:t>
            </a:r>
          </a:p>
          <a:p>
            <a:pPr algn="just"/>
            <a:r>
              <a:rPr lang="es-ES" i="1" dirty="0" smtClean="0"/>
              <a:t> 4º ESO</a:t>
            </a:r>
          </a:p>
          <a:p>
            <a:pPr algn="just"/>
            <a:r>
              <a:rPr lang="es-ES" i="1" dirty="0" smtClean="0"/>
              <a:t> Bachillerato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i="1" dirty="0" smtClean="0"/>
              <a:t>Segundo ciclo de educación infantil</a:t>
            </a:r>
            <a:br>
              <a:rPr lang="es-ES" i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Conocimiento de sí mismo y autonomía personal:</a:t>
            </a:r>
          </a:p>
          <a:p>
            <a:pPr marL="514350" indent="-514350" algn="just">
              <a:buNone/>
            </a:pPr>
            <a:r>
              <a:rPr lang="es-ES" dirty="0" smtClean="0"/>
              <a:t>	</a:t>
            </a:r>
            <a:r>
              <a:rPr lang="es-ES" sz="2400" dirty="0" smtClean="0"/>
              <a:t>- Educar en los desplazamientos que el niño y la niña hacen de casa a la escuela y en el seno de la escuela es uno de los elementos importantes que en esta área de conocimiento de sí mismo y autonomía personal se incluye</a:t>
            </a:r>
          </a:p>
          <a:p>
            <a:pPr algn="just"/>
            <a:r>
              <a:rPr lang="es-ES" dirty="0" smtClean="0"/>
              <a:t>Conocimiento del entorno y lenguajes</a:t>
            </a:r>
          </a:p>
          <a:p>
            <a:pPr algn="just"/>
            <a:r>
              <a:rPr lang="es-ES" dirty="0" smtClean="0"/>
              <a:t> Comunicación y representación</a:t>
            </a:r>
          </a:p>
          <a:p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 el </a:t>
            </a:r>
            <a:r>
              <a:rPr lang="es-ES" i="1" dirty="0" smtClean="0"/>
              <a:t>tercer ciclo de la Educación Primaria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i="1" dirty="0" smtClean="0"/>
              <a:t> Educación para </a:t>
            </a:r>
            <a:r>
              <a:rPr lang="es-ES" dirty="0" smtClean="0"/>
              <a:t>la </a:t>
            </a:r>
            <a:r>
              <a:rPr lang="es-ES" dirty="0"/>
              <a:t>ciudadanía y los derechos humanos. </a:t>
            </a:r>
            <a:r>
              <a:rPr lang="es-ES" dirty="0" smtClean="0"/>
              <a:t>3 bloques con cuatro epígrafes</a:t>
            </a:r>
            <a:r>
              <a:rPr lang="es-ES" dirty="0"/>
              <a:t>:</a:t>
            </a:r>
          </a:p>
          <a:p>
            <a:pPr marL="862330" lvl="1" indent="-514350" algn="just">
              <a:buFont typeface="+mj-lt"/>
              <a:buAutoNum type="arabicPeriod"/>
            </a:pPr>
            <a:r>
              <a:rPr lang="es-ES" dirty="0" smtClean="0"/>
              <a:t>Individuos </a:t>
            </a:r>
            <a:r>
              <a:rPr lang="es-ES" dirty="0"/>
              <a:t>y relaciones interpersonales y </a:t>
            </a:r>
            <a:r>
              <a:rPr lang="es-ES" dirty="0" smtClean="0"/>
              <a:t>sociales</a:t>
            </a:r>
          </a:p>
          <a:p>
            <a:pPr marL="862330" lvl="1" indent="-514350" algn="just">
              <a:buFont typeface="+mj-lt"/>
              <a:buAutoNum type="arabicPeriod"/>
            </a:pPr>
            <a:r>
              <a:rPr lang="es-ES" dirty="0" smtClean="0"/>
              <a:t>La </a:t>
            </a:r>
            <a:r>
              <a:rPr lang="es-ES" dirty="0"/>
              <a:t>vida </a:t>
            </a:r>
            <a:r>
              <a:rPr lang="es-ES" dirty="0" smtClean="0"/>
              <a:t>en comunidad</a:t>
            </a:r>
          </a:p>
          <a:p>
            <a:pPr marL="862330" lvl="1" indent="-514350" algn="just">
              <a:buFont typeface="+mj-lt"/>
              <a:buAutoNum type="arabicPeriod"/>
            </a:pPr>
            <a:r>
              <a:rPr lang="es-ES" dirty="0" smtClean="0"/>
              <a:t>La </a:t>
            </a:r>
            <a:r>
              <a:rPr lang="es-ES" dirty="0"/>
              <a:t>vida </a:t>
            </a:r>
            <a:r>
              <a:rPr lang="es-ES" dirty="0" smtClean="0"/>
              <a:t>en sociedad que dice</a:t>
            </a:r>
            <a:r>
              <a:rPr lang="es-ES" dirty="0"/>
              <a:t>: Respeto a las normas </a:t>
            </a:r>
            <a:r>
              <a:rPr lang="es-ES" dirty="0" smtClean="0"/>
              <a:t>de movilidad </a:t>
            </a:r>
            <a:r>
              <a:rPr lang="es-ES" dirty="0"/>
              <a:t>vial, identificación de causas y grupos </a:t>
            </a:r>
            <a:r>
              <a:rPr lang="es-ES" dirty="0" smtClean="0"/>
              <a:t>de riesgo </a:t>
            </a:r>
            <a:r>
              <a:rPr lang="es-ES" dirty="0"/>
              <a:t>en los accidentes de </a:t>
            </a:r>
            <a:r>
              <a:rPr lang="es-ES" dirty="0" smtClean="0"/>
              <a:t>tráfico (peatones</a:t>
            </a:r>
            <a:r>
              <a:rPr lang="es-ES" dirty="0"/>
              <a:t>, viajeros, ciclistas, etcétera).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</a:t>
            </a:r>
            <a:r>
              <a:rPr lang="es-ES" i="1" dirty="0" smtClean="0"/>
              <a:t>ducación secundaria obligatoria (ESO),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" i="1" dirty="0" smtClean="0"/>
              <a:t>3 </a:t>
            </a:r>
            <a:r>
              <a:rPr lang="es-ES" dirty="0" smtClean="0"/>
              <a:t>primeros cursos,</a:t>
            </a:r>
            <a:r>
              <a:rPr lang="es-ES" i="1" dirty="0" smtClean="0"/>
              <a:t> Educación </a:t>
            </a:r>
            <a:r>
              <a:rPr lang="es-ES" i="1" dirty="0"/>
              <a:t>para </a:t>
            </a:r>
            <a:r>
              <a:rPr lang="es-ES" i="1" dirty="0" smtClean="0"/>
              <a:t>la </a:t>
            </a:r>
            <a:r>
              <a:rPr lang="es-ES" dirty="0" smtClean="0"/>
              <a:t>ciudadanía. </a:t>
            </a:r>
          </a:p>
          <a:p>
            <a:pPr lvl="1" algn="just">
              <a:buNone/>
            </a:pPr>
            <a:r>
              <a:rPr lang="es-ES" sz="3100" dirty="0" smtClean="0"/>
              <a:t>		Los contenidos del área  son cinco: 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sz="2500" dirty="0" smtClean="0"/>
              <a:t>“La circulación vial y la responsabilidad ciudadana, accidentes de circulación: causas y consecuencias”. </a:t>
            </a:r>
          </a:p>
          <a:p>
            <a:pPr marL="862330" lvl="1" indent="-514350" algn="just">
              <a:buNone/>
            </a:pPr>
            <a:r>
              <a:rPr lang="es-ES" sz="3200" dirty="0" smtClean="0"/>
              <a:t>	Criterios </a:t>
            </a:r>
            <a:r>
              <a:rPr lang="es-ES" sz="3200" dirty="0"/>
              <a:t>de </a:t>
            </a:r>
            <a:r>
              <a:rPr lang="es-ES" sz="3200" dirty="0" smtClean="0"/>
              <a:t>evaluación: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sz="2500" dirty="0" smtClean="0"/>
              <a:t>“identificar </a:t>
            </a:r>
            <a:r>
              <a:rPr lang="es-ES" sz="2500" dirty="0"/>
              <a:t>los principales servicios públicos que deben garantizar </a:t>
            </a:r>
            <a:r>
              <a:rPr lang="es-ES" sz="2500" dirty="0" smtClean="0"/>
              <a:t>las administraciones</a:t>
            </a:r>
            <a:r>
              <a:rPr lang="es-ES" sz="2500" dirty="0"/>
              <a:t>, reconocer la contribución de los ciudadanos y ciudadanas en </a:t>
            </a:r>
            <a:r>
              <a:rPr lang="es-ES" sz="2500" dirty="0" smtClean="0"/>
              <a:t>su mantenimiento </a:t>
            </a:r>
            <a:r>
              <a:rPr lang="es-ES" sz="2500" dirty="0"/>
              <a:t>y mostrar ante situaciones de la vida cotidiana actitudes cívicas </a:t>
            </a:r>
            <a:r>
              <a:rPr lang="es-ES" sz="2500" dirty="0" smtClean="0"/>
              <a:t>relativas al </a:t>
            </a:r>
            <a:r>
              <a:rPr lang="es-ES" sz="2500" dirty="0"/>
              <a:t>cuidado del entorno, la seguridad vial, la protección civil o el consumo responsable</a:t>
            </a:r>
            <a:r>
              <a:rPr lang="es-ES" sz="2500" dirty="0" smtClean="0"/>
              <a:t>”.</a:t>
            </a:r>
          </a:p>
          <a:p>
            <a:pPr marL="862330" lvl="1" indent="-514350" algn="just">
              <a:buNone/>
            </a:pPr>
            <a:endParaRPr lang="es-ES" sz="2800" dirty="0" smtClean="0"/>
          </a:p>
          <a:p>
            <a:r>
              <a:rPr lang="es-ES" dirty="0" smtClean="0"/>
              <a:t>4º curso, Educación ético-cívica. </a:t>
            </a:r>
          </a:p>
          <a:p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smtClean="0"/>
              <a:t>Cuarto de ESO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 S</a:t>
            </a:r>
            <a:r>
              <a:rPr lang="es-ES" i="1" dirty="0" smtClean="0"/>
              <a:t>e </a:t>
            </a:r>
            <a:r>
              <a:rPr lang="es-ES" i="1" dirty="0"/>
              <a:t>va </a:t>
            </a:r>
            <a:r>
              <a:rPr lang="es-ES" i="1" dirty="0" smtClean="0"/>
              <a:t>añadir: </a:t>
            </a:r>
            <a:r>
              <a:rPr lang="es-ES" i="1" dirty="0"/>
              <a:t>“La violencia vial, vehículos y </a:t>
            </a:r>
            <a:r>
              <a:rPr lang="es-ES" i="1" dirty="0" smtClean="0"/>
              <a:t>publicidad, </a:t>
            </a:r>
            <a:r>
              <a:rPr lang="es-ES" dirty="0" smtClean="0"/>
              <a:t>factores </a:t>
            </a:r>
            <a:r>
              <a:rPr lang="es-ES" dirty="0"/>
              <a:t>que desencadenan un accidente: velocidad, alcohol, drogas, fatiga, </a:t>
            </a:r>
            <a:r>
              <a:rPr lang="es-ES" dirty="0" smtClean="0"/>
              <a:t>costes humanos</a:t>
            </a:r>
            <a:r>
              <a:rPr lang="es-ES" dirty="0"/>
              <a:t>, sociales y económicos de los accidentes de circulación”. </a:t>
            </a:r>
            <a:endParaRPr lang="es-ES" dirty="0" smtClean="0"/>
          </a:p>
          <a:p>
            <a:pPr algn="just"/>
            <a:r>
              <a:rPr lang="es-ES" dirty="0" smtClean="0"/>
              <a:t> Se desarrollará </a:t>
            </a:r>
            <a:r>
              <a:rPr lang="es-ES" dirty="0"/>
              <a:t>en los decretos de enseñanzas mínimas.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smtClean="0"/>
              <a:t>Bachillerato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T</a:t>
            </a:r>
            <a:r>
              <a:rPr lang="es-ES" i="1" dirty="0" smtClean="0"/>
              <a:t>odavía </a:t>
            </a:r>
            <a:r>
              <a:rPr lang="es-ES" i="1" dirty="0"/>
              <a:t>no se ha aprobado el decreto que regula la estructura </a:t>
            </a:r>
            <a:r>
              <a:rPr lang="es-ES" i="1" dirty="0" smtClean="0"/>
              <a:t>de </a:t>
            </a:r>
            <a:r>
              <a:rPr lang="es-ES" dirty="0" smtClean="0"/>
              <a:t>bachillerato </a:t>
            </a:r>
            <a:r>
              <a:rPr lang="es-ES" dirty="0"/>
              <a:t>y </a:t>
            </a:r>
            <a:r>
              <a:rPr lang="es-ES" dirty="0" smtClean="0"/>
              <a:t>que defina sus </a:t>
            </a:r>
            <a:r>
              <a:rPr lang="es-ES" dirty="0"/>
              <a:t>enseñanzas </a:t>
            </a:r>
            <a:r>
              <a:rPr lang="es-ES" dirty="0" smtClean="0"/>
              <a:t>mínimas. </a:t>
            </a:r>
          </a:p>
          <a:p>
            <a:pPr algn="just"/>
            <a:r>
              <a:rPr lang="es-ES" dirty="0" smtClean="0"/>
              <a:t>Pero </a:t>
            </a:r>
            <a:r>
              <a:rPr lang="es-ES" dirty="0"/>
              <a:t>la Ley </a:t>
            </a:r>
            <a:r>
              <a:rPr lang="es-ES" dirty="0" smtClean="0"/>
              <a:t>Orgánica de </a:t>
            </a:r>
            <a:r>
              <a:rPr lang="es-ES" dirty="0"/>
              <a:t>Educación, en su artículo 33 dice: n) </a:t>
            </a:r>
            <a:r>
              <a:rPr lang="es-ES" dirty="0" smtClean="0"/>
              <a:t>Afianzar actitudes </a:t>
            </a:r>
            <a:r>
              <a:rPr lang="es-ES" dirty="0"/>
              <a:t>de respeto y prevención en </a:t>
            </a:r>
            <a:r>
              <a:rPr lang="es-ES" dirty="0" smtClean="0"/>
              <a:t>el ámbito </a:t>
            </a:r>
            <a:r>
              <a:rPr lang="es-ES" dirty="0"/>
              <a:t>de la seguridad vial.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</TotalTime>
  <Words>235</Words>
  <Application>Microsoft Office PowerPoint</Application>
  <PresentationFormat>Presentación en pantalla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Urbano</vt:lpstr>
      <vt:lpstr>LA EDUCACIÓN VIAL EN LOS DISTINTOS NIVELES</vt:lpstr>
      <vt:lpstr>Según etapas</vt:lpstr>
      <vt:lpstr>Segundo ciclo de educación infantil </vt:lpstr>
      <vt:lpstr>En el tercer ciclo de la Educación Primaria </vt:lpstr>
      <vt:lpstr>Educación secundaria obligatoria (ESO), </vt:lpstr>
      <vt:lpstr>Cuarto de ESO </vt:lpstr>
      <vt:lpstr>Bachillerato</vt:lpstr>
    </vt:vector>
  </TitlesOfParts>
  <Company>KASA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EDUCACIÓN VIAL EN LOS DISTINTOS NIVELES</dc:title>
  <dc:creator>ROBERTO</dc:creator>
  <cp:lastModifiedBy>ROBERTO</cp:lastModifiedBy>
  <cp:revision>2</cp:revision>
  <dcterms:created xsi:type="dcterms:W3CDTF">2010-09-20T10:06:05Z</dcterms:created>
  <dcterms:modified xsi:type="dcterms:W3CDTF">2010-09-21T09:43:37Z</dcterms:modified>
</cp:coreProperties>
</file>