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23"/>
  </p:notesMasterIdLst>
  <p:sldIdLst>
    <p:sldId id="263" r:id="rId3"/>
    <p:sldId id="262" r:id="rId4"/>
    <p:sldId id="265" r:id="rId5"/>
    <p:sldId id="266" r:id="rId6"/>
    <p:sldId id="267" r:id="rId7"/>
    <p:sldId id="269" r:id="rId8"/>
    <p:sldId id="270" r:id="rId9"/>
    <p:sldId id="272" r:id="rId10"/>
    <p:sldId id="273" r:id="rId11"/>
    <p:sldId id="274" r:id="rId12"/>
    <p:sldId id="275" r:id="rId13"/>
    <p:sldId id="276" r:id="rId14"/>
    <p:sldId id="278" r:id="rId15"/>
    <p:sldId id="277" r:id="rId16"/>
    <p:sldId id="279" r:id="rId17"/>
    <p:sldId id="280" r:id="rId18"/>
    <p:sldId id="281" r:id="rId19"/>
    <p:sldId id="258" r:id="rId20"/>
    <p:sldId id="260" r:id="rId21"/>
    <p:sldId id="271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86" autoAdjust="0"/>
    <p:restoredTop sz="94660"/>
  </p:normalViewPr>
  <p:slideViewPr>
    <p:cSldViewPr>
      <p:cViewPr>
        <p:scale>
          <a:sx n="120" d="100"/>
          <a:sy n="120" d="100"/>
        </p:scale>
        <p:origin x="-606" y="5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2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  <c:spPr>
        <a:gradFill>
          <a:gsLst>
            <a:gs pos="0">
              <a:srgbClr val="C0C0C0">
                <a:tint val="66000"/>
                <a:satMod val="160000"/>
              </a:srgbClr>
            </a:gs>
            <a:gs pos="50000">
              <a:srgbClr val="C0C0C0">
                <a:tint val="44500"/>
                <a:satMod val="160000"/>
              </a:srgbClr>
            </a:gs>
            <a:gs pos="100000">
              <a:srgbClr val="C0C0C0">
                <a:tint val="23500"/>
                <a:satMod val="160000"/>
              </a:srgbClr>
            </a:gs>
          </a:gsLst>
          <a:lin ang="5400000" scaled="0"/>
        </a:gradFill>
        <a:ln w="12700">
          <a:solidFill>
            <a:srgbClr val="436400"/>
          </a:solidFill>
        </a:ln>
      </c:spPr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Exitosos</c:v>
                </c:pt>
              </c:strCache>
            </c:strRef>
          </c:tx>
          <c:spPr>
            <a:gradFill>
              <a:gsLst>
                <a:gs pos="0">
                  <a:srgbClr val="002060"/>
                </a:gs>
                <a:gs pos="50000">
                  <a:schemeClr val="tx2">
                    <a:lumMod val="50000"/>
                    <a:lumOff val="50000"/>
                  </a:schemeClr>
                </a:gs>
                <a:gs pos="100000">
                  <a:srgbClr val="002060"/>
                </a:gs>
              </a:gsLst>
              <a:lin ang="0" scaled="1"/>
            </a:gradFill>
          </c:spPr>
          <c:invertIfNegative val="0"/>
          <c:dPt>
            <c:idx val="0"/>
            <c:invertIfNegative val="0"/>
            <c:bubble3D val="0"/>
            <c:spPr>
              <a:solidFill>
                <a:srgbClr val="CC0099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rgbClr val="9BBB59">
                  <a:lumMod val="75000"/>
                </a:srgbClr>
              </a:solidFill>
            </c:spPr>
          </c:dPt>
          <c:dLbls>
            <c:txPr>
              <a:bodyPr rot="0" vert="horz" anchor="t" anchorCtr="0"/>
              <a:lstStyle/>
              <a:p>
                <a:pPr>
                  <a:defRPr lang="es-MX" sz="1400" b="1">
                    <a:solidFill>
                      <a:schemeClr val="bg1"/>
                    </a:solidFill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Hoja1!$A$2:$A$4</c:f>
              <c:strCache>
                <c:ptCount val="3"/>
                <c:pt idx="0">
                  <c:v>Mujeres</c:v>
                </c:pt>
                <c:pt idx="1">
                  <c:v>Hombres</c:v>
                </c:pt>
                <c:pt idx="2">
                  <c:v>Personal no entrevistados 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1</c:v>
                </c:pt>
                <c:pt idx="1">
                  <c:v>10</c:v>
                </c:pt>
                <c:pt idx="2">
                  <c:v>11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No Económico</c:v>
                </c:pt>
              </c:strCache>
            </c:strRef>
          </c:tx>
          <c:spPr>
            <a:gradFill>
              <a:gsLst>
                <a:gs pos="0">
                  <a:srgbClr val="FFC000"/>
                </a:gs>
                <a:gs pos="50000">
                  <a:srgbClr val="FFFF00"/>
                </a:gs>
                <a:gs pos="100000">
                  <a:srgbClr val="FFC000"/>
                </a:gs>
              </a:gsLst>
              <a:lin ang="0" scaled="1"/>
            </a:gradFill>
          </c:spPr>
          <c:invertIfNegative val="0"/>
          <c:dLbls>
            <c:txPr>
              <a:bodyPr/>
              <a:lstStyle/>
              <a:p>
                <a:pPr>
                  <a:defRPr lang="es-MX" sz="900" b="1">
                    <a:solidFill>
                      <a:schemeClr val="tx2"/>
                    </a:solidFill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Hoja1!$A$2:$A$4</c:f>
              <c:strCache>
                <c:ptCount val="3"/>
                <c:pt idx="0">
                  <c:v>Mujeres</c:v>
                </c:pt>
                <c:pt idx="1">
                  <c:v>Hombres</c:v>
                </c:pt>
                <c:pt idx="2">
                  <c:v>Personal no entrevistados </c:v>
                </c:pt>
              </c:strCache>
            </c:strRef>
          </c:cat>
          <c:val>
            <c:numRef>
              <c:f>Hoja1!$C$2:$C$4</c:f>
              <c:numCache>
                <c:formatCode>General</c:formatCode>
                <c:ptCount val="3"/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No Exitoso</c:v>
                </c:pt>
              </c:strCache>
            </c:strRef>
          </c:tx>
          <c:spPr>
            <a:gradFill>
              <a:gsLst>
                <a:gs pos="0">
                  <a:srgbClr val="FF0000">
                    <a:gamma/>
                    <a:shade val="26275"/>
                    <a:invGamma/>
                  </a:srgbClr>
                </a:gs>
                <a:gs pos="50000">
                  <a:srgbClr val="FF0000"/>
                </a:gs>
                <a:gs pos="100000">
                  <a:srgbClr val="FF0000">
                    <a:gamma/>
                    <a:shade val="26275"/>
                    <a:invGamma/>
                  </a:srgbClr>
                </a:gs>
              </a:gsLst>
              <a:lin ang="0" scaled="1"/>
            </a:gradFill>
          </c:spPr>
          <c:invertIfNegative val="0"/>
          <c:dLbls>
            <c:txPr>
              <a:bodyPr/>
              <a:lstStyle/>
              <a:p>
                <a:pPr>
                  <a:defRPr lang="es-MX" sz="850" b="1">
                    <a:solidFill>
                      <a:schemeClr val="bg1"/>
                    </a:solidFill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Hoja1!$A$2:$A$4</c:f>
              <c:strCache>
                <c:ptCount val="3"/>
                <c:pt idx="0">
                  <c:v>Mujeres</c:v>
                </c:pt>
                <c:pt idx="1">
                  <c:v>Hombres</c:v>
                </c:pt>
                <c:pt idx="2">
                  <c:v>Personal no entrevistados </c:v>
                </c:pt>
              </c:strCache>
            </c:strRef>
          </c:cat>
          <c:val>
            <c:numRef>
              <c:f>Hoja1!$D$2:$D$4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4"/>
        <c:gapDepth val="48"/>
        <c:shape val="cylinder"/>
        <c:axId val="22513536"/>
        <c:axId val="22515072"/>
        <c:axId val="0"/>
      </c:bar3DChart>
      <c:catAx>
        <c:axId val="225135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lang="es-MX" sz="105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pPr>
            <a:endParaRPr lang="es-MX"/>
          </a:p>
        </c:txPr>
        <c:crossAx val="22515072"/>
        <c:crosses val="autoZero"/>
        <c:auto val="1"/>
        <c:lblAlgn val="ctr"/>
        <c:lblOffset val="100"/>
        <c:noMultiLvlLbl val="0"/>
      </c:catAx>
      <c:valAx>
        <c:axId val="2251507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225135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MX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140"/>
      <c:rAngAx val="0"/>
      <c:perspective val="2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0776740870354169"/>
          <c:w val="0.89900031496062949"/>
          <c:h val="0.8922325912964324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spPr>
            <a:solidFill>
              <a:srgbClr val="FF6600"/>
            </a:solidFill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Pt>
            <c:idx val="0"/>
            <c:bubble3D val="0"/>
            <c:spPr>
              <a:solidFill>
                <a:srgbClr val="CC0099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metal">
                <a:bevelT w="63500" h="25400"/>
              </a:sp3d>
            </c:spPr>
          </c:dPt>
          <c:dPt>
            <c:idx val="1"/>
            <c:bubble3D val="0"/>
            <c:spPr>
              <a:solidFill>
                <a:schemeClr val="accent2">
                  <a:lumMod val="75000"/>
                </a:schemeClr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metal">
                <a:bevelT w="63500" h="25400"/>
              </a:sp3d>
            </c:spPr>
          </c:dPt>
          <c:dPt>
            <c:idx val="2"/>
            <c:bubble3D val="0"/>
            <c:spPr>
              <a:solidFill>
                <a:srgbClr val="9BBB59">
                  <a:lumMod val="50000"/>
                </a:srgbClr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0"/>
              <c:layout>
                <c:manualLayout>
                  <c:x val="-5.0581437531151914E-2"/>
                  <c:y val="-0.30501393232869578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23729070188803111"/>
                  <c:y val="-0.1487646172236369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0.28288690906637715"/>
                  <c:y val="6.372714957947428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lang="es-MX" sz="1050" b="1">
                    <a:solidFill>
                      <a:schemeClr val="bg1"/>
                    </a:solidFill>
                  </a:defRPr>
                </a:pPr>
                <a:endParaRPr lang="es-MX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Hoja1!$A$2:$A$4</c:f>
              <c:strCache>
                <c:ptCount val="3"/>
                <c:pt idx="0">
                  <c:v>Mujeres</c:v>
                </c:pt>
                <c:pt idx="1">
                  <c:v>Hombres</c:v>
                </c:pt>
                <c:pt idx="2">
                  <c:v>Personal no entrevistados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1</c:v>
                </c:pt>
                <c:pt idx="1">
                  <c:v>10</c:v>
                </c:pt>
                <c:pt idx="2">
                  <c:v>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s-MX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F0196F-EBE0-442D-9D52-992174E255DA}" type="datetimeFigureOut">
              <a:rPr lang="en-US" smtClean="0"/>
              <a:pPr/>
              <a:t>11/19/2010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B77548-0769-439A-9D00-C51DBB365C5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236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A7468B-9E25-41AD-AB47-CD4DE227A3D2}" type="slidenum">
              <a:rPr lang="es-ES"/>
              <a:pPr/>
              <a:t>1</a:t>
            </a:fld>
            <a:endParaRPr lang="es-ES" dirty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MX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C0AB94-0234-4DBB-86D1-4AC5C128F04A}" type="slidenum">
              <a:rPr lang="es-MX" smtClean="0"/>
              <a:pPr>
                <a:defRPr/>
              </a:pPr>
              <a:t>18</a:t>
            </a:fld>
            <a:endParaRPr lang="es-MX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C0AB94-0234-4DBB-86D1-4AC5C128F04A}" type="slidenum">
              <a:rPr lang="es-MX" smtClean="0"/>
              <a:pPr>
                <a:defRPr/>
              </a:pPr>
              <a:t>19</a:t>
            </a:fld>
            <a:endParaRPr lang="es-MX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273CA-2FD5-4D5C-A9B0-1C53FF3B8C73}" type="datetimeFigureOut">
              <a:rPr lang="en-US" smtClean="0"/>
              <a:pPr/>
              <a:t>11/19/2010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77E6F-9008-4853-8454-F1916903EDC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273CA-2FD5-4D5C-A9B0-1C53FF3B8C73}" type="datetimeFigureOut">
              <a:rPr lang="en-US" smtClean="0"/>
              <a:pPr/>
              <a:t>11/19/2010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77E6F-9008-4853-8454-F1916903EDC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273CA-2FD5-4D5C-A9B0-1C53FF3B8C73}" type="datetimeFigureOut">
              <a:rPr lang="en-US" smtClean="0"/>
              <a:pPr/>
              <a:t>11/19/2010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77E6F-9008-4853-8454-F1916903EDC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 userDrawn="1"/>
        </p:nvSpPr>
        <p:spPr bwMode="blackWhite">
          <a:xfrm>
            <a:off x="368300" y="1395413"/>
            <a:ext cx="2527300" cy="3683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  <a:effectLst/>
        </p:spPr>
        <p:txBody>
          <a:bodyPr tIns="72000" bIns="126000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s-ES_tradnl" b="1">
              <a:solidFill>
                <a:srgbClr val="FFFFFF"/>
              </a:solidFill>
              <a:latin typeface="Futura Lt BT" pitchFamily="34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 userDrawn="1"/>
        </p:nvSpPr>
        <p:spPr bwMode="blackWhite">
          <a:xfrm>
            <a:off x="2895600" y="1395413"/>
            <a:ext cx="5927725" cy="36830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lIns="594360" tIns="73152"/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s-ES_tradnl" sz="1400">
              <a:solidFill>
                <a:srgbClr val="000066"/>
              </a:solidFill>
            </a:endParaRPr>
          </a:p>
        </p:txBody>
      </p:sp>
      <p:sp>
        <p:nvSpPr>
          <p:cNvPr id="6" name="Rectangle 8"/>
          <p:cNvSpPr>
            <a:spLocks noChangeArrowheads="1"/>
          </p:cNvSpPr>
          <p:nvPr userDrawn="1"/>
        </p:nvSpPr>
        <p:spPr bwMode="auto">
          <a:xfrm>
            <a:off x="2895600" y="533400"/>
            <a:ext cx="1500188" cy="8620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62225" y="2878138"/>
            <a:ext cx="6083300" cy="384175"/>
          </a:xfrm>
        </p:spPr>
        <p:txBody>
          <a:bodyPr/>
          <a:lstStyle>
            <a:lvl1pPr algn="ctr">
              <a:defRPr sz="3600"/>
            </a:lvl1pPr>
          </a:lstStyle>
          <a:p>
            <a:r>
              <a:rPr lang="es-CO"/>
              <a:t>Click to edit Master title style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97138" y="6021388"/>
            <a:ext cx="6400800" cy="427037"/>
          </a:xfrm>
        </p:spPr>
        <p:txBody>
          <a:bodyPr>
            <a:spAutoFit/>
          </a:bodyPr>
          <a:lstStyle>
            <a:lvl1pPr marL="0" indent="0" algn="ctr">
              <a:buFontTx/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s-CO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15913" y="990600"/>
            <a:ext cx="41402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08513" y="990600"/>
            <a:ext cx="4141787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273CA-2FD5-4D5C-A9B0-1C53FF3B8C73}" type="datetimeFigureOut">
              <a:rPr lang="en-US" smtClean="0"/>
              <a:pPr/>
              <a:t>11/19/2010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77E6F-9008-4853-8454-F1916903EDC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35750" y="312738"/>
            <a:ext cx="2114550" cy="608806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287338" y="312738"/>
            <a:ext cx="6196012" cy="608806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273CA-2FD5-4D5C-A9B0-1C53FF3B8C73}" type="datetimeFigureOut">
              <a:rPr lang="en-US" smtClean="0"/>
              <a:pPr/>
              <a:t>11/19/2010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77E6F-9008-4853-8454-F1916903EDC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273CA-2FD5-4D5C-A9B0-1C53FF3B8C73}" type="datetimeFigureOut">
              <a:rPr lang="en-US" smtClean="0"/>
              <a:pPr/>
              <a:t>11/19/2010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77E6F-9008-4853-8454-F1916903EDC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273CA-2FD5-4D5C-A9B0-1C53FF3B8C73}" type="datetimeFigureOut">
              <a:rPr lang="en-US" smtClean="0"/>
              <a:pPr/>
              <a:t>11/19/2010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77E6F-9008-4853-8454-F1916903EDC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273CA-2FD5-4D5C-A9B0-1C53FF3B8C73}" type="datetimeFigureOut">
              <a:rPr lang="en-US" smtClean="0"/>
              <a:pPr/>
              <a:t>11/19/2010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77E6F-9008-4853-8454-F1916903EDC1}" type="slidenum">
              <a:rPr lang="en-US" smtClean="0"/>
              <a:pPr/>
              <a:t>‹Nº›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0841" t="14790" r="39252" b="81166"/>
          <a:stretch>
            <a:fillRect/>
          </a:stretch>
        </p:blipFill>
        <p:spPr bwMode="auto">
          <a:xfrm>
            <a:off x="1295400" y="228600"/>
            <a:ext cx="2286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 redondeado"/>
          <p:cNvSpPr/>
          <p:nvPr userDrawn="1"/>
        </p:nvSpPr>
        <p:spPr>
          <a:xfrm>
            <a:off x="3657600" y="0"/>
            <a:ext cx="5486400" cy="533400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146" name="Picture 2" descr="http://www.fundacionhealy.org/edicionenlinea/fotos/Noticias/849497-med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6353589"/>
            <a:ext cx="1575816" cy="428211"/>
          </a:xfrm>
          <a:prstGeom prst="rect">
            <a:avLst/>
          </a:prstGeom>
          <a:noFill/>
        </p:spPr>
      </p:pic>
      <p:grpSp>
        <p:nvGrpSpPr>
          <p:cNvPr id="8" name="Group 5"/>
          <p:cNvGrpSpPr>
            <a:grpSpLocks/>
          </p:cNvGrpSpPr>
          <p:nvPr userDrawn="1"/>
        </p:nvGrpSpPr>
        <p:grpSpPr bwMode="auto">
          <a:xfrm>
            <a:off x="152400" y="152400"/>
            <a:ext cx="1219200" cy="457200"/>
            <a:chOff x="134" y="174"/>
            <a:chExt cx="1432" cy="508"/>
          </a:xfrm>
        </p:grpSpPr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157" y="174"/>
              <a:ext cx="440" cy="357"/>
            </a:xfrm>
            <a:custGeom>
              <a:avLst/>
              <a:gdLst>
                <a:gd name="T0" fmla="*/ 651 w 1714"/>
                <a:gd name="T1" fmla="*/ 610 h 1503"/>
                <a:gd name="T2" fmla="*/ 1713 w 1714"/>
                <a:gd name="T3" fmla="*/ 888 h 1503"/>
                <a:gd name="T4" fmla="*/ 1677 w 1714"/>
                <a:gd name="T5" fmla="*/ 1152 h 1503"/>
                <a:gd name="T6" fmla="*/ 1518 w 1714"/>
                <a:gd name="T7" fmla="*/ 1373 h 1503"/>
                <a:gd name="T8" fmla="*/ 1188 w 1714"/>
                <a:gd name="T9" fmla="*/ 1501 h 1503"/>
                <a:gd name="T10" fmla="*/ 906 w 1714"/>
                <a:gd name="T11" fmla="*/ 1450 h 1503"/>
                <a:gd name="T12" fmla="*/ 910 w 1714"/>
                <a:gd name="T13" fmla="*/ 1413 h 1503"/>
                <a:gd name="T14" fmla="*/ 54 w 1714"/>
                <a:gd name="T15" fmla="*/ 1403 h 1503"/>
                <a:gd name="T16" fmla="*/ 936 w 1714"/>
                <a:gd name="T17" fmla="*/ 1319 h 1503"/>
                <a:gd name="T18" fmla="*/ 951 w 1714"/>
                <a:gd name="T19" fmla="*/ 1278 h 1503"/>
                <a:gd name="T20" fmla="*/ 981 w 1714"/>
                <a:gd name="T21" fmla="*/ 1225 h 1503"/>
                <a:gd name="T22" fmla="*/ 1007 w 1714"/>
                <a:gd name="T23" fmla="*/ 1188 h 1503"/>
                <a:gd name="T24" fmla="*/ 1052 w 1714"/>
                <a:gd name="T25" fmla="*/ 1133 h 1503"/>
                <a:gd name="T26" fmla="*/ 1087 w 1714"/>
                <a:gd name="T27" fmla="*/ 1094 h 1503"/>
                <a:gd name="T28" fmla="*/ 305 w 1714"/>
                <a:gd name="T29" fmla="*/ 1088 h 1503"/>
                <a:gd name="T30" fmla="*/ 309 w 1714"/>
                <a:gd name="T31" fmla="*/ 1034 h 1503"/>
                <a:gd name="T32" fmla="*/ 288 w 1714"/>
                <a:gd name="T33" fmla="*/ 1006 h 1503"/>
                <a:gd name="T34" fmla="*/ 1275 w 1714"/>
                <a:gd name="T35" fmla="*/ 1006 h 1503"/>
                <a:gd name="T36" fmla="*/ 1404 w 1714"/>
                <a:gd name="T37" fmla="*/ 1028 h 1503"/>
                <a:gd name="T38" fmla="*/ 1475 w 1714"/>
                <a:gd name="T39" fmla="*/ 1085 h 1503"/>
                <a:gd name="T40" fmla="*/ 1499 w 1714"/>
                <a:gd name="T41" fmla="*/ 1116 h 1503"/>
                <a:gd name="T42" fmla="*/ 1522 w 1714"/>
                <a:gd name="T43" fmla="*/ 1139 h 1503"/>
                <a:gd name="T44" fmla="*/ 1544 w 1714"/>
                <a:gd name="T45" fmla="*/ 1111 h 1503"/>
                <a:gd name="T46" fmla="*/ 1565 w 1714"/>
                <a:gd name="T47" fmla="*/ 1070 h 1503"/>
                <a:gd name="T48" fmla="*/ 1576 w 1714"/>
                <a:gd name="T49" fmla="*/ 1026 h 1503"/>
                <a:gd name="T50" fmla="*/ 1580 w 1714"/>
                <a:gd name="T51" fmla="*/ 983 h 1503"/>
                <a:gd name="T52" fmla="*/ 268 w 1714"/>
                <a:gd name="T53" fmla="*/ 961 h 1503"/>
                <a:gd name="T54" fmla="*/ 251 w 1714"/>
                <a:gd name="T55" fmla="*/ 884 h 1503"/>
                <a:gd name="T56" fmla="*/ 264 w 1714"/>
                <a:gd name="T57" fmla="*/ 822 h 1503"/>
                <a:gd name="T58" fmla="*/ 361 w 1714"/>
                <a:gd name="T59" fmla="*/ 882 h 1503"/>
                <a:gd name="T60" fmla="*/ 442 w 1714"/>
                <a:gd name="T61" fmla="*/ 910 h 1503"/>
                <a:gd name="T62" fmla="*/ 1568 w 1714"/>
                <a:gd name="T63" fmla="*/ 899 h 1503"/>
                <a:gd name="T64" fmla="*/ 1557 w 1714"/>
                <a:gd name="T65" fmla="*/ 859 h 1503"/>
                <a:gd name="T66" fmla="*/ 384 w 1714"/>
                <a:gd name="T67" fmla="*/ 844 h 1503"/>
                <a:gd name="T68" fmla="*/ 365 w 1714"/>
                <a:gd name="T69" fmla="*/ 807 h 1503"/>
                <a:gd name="T70" fmla="*/ 990 w 1714"/>
                <a:gd name="T71" fmla="*/ 764 h 1503"/>
                <a:gd name="T72" fmla="*/ 1089 w 1714"/>
                <a:gd name="T73" fmla="*/ 760 h 1503"/>
                <a:gd name="T74" fmla="*/ 1170 w 1714"/>
                <a:gd name="T75" fmla="*/ 760 h 1503"/>
                <a:gd name="T76" fmla="*/ 1200 w 1714"/>
                <a:gd name="T77" fmla="*/ 768 h 1503"/>
                <a:gd name="T78" fmla="*/ 1218 w 1714"/>
                <a:gd name="T79" fmla="*/ 790 h 1503"/>
                <a:gd name="T80" fmla="*/ 1224 w 1714"/>
                <a:gd name="T81" fmla="*/ 814 h 1503"/>
                <a:gd name="T82" fmla="*/ 1278 w 1714"/>
                <a:gd name="T83" fmla="*/ 824 h 1503"/>
                <a:gd name="T84" fmla="*/ 1430 w 1714"/>
                <a:gd name="T85" fmla="*/ 826 h 1503"/>
                <a:gd name="T86" fmla="*/ 1531 w 1714"/>
                <a:gd name="T87" fmla="*/ 814 h 1503"/>
                <a:gd name="T88" fmla="*/ 1475 w 1714"/>
                <a:gd name="T89" fmla="*/ 764 h 1503"/>
                <a:gd name="T90" fmla="*/ 356 w 1714"/>
                <a:gd name="T91" fmla="*/ 773 h 1503"/>
                <a:gd name="T92" fmla="*/ 350 w 1714"/>
                <a:gd name="T93" fmla="*/ 724 h 1503"/>
                <a:gd name="T94" fmla="*/ 352 w 1714"/>
                <a:gd name="T95" fmla="*/ 676 h 1503"/>
                <a:gd name="T96" fmla="*/ 387 w 1714"/>
                <a:gd name="T97" fmla="*/ 693 h 1503"/>
                <a:gd name="T98" fmla="*/ 458 w 1714"/>
                <a:gd name="T99" fmla="*/ 736 h 1503"/>
                <a:gd name="T100" fmla="*/ 513 w 1714"/>
                <a:gd name="T101" fmla="*/ 747 h 1503"/>
                <a:gd name="T102" fmla="*/ 494 w 1714"/>
                <a:gd name="T103" fmla="*/ 717 h 1503"/>
                <a:gd name="T104" fmla="*/ 1290 w 1714"/>
                <a:gd name="T105" fmla="*/ 713 h 1503"/>
                <a:gd name="T106" fmla="*/ 1256 w 1714"/>
                <a:gd name="T107" fmla="*/ 666 h 1503"/>
                <a:gd name="T108" fmla="*/ 1173 w 1714"/>
                <a:gd name="T109" fmla="*/ 629 h 1503"/>
                <a:gd name="T110" fmla="*/ 848 w 1714"/>
                <a:gd name="T111" fmla="*/ 647 h 1503"/>
                <a:gd name="T112" fmla="*/ 488 w 1714"/>
                <a:gd name="T113" fmla="*/ 668 h 1503"/>
                <a:gd name="T114" fmla="*/ 466 w 1714"/>
                <a:gd name="T115" fmla="*/ 616 h 1503"/>
                <a:gd name="T116" fmla="*/ 464 w 1714"/>
                <a:gd name="T117" fmla="*/ 552 h 1503"/>
                <a:gd name="T118" fmla="*/ 507 w 1714"/>
                <a:gd name="T119" fmla="*/ 554 h 1503"/>
                <a:gd name="T120" fmla="*/ 582 w 1714"/>
                <a:gd name="T121" fmla="*/ 597 h 150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714"/>
                <a:gd name="T184" fmla="*/ 0 h 1503"/>
                <a:gd name="T185" fmla="*/ 1714 w 1714"/>
                <a:gd name="T186" fmla="*/ 1503 h 150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714" h="1503">
                  <a:moveTo>
                    <a:pt x="627" y="610"/>
                  </a:moveTo>
                  <a:lnTo>
                    <a:pt x="629" y="612"/>
                  </a:lnTo>
                  <a:lnTo>
                    <a:pt x="631" y="612"/>
                  </a:lnTo>
                  <a:lnTo>
                    <a:pt x="633" y="612"/>
                  </a:lnTo>
                  <a:lnTo>
                    <a:pt x="634" y="612"/>
                  </a:lnTo>
                  <a:lnTo>
                    <a:pt x="636" y="612"/>
                  </a:lnTo>
                  <a:lnTo>
                    <a:pt x="638" y="612"/>
                  </a:lnTo>
                  <a:lnTo>
                    <a:pt x="640" y="612"/>
                  </a:lnTo>
                  <a:lnTo>
                    <a:pt x="642" y="612"/>
                  </a:lnTo>
                  <a:lnTo>
                    <a:pt x="644" y="612"/>
                  </a:lnTo>
                  <a:lnTo>
                    <a:pt x="646" y="612"/>
                  </a:lnTo>
                  <a:lnTo>
                    <a:pt x="648" y="612"/>
                  </a:lnTo>
                  <a:lnTo>
                    <a:pt x="649" y="612"/>
                  </a:lnTo>
                  <a:lnTo>
                    <a:pt x="649" y="610"/>
                  </a:lnTo>
                  <a:lnTo>
                    <a:pt x="651" y="610"/>
                  </a:lnTo>
                  <a:lnTo>
                    <a:pt x="653" y="610"/>
                  </a:lnTo>
                  <a:lnTo>
                    <a:pt x="653" y="608"/>
                  </a:lnTo>
                  <a:lnTo>
                    <a:pt x="655" y="608"/>
                  </a:lnTo>
                  <a:lnTo>
                    <a:pt x="1129" y="0"/>
                  </a:lnTo>
                  <a:lnTo>
                    <a:pt x="1660" y="728"/>
                  </a:lnTo>
                  <a:lnTo>
                    <a:pt x="1668" y="741"/>
                  </a:lnTo>
                  <a:lnTo>
                    <a:pt x="1677" y="754"/>
                  </a:lnTo>
                  <a:lnTo>
                    <a:pt x="1684" y="769"/>
                  </a:lnTo>
                  <a:lnTo>
                    <a:pt x="1690" y="786"/>
                  </a:lnTo>
                  <a:lnTo>
                    <a:pt x="1696" y="801"/>
                  </a:lnTo>
                  <a:lnTo>
                    <a:pt x="1701" y="818"/>
                  </a:lnTo>
                  <a:lnTo>
                    <a:pt x="1705" y="835"/>
                  </a:lnTo>
                  <a:lnTo>
                    <a:pt x="1707" y="852"/>
                  </a:lnTo>
                  <a:lnTo>
                    <a:pt x="1711" y="869"/>
                  </a:lnTo>
                  <a:lnTo>
                    <a:pt x="1713" y="888"/>
                  </a:lnTo>
                  <a:lnTo>
                    <a:pt x="1714" y="906"/>
                  </a:lnTo>
                  <a:lnTo>
                    <a:pt x="1714" y="923"/>
                  </a:lnTo>
                  <a:lnTo>
                    <a:pt x="1714" y="942"/>
                  </a:lnTo>
                  <a:lnTo>
                    <a:pt x="1714" y="961"/>
                  </a:lnTo>
                  <a:lnTo>
                    <a:pt x="1713" y="979"/>
                  </a:lnTo>
                  <a:lnTo>
                    <a:pt x="1711" y="998"/>
                  </a:lnTo>
                  <a:lnTo>
                    <a:pt x="1709" y="1015"/>
                  </a:lnTo>
                  <a:lnTo>
                    <a:pt x="1707" y="1034"/>
                  </a:lnTo>
                  <a:lnTo>
                    <a:pt x="1703" y="1053"/>
                  </a:lnTo>
                  <a:lnTo>
                    <a:pt x="1699" y="1070"/>
                  </a:lnTo>
                  <a:lnTo>
                    <a:pt x="1696" y="1086"/>
                  </a:lnTo>
                  <a:lnTo>
                    <a:pt x="1692" y="1103"/>
                  </a:lnTo>
                  <a:lnTo>
                    <a:pt x="1688" y="1120"/>
                  </a:lnTo>
                  <a:lnTo>
                    <a:pt x="1683" y="1137"/>
                  </a:lnTo>
                  <a:lnTo>
                    <a:pt x="1677" y="1152"/>
                  </a:lnTo>
                  <a:lnTo>
                    <a:pt x="1671" y="1167"/>
                  </a:lnTo>
                  <a:lnTo>
                    <a:pt x="1666" y="1182"/>
                  </a:lnTo>
                  <a:lnTo>
                    <a:pt x="1660" y="1197"/>
                  </a:lnTo>
                  <a:lnTo>
                    <a:pt x="1655" y="1210"/>
                  </a:lnTo>
                  <a:lnTo>
                    <a:pt x="1647" y="1221"/>
                  </a:lnTo>
                  <a:lnTo>
                    <a:pt x="1641" y="1235"/>
                  </a:lnTo>
                  <a:lnTo>
                    <a:pt x="1634" y="1244"/>
                  </a:lnTo>
                  <a:lnTo>
                    <a:pt x="1623" y="1263"/>
                  </a:lnTo>
                  <a:lnTo>
                    <a:pt x="1610" y="1280"/>
                  </a:lnTo>
                  <a:lnTo>
                    <a:pt x="1597" y="1296"/>
                  </a:lnTo>
                  <a:lnTo>
                    <a:pt x="1582" y="1311"/>
                  </a:lnTo>
                  <a:lnTo>
                    <a:pt x="1567" y="1328"/>
                  </a:lnTo>
                  <a:lnTo>
                    <a:pt x="1552" y="1343"/>
                  </a:lnTo>
                  <a:lnTo>
                    <a:pt x="1535" y="1358"/>
                  </a:lnTo>
                  <a:lnTo>
                    <a:pt x="1518" y="1373"/>
                  </a:lnTo>
                  <a:lnTo>
                    <a:pt x="1499" y="1386"/>
                  </a:lnTo>
                  <a:lnTo>
                    <a:pt x="1482" y="1400"/>
                  </a:lnTo>
                  <a:lnTo>
                    <a:pt x="1462" y="1413"/>
                  </a:lnTo>
                  <a:lnTo>
                    <a:pt x="1443" y="1424"/>
                  </a:lnTo>
                  <a:lnTo>
                    <a:pt x="1422" y="1435"/>
                  </a:lnTo>
                  <a:lnTo>
                    <a:pt x="1402" y="1445"/>
                  </a:lnTo>
                  <a:lnTo>
                    <a:pt x="1381" y="1454"/>
                  </a:lnTo>
                  <a:lnTo>
                    <a:pt x="1359" y="1463"/>
                  </a:lnTo>
                  <a:lnTo>
                    <a:pt x="1336" y="1473"/>
                  </a:lnTo>
                  <a:lnTo>
                    <a:pt x="1312" y="1478"/>
                  </a:lnTo>
                  <a:lnTo>
                    <a:pt x="1290" y="1486"/>
                  </a:lnTo>
                  <a:lnTo>
                    <a:pt x="1265" y="1492"/>
                  </a:lnTo>
                  <a:lnTo>
                    <a:pt x="1239" y="1495"/>
                  </a:lnTo>
                  <a:lnTo>
                    <a:pt x="1215" y="1499"/>
                  </a:lnTo>
                  <a:lnTo>
                    <a:pt x="1188" y="1501"/>
                  </a:lnTo>
                  <a:lnTo>
                    <a:pt x="1162" y="1503"/>
                  </a:lnTo>
                  <a:lnTo>
                    <a:pt x="1136" y="1503"/>
                  </a:lnTo>
                  <a:lnTo>
                    <a:pt x="1108" y="1503"/>
                  </a:lnTo>
                  <a:lnTo>
                    <a:pt x="1082" y="1501"/>
                  </a:lnTo>
                  <a:lnTo>
                    <a:pt x="1054" y="1499"/>
                  </a:lnTo>
                  <a:lnTo>
                    <a:pt x="1026" y="1495"/>
                  </a:lnTo>
                  <a:lnTo>
                    <a:pt x="996" y="1490"/>
                  </a:lnTo>
                  <a:lnTo>
                    <a:pt x="968" y="1482"/>
                  </a:lnTo>
                  <a:lnTo>
                    <a:pt x="938" y="1475"/>
                  </a:lnTo>
                  <a:lnTo>
                    <a:pt x="0" y="1480"/>
                  </a:lnTo>
                  <a:lnTo>
                    <a:pt x="34" y="1430"/>
                  </a:lnTo>
                  <a:lnTo>
                    <a:pt x="906" y="1458"/>
                  </a:lnTo>
                  <a:lnTo>
                    <a:pt x="906" y="1454"/>
                  </a:lnTo>
                  <a:lnTo>
                    <a:pt x="906" y="1452"/>
                  </a:lnTo>
                  <a:lnTo>
                    <a:pt x="906" y="1450"/>
                  </a:lnTo>
                  <a:lnTo>
                    <a:pt x="906" y="1447"/>
                  </a:lnTo>
                  <a:lnTo>
                    <a:pt x="906" y="1445"/>
                  </a:lnTo>
                  <a:lnTo>
                    <a:pt x="908" y="1443"/>
                  </a:lnTo>
                  <a:lnTo>
                    <a:pt x="908" y="1439"/>
                  </a:lnTo>
                  <a:lnTo>
                    <a:pt x="908" y="1437"/>
                  </a:lnTo>
                  <a:lnTo>
                    <a:pt x="908" y="1435"/>
                  </a:lnTo>
                  <a:lnTo>
                    <a:pt x="908" y="1433"/>
                  </a:lnTo>
                  <a:lnTo>
                    <a:pt x="908" y="1430"/>
                  </a:lnTo>
                  <a:lnTo>
                    <a:pt x="908" y="1428"/>
                  </a:lnTo>
                  <a:lnTo>
                    <a:pt x="908" y="1426"/>
                  </a:lnTo>
                  <a:lnTo>
                    <a:pt x="908" y="1422"/>
                  </a:lnTo>
                  <a:lnTo>
                    <a:pt x="910" y="1420"/>
                  </a:lnTo>
                  <a:lnTo>
                    <a:pt x="910" y="1418"/>
                  </a:lnTo>
                  <a:lnTo>
                    <a:pt x="910" y="1417"/>
                  </a:lnTo>
                  <a:lnTo>
                    <a:pt x="910" y="1413"/>
                  </a:lnTo>
                  <a:lnTo>
                    <a:pt x="910" y="1411"/>
                  </a:lnTo>
                  <a:lnTo>
                    <a:pt x="911" y="1409"/>
                  </a:lnTo>
                  <a:lnTo>
                    <a:pt x="911" y="1405"/>
                  </a:lnTo>
                  <a:lnTo>
                    <a:pt x="911" y="1403"/>
                  </a:lnTo>
                  <a:lnTo>
                    <a:pt x="911" y="1400"/>
                  </a:lnTo>
                  <a:lnTo>
                    <a:pt x="913" y="1398"/>
                  </a:lnTo>
                  <a:lnTo>
                    <a:pt x="913" y="1394"/>
                  </a:lnTo>
                  <a:lnTo>
                    <a:pt x="913" y="1392"/>
                  </a:lnTo>
                  <a:lnTo>
                    <a:pt x="915" y="1388"/>
                  </a:lnTo>
                  <a:lnTo>
                    <a:pt x="915" y="1386"/>
                  </a:lnTo>
                  <a:lnTo>
                    <a:pt x="915" y="1383"/>
                  </a:lnTo>
                  <a:lnTo>
                    <a:pt x="917" y="1379"/>
                  </a:lnTo>
                  <a:lnTo>
                    <a:pt x="917" y="1377"/>
                  </a:lnTo>
                  <a:lnTo>
                    <a:pt x="919" y="1373"/>
                  </a:lnTo>
                  <a:lnTo>
                    <a:pt x="54" y="1403"/>
                  </a:lnTo>
                  <a:lnTo>
                    <a:pt x="118" y="1325"/>
                  </a:lnTo>
                  <a:lnTo>
                    <a:pt x="925" y="1355"/>
                  </a:lnTo>
                  <a:lnTo>
                    <a:pt x="926" y="1351"/>
                  </a:lnTo>
                  <a:lnTo>
                    <a:pt x="926" y="1349"/>
                  </a:lnTo>
                  <a:lnTo>
                    <a:pt x="926" y="1345"/>
                  </a:lnTo>
                  <a:lnTo>
                    <a:pt x="928" y="1343"/>
                  </a:lnTo>
                  <a:lnTo>
                    <a:pt x="928" y="1340"/>
                  </a:lnTo>
                  <a:lnTo>
                    <a:pt x="930" y="1338"/>
                  </a:lnTo>
                  <a:lnTo>
                    <a:pt x="930" y="1336"/>
                  </a:lnTo>
                  <a:lnTo>
                    <a:pt x="930" y="1332"/>
                  </a:lnTo>
                  <a:lnTo>
                    <a:pt x="932" y="1330"/>
                  </a:lnTo>
                  <a:lnTo>
                    <a:pt x="932" y="1326"/>
                  </a:lnTo>
                  <a:lnTo>
                    <a:pt x="934" y="1325"/>
                  </a:lnTo>
                  <a:lnTo>
                    <a:pt x="934" y="1321"/>
                  </a:lnTo>
                  <a:lnTo>
                    <a:pt x="936" y="1319"/>
                  </a:lnTo>
                  <a:lnTo>
                    <a:pt x="936" y="1315"/>
                  </a:lnTo>
                  <a:lnTo>
                    <a:pt x="938" y="1313"/>
                  </a:lnTo>
                  <a:lnTo>
                    <a:pt x="938" y="1311"/>
                  </a:lnTo>
                  <a:lnTo>
                    <a:pt x="940" y="1308"/>
                  </a:lnTo>
                  <a:lnTo>
                    <a:pt x="940" y="1306"/>
                  </a:lnTo>
                  <a:lnTo>
                    <a:pt x="941" y="1302"/>
                  </a:lnTo>
                  <a:lnTo>
                    <a:pt x="943" y="1300"/>
                  </a:lnTo>
                  <a:lnTo>
                    <a:pt x="943" y="1296"/>
                  </a:lnTo>
                  <a:lnTo>
                    <a:pt x="945" y="1295"/>
                  </a:lnTo>
                  <a:lnTo>
                    <a:pt x="945" y="1291"/>
                  </a:lnTo>
                  <a:lnTo>
                    <a:pt x="947" y="1289"/>
                  </a:lnTo>
                  <a:lnTo>
                    <a:pt x="949" y="1287"/>
                  </a:lnTo>
                  <a:lnTo>
                    <a:pt x="949" y="1283"/>
                  </a:lnTo>
                  <a:lnTo>
                    <a:pt x="951" y="1281"/>
                  </a:lnTo>
                  <a:lnTo>
                    <a:pt x="951" y="1278"/>
                  </a:lnTo>
                  <a:lnTo>
                    <a:pt x="953" y="1276"/>
                  </a:lnTo>
                  <a:lnTo>
                    <a:pt x="954" y="1272"/>
                  </a:lnTo>
                  <a:lnTo>
                    <a:pt x="954" y="1270"/>
                  </a:lnTo>
                  <a:lnTo>
                    <a:pt x="956" y="1268"/>
                  </a:lnTo>
                  <a:lnTo>
                    <a:pt x="138" y="1300"/>
                  </a:lnTo>
                  <a:lnTo>
                    <a:pt x="202" y="1220"/>
                  </a:lnTo>
                  <a:lnTo>
                    <a:pt x="971" y="1246"/>
                  </a:lnTo>
                  <a:lnTo>
                    <a:pt x="971" y="1244"/>
                  </a:lnTo>
                  <a:lnTo>
                    <a:pt x="973" y="1242"/>
                  </a:lnTo>
                  <a:lnTo>
                    <a:pt x="975" y="1238"/>
                  </a:lnTo>
                  <a:lnTo>
                    <a:pt x="975" y="1236"/>
                  </a:lnTo>
                  <a:lnTo>
                    <a:pt x="977" y="1235"/>
                  </a:lnTo>
                  <a:lnTo>
                    <a:pt x="979" y="1231"/>
                  </a:lnTo>
                  <a:lnTo>
                    <a:pt x="981" y="1229"/>
                  </a:lnTo>
                  <a:lnTo>
                    <a:pt x="981" y="1225"/>
                  </a:lnTo>
                  <a:lnTo>
                    <a:pt x="983" y="1223"/>
                  </a:lnTo>
                  <a:lnTo>
                    <a:pt x="984" y="1221"/>
                  </a:lnTo>
                  <a:lnTo>
                    <a:pt x="986" y="1218"/>
                  </a:lnTo>
                  <a:lnTo>
                    <a:pt x="988" y="1216"/>
                  </a:lnTo>
                  <a:lnTo>
                    <a:pt x="988" y="1214"/>
                  </a:lnTo>
                  <a:lnTo>
                    <a:pt x="990" y="1210"/>
                  </a:lnTo>
                  <a:lnTo>
                    <a:pt x="992" y="1208"/>
                  </a:lnTo>
                  <a:lnTo>
                    <a:pt x="994" y="1206"/>
                  </a:lnTo>
                  <a:lnTo>
                    <a:pt x="996" y="1203"/>
                  </a:lnTo>
                  <a:lnTo>
                    <a:pt x="998" y="1201"/>
                  </a:lnTo>
                  <a:lnTo>
                    <a:pt x="999" y="1199"/>
                  </a:lnTo>
                  <a:lnTo>
                    <a:pt x="1001" y="1195"/>
                  </a:lnTo>
                  <a:lnTo>
                    <a:pt x="1003" y="1193"/>
                  </a:lnTo>
                  <a:lnTo>
                    <a:pt x="1005" y="1191"/>
                  </a:lnTo>
                  <a:lnTo>
                    <a:pt x="1007" y="1188"/>
                  </a:lnTo>
                  <a:lnTo>
                    <a:pt x="1009" y="1186"/>
                  </a:lnTo>
                  <a:lnTo>
                    <a:pt x="1011" y="1184"/>
                  </a:lnTo>
                  <a:lnTo>
                    <a:pt x="1013" y="1180"/>
                  </a:lnTo>
                  <a:lnTo>
                    <a:pt x="1014" y="1178"/>
                  </a:lnTo>
                  <a:lnTo>
                    <a:pt x="1014" y="1176"/>
                  </a:lnTo>
                  <a:lnTo>
                    <a:pt x="1016" y="1173"/>
                  </a:lnTo>
                  <a:lnTo>
                    <a:pt x="1018" y="1171"/>
                  </a:lnTo>
                  <a:lnTo>
                    <a:pt x="1020" y="1169"/>
                  </a:lnTo>
                  <a:lnTo>
                    <a:pt x="1022" y="1167"/>
                  </a:lnTo>
                  <a:lnTo>
                    <a:pt x="223" y="1193"/>
                  </a:lnTo>
                  <a:lnTo>
                    <a:pt x="286" y="1113"/>
                  </a:lnTo>
                  <a:lnTo>
                    <a:pt x="1044" y="1141"/>
                  </a:lnTo>
                  <a:lnTo>
                    <a:pt x="1046" y="1139"/>
                  </a:lnTo>
                  <a:lnTo>
                    <a:pt x="1048" y="1135"/>
                  </a:lnTo>
                  <a:lnTo>
                    <a:pt x="1052" y="1133"/>
                  </a:lnTo>
                  <a:lnTo>
                    <a:pt x="1054" y="1131"/>
                  </a:lnTo>
                  <a:lnTo>
                    <a:pt x="1056" y="1128"/>
                  </a:lnTo>
                  <a:lnTo>
                    <a:pt x="1057" y="1126"/>
                  </a:lnTo>
                  <a:lnTo>
                    <a:pt x="1061" y="1122"/>
                  </a:lnTo>
                  <a:lnTo>
                    <a:pt x="1063" y="1120"/>
                  </a:lnTo>
                  <a:lnTo>
                    <a:pt x="1065" y="1118"/>
                  </a:lnTo>
                  <a:lnTo>
                    <a:pt x="1069" y="1115"/>
                  </a:lnTo>
                  <a:lnTo>
                    <a:pt x="1071" y="1113"/>
                  </a:lnTo>
                  <a:lnTo>
                    <a:pt x="1072" y="1109"/>
                  </a:lnTo>
                  <a:lnTo>
                    <a:pt x="1076" y="1107"/>
                  </a:lnTo>
                  <a:lnTo>
                    <a:pt x="1078" y="1105"/>
                  </a:lnTo>
                  <a:lnTo>
                    <a:pt x="1080" y="1101"/>
                  </a:lnTo>
                  <a:lnTo>
                    <a:pt x="1084" y="1100"/>
                  </a:lnTo>
                  <a:lnTo>
                    <a:pt x="1086" y="1098"/>
                  </a:lnTo>
                  <a:lnTo>
                    <a:pt x="1087" y="1094"/>
                  </a:lnTo>
                  <a:lnTo>
                    <a:pt x="1091" y="1092"/>
                  </a:lnTo>
                  <a:lnTo>
                    <a:pt x="1093" y="1090"/>
                  </a:lnTo>
                  <a:lnTo>
                    <a:pt x="1097" y="1088"/>
                  </a:lnTo>
                  <a:lnTo>
                    <a:pt x="1099" y="1085"/>
                  </a:lnTo>
                  <a:lnTo>
                    <a:pt x="1100" y="1083"/>
                  </a:lnTo>
                  <a:lnTo>
                    <a:pt x="1104" y="1081"/>
                  </a:lnTo>
                  <a:lnTo>
                    <a:pt x="1106" y="1077"/>
                  </a:lnTo>
                  <a:lnTo>
                    <a:pt x="1110" y="1075"/>
                  </a:lnTo>
                  <a:lnTo>
                    <a:pt x="1112" y="1073"/>
                  </a:lnTo>
                  <a:lnTo>
                    <a:pt x="1115" y="1071"/>
                  </a:lnTo>
                  <a:lnTo>
                    <a:pt x="1117" y="1068"/>
                  </a:lnTo>
                  <a:lnTo>
                    <a:pt x="1121" y="1066"/>
                  </a:lnTo>
                  <a:lnTo>
                    <a:pt x="1123" y="1064"/>
                  </a:lnTo>
                  <a:lnTo>
                    <a:pt x="1127" y="1060"/>
                  </a:lnTo>
                  <a:lnTo>
                    <a:pt x="305" y="1088"/>
                  </a:lnTo>
                  <a:lnTo>
                    <a:pt x="329" y="1058"/>
                  </a:lnTo>
                  <a:lnTo>
                    <a:pt x="327" y="1056"/>
                  </a:lnTo>
                  <a:lnTo>
                    <a:pt x="327" y="1055"/>
                  </a:lnTo>
                  <a:lnTo>
                    <a:pt x="326" y="1053"/>
                  </a:lnTo>
                  <a:lnTo>
                    <a:pt x="324" y="1051"/>
                  </a:lnTo>
                  <a:lnTo>
                    <a:pt x="322" y="1049"/>
                  </a:lnTo>
                  <a:lnTo>
                    <a:pt x="320" y="1047"/>
                  </a:lnTo>
                  <a:lnTo>
                    <a:pt x="318" y="1045"/>
                  </a:lnTo>
                  <a:lnTo>
                    <a:pt x="318" y="1043"/>
                  </a:lnTo>
                  <a:lnTo>
                    <a:pt x="316" y="1041"/>
                  </a:lnTo>
                  <a:lnTo>
                    <a:pt x="314" y="1040"/>
                  </a:lnTo>
                  <a:lnTo>
                    <a:pt x="312" y="1038"/>
                  </a:lnTo>
                  <a:lnTo>
                    <a:pt x="312" y="1036"/>
                  </a:lnTo>
                  <a:lnTo>
                    <a:pt x="311" y="1036"/>
                  </a:lnTo>
                  <a:lnTo>
                    <a:pt x="309" y="1034"/>
                  </a:lnTo>
                  <a:lnTo>
                    <a:pt x="309" y="1032"/>
                  </a:lnTo>
                  <a:lnTo>
                    <a:pt x="307" y="1030"/>
                  </a:lnTo>
                  <a:lnTo>
                    <a:pt x="305" y="1028"/>
                  </a:lnTo>
                  <a:lnTo>
                    <a:pt x="305" y="1026"/>
                  </a:lnTo>
                  <a:lnTo>
                    <a:pt x="303" y="1024"/>
                  </a:lnTo>
                  <a:lnTo>
                    <a:pt x="301" y="1023"/>
                  </a:lnTo>
                  <a:lnTo>
                    <a:pt x="299" y="1021"/>
                  </a:lnTo>
                  <a:lnTo>
                    <a:pt x="298" y="1019"/>
                  </a:lnTo>
                  <a:lnTo>
                    <a:pt x="296" y="1017"/>
                  </a:lnTo>
                  <a:lnTo>
                    <a:pt x="296" y="1015"/>
                  </a:lnTo>
                  <a:lnTo>
                    <a:pt x="294" y="1013"/>
                  </a:lnTo>
                  <a:lnTo>
                    <a:pt x="292" y="1011"/>
                  </a:lnTo>
                  <a:lnTo>
                    <a:pt x="292" y="1009"/>
                  </a:lnTo>
                  <a:lnTo>
                    <a:pt x="290" y="1008"/>
                  </a:lnTo>
                  <a:lnTo>
                    <a:pt x="288" y="1006"/>
                  </a:lnTo>
                  <a:lnTo>
                    <a:pt x="288" y="1004"/>
                  </a:lnTo>
                  <a:lnTo>
                    <a:pt x="1166" y="1036"/>
                  </a:lnTo>
                  <a:lnTo>
                    <a:pt x="1173" y="1032"/>
                  </a:lnTo>
                  <a:lnTo>
                    <a:pt x="1181" y="1028"/>
                  </a:lnTo>
                  <a:lnTo>
                    <a:pt x="1188" y="1024"/>
                  </a:lnTo>
                  <a:lnTo>
                    <a:pt x="1196" y="1021"/>
                  </a:lnTo>
                  <a:lnTo>
                    <a:pt x="1203" y="1019"/>
                  </a:lnTo>
                  <a:lnTo>
                    <a:pt x="1211" y="1015"/>
                  </a:lnTo>
                  <a:lnTo>
                    <a:pt x="1220" y="1013"/>
                  </a:lnTo>
                  <a:lnTo>
                    <a:pt x="1228" y="1011"/>
                  </a:lnTo>
                  <a:lnTo>
                    <a:pt x="1237" y="1009"/>
                  </a:lnTo>
                  <a:lnTo>
                    <a:pt x="1246" y="1008"/>
                  </a:lnTo>
                  <a:lnTo>
                    <a:pt x="1256" y="1008"/>
                  </a:lnTo>
                  <a:lnTo>
                    <a:pt x="1265" y="1006"/>
                  </a:lnTo>
                  <a:lnTo>
                    <a:pt x="1275" y="1006"/>
                  </a:lnTo>
                  <a:lnTo>
                    <a:pt x="1284" y="1006"/>
                  </a:lnTo>
                  <a:lnTo>
                    <a:pt x="1293" y="1006"/>
                  </a:lnTo>
                  <a:lnTo>
                    <a:pt x="1303" y="1006"/>
                  </a:lnTo>
                  <a:lnTo>
                    <a:pt x="1312" y="1006"/>
                  </a:lnTo>
                  <a:lnTo>
                    <a:pt x="1321" y="1006"/>
                  </a:lnTo>
                  <a:lnTo>
                    <a:pt x="1329" y="1008"/>
                  </a:lnTo>
                  <a:lnTo>
                    <a:pt x="1338" y="1009"/>
                  </a:lnTo>
                  <a:lnTo>
                    <a:pt x="1348" y="1009"/>
                  </a:lnTo>
                  <a:lnTo>
                    <a:pt x="1357" y="1011"/>
                  </a:lnTo>
                  <a:lnTo>
                    <a:pt x="1364" y="1015"/>
                  </a:lnTo>
                  <a:lnTo>
                    <a:pt x="1374" y="1017"/>
                  </a:lnTo>
                  <a:lnTo>
                    <a:pt x="1381" y="1019"/>
                  </a:lnTo>
                  <a:lnTo>
                    <a:pt x="1389" y="1023"/>
                  </a:lnTo>
                  <a:lnTo>
                    <a:pt x="1396" y="1024"/>
                  </a:lnTo>
                  <a:lnTo>
                    <a:pt x="1404" y="1028"/>
                  </a:lnTo>
                  <a:lnTo>
                    <a:pt x="1411" y="1032"/>
                  </a:lnTo>
                  <a:lnTo>
                    <a:pt x="1417" y="1036"/>
                  </a:lnTo>
                  <a:lnTo>
                    <a:pt x="1422" y="1041"/>
                  </a:lnTo>
                  <a:lnTo>
                    <a:pt x="1428" y="1045"/>
                  </a:lnTo>
                  <a:lnTo>
                    <a:pt x="1454" y="1060"/>
                  </a:lnTo>
                  <a:lnTo>
                    <a:pt x="1456" y="1062"/>
                  </a:lnTo>
                  <a:lnTo>
                    <a:pt x="1460" y="1066"/>
                  </a:lnTo>
                  <a:lnTo>
                    <a:pt x="1462" y="1068"/>
                  </a:lnTo>
                  <a:lnTo>
                    <a:pt x="1464" y="1070"/>
                  </a:lnTo>
                  <a:lnTo>
                    <a:pt x="1465" y="1071"/>
                  </a:lnTo>
                  <a:lnTo>
                    <a:pt x="1467" y="1075"/>
                  </a:lnTo>
                  <a:lnTo>
                    <a:pt x="1469" y="1077"/>
                  </a:lnTo>
                  <a:lnTo>
                    <a:pt x="1471" y="1079"/>
                  </a:lnTo>
                  <a:lnTo>
                    <a:pt x="1473" y="1081"/>
                  </a:lnTo>
                  <a:lnTo>
                    <a:pt x="1475" y="1085"/>
                  </a:lnTo>
                  <a:lnTo>
                    <a:pt x="1477" y="1086"/>
                  </a:lnTo>
                  <a:lnTo>
                    <a:pt x="1479" y="1088"/>
                  </a:lnTo>
                  <a:lnTo>
                    <a:pt x="1480" y="1090"/>
                  </a:lnTo>
                  <a:lnTo>
                    <a:pt x="1480" y="1092"/>
                  </a:lnTo>
                  <a:lnTo>
                    <a:pt x="1482" y="1094"/>
                  </a:lnTo>
                  <a:lnTo>
                    <a:pt x="1484" y="1098"/>
                  </a:lnTo>
                  <a:lnTo>
                    <a:pt x="1486" y="1100"/>
                  </a:lnTo>
                  <a:lnTo>
                    <a:pt x="1488" y="1101"/>
                  </a:lnTo>
                  <a:lnTo>
                    <a:pt x="1490" y="1103"/>
                  </a:lnTo>
                  <a:lnTo>
                    <a:pt x="1492" y="1105"/>
                  </a:lnTo>
                  <a:lnTo>
                    <a:pt x="1494" y="1107"/>
                  </a:lnTo>
                  <a:lnTo>
                    <a:pt x="1494" y="1111"/>
                  </a:lnTo>
                  <a:lnTo>
                    <a:pt x="1495" y="1113"/>
                  </a:lnTo>
                  <a:lnTo>
                    <a:pt x="1497" y="1115"/>
                  </a:lnTo>
                  <a:lnTo>
                    <a:pt x="1499" y="1116"/>
                  </a:lnTo>
                  <a:lnTo>
                    <a:pt x="1501" y="1120"/>
                  </a:lnTo>
                  <a:lnTo>
                    <a:pt x="1503" y="1122"/>
                  </a:lnTo>
                  <a:lnTo>
                    <a:pt x="1505" y="1124"/>
                  </a:lnTo>
                  <a:lnTo>
                    <a:pt x="1507" y="1128"/>
                  </a:lnTo>
                  <a:lnTo>
                    <a:pt x="1509" y="1130"/>
                  </a:lnTo>
                  <a:lnTo>
                    <a:pt x="1510" y="1131"/>
                  </a:lnTo>
                  <a:lnTo>
                    <a:pt x="1512" y="1135"/>
                  </a:lnTo>
                  <a:lnTo>
                    <a:pt x="1512" y="1137"/>
                  </a:lnTo>
                  <a:lnTo>
                    <a:pt x="1514" y="1137"/>
                  </a:lnTo>
                  <a:lnTo>
                    <a:pt x="1514" y="1139"/>
                  </a:lnTo>
                  <a:lnTo>
                    <a:pt x="1516" y="1139"/>
                  </a:lnTo>
                  <a:lnTo>
                    <a:pt x="1518" y="1141"/>
                  </a:lnTo>
                  <a:lnTo>
                    <a:pt x="1520" y="1141"/>
                  </a:lnTo>
                  <a:lnTo>
                    <a:pt x="1522" y="1141"/>
                  </a:lnTo>
                  <a:lnTo>
                    <a:pt x="1522" y="1139"/>
                  </a:lnTo>
                  <a:lnTo>
                    <a:pt x="1524" y="1139"/>
                  </a:lnTo>
                  <a:lnTo>
                    <a:pt x="1525" y="1137"/>
                  </a:lnTo>
                  <a:lnTo>
                    <a:pt x="1527" y="1135"/>
                  </a:lnTo>
                  <a:lnTo>
                    <a:pt x="1529" y="1133"/>
                  </a:lnTo>
                  <a:lnTo>
                    <a:pt x="1529" y="1131"/>
                  </a:lnTo>
                  <a:lnTo>
                    <a:pt x="1531" y="1130"/>
                  </a:lnTo>
                  <a:lnTo>
                    <a:pt x="1533" y="1128"/>
                  </a:lnTo>
                  <a:lnTo>
                    <a:pt x="1535" y="1126"/>
                  </a:lnTo>
                  <a:lnTo>
                    <a:pt x="1535" y="1124"/>
                  </a:lnTo>
                  <a:lnTo>
                    <a:pt x="1537" y="1122"/>
                  </a:lnTo>
                  <a:lnTo>
                    <a:pt x="1538" y="1120"/>
                  </a:lnTo>
                  <a:lnTo>
                    <a:pt x="1540" y="1118"/>
                  </a:lnTo>
                  <a:lnTo>
                    <a:pt x="1542" y="1116"/>
                  </a:lnTo>
                  <a:lnTo>
                    <a:pt x="1542" y="1113"/>
                  </a:lnTo>
                  <a:lnTo>
                    <a:pt x="1544" y="1111"/>
                  </a:lnTo>
                  <a:lnTo>
                    <a:pt x="1546" y="1109"/>
                  </a:lnTo>
                  <a:lnTo>
                    <a:pt x="1548" y="1107"/>
                  </a:lnTo>
                  <a:lnTo>
                    <a:pt x="1550" y="1103"/>
                  </a:lnTo>
                  <a:lnTo>
                    <a:pt x="1552" y="1101"/>
                  </a:lnTo>
                  <a:lnTo>
                    <a:pt x="1552" y="1098"/>
                  </a:lnTo>
                  <a:lnTo>
                    <a:pt x="1553" y="1096"/>
                  </a:lnTo>
                  <a:lnTo>
                    <a:pt x="1555" y="1094"/>
                  </a:lnTo>
                  <a:lnTo>
                    <a:pt x="1557" y="1090"/>
                  </a:lnTo>
                  <a:lnTo>
                    <a:pt x="1557" y="1088"/>
                  </a:lnTo>
                  <a:lnTo>
                    <a:pt x="1559" y="1085"/>
                  </a:lnTo>
                  <a:lnTo>
                    <a:pt x="1561" y="1083"/>
                  </a:lnTo>
                  <a:lnTo>
                    <a:pt x="1561" y="1079"/>
                  </a:lnTo>
                  <a:lnTo>
                    <a:pt x="1563" y="1077"/>
                  </a:lnTo>
                  <a:lnTo>
                    <a:pt x="1565" y="1073"/>
                  </a:lnTo>
                  <a:lnTo>
                    <a:pt x="1565" y="1070"/>
                  </a:lnTo>
                  <a:lnTo>
                    <a:pt x="1567" y="1068"/>
                  </a:lnTo>
                  <a:lnTo>
                    <a:pt x="1567" y="1064"/>
                  </a:lnTo>
                  <a:lnTo>
                    <a:pt x="1568" y="1062"/>
                  </a:lnTo>
                  <a:lnTo>
                    <a:pt x="1568" y="1058"/>
                  </a:lnTo>
                  <a:lnTo>
                    <a:pt x="1570" y="1056"/>
                  </a:lnTo>
                  <a:lnTo>
                    <a:pt x="1454" y="1060"/>
                  </a:lnTo>
                  <a:lnTo>
                    <a:pt x="1428" y="1045"/>
                  </a:lnTo>
                  <a:lnTo>
                    <a:pt x="1574" y="1045"/>
                  </a:lnTo>
                  <a:lnTo>
                    <a:pt x="1574" y="1041"/>
                  </a:lnTo>
                  <a:lnTo>
                    <a:pt x="1574" y="1040"/>
                  </a:lnTo>
                  <a:lnTo>
                    <a:pt x="1574" y="1036"/>
                  </a:lnTo>
                  <a:lnTo>
                    <a:pt x="1576" y="1034"/>
                  </a:lnTo>
                  <a:lnTo>
                    <a:pt x="1576" y="1030"/>
                  </a:lnTo>
                  <a:lnTo>
                    <a:pt x="1576" y="1028"/>
                  </a:lnTo>
                  <a:lnTo>
                    <a:pt x="1576" y="1026"/>
                  </a:lnTo>
                  <a:lnTo>
                    <a:pt x="1576" y="1023"/>
                  </a:lnTo>
                  <a:lnTo>
                    <a:pt x="1578" y="1021"/>
                  </a:lnTo>
                  <a:lnTo>
                    <a:pt x="1578" y="1017"/>
                  </a:lnTo>
                  <a:lnTo>
                    <a:pt x="1578" y="1015"/>
                  </a:lnTo>
                  <a:lnTo>
                    <a:pt x="1578" y="1011"/>
                  </a:lnTo>
                  <a:lnTo>
                    <a:pt x="1578" y="1009"/>
                  </a:lnTo>
                  <a:lnTo>
                    <a:pt x="1578" y="1006"/>
                  </a:lnTo>
                  <a:lnTo>
                    <a:pt x="1578" y="1004"/>
                  </a:lnTo>
                  <a:lnTo>
                    <a:pt x="1578" y="1000"/>
                  </a:lnTo>
                  <a:lnTo>
                    <a:pt x="1580" y="998"/>
                  </a:lnTo>
                  <a:lnTo>
                    <a:pt x="1580" y="994"/>
                  </a:lnTo>
                  <a:lnTo>
                    <a:pt x="1580" y="993"/>
                  </a:lnTo>
                  <a:lnTo>
                    <a:pt x="1580" y="989"/>
                  </a:lnTo>
                  <a:lnTo>
                    <a:pt x="1580" y="987"/>
                  </a:lnTo>
                  <a:lnTo>
                    <a:pt x="1580" y="983"/>
                  </a:lnTo>
                  <a:lnTo>
                    <a:pt x="1580" y="981"/>
                  </a:lnTo>
                  <a:lnTo>
                    <a:pt x="1580" y="979"/>
                  </a:lnTo>
                  <a:lnTo>
                    <a:pt x="1580" y="976"/>
                  </a:lnTo>
                  <a:lnTo>
                    <a:pt x="1580" y="974"/>
                  </a:lnTo>
                  <a:lnTo>
                    <a:pt x="1580" y="970"/>
                  </a:lnTo>
                  <a:lnTo>
                    <a:pt x="1580" y="968"/>
                  </a:lnTo>
                  <a:lnTo>
                    <a:pt x="1580" y="964"/>
                  </a:lnTo>
                  <a:lnTo>
                    <a:pt x="1580" y="963"/>
                  </a:lnTo>
                  <a:lnTo>
                    <a:pt x="1580" y="961"/>
                  </a:lnTo>
                  <a:lnTo>
                    <a:pt x="1580" y="957"/>
                  </a:lnTo>
                  <a:lnTo>
                    <a:pt x="275" y="981"/>
                  </a:lnTo>
                  <a:lnTo>
                    <a:pt x="271" y="976"/>
                  </a:lnTo>
                  <a:lnTo>
                    <a:pt x="269" y="970"/>
                  </a:lnTo>
                  <a:lnTo>
                    <a:pt x="269" y="966"/>
                  </a:lnTo>
                  <a:lnTo>
                    <a:pt x="268" y="961"/>
                  </a:lnTo>
                  <a:lnTo>
                    <a:pt x="266" y="955"/>
                  </a:lnTo>
                  <a:lnTo>
                    <a:pt x="264" y="951"/>
                  </a:lnTo>
                  <a:lnTo>
                    <a:pt x="262" y="946"/>
                  </a:lnTo>
                  <a:lnTo>
                    <a:pt x="260" y="940"/>
                  </a:lnTo>
                  <a:lnTo>
                    <a:pt x="260" y="934"/>
                  </a:lnTo>
                  <a:lnTo>
                    <a:pt x="258" y="931"/>
                  </a:lnTo>
                  <a:lnTo>
                    <a:pt x="256" y="925"/>
                  </a:lnTo>
                  <a:lnTo>
                    <a:pt x="256" y="919"/>
                  </a:lnTo>
                  <a:lnTo>
                    <a:pt x="254" y="914"/>
                  </a:lnTo>
                  <a:lnTo>
                    <a:pt x="254" y="910"/>
                  </a:lnTo>
                  <a:lnTo>
                    <a:pt x="253" y="904"/>
                  </a:lnTo>
                  <a:lnTo>
                    <a:pt x="253" y="899"/>
                  </a:lnTo>
                  <a:lnTo>
                    <a:pt x="253" y="893"/>
                  </a:lnTo>
                  <a:lnTo>
                    <a:pt x="253" y="888"/>
                  </a:lnTo>
                  <a:lnTo>
                    <a:pt x="251" y="884"/>
                  </a:lnTo>
                  <a:lnTo>
                    <a:pt x="251" y="878"/>
                  </a:lnTo>
                  <a:lnTo>
                    <a:pt x="251" y="873"/>
                  </a:lnTo>
                  <a:lnTo>
                    <a:pt x="251" y="867"/>
                  </a:lnTo>
                  <a:lnTo>
                    <a:pt x="251" y="861"/>
                  </a:lnTo>
                  <a:lnTo>
                    <a:pt x="251" y="856"/>
                  </a:lnTo>
                  <a:lnTo>
                    <a:pt x="251" y="850"/>
                  </a:lnTo>
                  <a:lnTo>
                    <a:pt x="251" y="846"/>
                  </a:lnTo>
                  <a:lnTo>
                    <a:pt x="253" y="841"/>
                  </a:lnTo>
                  <a:lnTo>
                    <a:pt x="253" y="835"/>
                  </a:lnTo>
                  <a:lnTo>
                    <a:pt x="253" y="829"/>
                  </a:lnTo>
                  <a:lnTo>
                    <a:pt x="254" y="824"/>
                  </a:lnTo>
                  <a:lnTo>
                    <a:pt x="254" y="818"/>
                  </a:lnTo>
                  <a:lnTo>
                    <a:pt x="256" y="813"/>
                  </a:lnTo>
                  <a:lnTo>
                    <a:pt x="260" y="816"/>
                  </a:lnTo>
                  <a:lnTo>
                    <a:pt x="264" y="822"/>
                  </a:lnTo>
                  <a:lnTo>
                    <a:pt x="268" y="826"/>
                  </a:lnTo>
                  <a:lnTo>
                    <a:pt x="273" y="829"/>
                  </a:lnTo>
                  <a:lnTo>
                    <a:pt x="279" y="833"/>
                  </a:lnTo>
                  <a:lnTo>
                    <a:pt x="284" y="839"/>
                  </a:lnTo>
                  <a:lnTo>
                    <a:pt x="290" y="843"/>
                  </a:lnTo>
                  <a:lnTo>
                    <a:pt x="298" y="846"/>
                  </a:lnTo>
                  <a:lnTo>
                    <a:pt x="303" y="850"/>
                  </a:lnTo>
                  <a:lnTo>
                    <a:pt x="311" y="856"/>
                  </a:lnTo>
                  <a:lnTo>
                    <a:pt x="318" y="859"/>
                  </a:lnTo>
                  <a:lnTo>
                    <a:pt x="324" y="863"/>
                  </a:lnTo>
                  <a:lnTo>
                    <a:pt x="331" y="867"/>
                  </a:lnTo>
                  <a:lnTo>
                    <a:pt x="339" y="871"/>
                  </a:lnTo>
                  <a:lnTo>
                    <a:pt x="346" y="874"/>
                  </a:lnTo>
                  <a:lnTo>
                    <a:pt x="354" y="878"/>
                  </a:lnTo>
                  <a:lnTo>
                    <a:pt x="361" y="882"/>
                  </a:lnTo>
                  <a:lnTo>
                    <a:pt x="369" y="886"/>
                  </a:lnTo>
                  <a:lnTo>
                    <a:pt x="374" y="888"/>
                  </a:lnTo>
                  <a:lnTo>
                    <a:pt x="382" y="891"/>
                  </a:lnTo>
                  <a:lnTo>
                    <a:pt x="389" y="895"/>
                  </a:lnTo>
                  <a:lnTo>
                    <a:pt x="395" y="897"/>
                  </a:lnTo>
                  <a:lnTo>
                    <a:pt x="402" y="899"/>
                  </a:lnTo>
                  <a:lnTo>
                    <a:pt x="408" y="901"/>
                  </a:lnTo>
                  <a:lnTo>
                    <a:pt x="414" y="904"/>
                  </a:lnTo>
                  <a:lnTo>
                    <a:pt x="419" y="904"/>
                  </a:lnTo>
                  <a:lnTo>
                    <a:pt x="423" y="906"/>
                  </a:lnTo>
                  <a:lnTo>
                    <a:pt x="429" y="908"/>
                  </a:lnTo>
                  <a:lnTo>
                    <a:pt x="432" y="908"/>
                  </a:lnTo>
                  <a:lnTo>
                    <a:pt x="436" y="910"/>
                  </a:lnTo>
                  <a:lnTo>
                    <a:pt x="440" y="910"/>
                  </a:lnTo>
                  <a:lnTo>
                    <a:pt x="442" y="910"/>
                  </a:lnTo>
                  <a:lnTo>
                    <a:pt x="1574" y="936"/>
                  </a:lnTo>
                  <a:lnTo>
                    <a:pt x="1574" y="933"/>
                  </a:lnTo>
                  <a:lnTo>
                    <a:pt x="1574" y="931"/>
                  </a:lnTo>
                  <a:lnTo>
                    <a:pt x="1574" y="929"/>
                  </a:lnTo>
                  <a:lnTo>
                    <a:pt x="1574" y="925"/>
                  </a:lnTo>
                  <a:lnTo>
                    <a:pt x="1572" y="923"/>
                  </a:lnTo>
                  <a:lnTo>
                    <a:pt x="1572" y="919"/>
                  </a:lnTo>
                  <a:lnTo>
                    <a:pt x="1572" y="918"/>
                  </a:lnTo>
                  <a:lnTo>
                    <a:pt x="1572" y="916"/>
                  </a:lnTo>
                  <a:lnTo>
                    <a:pt x="1572" y="912"/>
                  </a:lnTo>
                  <a:lnTo>
                    <a:pt x="1570" y="910"/>
                  </a:lnTo>
                  <a:lnTo>
                    <a:pt x="1570" y="906"/>
                  </a:lnTo>
                  <a:lnTo>
                    <a:pt x="1570" y="904"/>
                  </a:lnTo>
                  <a:lnTo>
                    <a:pt x="1570" y="903"/>
                  </a:lnTo>
                  <a:lnTo>
                    <a:pt x="1568" y="899"/>
                  </a:lnTo>
                  <a:lnTo>
                    <a:pt x="1568" y="897"/>
                  </a:lnTo>
                  <a:lnTo>
                    <a:pt x="1568" y="893"/>
                  </a:lnTo>
                  <a:lnTo>
                    <a:pt x="1567" y="891"/>
                  </a:lnTo>
                  <a:lnTo>
                    <a:pt x="1567" y="889"/>
                  </a:lnTo>
                  <a:lnTo>
                    <a:pt x="1567" y="886"/>
                  </a:lnTo>
                  <a:lnTo>
                    <a:pt x="1565" y="884"/>
                  </a:lnTo>
                  <a:lnTo>
                    <a:pt x="1565" y="880"/>
                  </a:lnTo>
                  <a:lnTo>
                    <a:pt x="1563" y="878"/>
                  </a:lnTo>
                  <a:lnTo>
                    <a:pt x="1563" y="876"/>
                  </a:lnTo>
                  <a:lnTo>
                    <a:pt x="1561" y="873"/>
                  </a:lnTo>
                  <a:lnTo>
                    <a:pt x="1561" y="871"/>
                  </a:lnTo>
                  <a:lnTo>
                    <a:pt x="1559" y="867"/>
                  </a:lnTo>
                  <a:lnTo>
                    <a:pt x="1559" y="865"/>
                  </a:lnTo>
                  <a:lnTo>
                    <a:pt x="1557" y="863"/>
                  </a:lnTo>
                  <a:lnTo>
                    <a:pt x="1557" y="859"/>
                  </a:lnTo>
                  <a:lnTo>
                    <a:pt x="1555" y="858"/>
                  </a:lnTo>
                  <a:lnTo>
                    <a:pt x="1553" y="856"/>
                  </a:lnTo>
                  <a:lnTo>
                    <a:pt x="1553" y="852"/>
                  </a:lnTo>
                  <a:lnTo>
                    <a:pt x="402" y="871"/>
                  </a:lnTo>
                  <a:lnTo>
                    <a:pt x="400" y="869"/>
                  </a:lnTo>
                  <a:lnTo>
                    <a:pt x="399" y="867"/>
                  </a:lnTo>
                  <a:lnTo>
                    <a:pt x="397" y="863"/>
                  </a:lnTo>
                  <a:lnTo>
                    <a:pt x="395" y="861"/>
                  </a:lnTo>
                  <a:lnTo>
                    <a:pt x="393" y="859"/>
                  </a:lnTo>
                  <a:lnTo>
                    <a:pt x="391" y="858"/>
                  </a:lnTo>
                  <a:lnTo>
                    <a:pt x="389" y="854"/>
                  </a:lnTo>
                  <a:lnTo>
                    <a:pt x="387" y="852"/>
                  </a:lnTo>
                  <a:lnTo>
                    <a:pt x="385" y="850"/>
                  </a:lnTo>
                  <a:lnTo>
                    <a:pt x="384" y="848"/>
                  </a:lnTo>
                  <a:lnTo>
                    <a:pt x="384" y="844"/>
                  </a:lnTo>
                  <a:lnTo>
                    <a:pt x="382" y="843"/>
                  </a:lnTo>
                  <a:lnTo>
                    <a:pt x="380" y="841"/>
                  </a:lnTo>
                  <a:lnTo>
                    <a:pt x="378" y="837"/>
                  </a:lnTo>
                  <a:lnTo>
                    <a:pt x="376" y="835"/>
                  </a:lnTo>
                  <a:lnTo>
                    <a:pt x="376" y="833"/>
                  </a:lnTo>
                  <a:lnTo>
                    <a:pt x="374" y="829"/>
                  </a:lnTo>
                  <a:lnTo>
                    <a:pt x="372" y="828"/>
                  </a:lnTo>
                  <a:lnTo>
                    <a:pt x="372" y="826"/>
                  </a:lnTo>
                  <a:lnTo>
                    <a:pt x="371" y="822"/>
                  </a:lnTo>
                  <a:lnTo>
                    <a:pt x="369" y="820"/>
                  </a:lnTo>
                  <a:lnTo>
                    <a:pt x="369" y="818"/>
                  </a:lnTo>
                  <a:lnTo>
                    <a:pt x="367" y="814"/>
                  </a:lnTo>
                  <a:lnTo>
                    <a:pt x="367" y="813"/>
                  </a:lnTo>
                  <a:lnTo>
                    <a:pt x="365" y="811"/>
                  </a:lnTo>
                  <a:lnTo>
                    <a:pt x="365" y="807"/>
                  </a:lnTo>
                  <a:lnTo>
                    <a:pt x="363" y="805"/>
                  </a:lnTo>
                  <a:lnTo>
                    <a:pt x="363" y="801"/>
                  </a:lnTo>
                  <a:lnTo>
                    <a:pt x="361" y="799"/>
                  </a:lnTo>
                  <a:lnTo>
                    <a:pt x="361" y="796"/>
                  </a:lnTo>
                  <a:lnTo>
                    <a:pt x="359" y="794"/>
                  </a:lnTo>
                  <a:lnTo>
                    <a:pt x="359" y="790"/>
                  </a:lnTo>
                  <a:lnTo>
                    <a:pt x="1042" y="814"/>
                  </a:lnTo>
                  <a:lnTo>
                    <a:pt x="943" y="764"/>
                  </a:lnTo>
                  <a:lnTo>
                    <a:pt x="951" y="764"/>
                  </a:lnTo>
                  <a:lnTo>
                    <a:pt x="956" y="764"/>
                  </a:lnTo>
                  <a:lnTo>
                    <a:pt x="964" y="764"/>
                  </a:lnTo>
                  <a:lnTo>
                    <a:pt x="971" y="764"/>
                  </a:lnTo>
                  <a:lnTo>
                    <a:pt x="977" y="764"/>
                  </a:lnTo>
                  <a:lnTo>
                    <a:pt x="984" y="764"/>
                  </a:lnTo>
                  <a:lnTo>
                    <a:pt x="990" y="764"/>
                  </a:lnTo>
                  <a:lnTo>
                    <a:pt x="998" y="762"/>
                  </a:lnTo>
                  <a:lnTo>
                    <a:pt x="1003" y="762"/>
                  </a:lnTo>
                  <a:lnTo>
                    <a:pt x="1011" y="762"/>
                  </a:lnTo>
                  <a:lnTo>
                    <a:pt x="1016" y="762"/>
                  </a:lnTo>
                  <a:lnTo>
                    <a:pt x="1024" y="762"/>
                  </a:lnTo>
                  <a:lnTo>
                    <a:pt x="1029" y="762"/>
                  </a:lnTo>
                  <a:lnTo>
                    <a:pt x="1037" y="762"/>
                  </a:lnTo>
                  <a:lnTo>
                    <a:pt x="1042" y="762"/>
                  </a:lnTo>
                  <a:lnTo>
                    <a:pt x="1050" y="762"/>
                  </a:lnTo>
                  <a:lnTo>
                    <a:pt x="1056" y="762"/>
                  </a:lnTo>
                  <a:lnTo>
                    <a:pt x="1063" y="762"/>
                  </a:lnTo>
                  <a:lnTo>
                    <a:pt x="1069" y="760"/>
                  </a:lnTo>
                  <a:lnTo>
                    <a:pt x="1076" y="760"/>
                  </a:lnTo>
                  <a:lnTo>
                    <a:pt x="1082" y="760"/>
                  </a:lnTo>
                  <a:lnTo>
                    <a:pt x="1089" y="760"/>
                  </a:lnTo>
                  <a:lnTo>
                    <a:pt x="1095" y="760"/>
                  </a:lnTo>
                  <a:lnTo>
                    <a:pt x="1102" y="760"/>
                  </a:lnTo>
                  <a:lnTo>
                    <a:pt x="1108" y="760"/>
                  </a:lnTo>
                  <a:lnTo>
                    <a:pt x="1115" y="760"/>
                  </a:lnTo>
                  <a:lnTo>
                    <a:pt x="1121" y="760"/>
                  </a:lnTo>
                  <a:lnTo>
                    <a:pt x="1129" y="760"/>
                  </a:lnTo>
                  <a:lnTo>
                    <a:pt x="1136" y="760"/>
                  </a:lnTo>
                  <a:lnTo>
                    <a:pt x="1142" y="760"/>
                  </a:lnTo>
                  <a:lnTo>
                    <a:pt x="1149" y="760"/>
                  </a:lnTo>
                  <a:lnTo>
                    <a:pt x="1157" y="758"/>
                  </a:lnTo>
                  <a:lnTo>
                    <a:pt x="1160" y="760"/>
                  </a:lnTo>
                  <a:lnTo>
                    <a:pt x="1162" y="760"/>
                  </a:lnTo>
                  <a:lnTo>
                    <a:pt x="1164" y="760"/>
                  </a:lnTo>
                  <a:lnTo>
                    <a:pt x="1168" y="760"/>
                  </a:lnTo>
                  <a:lnTo>
                    <a:pt x="1170" y="760"/>
                  </a:lnTo>
                  <a:lnTo>
                    <a:pt x="1172" y="760"/>
                  </a:lnTo>
                  <a:lnTo>
                    <a:pt x="1175" y="760"/>
                  </a:lnTo>
                  <a:lnTo>
                    <a:pt x="1177" y="762"/>
                  </a:lnTo>
                  <a:lnTo>
                    <a:pt x="1179" y="762"/>
                  </a:lnTo>
                  <a:lnTo>
                    <a:pt x="1181" y="762"/>
                  </a:lnTo>
                  <a:lnTo>
                    <a:pt x="1183" y="762"/>
                  </a:lnTo>
                  <a:lnTo>
                    <a:pt x="1185" y="762"/>
                  </a:lnTo>
                  <a:lnTo>
                    <a:pt x="1187" y="762"/>
                  </a:lnTo>
                  <a:lnTo>
                    <a:pt x="1188" y="764"/>
                  </a:lnTo>
                  <a:lnTo>
                    <a:pt x="1190" y="764"/>
                  </a:lnTo>
                  <a:lnTo>
                    <a:pt x="1192" y="764"/>
                  </a:lnTo>
                  <a:lnTo>
                    <a:pt x="1194" y="766"/>
                  </a:lnTo>
                  <a:lnTo>
                    <a:pt x="1196" y="766"/>
                  </a:lnTo>
                  <a:lnTo>
                    <a:pt x="1198" y="768"/>
                  </a:lnTo>
                  <a:lnTo>
                    <a:pt x="1200" y="768"/>
                  </a:lnTo>
                  <a:lnTo>
                    <a:pt x="1202" y="769"/>
                  </a:lnTo>
                  <a:lnTo>
                    <a:pt x="1203" y="771"/>
                  </a:lnTo>
                  <a:lnTo>
                    <a:pt x="1205" y="773"/>
                  </a:lnTo>
                  <a:lnTo>
                    <a:pt x="1207" y="773"/>
                  </a:lnTo>
                  <a:lnTo>
                    <a:pt x="1207" y="775"/>
                  </a:lnTo>
                  <a:lnTo>
                    <a:pt x="1209" y="777"/>
                  </a:lnTo>
                  <a:lnTo>
                    <a:pt x="1211" y="779"/>
                  </a:lnTo>
                  <a:lnTo>
                    <a:pt x="1213" y="781"/>
                  </a:lnTo>
                  <a:lnTo>
                    <a:pt x="1213" y="783"/>
                  </a:lnTo>
                  <a:lnTo>
                    <a:pt x="1215" y="783"/>
                  </a:lnTo>
                  <a:lnTo>
                    <a:pt x="1215" y="784"/>
                  </a:lnTo>
                  <a:lnTo>
                    <a:pt x="1217" y="786"/>
                  </a:lnTo>
                  <a:lnTo>
                    <a:pt x="1217" y="788"/>
                  </a:lnTo>
                  <a:lnTo>
                    <a:pt x="1217" y="790"/>
                  </a:lnTo>
                  <a:lnTo>
                    <a:pt x="1218" y="790"/>
                  </a:lnTo>
                  <a:lnTo>
                    <a:pt x="1218" y="792"/>
                  </a:lnTo>
                  <a:lnTo>
                    <a:pt x="1218" y="794"/>
                  </a:lnTo>
                  <a:lnTo>
                    <a:pt x="1218" y="796"/>
                  </a:lnTo>
                  <a:lnTo>
                    <a:pt x="1220" y="796"/>
                  </a:lnTo>
                  <a:lnTo>
                    <a:pt x="1220" y="798"/>
                  </a:lnTo>
                  <a:lnTo>
                    <a:pt x="1220" y="799"/>
                  </a:lnTo>
                  <a:lnTo>
                    <a:pt x="1220" y="801"/>
                  </a:lnTo>
                  <a:lnTo>
                    <a:pt x="1220" y="803"/>
                  </a:lnTo>
                  <a:lnTo>
                    <a:pt x="1222" y="803"/>
                  </a:lnTo>
                  <a:lnTo>
                    <a:pt x="1222" y="805"/>
                  </a:lnTo>
                  <a:lnTo>
                    <a:pt x="1222" y="807"/>
                  </a:lnTo>
                  <a:lnTo>
                    <a:pt x="1222" y="809"/>
                  </a:lnTo>
                  <a:lnTo>
                    <a:pt x="1224" y="811"/>
                  </a:lnTo>
                  <a:lnTo>
                    <a:pt x="1224" y="813"/>
                  </a:lnTo>
                  <a:lnTo>
                    <a:pt x="1224" y="814"/>
                  </a:lnTo>
                  <a:lnTo>
                    <a:pt x="1226" y="814"/>
                  </a:lnTo>
                  <a:lnTo>
                    <a:pt x="1226" y="816"/>
                  </a:lnTo>
                  <a:lnTo>
                    <a:pt x="1228" y="818"/>
                  </a:lnTo>
                  <a:lnTo>
                    <a:pt x="1230" y="820"/>
                  </a:lnTo>
                  <a:lnTo>
                    <a:pt x="1232" y="820"/>
                  </a:lnTo>
                  <a:lnTo>
                    <a:pt x="1232" y="822"/>
                  </a:lnTo>
                  <a:lnTo>
                    <a:pt x="1233" y="822"/>
                  </a:lnTo>
                  <a:lnTo>
                    <a:pt x="1235" y="822"/>
                  </a:lnTo>
                  <a:lnTo>
                    <a:pt x="1237" y="822"/>
                  </a:lnTo>
                  <a:lnTo>
                    <a:pt x="1239" y="822"/>
                  </a:lnTo>
                  <a:lnTo>
                    <a:pt x="1246" y="822"/>
                  </a:lnTo>
                  <a:lnTo>
                    <a:pt x="1254" y="824"/>
                  </a:lnTo>
                  <a:lnTo>
                    <a:pt x="1261" y="824"/>
                  </a:lnTo>
                  <a:lnTo>
                    <a:pt x="1271" y="824"/>
                  </a:lnTo>
                  <a:lnTo>
                    <a:pt x="1278" y="824"/>
                  </a:lnTo>
                  <a:lnTo>
                    <a:pt x="1288" y="824"/>
                  </a:lnTo>
                  <a:lnTo>
                    <a:pt x="1297" y="824"/>
                  </a:lnTo>
                  <a:lnTo>
                    <a:pt x="1306" y="824"/>
                  </a:lnTo>
                  <a:lnTo>
                    <a:pt x="1316" y="824"/>
                  </a:lnTo>
                  <a:lnTo>
                    <a:pt x="1327" y="824"/>
                  </a:lnTo>
                  <a:lnTo>
                    <a:pt x="1336" y="824"/>
                  </a:lnTo>
                  <a:lnTo>
                    <a:pt x="1346" y="824"/>
                  </a:lnTo>
                  <a:lnTo>
                    <a:pt x="1357" y="824"/>
                  </a:lnTo>
                  <a:lnTo>
                    <a:pt x="1366" y="824"/>
                  </a:lnTo>
                  <a:lnTo>
                    <a:pt x="1378" y="824"/>
                  </a:lnTo>
                  <a:lnTo>
                    <a:pt x="1387" y="824"/>
                  </a:lnTo>
                  <a:lnTo>
                    <a:pt x="1398" y="824"/>
                  </a:lnTo>
                  <a:lnTo>
                    <a:pt x="1409" y="826"/>
                  </a:lnTo>
                  <a:lnTo>
                    <a:pt x="1419" y="826"/>
                  </a:lnTo>
                  <a:lnTo>
                    <a:pt x="1430" y="826"/>
                  </a:lnTo>
                  <a:lnTo>
                    <a:pt x="1439" y="826"/>
                  </a:lnTo>
                  <a:lnTo>
                    <a:pt x="1451" y="826"/>
                  </a:lnTo>
                  <a:lnTo>
                    <a:pt x="1460" y="826"/>
                  </a:lnTo>
                  <a:lnTo>
                    <a:pt x="1469" y="826"/>
                  </a:lnTo>
                  <a:lnTo>
                    <a:pt x="1480" y="826"/>
                  </a:lnTo>
                  <a:lnTo>
                    <a:pt x="1490" y="826"/>
                  </a:lnTo>
                  <a:lnTo>
                    <a:pt x="1499" y="826"/>
                  </a:lnTo>
                  <a:lnTo>
                    <a:pt x="1509" y="828"/>
                  </a:lnTo>
                  <a:lnTo>
                    <a:pt x="1518" y="828"/>
                  </a:lnTo>
                  <a:lnTo>
                    <a:pt x="1525" y="828"/>
                  </a:lnTo>
                  <a:lnTo>
                    <a:pt x="1535" y="828"/>
                  </a:lnTo>
                  <a:lnTo>
                    <a:pt x="1542" y="828"/>
                  </a:lnTo>
                  <a:lnTo>
                    <a:pt x="1538" y="822"/>
                  </a:lnTo>
                  <a:lnTo>
                    <a:pt x="1535" y="818"/>
                  </a:lnTo>
                  <a:lnTo>
                    <a:pt x="1531" y="814"/>
                  </a:lnTo>
                  <a:lnTo>
                    <a:pt x="1527" y="809"/>
                  </a:lnTo>
                  <a:lnTo>
                    <a:pt x="1525" y="805"/>
                  </a:lnTo>
                  <a:lnTo>
                    <a:pt x="1522" y="801"/>
                  </a:lnTo>
                  <a:lnTo>
                    <a:pt x="1518" y="798"/>
                  </a:lnTo>
                  <a:lnTo>
                    <a:pt x="1514" y="794"/>
                  </a:lnTo>
                  <a:lnTo>
                    <a:pt x="1510" y="790"/>
                  </a:lnTo>
                  <a:lnTo>
                    <a:pt x="1507" y="788"/>
                  </a:lnTo>
                  <a:lnTo>
                    <a:pt x="1503" y="784"/>
                  </a:lnTo>
                  <a:lnTo>
                    <a:pt x="1499" y="781"/>
                  </a:lnTo>
                  <a:lnTo>
                    <a:pt x="1495" y="779"/>
                  </a:lnTo>
                  <a:lnTo>
                    <a:pt x="1492" y="775"/>
                  </a:lnTo>
                  <a:lnTo>
                    <a:pt x="1488" y="773"/>
                  </a:lnTo>
                  <a:lnTo>
                    <a:pt x="1484" y="769"/>
                  </a:lnTo>
                  <a:lnTo>
                    <a:pt x="1480" y="768"/>
                  </a:lnTo>
                  <a:lnTo>
                    <a:pt x="1475" y="764"/>
                  </a:lnTo>
                  <a:lnTo>
                    <a:pt x="1471" y="762"/>
                  </a:lnTo>
                  <a:lnTo>
                    <a:pt x="1467" y="760"/>
                  </a:lnTo>
                  <a:lnTo>
                    <a:pt x="1464" y="758"/>
                  </a:lnTo>
                  <a:lnTo>
                    <a:pt x="1458" y="754"/>
                  </a:lnTo>
                  <a:lnTo>
                    <a:pt x="1454" y="753"/>
                  </a:lnTo>
                  <a:lnTo>
                    <a:pt x="1449" y="751"/>
                  </a:lnTo>
                  <a:lnTo>
                    <a:pt x="1445" y="749"/>
                  </a:lnTo>
                  <a:lnTo>
                    <a:pt x="1439" y="747"/>
                  </a:lnTo>
                  <a:lnTo>
                    <a:pt x="1436" y="745"/>
                  </a:lnTo>
                  <a:lnTo>
                    <a:pt x="1430" y="743"/>
                  </a:lnTo>
                  <a:lnTo>
                    <a:pt x="1424" y="741"/>
                  </a:lnTo>
                  <a:lnTo>
                    <a:pt x="1421" y="738"/>
                  </a:lnTo>
                  <a:lnTo>
                    <a:pt x="1415" y="736"/>
                  </a:lnTo>
                  <a:lnTo>
                    <a:pt x="1409" y="734"/>
                  </a:lnTo>
                  <a:lnTo>
                    <a:pt x="356" y="773"/>
                  </a:lnTo>
                  <a:lnTo>
                    <a:pt x="354" y="769"/>
                  </a:lnTo>
                  <a:lnTo>
                    <a:pt x="354" y="766"/>
                  </a:lnTo>
                  <a:lnTo>
                    <a:pt x="354" y="764"/>
                  </a:lnTo>
                  <a:lnTo>
                    <a:pt x="354" y="760"/>
                  </a:lnTo>
                  <a:lnTo>
                    <a:pt x="352" y="756"/>
                  </a:lnTo>
                  <a:lnTo>
                    <a:pt x="352" y="754"/>
                  </a:lnTo>
                  <a:lnTo>
                    <a:pt x="352" y="751"/>
                  </a:lnTo>
                  <a:lnTo>
                    <a:pt x="352" y="747"/>
                  </a:lnTo>
                  <a:lnTo>
                    <a:pt x="350" y="745"/>
                  </a:lnTo>
                  <a:lnTo>
                    <a:pt x="350" y="741"/>
                  </a:lnTo>
                  <a:lnTo>
                    <a:pt x="350" y="738"/>
                  </a:lnTo>
                  <a:lnTo>
                    <a:pt x="350" y="734"/>
                  </a:lnTo>
                  <a:lnTo>
                    <a:pt x="350" y="732"/>
                  </a:lnTo>
                  <a:lnTo>
                    <a:pt x="350" y="728"/>
                  </a:lnTo>
                  <a:lnTo>
                    <a:pt x="350" y="724"/>
                  </a:lnTo>
                  <a:lnTo>
                    <a:pt x="350" y="723"/>
                  </a:lnTo>
                  <a:lnTo>
                    <a:pt x="350" y="719"/>
                  </a:lnTo>
                  <a:lnTo>
                    <a:pt x="350" y="715"/>
                  </a:lnTo>
                  <a:lnTo>
                    <a:pt x="350" y="713"/>
                  </a:lnTo>
                  <a:lnTo>
                    <a:pt x="350" y="709"/>
                  </a:lnTo>
                  <a:lnTo>
                    <a:pt x="350" y="706"/>
                  </a:lnTo>
                  <a:lnTo>
                    <a:pt x="350" y="702"/>
                  </a:lnTo>
                  <a:lnTo>
                    <a:pt x="350" y="700"/>
                  </a:lnTo>
                  <a:lnTo>
                    <a:pt x="350" y="696"/>
                  </a:lnTo>
                  <a:lnTo>
                    <a:pt x="350" y="693"/>
                  </a:lnTo>
                  <a:lnTo>
                    <a:pt x="350" y="689"/>
                  </a:lnTo>
                  <a:lnTo>
                    <a:pt x="352" y="687"/>
                  </a:lnTo>
                  <a:lnTo>
                    <a:pt x="352" y="683"/>
                  </a:lnTo>
                  <a:lnTo>
                    <a:pt x="352" y="679"/>
                  </a:lnTo>
                  <a:lnTo>
                    <a:pt x="352" y="676"/>
                  </a:lnTo>
                  <a:lnTo>
                    <a:pt x="354" y="672"/>
                  </a:lnTo>
                  <a:lnTo>
                    <a:pt x="354" y="668"/>
                  </a:lnTo>
                  <a:lnTo>
                    <a:pt x="354" y="666"/>
                  </a:lnTo>
                  <a:lnTo>
                    <a:pt x="356" y="666"/>
                  </a:lnTo>
                  <a:lnTo>
                    <a:pt x="357" y="666"/>
                  </a:lnTo>
                  <a:lnTo>
                    <a:pt x="359" y="666"/>
                  </a:lnTo>
                  <a:lnTo>
                    <a:pt x="359" y="668"/>
                  </a:lnTo>
                  <a:lnTo>
                    <a:pt x="363" y="670"/>
                  </a:lnTo>
                  <a:lnTo>
                    <a:pt x="365" y="674"/>
                  </a:lnTo>
                  <a:lnTo>
                    <a:pt x="369" y="677"/>
                  </a:lnTo>
                  <a:lnTo>
                    <a:pt x="372" y="679"/>
                  </a:lnTo>
                  <a:lnTo>
                    <a:pt x="376" y="683"/>
                  </a:lnTo>
                  <a:lnTo>
                    <a:pt x="380" y="687"/>
                  </a:lnTo>
                  <a:lnTo>
                    <a:pt x="384" y="691"/>
                  </a:lnTo>
                  <a:lnTo>
                    <a:pt x="387" y="693"/>
                  </a:lnTo>
                  <a:lnTo>
                    <a:pt x="393" y="696"/>
                  </a:lnTo>
                  <a:lnTo>
                    <a:pt x="397" y="700"/>
                  </a:lnTo>
                  <a:lnTo>
                    <a:pt x="400" y="702"/>
                  </a:lnTo>
                  <a:lnTo>
                    <a:pt x="406" y="706"/>
                  </a:lnTo>
                  <a:lnTo>
                    <a:pt x="410" y="709"/>
                  </a:lnTo>
                  <a:lnTo>
                    <a:pt x="414" y="711"/>
                  </a:lnTo>
                  <a:lnTo>
                    <a:pt x="419" y="715"/>
                  </a:lnTo>
                  <a:lnTo>
                    <a:pt x="423" y="717"/>
                  </a:lnTo>
                  <a:lnTo>
                    <a:pt x="429" y="721"/>
                  </a:lnTo>
                  <a:lnTo>
                    <a:pt x="434" y="723"/>
                  </a:lnTo>
                  <a:lnTo>
                    <a:pt x="438" y="726"/>
                  </a:lnTo>
                  <a:lnTo>
                    <a:pt x="444" y="728"/>
                  </a:lnTo>
                  <a:lnTo>
                    <a:pt x="449" y="730"/>
                  </a:lnTo>
                  <a:lnTo>
                    <a:pt x="455" y="732"/>
                  </a:lnTo>
                  <a:lnTo>
                    <a:pt x="458" y="736"/>
                  </a:lnTo>
                  <a:lnTo>
                    <a:pt x="464" y="738"/>
                  </a:lnTo>
                  <a:lnTo>
                    <a:pt x="470" y="739"/>
                  </a:lnTo>
                  <a:lnTo>
                    <a:pt x="475" y="741"/>
                  </a:lnTo>
                  <a:lnTo>
                    <a:pt x="481" y="743"/>
                  </a:lnTo>
                  <a:lnTo>
                    <a:pt x="487" y="745"/>
                  </a:lnTo>
                  <a:lnTo>
                    <a:pt x="492" y="747"/>
                  </a:lnTo>
                  <a:lnTo>
                    <a:pt x="498" y="747"/>
                  </a:lnTo>
                  <a:lnTo>
                    <a:pt x="503" y="749"/>
                  </a:lnTo>
                  <a:lnTo>
                    <a:pt x="509" y="751"/>
                  </a:lnTo>
                  <a:lnTo>
                    <a:pt x="511" y="751"/>
                  </a:lnTo>
                  <a:lnTo>
                    <a:pt x="513" y="751"/>
                  </a:lnTo>
                  <a:lnTo>
                    <a:pt x="515" y="751"/>
                  </a:lnTo>
                  <a:lnTo>
                    <a:pt x="515" y="749"/>
                  </a:lnTo>
                  <a:lnTo>
                    <a:pt x="515" y="747"/>
                  </a:lnTo>
                  <a:lnTo>
                    <a:pt x="513" y="747"/>
                  </a:lnTo>
                  <a:lnTo>
                    <a:pt x="513" y="745"/>
                  </a:lnTo>
                  <a:lnTo>
                    <a:pt x="511" y="743"/>
                  </a:lnTo>
                  <a:lnTo>
                    <a:pt x="511" y="741"/>
                  </a:lnTo>
                  <a:lnTo>
                    <a:pt x="509" y="739"/>
                  </a:lnTo>
                  <a:lnTo>
                    <a:pt x="507" y="738"/>
                  </a:lnTo>
                  <a:lnTo>
                    <a:pt x="507" y="736"/>
                  </a:lnTo>
                  <a:lnTo>
                    <a:pt x="505" y="734"/>
                  </a:lnTo>
                  <a:lnTo>
                    <a:pt x="503" y="732"/>
                  </a:lnTo>
                  <a:lnTo>
                    <a:pt x="502" y="730"/>
                  </a:lnTo>
                  <a:lnTo>
                    <a:pt x="502" y="728"/>
                  </a:lnTo>
                  <a:lnTo>
                    <a:pt x="500" y="726"/>
                  </a:lnTo>
                  <a:lnTo>
                    <a:pt x="498" y="723"/>
                  </a:lnTo>
                  <a:lnTo>
                    <a:pt x="496" y="721"/>
                  </a:lnTo>
                  <a:lnTo>
                    <a:pt x="496" y="719"/>
                  </a:lnTo>
                  <a:lnTo>
                    <a:pt x="494" y="717"/>
                  </a:lnTo>
                  <a:lnTo>
                    <a:pt x="492" y="713"/>
                  </a:lnTo>
                  <a:lnTo>
                    <a:pt x="492" y="711"/>
                  </a:lnTo>
                  <a:lnTo>
                    <a:pt x="490" y="709"/>
                  </a:lnTo>
                  <a:lnTo>
                    <a:pt x="490" y="708"/>
                  </a:lnTo>
                  <a:lnTo>
                    <a:pt x="488" y="706"/>
                  </a:lnTo>
                  <a:lnTo>
                    <a:pt x="488" y="704"/>
                  </a:lnTo>
                  <a:lnTo>
                    <a:pt x="487" y="702"/>
                  </a:lnTo>
                  <a:lnTo>
                    <a:pt x="487" y="700"/>
                  </a:lnTo>
                  <a:lnTo>
                    <a:pt x="487" y="698"/>
                  </a:lnTo>
                  <a:lnTo>
                    <a:pt x="487" y="696"/>
                  </a:lnTo>
                  <a:lnTo>
                    <a:pt x="487" y="694"/>
                  </a:lnTo>
                  <a:lnTo>
                    <a:pt x="488" y="694"/>
                  </a:lnTo>
                  <a:lnTo>
                    <a:pt x="1288" y="715"/>
                  </a:lnTo>
                  <a:lnTo>
                    <a:pt x="1290" y="715"/>
                  </a:lnTo>
                  <a:lnTo>
                    <a:pt x="1290" y="713"/>
                  </a:lnTo>
                  <a:lnTo>
                    <a:pt x="1290" y="711"/>
                  </a:lnTo>
                  <a:lnTo>
                    <a:pt x="1290" y="709"/>
                  </a:lnTo>
                  <a:lnTo>
                    <a:pt x="1290" y="708"/>
                  </a:lnTo>
                  <a:lnTo>
                    <a:pt x="1288" y="706"/>
                  </a:lnTo>
                  <a:lnTo>
                    <a:pt x="1288" y="702"/>
                  </a:lnTo>
                  <a:lnTo>
                    <a:pt x="1286" y="700"/>
                  </a:lnTo>
                  <a:lnTo>
                    <a:pt x="1284" y="696"/>
                  </a:lnTo>
                  <a:lnTo>
                    <a:pt x="1280" y="693"/>
                  </a:lnTo>
                  <a:lnTo>
                    <a:pt x="1278" y="689"/>
                  </a:lnTo>
                  <a:lnTo>
                    <a:pt x="1275" y="685"/>
                  </a:lnTo>
                  <a:lnTo>
                    <a:pt x="1273" y="681"/>
                  </a:lnTo>
                  <a:lnTo>
                    <a:pt x="1269" y="677"/>
                  </a:lnTo>
                  <a:lnTo>
                    <a:pt x="1265" y="674"/>
                  </a:lnTo>
                  <a:lnTo>
                    <a:pt x="1261" y="670"/>
                  </a:lnTo>
                  <a:lnTo>
                    <a:pt x="1256" y="666"/>
                  </a:lnTo>
                  <a:lnTo>
                    <a:pt x="1252" y="662"/>
                  </a:lnTo>
                  <a:lnTo>
                    <a:pt x="1248" y="659"/>
                  </a:lnTo>
                  <a:lnTo>
                    <a:pt x="1243" y="655"/>
                  </a:lnTo>
                  <a:lnTo>
                    <a:pt x="1237" y="651"/>
                  </a:lnTo>
                  <a:lnTo>
                    <a:pt x="1232" y="647"/>
                  </a:lnTo>
                  <a:lnTo>
                    <a:pt x="1226" y="646"/>
                  </a:lnTo>
                  <a:lnTo>
                    <a:pt x="1220" y="642"/>
                  </a:lnTo>
                  <a:lnTo>
                    <a:pt x="1215" y="638"/>
                  </a:lnTo>
                  <a:lnTo>
                    <a:pt x="1209" y="636"/>
                  </a:lnTo>
                  <a:lnTo>
                    <a:pt x="1202" y="634"/>
                  </a:lnTo>
                  <a:lnTo>
                    <a:pt x="1196" y="632"/>
                  </a:lnTo>
                  <a:lnTo>
                    <a:pt x="1188" y="631"/>
                  </a:lnTo>
                  <a:lnTo>
                    <a:pt x="1183" y="629"/>
                  </a:lnTo>
                  <a:lnTo>
                    <a:pt x="1175" y="629"/>
                  </a:lnTo>
                  <a:lnTo>
                    <a:pt x="1173" y="629"/>
                  </a:lnTo>
                  <a:lnTo>
                    <a:pt x="1168" y="629"/>
                  </a:lnTo>
                  <a:lnTo>
                    <a:pt x="1160" y="629"/>
                  </a:lnTo>
                  <a:lnTo>
                    <a:pt x="1147" y="631"/>
                  </a:lnTo>
                  <a:lnTo>
                    <a:pt x="1134" y="631"/>
                  </a:lnTo>
                  <a:lnTo>
                    <a:pt x="1115" y="632"/>
                  </a:lnTo>
                  <a:lnTo>
                    <a:pt x="1097" y="632"/>
                  </a:lnTo>
                  <a:lnTo>
                    <a:pt x="1074" y="634"/>
                  </a:lnTo>
                  <a:lnTo>
                    <a:pt x="1050" y="636"/>
                  </a:lnTo>
                  <a:lnTo>
                    <a:pt x="1026" y="636"/>
                  </a:lnTo>
                  <a:lnTo>
                    <a:pt x="998" y="638"/>
                  </a:lnTo>
                  <a:lnTo>
                    <a:pt x="969" y="640"/>
                  </a:lnTo>
                  <a:lnTo>
                    <a:pt x="940" y="642"/>
                  </a:lnTo>
                  <a:lnTo>
                    <a:pt x="910" y="644"/>
                  </a:lnTo>
                  <a:lnTo>
                    <a:pt x="880" y="646"/>
                  </a:lnTo>
                  <a:lnTo>
                    <a:pt x="848" y="647"/>
                  </a:lnTo>
                  <a:lnTo>
                    <a:pt x="816" y="649"/>
                  </a:lnTo>
                  <a:lnTo>
                    <a:pt x="784" y="651"/>
                  </a:lnTo>
                  <a:lnTo>
                    <a:pt x="754" y="653"/>
                  </a:lnTo>
                  <a:lnTo>
                    <a:pt x="722" y="655"/>
                  </a:lnTo>
                  <a:lnTo>
                    <a:pt x="694" y="657"/>
                  </a:lnTo>
                  <a:lnTo>
                    <a:pt x="664" y="657"/>
                  </a:lnTo>
                  <a:lnTo>
                    <a:pt x="638" y="659"/>
                  </a:lnTo>
                  <a:lnTo>
                    <a:pt x="612" y="661"/>
                  </a:lnTo>
                  <a:lnTo>
                    <a:pt x="588" y="662"/>
                  </a:lnTo>
                  <a:lnTo>
                    <a:pt x="565" y="662"/>
                  </a:lnTo>
                  <a:lnTo>
                    <a:pt x="545" y="664"/>
                  </a:lnTo>
                  <a:lnTo>
                    <a:pt x="526" y="664"/>
                  </a:lnTo>
                  <a:lnTo>
                    <a:pt x="511" y="666"/>
                  </a:lnTo>
                  <a:lnTo>
                    <a:pt x="498" y="666"/>
                  </a:lnTo>
                  <a:lnTo>
                    <a:pt x="488" y="668"/>
                  </a:lnTo>
                  <a:lnTo>
                    <a:pt x="481" y="668"/>
                  </a:lnTo>
                  <a:lnTo>
                    <a:pt x="479" y="668"/>
                  </a:lnTo>
                  <a:lnTo>
                    <a:pt x="479" y="666"/>
                  </a:lnTo>
                  <a:lnTo>
                    <a:pt x="477" y="666"/>
                  </a:lnTo>
                  <a:lnTo>
                    <a:pt x="475" y="661"/>
                  </a:lnTo>
                  <a:lnTo>
                    <a:pt x="475" y="655"/>
                  </a:lnTo>
                  <a:lnTo>
                    <a:pt x="473" y="651"/>
                  </a:lnTo>
                  <a:lnTo>
                    <a:pt x="472" y="646"/>
                  </a:lnTo>
                  <a:lnTo>
                    <a:pt x="472" y="642"/>
                  </a:lnTo>
                  <a:lnTo>
                    <a:pt x="470" y="636"/>
                  </a:lnTo>
                  <a:lnTo>
                    <a:pt x="468" y="632"/>
                  </a:lnTo>
                  <a:lnTo>
                    <a:pt x="468" y="629"/>
                  </a:lnTo>
                  <a:lnTo>
                    <a:pt x="466" y="623"/>
                  </a:lnTo>
                  <a:lnTo>
                    <a:pt x="466" y="619"/>
                  </a:lnTo>
                  <a:lnTo>
                    <a:pt x="466" y="616"/>
                  </a:lnTo>
                  <a:lnTo>
                    <a:pt x="464" y="612"/>
                  </a:lnTo>
                  <a:lnTo>
                    <a:pt x="464" y="608"/>
                  </a:lnTo>
                  <a:lnTo>
                    <a:pt x="464" y="602"/>
                  </a:lnTo>
                  <a:lnTo>
                    <a:pt x="462" y="599"/>
                  </a:lnTo>
                  <a:lnTo>
                    <a:pt x="462" y="595"/>
                  </a:lnTo>
                  <a:lnTo>
                    <a:pt x="462" y="591"/>
                  </a:lnTo>
                  <a:lnTo>
                    <a:pt x="462" y="587"/>
                  </a:lnTo>
                  <a:lnTo>
                    <a:pt x="462" y="582"/>
                  </a:lnTo>
                  <a:lnTo>
                    <a:pt x="462" y="578"/>
                  </a:lnTo>
                  <a:lnTo>
                    <a:pt x="462" y="574"/>
                  </a:lnTo>
                  <a:lnTo>
                    <a:pt x="462" y="571"/>
                  </a:lnTo>
                  <a:lnTo>
                    <a:pt x="462" y="565"/>
                  </a:lnTo>
                  <a:lnTo>
                    <a:pt x="462" y="561"/>
                  </a:lnTo>
                  <a:lnTo>
                    <a:pt x="462" y="556"/>
                  </a:lnTo>
                  <a:lnTo>
                    <a:pt x="464" y="552"/>
                  </a:lnTo>
                  <a:lnTo>
                    <a:pt x="464" y="546"/>
                  </a:lnTo>
                  <a:lnTo>
                    <a:pt x="464" y="542"/>
                  </a:lnTo>
                  <a:lnTo>
                    <a:pt x="464" y="537"/>
                  </a:lnTo>
                  <a:lnTo>
                    <a:pt x="466" y="531"/>
                  </a:lnTo>
                  <a:lnTo>
                    <a:pt x="466" y="526"/>
                  </a:lnTo>
                  <a:lnTo>
                    <a:pt x="468" y="522"/>
                  </a:lnTo>
                  <a:lnTo>
                    <a:pt x="468" y="520"/>
                  </a:lnTo>
                  <a:lnTo>
                    <a:pt x="473" y="526"/>
                  </a:lnTo>
                  <a:lnTo>
                    <a:pt x="477" y="529"/>
                  </a:lnTo>
                  <a:lnTo>
                    <a:pt x="483" y="533"/>
                  </a:lnTo>
                  <a:lnTo>
                    <a:pt x="487" y="537"/>
                  </a:lnTo>
                  <a:lnTo>
                    <a:pt x="492" y="542"/>
                  </a:lnTo>
                  <a:lnTo>
                    <a:pt x="498" y="546"/>
                  </a:lnTo>
                  <a:lnTo>
                    <a:pt x="502" y="550"/>
                  </a:lnTo>
                  <a:lnTo>
                    <a:pt x="507" y="554"/>
                  </a:lnTo>
                  <a:lnTo>
                    <a:pt x="513" y="557"/>
                  </a:lnTo>
                  <a:lnTo>
                    <a:pt x="517" y="559"/>
                  </a:lnTo>
                  <a:lnTo>
                    <a:pt x="522" y="563"/>
                  </a:lnTo>
                  <a:lnTo>
                    <a:pt x="528" y="567"/>
                  </a:lnTo>
                  <a:lnTo>
                    <a:pt x="531" y="571"/>
                  </a:lnTo>
                  <a:lnTo>
                    <a:pt x="537" y="572"/>
                  </a:lnTo>
                  <a:lnTo>
                    <a:pt x="543" y="576"/>
                  </a:lnTo>
                  <a:lnTo>
                    <a:pt x="548" y="578"/>
                  </a:lnTo>
                  <a:lnTo>
                    <a:pt x="552" y="582"/>
                  </a:lnTo>
                  <a:lnTo>
                    <a:pt x="558" y="584"/>
                  </a:lnTo>
                  <a:lnTo>
                    <a:pt x="563" y="587"/>
                  </a:lnTo>
                  <a:lnTo>
                    <a:pt x="567" y="589"/>
                  </a:lnTo>
                  <a:lnTo>
                    <a:pt x="573" y="591"/>
                  </a:lnTo>
                  <a:lnTo>
                    <a:pt x="578" y="593"/>
                  </a:lnTo>
                  <a:lnTo>
                    <a:pt x="582" y="597"/>
                  </a:lnTo>
                  <a:lnTo>
                    <a:pt x="588" y="599"/>
                  </a:lnTo>
                  <a:lnTo>
                    <a:pt x="593" y="601"/>
                  </a:lnTo>
                  <a:lnTo>
                    <a:pt x="597" y="602"/>
                  </a:lnTo>
                  <a:lnTo>
                    <a:pt x="603" y="604"/>
                  </a:lnTo>
                  <a:lnTo>
                    <a:pt x="608" y="604"/>
                  </a:lnTo>
                  <a:lnTo>
                    <a:pt x="612" y="606"/>
                  </a:lnTo>
                  <a:lnTo>
                    <a:pt x="618" y="608"/>
                  </a:lnTo>
                  <a:lnTo>
                    <a:pt x="621" y="610"/>
                  </a:lnTo>
                  <a:lnTo>
                    <a:pt x="627" y="610"/>
                  </a:lnTo>
                  <a:close/>
                </a:path>
              </a:pathLst>
            </a:custGeom>
            <a:gradFill rotWithShape="1">
              <a:gsLst>
                <a:gs pos="0">
                  <a:srgbClr val="FF0000"/>
                </a:gs>
                <a:gs pos="100000">
                  <a:srgbClr val="FF0000"/>
                </a:gs>
              </a:gsLst>
              <a:lin ang="5400000" scaled="1"/>
            </a:gradFill>
            <a:ln w="19050">
              <a:noFill/>
              <a:round/>
              <a:headEnd/>
              <a:tailEnd/>
            </a:ln>
          </p:spPr>
          <p:txBody>
            <a:bodyPr/>
            <a:lstStyle/>
            <a:p>
              <a:endParaRPr lang="es-MX" dirty="0"/>
            </a:p>
          </p:txBody>
        </p:sp>
        <p:grpSp>
          <p:nvGrpSpPr>
            <p:cNvPr id="10" name="Group 7"/>
            <p:cNvGrpSpPr>
              <a:grpSpLocks/>
            </p:cNvGrpSpPr>
            <p:nvPr/>
          </p:nvGrpSpPr>
          <p:grpSpPr bwMode="auto">
            <a:xfrm>
              <a:off x="652" y="322"/>
              <a:ext cx="909" cy="138"/>
              <a:chOff x="652" y="322"/>
              <a:chExt cx="909" cy="138"/>
            </a:xfrm>
          </p:grpSpPr>
          <p:sp>
            <p:nvSpPr>
              <p:cNvPr id="13" name="Freeform 8"/>
              <p:cNvSpPr>
                <a:spLocks/>
              </p:cNvSpPr>
              <p:nvPr/>
            </p:nvSpPr>
            <p:spPr bwMode="auto">
              <a:xfrm>
                <a:off x="652" y="322"/>
                <a:ext cx="149" cy="138"/>
              </a:xfrm>
              <a:custGeom>
                <a:avLst/>
                <a:gdLst>
                  <a:gd name="T0" fmla="*/ 577 w 627"/>
                  <a:gd name="T1" fmla="*/ 0 h 629"/>
                  <a:gd name="T2" fmla="*/ 584 w 627"/>
                  <a:gd name="T3" fmla="*/ 2 h 629"/>
                  <a:gd name="T4" fmla="*/ 592 w 627"/>
                  <a:gd name="T5" fmla="*/ 4 h 629"/>
                  <a:gd name="T6" fmla="*/ 599 w 627"/>
                  <a:gd name="T7" fmla="*/ 6 h 629"/>
                  <a:gd name="T8" fmla="*/ 605 w 627"/>
                  <a:gd name="T9" fmla="*/ 12 h 629"/>
                  <a:gd name="T10" fmla="*/ 611 w 627"/>
                  <a:gd name="T11" fmla="*/ 15 h 629"/>
                  <a:gd name="T12" fmla="*/ 616 w 627"/>
                  <a:gd name="T13" fmla="*/ 21 h 629"/>
                  <a:gd name="T14" fmla="*/ 620 w 627"/>
                  <a:gd name="T15" fmla="*/ 27 h 629"/>
                  <a:gd name="T16" fmla="*/ 624 w 627"/>
                  <a:gd name="T17" fmla="*/ 34 h 629"/>
                  <a:gd name="T18" fmla="*/ 626 w 627"/>
                  <a:gd name="T19" fmla="*/ 40 h 629"/>
                  <a:gd name="T20" fmla="*/ 626 w 627"/>
                  <a:gd name="T21" fmla="*/ 47 h 629"/>
                  <a:gd name="T22" fmla="*/ 627 w 627"/>
                  <a:gd name="T23" fmla="*/ 400 h 629"/>
                  <a:gd name="T24" fmla="*/ 626 w 627"/>
                  <a:gd name="T25" fmla="*/ 409 h 629"/>
                  <a:gd name="T26" fmla="*/ 624 w 627"/>
                  <a:gd name="T27" fmla="*/ 417 h 629"/>
                  <a:gd name="T28" fmla="*/ 620 w 627"/>
                  <a:gd name="T29" fmla="*/ 422 h 629"/>
                  <a:gd name="T30" fmla="*/ 616 w 627"/>
                  <a:gd name="T31" fmla="*/ 430 h 629"/>
                  <a:gd name="T32" fmla="*/ 611 w 627"/>
                  <a:gd name="T33" fmla="*/ 435 h 629"/>
                  <a:gd name="T34" fmla="*/ 605 w 627"/>
                  <a:gd name="T35" fmla="*/ 441 h 629"/>
                  <a:gd name="T36" fmla="*/ 599 w 627"/>
                  <a:gd name="T37" fmla="*/ 445 h 629"/>
                  <a:gd name="T38" fmla="*/ 592 w 627"/>
                  <a:gd name="T39" fmla="*/ 449 h 629"/>
                  <a:gd name="T40" fmla="*/ 584 w 627"/>
                  <a:gd name="T41" fmla="*/ 450 h 629"/>
                  <a:gd name="T42" fmla="*/ 577 w 627"/>
                  <a:gd name="T43" fmla="*/ 452 h 629"/>
                  <a:gd name="T44" fmla="*/ 199 w 627"/>
                  <a:gd name="T45" fmla="*/ 302 h 629"/>
                  <a:gd name="T46" fmla="*/ 451 w 627"/>
                  <a:gd name="T47" fmla="*/ 302 h 629"/>
                  <a:gd name="T48" fmla="*/ 457 w 627"/>
                  <a:gd name="T49" fmla="*/ 300 h 629"/>
                  <a:gd name="T50" fmla="*/ 461 w 627"/>
                  <a:gd name="T51" fmla="*/ 299 h 629"/>
                  <a:gd name="T52" fmla="*/ 465 w 627"/>
                  <a:gd name="T53" fmla="*/ 293 h 629"/>
                  <a:gd name="T54" fmla="*/ 466 w 627"/>
                  <a:gd name="T55" fmla="*/ 289 h 629"/>
                  <a:gd name="T56" fmla="*/ 468 w 627"/>
                  <a:gd name="T57" fmla="*/ 285 h 629"/>
                  <a:gd name="T58" fmla="*/ 468 w 627"/>
                  <a:gd name="T59" fmla="*/ 276 h 629"/>
                  <a:gd name="T60" fmla="*/ 468 w 627"/>
                  <a:gd name="T61" fmla="*/ 265 h 629"/>
                  <a:gd name="T62" fmla="*/ 468 w 627"/>
                  <a:gd name="T63" fmla="*/ 253 h 629"/>
                  <a:gd name="T64" fmla="*/ 468 w 627"/>
                  <a:gd name="T65" fmla="*/ 242 h 629"/>
                  <a:gd name="T66" fmla="*/ 468 w 627"/>
                  <a:gd name="T67" fmla="*/ 231 h 629"/>
                  <a:gd name="T68" fmla="*/ 468 w 627"/>
                  <a:gd name="T69" fmla="*/ 220 h 629"/>
                  <a:gd name="T70" fmla="*/ 468 w 627"/>
                  <a:gd name="T71" fmla="*/ 208 h 629"/>
                  <a:gd name="T72" fmla="*/ 468 w 627"/>
                  <a:gd name="T73" fmla="*/ 199 h 629"/>
                  <a:gd name="T74" fmla="*/ 468 w 627"/>
                  <a:gd name="T75" fmla="*/ 188 h 629"/>
                  <a:gd name="T76" fmla="*/ 468 w 627"/>
                  <a:gd name="T77" fmla="*/ 177 h 629"/>
                  <a:gd name="T78" fmla="*/ 468 w 627"/>
                  <a:gd name="T79" fmla="*/ 165 h 629"/>
                  <a:gd name="T80" fmla="*/ 468 w 627"/>
                  <a:gd name="T81" fmla="*/ 160 h 629"/>
                  <a:gd name="T82" fmla="*/ 466 w 627"/>
                  <a:gd name="T83" fmla="*/ 154 h 629"/>
                  <a:gd name="T84" fmla="*/ 463 w 627"/>
                  <a:gd name="T85" fmla="*/ 152 h 629"/>
                  <a:gd name="T86" fmla="*/ 459 w 627"/>
                  <a:gd name="T87" fmla="*/ 148 h 629"/>
                  <a:gd name="T88" fmla="*/ 455 w 627"/>
                  <a:gd name="T89" fmla="*/ 147 h 629"/>
                  <a:gd name="T90" fmla="*/ 451 w 627"/>
                  <a:gd name="T91" fmla="*/ 145 h 629"/>
                  <a:gd name="T92" fmla="*/ 154 w 627"/>
                  <a:gd name="T93" fmla="*/ 145 h 629"/>
                  <a:gd name="T94" fmla="*/ 0 w 627"/>
                  <a:gd name="T95" fmla="*/ 0 h 629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27"/>
                  <a:gd name="T145" fmla="*/ 0 h 629"/>
                  <a:gd name="T146" fmla="*/ 627 w 627"/>
                  <a:gd name="T147" fmla="*/ 629 h 629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27" h="629">
                    <a:moveTo>
                      <a:pt x="0" y="0"/>
                    </a:moveTo>
                    <a:lnTo>
                      <a:pt x="575" y="0"/>
                    </a:lnTo>
                    <a:lnTo>
                      <a:pt x="577" y="0"/>
                    </a:lnTo>
                    <a:lnTo>
                      <a:pt x="579" y="0"/>
                    </a:lnTo>
                    <a:lnTo>
                      <a:pt x="582" y="0"/>
                    </a:lnTo>
                    <a:lnTo>
                      <a:pt x="584" y="2"/>
                    </a:lnTo>
                    <a:lnTo>
                      <a:pt x="588" y="2"/>
                    </a:lnTo>
                    <a:lnTo>
                      <a:pt x="590" y="2"/>
                    </a:lnTo>
                    <a:lnTo>
                      <a:pt x="592" y="4"/>
                    </a:lnTo>
                    <a:lnTo>
                      <a:pt x="596" y="4"/>
                    </a:lnTo>
                    <a:lnTo>
                      <a:pt x="597" y="6"/>
                    </a:lnTo>
                    <a:lnTo>
                      <a:pt x="599" y="6"/>
                    </a:lnTo>
                    <a:lnTo>
                      <a:pt x="601" y="8"/>
                    </a:lnTo>
                    <a:lnTo>
                      <a:pt x="603" y="10"/>
                    </a:lnTo>
                    <a:lnTo>
                      <a:pt x="605" y="12"/>
                    </a:lnTo>
                    <a:lnTo>
                      <a:pt x="607" y="12"/>
                    </a:lnTo>
                    <a:lnTo>
                      <a:pt x="609" y="13"/>
                    </a:lnTo>
                    <a:lnTo>
                      <a:pt x="611" y="15"/>
                    </a:lnTo>
                    <a:lnTo>
                      <a:pt x="612" y="17"/>
                    </a:lnTo>
                    <a:lnTo>
                      <a:pt x="614" y="19"/>
                    </a:lnTo>
                    <a:lnTo>
                      <a:pt x="616" y="21"/>
                    </a:lnTo>
                    <a:lnTo>
                      <a:pt x="618" y="23"/>
                    </a:lnTo>
                    <a:lnTo>
                      <a:pt x="618" y="25"/>
                    </a:lnTo>
                    <a:lnTo>
                      <a:pt x="620" y="27"/>
                    </a:lnTo>
                    <a:lnTo>
                      <a:pt x="622" y="28"/>
                    </a:lnTo>
                    <a:lnTo>
                      <a:pt x="622" y="32"/>
                    </a:lnTo>
                    <a:lnTo>
                      <a:pt x="624" y="34"/>
                    </a:lnTo>
                    <a:lnTo>
                      <a:pt x="624" y="36"/>
                    </a:lnTo>
                    <a:lnTo>
                      <a:pt x="624" y="38"/>
                    </a:lnTo>
                    <a:lnTo>
                      <a:pt x="626" y="40"/>
                    </a:lnTo>
                    <a:lnTo>
                      <a:pt x="626" y="43"/>
                    </a:lnTo>
                    <a:lnTo>
                      <a:pt x="626" y="45"/>
                    </a:lnTo>
                    <a:lnTo>
                      <a:pt x="626" y="47"/>
                    </a:lnTo>
                    <a:lnTo>
                      <a:pt x="627" y="49"/>
                    </a:lnTo>
                    <a:lnTo>
                      <a:pt x="627" y="398"/>
                    </a:lnTo>
                    <a:lnTo>
                      <a:pt x="627" y="400"/>
                    </a:lnTo>
                    <a:lnTo>
                      <a:pt x="626" y="404"/>
                    </a:lnTo>
                    <a:lnTo>
                      <a:pt x="626" y="405"/>
                    </a:lnTo>
                    <a:lnTo>
                      <a:pt x="626" y="409"/>
                    </a:lnTo>
                    <a:lnTo>
                      <a:pt x="626" y="411"/>
                    </a:lnTo>
                    <a:lnTo>
                      <a:pt x="624" y="413"/>
                    </a:lnTo>
                    <a:lnTo>
                      <a:pt x="624" y="417"/>
                    </a:lnTo>
                    <a:lnTo>
                      <a:pt x="622" y="419"/>
                    </a:lnTo>
                    <a:lnTo>
                      <a:pt x="622" y="420"/>
                    </a:lnTo>
                    <a:lnTo>
                      <a:pt x="620" y="422"/>
                    </a:lnTo>
                    <a:lnTo>
                      <a:pt x="618" y="426"/>
                    </a:lnTo>
                    <a:lnTo>
                      <a:pt x="618" y="428"/>
                    </a:lnTo>
                    <a:lnTo>
                      <a:pt x="616" y="430"/>
                    </a:lnTo>
                    <a:lnTo>
                      <a:pt x="614" y="432"/>
                    </a:lnTo>
                    <a:lnTo>
                      <a:pt x="612" y="434"/>
                    </a:lnTo>
                    <a:lnTo>
                      <a:pt x="611" y="435"/>
                    </a:lnTo>
                    <a:lnTo>
                      <a:pt x="609" y="437"/>
                    </a:lnTo>
                    <a:lnTo>
                      <a:pt x="607" y="439"/>
                    </a:lnTo>
                    <a:lnTo>
                      <a:pt x="605" y="441"/>
                    </a:lnTo>
                    <a:lnTo>
                      <a:pt x="603" y="443"/>
                    </a:lnTo>
                    <a:lnTo>
                      <a:pt x="601" y="443"/>
                    </a:lnTo>
                    <a:lnTo>
                      <a:pt x="599" y="445"/>
                    </a:lnTo>
                    <a:lnTo>
                      <a:pt x="597" y="447"/>
                    </a:lnTo>
                    <a:lnTo>
                      <a:pt x="594" y="447"/>
                    </a:lnTo>
                    <a:lnTo>
                      <a:pt x="592" y="449"/>
                    </a:lnTo>
                    <a:lnTo>
                      <a:pt x="590" y="450"/>
                    </a:lnTo>
                    <a:lnTo>
                      <a:pt x="586" y="450"/>
                    </a:lnTo>
                    <a:lnTo>
                      <a:pt x="584" y="450"/>
                    </a:lnTo>
                    <a:lnTo>
                      <a:pt x="582" y="452"/>
                    </a:lnTo>
                    <a:lnTo>
                      <a:pt x="579" y="452"/>
                    </a:lnTo>
                    <a:lnTo>
                      <a:pt x="577" y="452"/>
                    </a:lnTo>
                    <a:lnTo>
                      <a:pt x="575" y="452"/>
                    </a:lnTo>
                    <a:lnTo>
                      <a:pt x="199" y="452"/>
                    </a:lnTo>
                    <a:lnTo>
                      <a:pt x="199" y="302"/>
                    </a:lnTo>
                    <a:lnTo>
                      <a:pt x="448" y="302"/>
                    </a:lnTo>
                    <a:lnTo>
                      <a:pt x="450" y="302"/>
                    </a:lnTo>
                    <a:lnTo>
                      <a:pt x="451" y="302"/>
                    </a:lnTo>
                    <a:lnTo>
                      <a:pt x="453" y="302"/>
                    </a:lnTo>
                    <a:lnTo>
                      <a:pt x="455" y="300"/>
                    </a:lnTo>
                    <a:lnTo>
                      <a:pt x="457" y="300"/>
                    </a:lnTo>
                    <a:lnTo>
                      <a:pt x="459" y="300"/>
                    </a:lnTo>
                    <a:lnTo>
                      <a:pt x="459" y="299"/>
                    </a:lnTo>
                    <a:lnTo>
                      <a:pt x="461" y="299"/>
                    </a:lnTo>
                    <a:lnTo>
                      <a:pt x="463" y="297"/>
                    </a:lnTo>
                    <a:lnTo>
                      <a:pt x="465" y="295"/>
                    </a:lnTo>
                    <a:lnTo>
                      <a:pt x="465" y="293"/>
                    </a:lnTo>
                    <a:lnTo>
                      <a:pt x="466" y="293"/>
                    </a:lnTo>
                    <a:lnTo>
                      <a:pt x="466" y="291"/>
                    </a:lnTo>
                    <a:lnTo>
                      <a:pt x="466" y="289"/>
                    </a:lnTo>
                    <a:lnTo>
                      <a:pt x="468" y="289"/>
                    </a:lnTo>
                    <a:lnTo>
                      <a:pt x="468" y="287"/>
                    </a:lnTo>
                    <a:lnTo>
                      <a:pt x="468" y="285"/>
                    </a:lnTo>
                    <a:lnTo>
                      <a:pt x="468" y="283"/>
                    </a:lnTo>
                    <a:lnTo>
                      <a:pt x="468" y="280"/>
                    </a:lnTo>
                    <a:lnTo>
                      <a:pt x="468" y="276"/>
                    </a:lnTo>
                    <a:lnTo>
                      <a:pt x="468" y="272"/>
                    </a:lnTo>
                    <a:lnTo>
                      <a:pt x="468" y="268"/>
                    </a:lnTo>
                    <a:lnTo>
                      <a:pt x="468" y="265"/>
                    </a:lnTo>
                    <a:lnTo>
                      <a:pt x="468" y="261"/>
                    </a:lnTo>
                    <a:lnTo>
                      <a:pt x="468" y="257"/>
                    </a:lnTo>
                    <a:lnTo>
                      <a:pt x="468" y="253"/>
                    </a:lnTo>
                    <a:lnTo>
                      <a:pt x="468" y="250"/>
                    </a:lnTo>
                    <a:lnTo>
                      <a:pt x="468" y="246"/>
                    </a:lnTo>
                    <a:lnTo>
                      <a:pt x="468" y="242"/>
                    </a:lnTo>
                    <a:lnTo>
                      <a:pt x="468" y="238"/>
                    </a:lnTo>
                    <a:lnTo>
                      <a:pt x="468" y="235"/>
                    </a:lnTo>
                    <a:lnTo>
                      <a:pt x="468" y="231"/>
                    </a:lnTo>
                    <a:lnTo>
                      <a:pt x="468" y="227"/>
                    </a:lnTo>
                    <a:lnTo>
                      <a:pt x="468" y="223"/>
                    </a:lnTo>
                    <a:lnTo>
                      <a:pt x="468" y="220"/>
                    </a:lnTo>
                    <a:lnTo>
                      <a:pt x="468" y="216"/>
                    </a:lnTo>
                    <a:lnTo>
                      <a:pt x="468" y="212"/>
                    </a:lnTo>
                    <a:lnTo>
                      <a:pt x="468" y="208"/>
                    </a:lnTo>
                    <a:lnTo>
                      <a:pt x="468" y="207"/>
                    </a:lnTo>
                    <a:lnTo>
                      <a:pt x="468" y="203"/>
                    </a:lnTo>
                    <a:lnTo>
                      <a:pt x="468" y="199"/>
                    </a:lnTo>
                    <a:lnTo>
                      <a:pt x="468" y="195"/>
                    </a:lnTo>
                    <a:lnTo>
                      <a:pt x="468" y="192"/>
                    </a:lnTo>
                    <a:lnTo>
                      <a:pt x="468" y="188"/>
                    </a:lnTo>
                    <a:lnTo>
                      <a:pt x="468" y="184"/>
                    </a:lnTo>
                    <a:lnTo>
                      <a:pt x="468" y="180"/>
                    </a:lnTo>
                    <a:lnTo>
                      <a:pt x="468" y="177"/>
                    </a:lnTo>
                    <a:lnTo>
                      <a:pt x="468" y="173"/>
                    </a:lnTo>
                    <a:lnTo>
                      <a:pt x="468" y="169"/>
                    </a:lnTo>
                    <a:lnTo>
                      <a:pt x="468" y="165"/>
                    </a:lnTo>
                    <a:lnTo>
                      <a:pt x="468" y="163"/>
                    </a:lnTo>
                    <a:lnTo>
                      <a:pt x="468" y="162"/>
                    </a:lnTo>
                    <a:lnTo>
                      <a:pt x="468" y="160"/>
                    </a:lnTo>
                    <a:lnTo>
                      <a:pt x="466" y="158"/>
                    </a:lnTo>
                    <a:lnTo>
                      <a:pt x="466" y="156"/>
                    </a:lnTo>
                    <a:lnTo>
                      <a:pt x="466" y="154"/>
                    </a:lnTo>
                    <a:lnTo>
                      <a:pt x="465" y="154"/>
                    </a:lnTo>
                    <a:lnTo>
                      <a:pt x="465" y="152"/>
                    </a:lnTo>
                    <a:lnTo>
                      <a:pt x="463" y="152"/>
                    </a:lnTo>
                    <a:lnTo>
                      <a:pt x="463" y="150"/>
                    </a:lnTo>
                    <a:lnTo>
                      <a:pt x="461" y="148"/>
                    </a:lnTo>
                    <a:lnTo>
                      <a:pt x="459" y="148"/>
                    </a:lnTo>
                    <a:lnTo>
                      <a:pt x="459" y="147"/>
                    </a:lnTo>
                    <a:lnTo>
                      <a:pt x="457" y="147"/>
                    </a:lnTo>
                    <a:lnTo>
                      <a:pt x="455" y="147"/>
                    </a:lnTo>
                    <a:lnTo>
                      <a:pt x="455" y="145"/>
                    </a:lnTo>
                    <a:lnTo>
                      <a:pt x="453" y="145"/>
                    </a:lnTo>
                    <a:lnTo>
                      <a:pt x="451" y="145"/>
                    </a:lnTo>
                    <a:lnTo>
                      <a:pt x="450" y="145"/>
                    </a:lnTo>
                    <a:lnTo>
                      <a:pt x="448" y="145"/>
                    </a:lnTo>
                    <a:lnTo>
                      <a:pt x="154" y="145"/>
                    </a:lnTo>
                    <a:lnTo>
                      <a:pt x="154" y="629"/>
                    </a:lnTo>
                    <a:lnTo>
                      <a:pt x="0" y="6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000"/>
              </a:solidFill>
              <a:ln w="190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14" name="Freeform 9"/>
              <p:cNvSpPr>
                <a:spLocks/>
              </p:cNvSpPr>
              <p:nvPr/>
            </p:nvSpPr>
            <p:spPr bwMode="auto">
              <a:xfrm>
                <a:off x="826" y="322"/>
                <a:ext cx="373" cy="138"/>
              </a:xfrm>
              <a:custGeom>
                <a:avLst/>
                <a:gdLst>
                  <a:gd name="T0" fmla="*/ 176 w 1563"/>
                  <a:gd name="T1" fmla="*/ 145 h 629"/>
                  <a:gd name="T2" fmla="*/ 166 w 1563"/>
                  <a:gd name="T3" fmla="*/ 148 h 629"/>
                  <a:gd name="T4" fmla="*/ 157 w 1563"/>
                  <a:gd name="T5" fmla="*/ 160 h 629"/>
                  <a:gd name="T6" fmla="*/ 153 w 1563"/>
                  <a:gd name="T7" fmla="*/ 169 h 629"/>
                  <a:gd name="T8" fmla="*/ 153 w 1563"/>
                  <a:gd name="T9" fmla="*/ 389 h 629"/>
                  <a:gd name="T10" fmla="*/ 153 w 1563"/>
                  <a:gd name="T11" fmla="*/ 404 h 629"/>
                  <a:gd name="T12" fmla="*/ 153 w 1563"/>
                  <a:gd name="T13" fmla="*/ 419 h 629"/>
                  <a:gd name="T14" fmla="*/ 153 w 1563"/>
                  <a:gd name="T15" fmla="*/ 434 h 629"/>
                  <a:gd name="T16" fmla="*/ 153 w 1563"/>
                  <a:gd name="T17" fmla="*/ 449 h 629"/>
                  <a:gd name="T18" fmla="*/ 153 w 1563"/>
                  <a:gd name="T19" fmla="*/ 464 h 629"/>
                  <a:gd name="T20" fmla="*/ 155 w 1563"/>
                  <a:gd name="T21" fmla="*/ 473 h 629"/>
                  <a:gd name="T22" fmla="*/ 161 w 1563"/>
                  <a:gd name="T23" fmla="*/ 484 h 629"/>
                  <a:gd name="T24" fmla="*/ 172 w 1563"/>
                  <a:gd name="T25" fmla="*/ 492 h 629"/>
                  <a:gd name="T26" fmla="*/ 668 w 1563"/>
                  <a:gd name="T27" fmla="*/ 492 h 629"/>
                  <a:gd name="T28" fmla="*/ 677 w 1563"/>
                  <a:gd name="T29" fmla="*/ 490 h 629"/>
                  <a:gd name="T30" fmla="*/ 683 w 1563"/>
                  <a:gd name="T31" fmla="*/ 484 h 629"/>
                  <a:gd name="T32" fmla="*/ 690 w 1563"/>
                  <a:gd name="T33" fmla="*/ 475 h 629"/>
                  <a:gd name="T34" fmla="*/ 692 w 1563"/>
                  <a:gd name="T35" fmla="*/ 0 h 629"/>
                  <a:gd name="T36" fmla="*/ 870 w 1563"/>
                  <a:gd name="T37" fmla="*/ 2 h 629"/>
                  <a:gd name="T38" fmla="*/ 883 w 1563"/>
                  <a:gd name="T39" fmla="*/ 10 h 629"/>
                  <a:gd name="T40" fmla="*/ 896 w 1563"/>
                  <a:gd name="T41" fmla="*/ 19 h 629"/>
                  <a:gd name="T42" fmla="*/ 907 w 1563"/>
                  <a:gd name="T43" fmla="*/ 32 h 629"/>
                  <a:gd name="T44" fmla="*/ 917 w 1563"/>
                  <a:gd name="T45" fmla="*/ 43 h 629"/>
                  <a:gd name="T46" fmla="*/ 941 w 1563"/>
                  <a:gd name="T47" fmla="*/ 83 h 629"/>
                  <a:gd name="T48" fmla="*/ 979 w 1563"/>
                  <a:gd name="T49" fmla="*/ 150 h 629"/>
                  <a:gd name="T50" fmla="*/ 1014 w 1563"/>
                  <a:gd name="T51" fmla="*/ 218 h 629"/>
                  <a:gd name="T52" fmla="*/ 1050 w 1563"/>
                  <a:gd name="T53" fmla="*/ 287 h 629"/>
                  <a:gd name="T54" fmla="*/ 1085 w 1563"/>
                  <a:gd name="T55" fmla="*/ 355 h 629"/>
                  <a:gd name="T56" fmla="*/ 1121 w 1563"/>
                  <a:gd name="T57" fmla="*/ 413 h 629"/>
                  <a:gd name="T58" fmla="*/ 1126 w 1563"/>
                  <a:gd name="T59" fmla="*/ 422 h 629"/>
                  <a:gd name="T60" fmla="*/ 1136 w 1563"/>
                  <a:gd name="T61" fmla="*/ 424 h 629"/>
                  <a:gd name="T62" fmla="*/ 1143 w 1563"/>
                  <a:gd name="T63" fmla="*/ 413 h 629"/>
                  <a:gd name="T64" fmla="*/ 1349 w 1563"/>
                  <a:gd name="T65" fmla="*/ 40 h 629"/>
                  <a:gd name="T66" fmla="*/ 1358 w 1563"/>
                  <a:gd name="T67" fmla="*/ 27 h 629"/>
                  <a:gd name="T68" fmla="*/ 1370 w 1563"/>
                  <a:gd name="T69" fmla="*/ 15 h 629"/>
                  <a:gd name="T70" fmla="*/ 1383 w 1563"/>
                  <a:gd name="T71" fmla="*/ 6 h 629"/>
                  <a:gd name="T72" fmla="*/ 1398 w 1563"/>
                  <a:gd name="T73" fmla="*/ 2 h 629"/>
                  <a:gd name="T74" fmla="*/ 1563 w 1563"/>
                  <a:gd name="T75" fmla="*/ 629 h 629"/>
                  <a:gd name="T76" fmla="*/ 1212 w 1563"/>
                  <a:gd name="T77" fmla="*/ 614 h 629"/>
                  <a:gd name="T78" fmla="*/ 1207 w 1563"/>
                  <a:gd name="T79" fmla="*/ 619 h 629"/>
                  <a:gd name="T80" fmla="*/ 1201 w 1563"/>
                  <a:gd name="T81" fmla="*/ 627 h 629"/>
                  <a:gd name="T82" fmla="*/ 1190 w 1563"/>
                  <a:gd name="T83" fmla="*/ 629 h 629"/>
                  <a:gd name="T84" fmla="*/ 1068 w 1563"/>
                  <a:gd name="T85" fmla="*/ 627 h 629"/>
                  <a:gd name="T86" fmla="*/ 1059 w 1563"/>
                  <a:gd name="T87" fmla="*/ 621 h 629"/>
                  <a:gd name="T88" fmla="*/ 1053 w 1563"/>
                  <a:gd name="T89" fmla="*/ 614 h 629"/>
                  <a:gd name="T90" fmla="*/ 857 w 1563"/>
                  <a:gd name="T91" fmla="*/ 582 h 629"/>
                  <a:gd name="T92" fmla="*/ 855 w 1563"/>
                  <a:gd name="T93" fmla="*/ 597 h 629"/>
                  <a:gd name="T94" fmla="*/ 848 w 1563"/>
                  <a:gd name="T95" fmla="*/ 610 h 629"/>
                  <a:gd name="T96" fmla="*/ 838 w 1563"/>
                  <a:gd name="T97" fmla="*/ 619 h 629"/>
                  <a:gd name="T98" fmla="*/ 825 w 1563"/>
                  <a:gd name="T99" fmla="*/ 627 h 629"/>
                  <a:gd name="T100" fmla="*/ 812 w 1563"/>
                  <a:gd name="T101" fmla="*/ 629 h 629"/>
                  <a:gd name="T102" fmla="*/ 37 w 1563"/>
                  <a:gd name="T103" fmla="*/ 629 h 629"/>
                  <a:gd name="T104" fmla="*/ 24 w 1563"/>
                  <a:gd name="T105" fmla="*/ 623 h 629"/>
                  <a:gd name="T106" fmla="*/ 13 w 1563"/>
                  <a:gd name="T107" fmla="*/ 615 h 629"/>
                  <a:gd name="T108" fmla="*/ 5 w 1563"/>
                  <a:gd name="T109" fmla="*/ 604 h 629"/>
                  <a:gd name="T110" fmla="*/ 0 w 1563"/>
                  <a:gd name="T111" fmla="*/ 589 h 629"/>
                  <a:gd name="T112" fmla="*/ 0 w 1563"/>
                  <a:gd name="T113" fmla="*/ 47 h 629"/>
                  <a:gd name="T114" fmla="*/ 1 w 1563"/>
                  <a:gd name="T115" fmla="*/ 32 h 629"/>
                  <a:gd name="T116" fmla="*/ 9 w 1563"/>
                  <a:gd name="T117" fmla="*/ 21 h 629"/>
                  <a:gd name="T118" fmla="*/ 18 w 1563"/>
                  <a:gd name="T119" fmla="*/ 10 h 629"/>
                  <a:gd name="T120" fmla="*/ 31 w 1563"/>
                  <a:gd name="T121" fmla="*/ 4 h 629"/>
                  <a:gd name="T122" fmla="*/ 46 w 1563"/>
                  <a:gd name="T123" fmla="*/ 0 h 629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563"/>
                  <a:gd name="T187" fmla="*/ 0 h 629"/>
                  <a:gd name="T188" fmla="*/ 1563 w 1563"/>
                  <a:gd name="T189" fmla="*/ 629 h 629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563" h="629">
                    <a:moveTo>
                      <a:pt x="48" y="0"/>
                    </a:moveTo>
                    <a:lnTo>
                      <a:pt x="587" y="0"/>
                    </a:lnTo>
                    <a:lnTo>
                      <a:pt x="587" y="145"/>
                    </a:lnTo>
                    <a:lnTo>
                      <a:pt x="179" y="145"/>
                    </a:lnTo>
                    <a:lnTo>
                      <a:pt x="177" y="145"/>
                    </a:lnTo>
                    <a:lnTo>
                      <a:pt x="176" y="145"/>
                    </a:lnTo>
                    <a:lnTo>
                      <a:pt x="174" y="145"/>
                    </a:lnTo>
                    <a:lnTo>
                      <a:pt x="174" y="147"/>
                    </a:lnTo>
                    <a:lnTo>
                      <a:pt x="172" y="147"/>
                    </a:lnTo>
                    <a:lnTo>
                      <a:pt x="170" y="147"/>
                    </a:lnTo>
                    <a:lnTo>
                      <a:pt x="168" y="148"/>
                    </a:lnTo>
                    <a:lnTo>
                      <a:pt x="166" y="148"/>
                    </a:lnTo>
                    <a:lnTo>
                      <a:pt x="164" y="150"/>
                    </a:lnTo>
                    <a:lnTo>
                      <a:pt x="162" y="152"/>
                    </a:lnTo>
                    <a:lnTo>
                      <a:pt x="161" y="154"/>
                    </a:lnTo>
                    <a:lnTo>
                      <a:pt x="159" y="156"/>
                    </a:lnTo>
                    <a:lnTo>
                      <a:pt x="157" y="158"/>
                    </a:lnTo>
                    <a:lnTo>
                      <a:pt x="157" y="160"/>
                    </a:lnTo>
                    <a:lnTo>
                      <a:pt x="155" y="162"/>
                    </a:lnTo>
                    <a:lnTo>
                      <a:pt x="155" y="163"/>
                    </a:lnTo>
                    <a:lnTo>
                      <a:pt x="155" y="165"/>
                    </a:lnTo>
                    <a:lnTo>
                      <a:pt x="155" y="167"/>
                    </a:lnTo>
                    <a:lnTo>
                      <a:pt x="153" y="167"/>
                    </a:lnTo>
                    <a:lnTo>
                      <a:pt x="153" y="169"/>
                    </a:lnTo>
                    <a:lnTo>
                      <a:pt x="153" y="171"/>
                    </a:lnTo>
                    <a:lnTo>
                      <a:pt x="153" y="248"/>
                    </a:lnTo>
                    <a:lnTo>
                      <a:pt x="541" y="248"/>
                    </a:lnTo>
                    <a:lnTo>
                      <a:pt x="541" y="387"/>
                    </a:lnTo>
                    <a:lnTo>
                      <a:pt x="153" y="387"/>
                    </a:lnTo>
                    <a:lnTo>
                      <a:pt x="153" y="389"/>
                    </a:lnTo>
                    <a:lnTo>
                      <a:pt x="153" y="392"/>
                    </a:lnTo>
                    <a:lnTo>
                      <a:pt x="153" y="394"/>
                    </a:lnTo>
                    <a:lnTo>
                      <a:pt x="153" y="396"/>
                    </a:lnTo>
                    <a:lnTo>
                      <a:pt x="153" y="400"/>
                    </a:lnTo>
                    <a:lnTo>
                      <a:pt x="153" y="402"/>
                    </a:lnTo>
                    <a:lnTo>
                      <a:pt x="153" y="404"/>
                    </a:lnTo>
                    <a:lnTo>
                      <a:pt x="153" y="407"/>
                    </a:lnTo>
                    <a:lnTo>
                      <a:pt x="153" y="409"/>
                    </a:lnTo>
                    <a:lnTo>
                      <a:pt x="153" y="411"/>
                    </a:lnTo>
                    <a:lnTo>
                      <a:pt x="153" y="413"/>
                    </a:lnTo>
                    <a:lnTo>
                      <a:pt x="153" y="417"/>
                    </a:lnTo>
                    <a:lnTo>
                      <a:pt x="153" y="419"/>
                    </a:lnTo>
                    <a:lnTo>
                      <a:pt x="153" y="420"/>
                    </a:lnTo>
                    <a:lnTo>
                      <a:pt x="153" y="424"/>
                    </a:lnTo>
                    <a:lnTo>
                      <a:pt x="153" y="426"/>
                    </a:lnTo>
                    <a:lnTo>
                      <a:pt x="153" y="428"/>
                    </a:lnTo>
                    <a:lnTo>
                      <a:pt x="153" y="432"/>
                    </a:lnTo>
                    <a:lnTo>
                      <a:pt x="153" y="434"/>
                    </a:lnTo>
                    <a:lnTo>
                      <a:pt x="153" y="435"/>
                    </a:lnTo>
                    <a:lnTo>
                      <a:pt x="153" y="439"/>
                    </a:lnTo>
                    <a:lnTo>
                      <a:pt x="153" y="441"/>
                    </a:lnTo>
                    <a:lnTo>
                      <a:pt x="153" y="443"/>
                    </a:lnTo>
                    <a:lnTo>
                      <a:pt x="153" y="447"/>
                    </a:lnTo>
                    <a:lnTo>
                      <a:pt x="153" y="449"/>
                    </a:lnTo>
                    <a:lnTo>
                      <a:pt x="153" y="450"/>
                    </a:lnTo>
                    <a:lnTo>
                      <a:pt x="153" y="454"/>
                    </a:lnTo>
                    <a:lnTo>
                      <a:pt x="153" y="456"/>
                    </a:lnTo>
                    <a:lnTo>
                      <a:pt x="153" y="458"/>
                    </a:lnTo>
                    <a:lnTo>
                      <a:pt x="153" y="462"/>
                    </a:lnTo>
                    <a:lnTo>
                      <a:pt x="153" y="464"/>
                    </a:lnTo>
                    <a:lnTo>
                      <a:pt x="153" y="465"/>
                    </a:lnTo>
                    <a:lnTo>
                      <a:pt x="153" y="467"/>
                    </a:lnTo>
                    <a:lnTo>
                      <a:pt x="153" y="469"/>
                    </a:lnTo>
                    <a:lnTo>
                      <a:pt x="153" y="471"/>
                    </a:lnTo>
                    <a:lnTo>
                      <a:pt x="153" y="473"/>
                    </a:lnTo>
                    <a:lnTo>
                      <a:pt x="155" y="473"/>
                    </a:lnTo>
                    <a:lnTo>
                      <a:pt x="155" y="475"/>
                    </a:lnTo>
                    <a:lnTo>
                      <a:pt x="155" y="477"/>
                    </a:lnTo>
                    <a:lnTo>
                      <a:pt x="157" y="479"/>
                    </a:lnTo>
                    <a:lnTo>
                      <a:pt x="157" y="480"/>
                    </a:lnTo>
                    <a:lnTo>
                      <a:pt x="159" y="482"/>
                    </a:lnTo>
                    <a:lnTo>
                      <a:pt x="161" y="484"/>
                    </a:lnTo>
                    <a:lnTo>
                      <a:pt x="162" y="486"/>
                    </a:lnTo>
                    <a:lnTo>
                      <a:pt x="164" y="488"/>
                    </a:lnTo>
                    <a:lnTo>
                      <a:pt x="166" y="488"/>
                    </a:lnTo>
                    <a:lnTo>
                      <a:pt x="168" y="490"/>
                    </a:lnTo>
                    <a:lnTo>
                      <a:pt x="170" y="490"/>
                    </a:lnTo>
                    <a:lnTo>
                      <a:pt x="172" y="492"/>
                    </a:lnTo>
                    <a:lnTo>
                      <a:pt x="174" y="492"/>
                    </a:lnTo>
                    <a:lnTo>
                      <a:pt x="176" y="492"/>
                    </a:lnTo>
                    <a:lnTo>
                      <a:pt x="177" y="492"/>
                    </a:lnTo>
                    <a:lnTo>
                      <a:pt x="179" y="492"/>
                    </a:lnTo>
                    <a:lnTo>
                      <a:pt x="181" y="492"/>
                    </a:lnTo>
                    <a:lnTo>
                      <a:pt x="668" y="492"/>
                    </a:lnTo>
                    <a:lnTo>
                      <a:pt x="670" y="492"/>
                    </a:lnTo>
                    <a:lnTo>
                      <a:pt x="672" y="492"/>
                    </a:lnTo>
                    <a:lnTo>
                      <a:pt x="673" y="492"/>
                    </a:lnTo>
                    <a:lnTo>
                      <a:pt x="673" y="490"/>
                    </a:lnTo>
                    <a:lnTo>
                      <a:pt x="675" y="490"/>
                    </a:lnTo>
                    <a:lnTo>
                      <a:pt x="677" y="490"/>
                    </a:lnTo>
                    <a:lnTo>
                      <a:pt x="677" y="488"/>
                    </a:lnTo>
                    <a:lnTo>
                      <a:pt x="679" y="488"/>
                    </a:lnTo>
                    <a:lnTo>
                      <a:pt x="681" y="488"/>
                    </a:lnTo>
                    <a:lnTo>
                      <a:pt x="681" y="486"/>
                    </a:lnTo>
                    <a:lnTo>
                      <a:pt x="683" y="486"/>
                    </a:lnTo>
                    <a:lnTo>
                      <a:pt x="683" y="484"/>
                    </a:lnTo>
                    <a:lnTo>
                      <a:pt x="685" y="482"/>
                    </a:lnTo>
                    <a:lnTo>
                      <a:pt x="687" y="480"/>
                    </a:lnTo>
                    <a:lnTo>
                      <a:pt x="688" y="479"/>
                    </a:lnTo>
                    <a:lnTo>
                      <a:pt x="688" y="477"/>
                    </a:lnTo>
                    <a:lnTo>
                      <a:pt x="690" y="477"/>
                    </a:lnTo>
                    <a:lnTo>
                      <a:pt x="690" y="475"/>
                    </a:lnTo>
                    <a:lnTo>
                      <a:pt x="690" y="473"/>
                    </a:lnTo>
                    <a:lnTo>
                      <a:pt x="690" y="471"/>
                    </a:lnTo>
                    <a:lnTo>
                      <a:pt x="692" y="469"/>
                    </a:lnTo>
                    <a:lnTo>
                      <a:pt x="692" y="467"/>
                    </a:lnTo>
                    <a:lnTo>
                      <a:pt x="692" y="465"/>
                    </a:lnTo>
                    <a:lnTo>
                      <a:pt x="692" y="0"/>
                    </a:lnTo>
                    <a:lnTo>
                      <a:pt x="857" y="0"/>
                    </a:lnTo>
                    <a:lnTo>
                      <a:pt x="861" y="0"/>
                    </a:lnTo>
                    <a:lnTo>
                      <a:pt x="862" y="0"/>
                    </a:lnTo>
                    <a:lnTo>
                      <a:pt x="864" y="0"/>
                    </a:lnTo>
                    <a:lnTo>
                      <a:pt x="868" y="2"/>
                    </a:lnTo>
                    <a:lnTo>
                      <a:pt x="870" y="2"/>
                    </a:lnTo>
                    <a:lnTo>
                      <a:pt x="872" y="4"/>
                    </a:lnTo>
                    <a:lnTo>
                      <a:pt x="874" y="4"/>
                    </a:lnTo>
                    <a:lnTo>
                      <a:pt x="877" y="6"/>
                    </a:lnTo>
                    <a:lnTo>
                      <a:pt x="879" y="6"/>
                    </a:lnTo>
                    <a:lnTo>
                      <a:pt x="881" y="8"/>
                    </a:lnTo>
                    <a:lnTo>
                      <a:pt x="883" y="10"/>
                    </a:lnTo>
                    <a:lnTo>
                      <a:pt x="885" y="12"/>
                    </a:lnTo>
                    <a:lnTo>
                      <a:pt x="889" y="12"/>
                    </a:lnTo>
                    <a:lnTo>
                      <a:pt x="891" y="13"/>
                    </a:lnTo>
                    <a:lnTo>
                      <a:pt x="892" y="15"/>
                    </a:lnTo>
                    <a:lnTo>
                      <a:pt x="894" y="17"/>
                    </a:lnTo>
                    <a:lnTo>
                      <a:pt x="896" y="19"/>
                    </a:lnTo>
                    <a:lnTo>
                      <a:pt x="898" y="21"/>
                    </a:lnTo>
                    <a:lnTo>
                      <a:pt x="900" y="23"/>
                    </a:lnTo>
                    <a:lnTo>
                      <a:pt x="902" y="25"/>
                    </a:lnTo>
                    <a:lnTo>
                      <a:pt x="904" y="27"/>
                    </a:lnTo>
                    <a:lnTo>
                      <a:pt x="906" y="28"/>
                    </a:lnTo>
                    <a:lnTo>
                      <a:pt x="907" y="32"/>
                    </a:lnTo>
                    <a:lnTo>
                      <a:pt x="909" y="34"/>
                    </a:lnTo>
                    <a:lnTo>
                      <a:pt x="911" y="36"/>
                    </a:lnTo>
                    <a:lnTo>
                      <a:pt x="911" y="38"/>
                    </a:lnTo>
                    <a:lnTo>
                      <a:pt x="913" y="40"/>
                    </a:lnTo>
                    <a:lnTo>
                      <a:pt x="915" y="42"/>
                    </a:lnTo>
                    <a:lnTo>
                      <a:pt x="917" y="43"/>
                    </a:lnTo>
                    <a:lnTo>
                      <a:pt x="919" y="45"/>
                    </a:lnTo>
                    <a:lnTo>
                      <a:pt x="919" y="47"/>
                    </a:lnTo>
                    <a:lnTo>
                      <a:pt x="921" y="49"/>
                    </a:lnTo>
                    <a:lnTo>
                      <a:pt x="928" y="60"/>
                    </a:lnTo>
                    <a:lnTo>
                      <a:pt x="934" y="72"/>
                    </a:lnTo>
                    <a:lnTo>
                      <a:pt x="941" y="83"/>
                    </a:lnTo>
                    <a:lnTo>
                      <a:pt x="947" y="94"/>
                    </a:lnTo>
                    <a:lnTo>
                      <a:pt x="954" y="105"/>
                    </a:lnTo>
                    <a:lnTo>
                      <a:pt x="960" y="117"/>
                    </a:lnTo>
                    <a:lnTo>
                      <a:pt x="965" y="128"/>
                    </a:lnTo>
                    <a:lnTo>
                      <a:pt x="973" y="139"/>
                    </a:lnTo>
                    <a:lnTo>
                      <a:pt x="979" y="150"/>
                    </a:lnTo>
                    <a:lnTo>
                      <a:pt x="984" y="162"/>
                    </a:lnTo>
                    <a:lnTo>
                      <a:pt x="990" y="173"/>
                    </a:lnTo>
                    <a:lnTo>
                      <a:pt x="995" y="184"/>
                    </a:lnTo>
                    <a:lnTo>
                      <a:pt x="1003" y="195"/>
                    </a:lnTo>
                    <a:lnTo>
                      <a:pt x="1008" y="207"/>
                    </a:lnTo>
                    <a:lnTo>
                      <a:pt x="1014" y="218"/>
                    </a:lnTo>
                    <a:lnTo>
                      <a:pt x="1020" y="229"/>
                    </a:lnTo>
                    <a:lnTo>
                      <a:pt x="1025" y="242"/>
                    </a:lnTo>
                    <a:lnTo>
                      <a:pt x="1031" y="253"/>
                    </a:lnTo>
                    <a:lnTo>
                      <a:pt x="1037" y="265"/>
                    </a:lnTo>
                    <a:lnTo>
                      <a:pt x="1044" y="276"/>
                    </a:lnTo>
                    <a:lnTo>
                      <a:pt x="1050" y="287"/>
                    </a:lnTo>
                    <a:lnTo>
                      <a:pt x="1055" y="299"/>
                    </a:lnTo>
                    <a:lnTo>
                      <a:pt x="1061" y="310"/>
                    </a:lnTo>
                    <a:lnTo>
                      <a:pt x="1067" y="321"/>
                    </a:lnTo>
                    <a:lnTo>
                      <a:pt x="1074" y="332"/>
                    </a:lnTo>
                    <a:lnTo>
                      <a:pt x="1080" y="344"/>
                    </a:lnTo>
                    <a:lnTo>
                      <a:pt x="1085" y="355"/>
                    </a:lnTo>
                    <a:lnTo>
                      <a:pt x="1093" y="366"/>
                    </a:lnTo>
                    <a:lnTo>
                      <a:pt x="1098" y="377"/>
                    </a:lnTo>
                    <a:lnTo>
                      <a:pt x="1106" y="389"/>
                    </a:lnTo>
                    <a:lnTo>
                      <a:pt x="1111" y="400"/>
                    </a:lnTo>
                    <a:lnTo>
                      <a:pt x="1119" y="411"/>
                    </a:lnTo>
                    <a:lnTo>
                      <a:pt x="1121" y="413"/>
                    </a:lnTo>
                    <a:lnTo>
                      <a:pt x="1121" y="415"/>
                    </a:lnTo>
                    <a:lnTo>
                      <a:pt x="1123" y="417"/>
                    </a:lnTo>
                    <a:lnTo>
                      <a:pt x="1123" y="419"/>
                    </a:lnTo>
                    <a:lnTo>
                      <a:pt x="1125" y="419"/>
                    </a:lnTo>
                    <a:lnTo>
                      <a:pt x="1125" y="420"/>
                    </a:lnTo>
                    <a:lnTo>
                      <a:pt x="1126" y="422"/>
                    </a:lnTo>
                    <a:lnTo>
                      <a:pt x="1128" y="424"/>
                    </a:lnTo>
                    <a:lnTo>
                      <a:pt x="1130" y="426"/>
                    </a:lnTo>
                    <a:lnTo>
                      <a:pt x="1132" y="426"/>
                    </a:lnTo>
                    <a:lnTo>
                      <a:pt x="1134" y="426"/>
                    </a:lnTo>
                    <a:lnTo>
                      <a:pt x="1134" y="424"/>
                    </a:lnTo>
                    <a:lnTo>
                      <a:pt x="1136" y="424"/>
                    </a:lnTo>
                    <a:lnTo>
                      <a:pt x="1138" y="422"/>
                    </a:lnTo>
                    <a:lnTo>
                      <a:pt x="1138" y="420"/>
                    </a:lnTo>
                    <a:lnTo>
                      <a:pt x="1140" y="419"/>
                    </a:lnTo>
                    <a:lnTo>
                      <a:pt x="1141" y="417"/>
                    </a:lnTo>
                    <a:lnTo>
                      <a:pt x="1141" y="415"/>
                    </a:lnTo>
                    <a:lnTo>
                      <a:pt x="1143" y="413"/>
                    </a:lnTo>
                    <a:lnTo>
                      <a:pt x="1143" y="411"/>
                    </a:lnTo>
                    <a:lnTo>
                      <a:pt x="1344" y="49"/>
                    </a:lnTo>
                    <a:lnTo>
                      <a:pt x="1345" y="47"/>
                    </a:lnTo>
                    <a:lnTo>
                      <a:pt x="1347" y="45"/>
                    </a:lnTo>
                    <a:lnTo>
                      <a:pt x="1347" y="42"/>
                    </a:lnTo>
                    <a:lnTo>
                      <a:pt x="1349" y="40"/>
                    </a:lnTo>
                    <a:lnTo>
                      <a:pt x="1351" y="38"/>
                    </a:lnTo>
                    <a:lnTo>
                      <a:pt x="1353" y="36"/>
                    </a:lnTo>
                    <a:lnTo>
                      <a:pt x="1355" y="32"/>
                    </a:lnTo>
                    <a:lnTo>
                      <a:pt x="1357" y="30"/>
                    </a:lnTo>
                    <a:lnTo>
                      <a:pt x="1357" y="28"/>
                    </a:lnTo>
                    <a:lnTo>
                      <a:pt x="1358" y="27"/>
                    </a:lnTo>
                    <a:lnTo>
                      <a:pt x="1360" y="25"/>
                    </a:lnTo>
                    <a:lnTo>
                      <a:pt x="1362" y="23"/>
                    </a:lnTo>
                    <a:lnTo>
                      <a:pt x="1364" y="21"/>
                    </a:lnTo>
                    <a:lnTo>
                      <a:pt x="1366" y="19"/>
                    </a:lnTo>
                    <a:lnTo>
                      <a:pt x="1368" y="17"/>
                    </a:lnTo>
                    <a:lnTo>
                      <a:pt x="1370" y="15"/>
                    </a:lnTo>
                    <a:lnTo>
                      <a:pt x="1372" y="13"/>
                    </a:lnTo>
                    <a:lnTo>
                      <a:pt x="1373" y="12"/>
                    </a:lnTo>
                    <a:lnTo>
                      <a:pt x="1377" y="10"/>
                    </a:lnTo>
                    <a:lnTo>
                      <a:pt x="1379" y="10"/>
                    </a:lnTo>
                    <a:lnTo>
                      <a:pt x="1381" y="8"/>
                    </a:lnTo>
                    <a:lnTo>
                      <a:pt x="1383" y="6"/>
                    </a:lnTo>
                    <a:lnTo>
                      <a:pt x="1385" y="6"/>
                    </a:lnTo>
                    <a:lnTo>
                      <a:pt x="1388" y="4"/>
                    </a:lnTo>
                    <a:lnTo>
                      <a:pt x="1390" y="4"/>
                    </a:lnTo>
                    <a:lnTo>
                      <a:pt x="1392" y="2"/>
                    </a:lnTo>
                    <a:lnTo>
                      <a:pt x="1396" y="2"/>
                    </a:lnTo>
                    <a:lnTo>
                      <a:pt x="1398" y="2"/>
                    </a:lnTo>
                    <a:lnTo>
                      <a:pt x="1400" y="0"/>
                    </a:lnTo>
                    <a:lnTo>
                      <a:pt x="1403" y="0"/>
                    </a:lnTo>
                    <a:lnTo>
                      <a:pt x="1405" y="0"/>
                    </a:lnTo>
                    <a:lnTo>
                      <a:pt x="1409" y="0"/>
                    </a:lnTo>
                    <a:lnTo>
                      <a:pt x="1563" y="0"/>
                    </a:lnTo>
                    <a:lnTo>
                      <a:pt x="1563" y="629"/>
                    </a:lnTo>
                    <a:lnTo>
                      <a:pt x="1409" y="629"/>
                    </a:lnTo>
                    <a:lnTo>
                      <a:pt x="1409" y="257"/>
                    </a:lnTo>
                    <a:lnTo>
                      <a:pt x="1214" y="608"/>
                    </a:lnTo>
                    <a:lnTo>
                      <a:pt x="1214" y="610"/>
                    </a:lnTo>
                    <a:lnTo>
                      <a:pt x="1212" y="612"/>
                    </a:lnTo>
                    <a:lnTo>
                      <a:pt x="1212" y="614"/>
                    </a:lnTo>
                    <a:lnTo>
                      <a:pt x="1211" y="614"/>
                    </a:lnTo>
                    <a:lnTo>
                      <a:pt x="1211" y="615"/>
                    </a:lnTo>
                    <a:lnTo>
                      <a:pt x="1211" y="617"/>
                    </a:lnTo>
                    <a:lnTo>
                      <a:pt x="1209" y="617"/>
                    </a:lnTo>
                    <a:lnTo>
                      <a:pt x="1209" y="619"/>
                    </a:lnTo>
                    <a:lnTo>
                      <a:pt x="1207" y="619"/>
                    </a:lnTo>
                    <a:lnTo>
                      <a:pt x="1207" y="621"/>
                    </a:lnTo>
                    <a:lnTo>
                      <a:pt x="1205" y="623"/>
                    </a:lnTo>
                    <a:lnTo>
                      <a:pt x="1203" y="623"/>
                    </a:lnTo>
                    <a:lnTo>
                      <a:pt x="1203" y="625"/>
                    </a:lnTo>
                    <a:lnTo>
                      <a:pt x="1201" y="625"/>
                    </a:lnTo>
                    <a:lnTo>
                      <a:pt x="1201" y="627"/>
                    </a:lnTo>
                    <a:lnTo>
                      <a:pt x="1199" y="627"/>
                    </a:lnTo>
                    <a:lnTo>
                      <a:pt x="1198" y="627"/>
                    </a:lnTo>
                    <a:lnTo>
                      <a:pt x="1196" y="629"/>
                    </a:lnTo>
                    <a:lnTo>
                      <a:pt x="1194" y="629"/>
                    </a:lnTo>
                    <a:lnTo>
                      <a:pt x="1192" y="629"/>
                    </a:lnTo>
                    <a:lnTo>
                      <a:pt x="1190" y="629"/>
                    </a:lnTo>
                    <a:lnTo>
                      <a:pt x="1076" y="629"/>
                    </a:lnTo>
                    <a:lnTo>
                      <a:pt x="1074" y="629"/>
                    </a:lnTo>
                    <a:lnTo>
                      <a:pt x="1072" y="629"/>
                    </a:lnTo>
                    <a:lnTo>
                      <a:pt x="1070" y="629"/>
                    </a:lnTo>
                    <a:lnTo>
                      <a:pt x="1068" y="629"/>
                    </a:lnTo>
                    <a:lnTo>
                      <a:pt x="1068" y="627"/>
                    </a:lnTo>
                    <a:lnTo>
                      <a:pt x="1067" y="627"/>
                    </a:lnTo>
                    <a:lnTo>
                      <a:pt x="1065" y="627"/>
                    </a:lnTo>
                    <a:lnTo>
                      <a:pt x="1065" y="625"/>
                    </a:lnTo>
                    <a:lnTo>
                      <a:pt x="1063" y="625"/>
                    </a:lnTo>
                    <a:lnTo>
                      <a:pt x="1061" y="623"/>
                    </a:lnTo>
                    <a:lnTo>
                      <a:pt x="1059" y="621"/>
                    </a:lnTo>
                    <a:lnTo>
                      <a:pt x="1057" y="619"/>
                    </a:lnTo>
                    <a:lnTo>
                      <a:pt x="1057" y="617"/>
                    </a:lnTo>
                    <a:lnTo>
                      <a:pt x="1055" y="617"/>
                    </a:lnTo>
                    <a:lnTo>
                      <a:pt x="1055" y="615"/>
                    </a:lnTo>
                    <a:lnTo>
                      <a:pt x="1053" y="615"/>
                    </a:lnTo>
                    <a:lnTo>
                      <a:pt x="1053" y="614"/>
                    </a:lnTo>
                    <a:lnTo>
                      <a:pt x="1052" y="612"/>
                    </a:lnTo>
                    <a:lnTo>
                      <a:pt x="1052" y="610"/>
                    </a:lnTo>
                    <a:lnTo>
                      <a:pt x="1050" y="608"/>
                    </a:lnTo>
                    <a:lnTo>
                      <a:pt x="857" y="257"/>
                    </a:lnTo>
                    <a:lnTo>
                      <a:pt x="857" y="580"/>
                    </a:lnTo>
                    <a:lnTo>
                      <a:pt x="857" y="582"/>
                    </a:lnTo>
                    <a:lnTo>
                      <a:pt x="857" y="585"/>
                    </a:lnTo>
                    <a:lnTo>
                      <a:pt x="857" y="587"/>
                    </a:lnTo>
                    <a:lnTo>
                      <a:pt x="857" y="589"/>
                    </a:lnTo>
                    <a:lnTo>
                      <a:pt x="857" y="593"/>
                    </a:lnTo>
                    <a:lnTo>
                      <a:pt x="855" y="595"/>
                    </a:lnTo>
                    <a:lnTo>
                      <a:pt x="855" y="597"/>
                    </a:lnTo>
                    <a:lnTo>
                      <a:pt x="853" y="599"/>
                    </a:lnTo>
                    <a:lnTo>
                      <a:pt x="853" y="600"/>
                    </a:lnTo>
                    <a:lnTo>
                      <a:pt x="851" y="604"/>
                    </a:lnTo>
                    <a:lnTo>
                      <a:pt x="849" y="606"/>
                    </a:lnTo>
                    <a:lnTo>
                      <a:pt x="849" y="608"/>
                    </a:lnTo>
                    <a:lnTo>
                      <a:pt x="848" y="610"/>
                    </a:lnTo>
                    <a:lnTo>
                      <a:pt x="846" y="612"/>
                    </a:lnTo>
                    <a:lnTo>
                      <a:pt x="844" y="614"/>
                    </a:lnTo>
                    <a:lnTo>
                      <a:pt x="842" y="615"/>
                    </a:lnTo>
                    <a:lnTo>
                      <a:pt x="840" y="615"/>
                    </a:lnTo>
                    <a:lnTo>
                      <a:pt x="840" y="617"/>
                    </a:lnTo>
                    <a:lnTo>
                      <a:pt x="838" y="619"/>
                    </a:lnTo>
                    <a:lnTo>
                      <a:pt x="834" y="621"/>
                    </a:lnTo>
                    <a:lnTo>
                      <a:pt x="833" y="621"/>
                    </a:lnTo>
                    <a:lnTo>
                      <a:pt x="831" y="623"/>
                    </a:lnTo>
                    <a:lnTo>
                      <a:pt x="829" y="625"/>
                    </a:lnTo>
                    <a:lnTo>
                      <a:pt x="827" y="625"/>
                    </a:lnTo>
                    <a:lnTo>
                      <a:pt x="825" y="627"/>
                    </a:lnTo>
                    <a:lnTo>
                      <a:pt x="823" y="627"/>
                    </a:lnTo>
                    <a:lnTo>
                      <a:pt x="821" y="627"/>
                    </a:lnTo>
                    <a:lnTo>
                      <a:pt x="818" y="629"/>
                    </a:lnTo>
                    <a:lnTo>
                      <a:pt x="816" y="629"/>
                    </a:lnTo>
                    <a:lnTo>
                      <a:pt x="814" y="629"/>
                    </a:lnTo>
                    <a:lnTo>
                      <a:pt x="812" y="629"/>
                    </a:lnTo>
                    <a:lnTo>
                      <a:pt x="808" y="629"/>
                    </a:lnTo>
                    <a:lnTo>
                      <a:pt x="48" y="629"/>
                    </a:lnTo>
                    <a:lnTo>
                      <a:pt x="45" y="629"/>
                    </a:lnTo>
                    <a:lnTo>
                      <a:pt x="43" y="629"/>
                    </a:lnTo>
                    <a:lnTo>
                      <a:pt x="41" y="629"/>
                    </a:lnTo>
                    <a:lnTo>
                      <a:pt x="37" y="629"/>
                    </a:lnTo>
                    <a:lnTo>
                      <a:pt x="35" y="629"/>
                    </a:lnTo>
                    <a:lnTo>
                      <a:pt x="33" y="627"/>
                    </a:lnTo>
                    <a:lnTo>
                      <a:pt x="31" y="627"/>
                    </a:lnTo>
                    <a:lnTo>
                      <a:pt x="30" y="625"/>
                    </a:lnTo>
                    <a:lnTo>
                      <a:pt x="26" y="625"/>
                    </a:lnTo>
                    <a:lnTo>
                      <a:pt x="24" y="623"/>
                    </a:lnTo>
                    <a:lnTo>
                      <a:pt x="22" y="623"/>
                    </a:lnTo>
                    <a:lnTo>
                      <a:pt x="20" y="621"/>
                    </a:lnTo>
                    <a:lnTo>
                      <a:pt x="18" y="619"/>
                    </a:lnTo>
                    <a:lnTo>
                      <a:pt x="16" y="617"/>
                    </a:lnTo>
                    <a:lnTo>
                      <a:pt x="15" y="617"/>
                    </a:lnTo>
                    <a:lnTo>
                      <a:pt x="13" y="615"/>
                    </a:lnTo>
                    <a:lnTo>
                      <a:pt x="11" y="614"/>
                    </a:lnTo>
                    <a:lnTo>
                      <a:pt x="11" y="612"/>
                    </a:lnTo>
                    <a:lnTo>
                      <a:pt x="9" y="610"/>
                    </a:lnTo>
                    <a:lnTo>
                      <a:pt x="7" y="608"/>
                    </a:lnTo>
                    <a:lnTo>
                      <a:pt x="5" y="606"/>
                    </a:lnTo>
                    <a:lnTo>
                      <a:pt x="5" y="604"/>
                    </a:lnTo>
                    <a:lnTo>
                      <a:pt x="3" y="600"/>
                    </a:lnTo>
                    <a:lnTo>
                      <a:pt x="3" y="599"/>
                    </a:lnTo>
                    <a:lnTo>
                      <a:pt x="1" y="597"/>
                    </a:lnTo>
                    <a:lnTo>
                      <a:pt x="1" y="595"/>
                    </a:lnTo>
                    <a:lnTo>
                      <a:pt x="0" y="593"/>
                    </a:lnTo>
                    <a:lnTo>
                      <a:pt x="0" y="589"/>
                    </a:lnTo>
                    <a:lnTo>
                      <a:pt x="0" y="587"/>
                    </a:lnTo>
                    <a:lnTo>
                      <a:pt x="0" y="585"/>
                    </a:lnTo>
                    <a:lnTo>
                      <a:pt x="0" y="582"/>
                    </a:lnTo>
                    <a:lnTo>
                      <a:pt x="0" y="580"/>
                    </a:lnTo>
                    <a:lnTo>
                      <a:pt x="0" y="49"/>
                    </a:lnTo>
                    <a:lnTo>
                      <a:pt x="0" y="47"/>
                    </a:lnTo>
                    <a:lnTo>
                      <a:pt x="0" y="45"/>
                    </a:lnTo>
                    <a:lnTo>
                      <a:pt x="0" y="42"/>
                    </a:lnTo>
                    <a:lnTo>
                      <a:pt x="0" y="40"/>
                    </a:lnTo>
                    <a:lnTo>
                      <a:pt x="0" y="38"/>
                    </a:lnTo>
                    <a:lnTo>
                      <a:pt x="1" y="36"/>
                    </a:lnTo>
                    <a:lnTo>
                      <a:pt x="1" y="32"/>
                    </a:lnTo>
                    <a:lnTo>
                      <a:pt x="3" y="30"/>
                    </a:lnTo>
                    <a:lnTo>
                      <a:pt x="3" y="28"/>
                    </a:lnTo>
                    <a:lnTo>
                      <a:pt x="5" y="27"/>
                    </a:lnTo>
                    <a:lnTo>
                      <a:pt x="5" y="25"/>
                    </a:lnTo>
                    <a:lnTo>
                      <a:pt x="7" y="23"/>
                    </a:lnTo>
                    <a:lnTo>
                      <a:pt x="9" y="21"/>
                    </a:lnTo>
                    <a:lnTo>
                      <a:pt x="11" y="19"/>
                    </a:lnTo>
                    <a:lnTo>
                      <a:pt x="13" y="17"/>
                    </a:lnTo>
                    <a:lnTo>
                      <a:pt x="13" y="15"/>
                    </a:lnTo>
                    <a:lnTo>
                      <a:pt x="15" y="13"/>
                    </a:lnTo>
                    <a:lnTo>
                      <a:pt x="16" y="12"/>
                    </a:lnTo>
                    <a:lnTo>
                      <a:pt x="18" y="10"/>
                    </a:lnTo>
                    <a:lnTo>
                      <a:pt x="20" y="10"/>
                    </a:lnTo>
                    <a:lnTo>
                      <a:pt x="22" y="8"/>
                    </a:lnTo>
                    <a:lnTo>
                      <a:pt x="26" y="6"/>
                    </a:lnTo>
                    <a:lnTo>
                      <a:pt x="28" y="6"/>
                    </a:lnTo>
                    <a:lnTo>
                      <a:pt x="30" y="4"/>
                    </a:lnTo>
                    <a:lnTo>
                      <a:pt x="31" y="4"/>
                    </a:lnTo>
                    <a:lnTo>
                      <a:pt x="33" y="2"/>
                    </a:lnTo>
                    <a:lnTo>
                      <a:pt x="37" y="2"/>
                    </a:lnTo>
                    <a:lnTo>
                      <a:pt x="39" y="2"/>
                    </a:lnTo>
                    <a:lnTo>
                      <a:pt x="41" y="2"/>
                    </a:lnTo>
                    <a:lnTo>
                      <a:pt x="43" y="0"/>
                    </a:lnTo>
                    <a:lnTo>
                      <a:pt x="46" y="0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8000"/>
              </a:solidFill>
              <a:ln w="190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15" name="Freeform 10"/>
              <p:cNvSpPr>
                <a:spLocks/>
              </p:cNvSpPr>
              <p:nvPr/>
            </p:nvSpPr>
            <p:spPr bwMode="auto">
              <a:xfrm>
                <a:off x="1228" y="322"/>
                <a:ext cx="333" cy="138"/>
              </a:xfrm>
              <a:custGeom>
                <a:avLst/>
                <a:gdLst>
                  <a:gd name="T0" fmla="*/ 4 w 1397"/>
                  <a:gd name="T1" fmla="*/ 40 h 629"/>
                  <a:gd name="T2" fmla="*/ 15 w 1397"/>
                  <a:gd name="T3" fmla="*/ 19 h 629"/>
                  <a:gd name="T4" fmla="*/ 34 w 1397"/>
                  <a:gd name="T5" fmla="*/ 6 h 629"/>
                  <a:gd name="T6" fmla="*/ 58 w 1397"/>
                  <a:gd name="T7" fmla="*/ 0 h 629"/>
                  <a:gd name="T8" fmla="*/ 178 w 1397"/>
                  <a:gd name="T9" fmla="*/ 147 h 629"/>
                  <a:gd name="T10" fmla="*/ 163 w 1397"/>
                  <a:gd name="T11" fmla="*/ 152 h 629"/>
                  <a:gd name="T12" fmla="*/ 152 w 1397"/>
                  <a:gd name="T13" fmla="*/ 165 h 629"/>
                  <a:gd name="T14" fmla="*/ 148 w 1397"/>
                  <a:gd name="T15" fmla="*/ 178 h 629"/>
                  <a:gd name="T16" fmla="*/ 148 w 1397"/>
                  <a:gd name="T17" fmla="*/ 467 h 629"/>
                  <a:gd name="T18" fmla="*/ 156 w 1397"/>
                  <a:gd name="T19" fmla="*/ 480 h 629"/>
                  <a:gd name="T20" fmla="*/ 167 w 1397"/>
                  <a:gd name="T21" fmla="*/ 490 h 629"/>
                  <a:gd name="T22" fmla="*/ 182 w 1397"/>
                  <a:gd name="T23" fmla="*/ 494 h 629"/>
                  <a:gd name="T24" fmla="*/ 798 w 1397"/>
                  <a:gd name="T25" fmla="*/ 492 h 629"/>
                  <a:gd name="T26" fmla="*/ 813 w 1397"/>
                  <a:gd name="T27" fmla="*/ 479 h 629"/>
                  <a:gd name="T28" fmla="*/ 844 w 1397"/>
                  <a:gd name="T29" fmla="*/ 439 h 629"/>
                  <a:gd name="T30" fmla="*/ 878 w 1397"/>
                  <a:gd name="T31" fmla="*/ 402 h 629"/>
                  <a:gd name="T32" fmla="*/ 910 w 1397"/>
                  <a:gd name="T33" fmla="*/ 364 h 629"/>
                  <a:gd name="T34" fmla="*/ 934 w 1397"/>
                  <a:gd name="T35" fmla="*/ 334 h 629"/>
                  <a:gd name="T36" fmla="*/ 940 w 1397"/>
                  <a:gd name="T37" fmla="*/ 323 h 629"/>
                  <a:gd name="T38" fmla="*/ 934 w 1397"/>
                  <a:gd name="T39" fmla="*/ 310 h 629"/>
                  <a:gd name="T40" fmla="*/ 792 w 1397"/>
                  <a:gd name="T41" fmla="*/ 152 h 629"/>
                  <a:gd name="T42" fmla="*/ 781 w 1397"/>
                  <a:gd name="T43" fmla="*/ 145 h 629"/>
                  <a:gd name="T44" fmla="*/ 708 w 1397"/>
                  <a:gd name="T45" fmla="*/ 0 h 629"/>
                  <a:gd name="T46" fmla="*/ 745 w 1397"/>
                  <a:gd name="T47" fmla="*/ 0 h 629"/>
                  <a:gd name="T48" fmla="*/ 785 w 1397"/>
                  <a:gd name="T49" fmla="*/ 0 h 629"/>
                  <a:gd name="T50" fmla="*/ 824 w 1397"/>
                  <a:gd name="T51" fmla="*/ 0 h 629"/>
                  <a:gd name="T52" fmla="*/ 858 w 1397"/>
                  <a:gd name="T53" fmla="*/ 4 h 629"/>
                  <a:gd name="T54" fmla="*/ 880 w 1397"/>
                  <a:gd name="T55" fmla="*/ 15 h 629"/>
                  <a:gd name="T56" fmla="*/ 899 w 1397"/>
                  <a:gd name="T57" fmla="*/ 34 h 629"/>
                  <a:gd name="T58" fmla="*/ 914 w 1397"/>
                  <a:gd name="T59" fmla="*/ 55 h 629"/>
                  <a:gd name="T60" fmla="*/ 1035 w 1397"/>
                  <a:gd name="T61" fmla="*/ 197 h 629"/>
                  <a:gd name="T62" fmla="*/ 1045 w 1397"/>
                  <a:gd name="T63" fmla="*/ 203 h 629"/>
                  <a:gd name="T64" fmla="*/ 1168 w 1397"/>
                  <a:gd name="T65" fmla="*/ 58 h 629"/>
                  <a:gd name="T66" fmla="*/ 1183 w 1397"/>
                  <a:gd name="T67" fmla="*/ 40 h 629"/>
                  <a:gd name="T68" fmla="*/ 1202 w 1397"/>
                  <a:gd name="T69" fmla="*/ 21 h 629"/>
                  <a:gd name="T70" fmla="*/ 1224 w 1397"/>
                  <a:gd name="T71" fmla="*/ 6 h 629"/>
                  <a:gd name="T72" fmla="*/ 1397 w 1397"/>
                  <a:gd name="T73" fmla="*/ 0 h 629"/>
                  <a:gd name="T74" fmla="*/ 1378 w 1397"/>
                  <a:gd name="T75" fmla="*/ 145 h 629"/>
                  <a:gd name="T76" fmla="*/ 1354 w 1397"/>
                  <a:gd name="T77" fmla="*/ 145 h 629"/>
                  <a:gd name="T78" fmla="*/ 1331 w 1397"/>
                  <a:gd name="T79" fmla="*/ 145 h 629"/>
                  <a:gd name="T80" fmla="*/ 1307 w 1397"/>
                  <a:gd name="T81" fmla="*/ 145 h 629"/>
                  <a:gd name="T82" fmla="*/ 1294 w 1397"/>
                  <a:gd name="T83" fmla="*/ 148 h 629"/>
                  <a:gd name="T84" fmla="*/ 1153 w 1397"/>
                  <a:gd name="T85" fmla="*/ 312 h 629"/>
                  <a:gd name="T86" fmla="*/ 1148 w 1397"/>
                  <a:gd name="T87" fmla="*/ 323 h 629"/>
                  <a:gd name="T88" fmla="*/ 1153 w 1397"/>
                  <a:gd name="T89" fmla="*/ 334 h 629"/>
                  <a:gd name="T90" fmla="*/ 1288 w 1397"/>
                  <a:gd name="T91" fmla="*/ 492 h 629"/>
                  <a:gd name="T92" fmla="*/ 1303 w 1397"/>
                  <a:gd name="T93" fmla="*/ 492 h 629"/>
                  <a:gd name="T94" fmla="*/ 1200 w 1397"/>
                  <a:gd name="T95" fmla="*/ 629 h 629"/>
                  <a:gd name="T96" fmla="*/ 1185 w 1397"/>
                  <a:gd name="T97" fmla="*/ 625 h 629"/>
                  <a:gd name="T98" fmla="*/ 1174 w 1397"/>
                  <a:gd name="T99" fmla="*/ 619 h 629"/>
                  <a:gd name="T100" fmla="*/ 888 w 1397"/>
                  <a:gd name="T101" fmla="*/ 623 h 629"/>
                  <a:gd name="T102" fmla="*/ 874 w 1397"/>
                  <a:gd name="T103" fmla="*/ 629 h 629"/>
                  <a:gd name="T104" fmla="*/ 859 w 1397"/>
                  <a:gd name="T105" fmla="*/ 629 h 629"/>
                  <a:gd name="T106" fmla="*/ 40 w 1397"/>
                  <a:gd name="T107" fmla="*/ 625 h 629"/>
                  <a:gd name="T108" fmla="*/ 19 w 1397"/>
                  <a:gd name="T109" fmla="*/ 615 h 629"/>
                  <a:gd name="T110" fmla="*/ 6 w 1397"/>
                  <a:gd name="T111" fmla="*/ 597 h 629"/>
                  <a:gd name="T112" fmla="*/ 0 w 1397"/>
                  <a:gd name="T113" fmla="*/ 574 h 629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397"/>
                  <a:gd name="T172" fmla="*/ 0 h 629"/>
                  <a:gd name="T173" fmla="*/ 1397 w 1397"/>
                  <a:gd name="T174" fmla="*/ 629 h 629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397" h="629">
                    <a:moveTo>
                      <a:pt x="0" y="58"/>
                    </a:moveTo>
                    <a:lnTo>
                      <a:pt x="0" y="57"/>
                    </a:lnTo>
                    <a:lnTo>
                      <a:pt x="0" y="53"/>
                    </a:lnTo>
                    <a:lnTo>
                      <a:pt x="0" y="51"/>
                    </a:lnTo>
                    <a:lnTo>
                      <a:pt x="0" y="47"/>
                    </a:lnTo>
                    <a:lnTo>
                      <a:pt x="2" y="45"/>
                    </a:lnTo>
                    <a:lnTo>
                      <a:pt x="2" y="42"/>
                    </a:lnTo>
                    <a:lnTo>
                      <a:pt x="4" y="40"/>
                    </a:lnTo>
                    <a:lnTo>
                      <a:pt x="4" y="36"/>
                    </a:lnTo>
                    <a:lnTo>
                      <a:pt x="6" y="34"/>
                    </a:lnTo>
                    <a:lnTo>
                      <a:pt x="8" y="30"/>
                    </a:lnTo>
                    <a:lnTo>
                      <a:pt x="10" y="28"/>
                    </a:lnTo>
                    <a:lnTo>
                      <a:pt x="10" y="27"/>
                    </a:lnTo>
                    <a:lnTo>
                      <a:pt x="12" y="25"/>
                    </a:lnTo>
                    <a:lnTo>
                      <a:pt x="13" y="21"/>
                    </a:lnTo>
                    <a:lnTo>
                      <a:pt x="15" y="19"/>
                    </a:lnTo>
                    <a:lnTo>
                      <a:pt x="17" y="17"/>
                    </a:lnTo>
                    <a:lnTo>
                      <a:pt x="21" y="15"/>
                    </a:lnTo>
                    <a:lnTo>
                      <a:pt x="23" y="13"/>
                    </a:lnTo>
                    <a:lnTo>
                      <a:pt x="25" y="12"/>
                    </a:lnTo>
                    <a:lnTo>
                      <a:pt x="27" y="10"/>
                    </a:lnTo>
                    <a:lnTo>
                      <a:pt x="30" y="10"/>
                    </a:lnTo>
                    <a:lnTo>
                      <a:pt x="32" y="8"/>
                    </a:lnTo>
                    <a:lnTo>
                      <a:pt x="34" y="6"/>
                    </a:lnTo>
                    <a:lnTo>
                      <a:pt x="38" y="6"/>
                    </a:lnTo>
                    <a:lnTo>
                      <a:pt x="40" y="4"/>
                    </a:lnTo>
                    <a:lnTo>
                      <a:pt x="43" y="2"/>
                    </a:lnTo>
                    <a:lnTo>
                      <a:pt x="45" y="2"/>
                    </a:lnTo>
                    <a:lnTo>
                      <a:pt x="49" y="2"/>
                    </a:lnTo>
                    <a:lnTo>
                      <a:pt x="51" y="0"/>
                    </a:lnTo>
                    <a:lnTo>
                      <a:pt x="55" y="0"/>
                    </a:lnTo>
                    <a:lnTo>
                      <a:pt x="58" y="0"/>
                    </a:lnTo>
                    <a:lnTo>
                      <a:pt x="60" y="0"/>
                    </a:lnTo>
                    <a:lnTo>
                      <a:pt x="590" y="0"/>
                    </a:lnTo>
                    <a:lnTo>
                      <a:pt x="590" y="145"/>
                    </a:lnTo>
                    <a:lnTo>
                      <a:pt x="186" y="145"/>
                    </a:lnTo>
                    <a:lnTo>
                      <a:pt x="184" y="145"/>
                    </a:lnTo>
                    <a:lnTo>
                      <a:pt x="182" y="145"/>
                    </a:lnTo>
                    <a:lnTo>
                      <a:pt x="180" y="145"/>
                    </a:lnTo>
                    <a:lnTo>
                      <a:pt x="178" y="147"/>
                    </a:lnTo>
                    <a:lnTo>
                      <a:pt x="176" y="147"/>
                    </a:lnTo>
                    <a:lnTo>
                      <a:pt x="174" y="147"/>
                    </a:lnTo>
                    <a:lnTo>
                      <a:pt x="173" y="147"/>
                    </a:lnTo>
                    <a:lnTo>
                      <a:pt x="171" y="148"/>
                    </a:lnTo>
                    <a:lnTo>
                      <a:pt x="169" y="148"/>
                    </a:lnTo>
                    <a:lnTo>
                      <a:pt x="167" y="150"/>
                    </a:lnTo>
                    <a:lnTo>
                      <a:pt x="165" y="150"/>
                    </a:lnTo>
                    <a:lnTo>
                      <a:pt x="163" y="152"/>
                    </a:lnTo>
                    <a:lnTo>
                      <a:pt x="161" y="154"/>
                    </a:lnTo>
                    <a:lnTo>
                      <a:pt x="159" y="156"/>
                    </a:lnTo>
                    <a:lnTo>
                      <a:pt x="158" y="156"/>
                    </a:lnTo>
                    <a:lnTo>
                      <a:pt x="158" y="158"/>
                    </a:lnTo>
                    <a:lnTo>
                      <a:pt x="156" y="160"/>
                    </a:lnTo>
                    <a:lnTo>
                      <a:pt x="154" y="162"/>
                    </a:lnTo>
                    <a:lnTo>
                      <a:pt x="152" y="163"/>
                    </a:lnTo>
                    <a:lnTo>
                      <a:pt x="152" y="165"/>
                    </a:lnTo>
                    <a:lnTo>
                      <a:pt x="152" y="167"/>
                    </a:lnTo>
                    <a:lnTo>
                      <a:pt x="150" y="167"/>
                    </a:lnTo>
                    <a:lnTo>
                      <a:pt x="150" y="169"/>
                    </a:lnTo>
                    <a:lnTo>
                      <a:pt x="150" y="171"/>
                    </a:lnTo>
                    <a:lnTo>
                      <a:pt x="148" y="173"/>
                    </a:lnTo>
                    <a:lnTo>
                      <a:pt x="148" y="175"/>
                    </a:lnTo>
                    <a:lnTo>
                      <a:pt x="148" y="177"/>
                    </a:lnTo>
                    <a:lnTo>
                      <a:pt x="148" y="178"/>
                    </a:lnTo>
                    <a:lnTo>
                      <a:pt x="148" y="180"/>
                    </a:lnTo>
                    <a:lnTo>
                      <a:pt x="148" y="182"/>
                    </a:lnTo>
                    <a:lnTo>
                      <a:pt x="148" y="248"/>
                    </a:lnTo>
                    <a:lnTo>
                      <a:pt x="528" y="248"/>
                    </a:lnTo>
                    <a:lnTo>
                      <a:pt x="528" y="387"/>
                    </a:lnTo>
                    <a:lnTo>
                      <a:pt x="148" y="387"/>
                    </a:lnTo>
                    <a:lnTo>
                      <a:pt x="148" y="465"/>
                    </a:lnTo>
                    <a:lnTo>
                      <a:pt x="148" y="467"/>
                    </a:lnTo>
                    <a:lnTo>
                      <a:pt x="150" y="469"/>
                    </a:lnTo>
                    <a:lnTo>
                      <a:pt x="150" y="471"/>
                    </a:lnTo>
                    <a:lnTo>
                      <a:pt x="150" y="473"/>
                    </a:lnTo>
                    <a:lnTo>
                      <a:pt x="152" y="475"/>
                    </a:lnTo>
                    <a:lnTo>
                      <a:pt x="152" y="477"/>
                    </a:lnTo>
                    <a:lnTo>
                      <a:pt x="154" y="479"/>
                    </a:lnTo>
                    <a:lnTo>
                      <a:pt x="154" y="480"/>
                    </a:lnTo>
                    <a:lnTo>
                      <a:pt x="156" y="480"/>
                    </a:lnTo>
                    <a:lnTo>
                      <a:pt x="156" y="482"/>
                    </a:lnTo>
                    <a:lnTo>
                      <a:pt x="158" y="484"/>
                    </a:lnTo>
                    <a:lnTo>
                      <a:pt x="159" y="484"/>
                    </a:lnTo>
                    <a:lnTo>
                      <a:pt x="159" y="486"/>
                    </a:lnTo>
                    <a:lnTo>
                      <a:pt x="161" y="486"/>
                    </a:lnTo>
                    <a:lnTo>
                      <a:pt x="163" y="488"/>
                    </a:lnTo>
                    <a:lnTo>
                      <a:pt x="165" y="488"/>
                    </a:lnTo>
                    <a:lnTo>
                      <a:pt x="167" y="490"/>
                    </a:lnTo>
                    <a:lnTo>
                      <a:pt x="169" y="490"/>
                    </a:lnTo>
                    <a:lnTo>
                      <a:pt x="171" y="492"/>
                    </a:lnTo>
                    <a:lnTo>
                      <a:pt x="173" y="492"/>
                    </a:lnTo>
                    <a:lnTo>
                      <a:pt x="174" y="492"/>
                    </a:lnTo>
                    <a:lnTo>
                      <a:pt x="176" y="494"/>
                    </a:lnTo>
                    <a:lnTo>
                      <a:pt x="178" y="494"/>
                    </a:lnTo>
                    <a:lnTo>
                      <a:pt x="180" y="494"/>
                    </a:lnTo>
                    <a:lnTo>
                      <a:pt x="182" y="494"/>
                    </a:lnTo>
                    <a:lnTo>
                      <a:pt x="184" y="494"/>
                    </a:lnTo>
                    <a:lnTo>
                      <a:pt x="186" y="494"/>
                    </a:lnTo>
                    <a:lnTo>
                      <a:pt x="788" y="492"/>
                    </a:lnTo>
                    <a:lnTo>
                      <a:pt x="790" y="492"/>
                    </a:lnTo>
                    <a:lnTo>
                      <a:pt x="792" y="492"/>
                    </a:lnTo>
                    <a:lnTo>
                      <a:pt x="794" y="492"/>
                    </a:lnTo>
                    <a:lnTo>
                      <a:pt x="796" y="492"/>
                    </a:lnTo>
                    <a:lnTo>
                      <a:pt x="798" y="492"/>
                    </a:lnTo>
                    <a:lnTo>
                      <a:pt x="800" y="492"/>
                    </a:lnTo>
                    <a:lnTo>
                      <a:pt x="800" y="490"/>
                    </a:lnTo>
                    <a:lnTo>
                      <a:pt x="801" y="490"/>
                    </a:lnTo>
                    <a:lnTo>
                      <a:pt x="803" y="490"/>
                    </a:lnTo>
                    <a:lnTo>
                      <a:pt x="803" y="488"/>
                    </a:lnTo>
                    <a:lnTo>
                      <a:pt x="805" y="488"/>
                    </a:lnTo>
                    <a:lnTo>
                      <a:pt x="809" y="482"/>
                    </a:lnTo>
                    <a:lnTo>
                      <a:pt x="813" y="479"/>
                    </a:lnTo>
                    <a:lnTo>
                      <a:pt x="818" y="473"/>
                    </a:lnTo>
                    <a:lnTo>
                      <a:pt x="822" y="467"/>
                    </a:lnTo>
                    <a:lnTo>
                      <a:pt x="826" y="464"/>
                    </a:lnTo>
                    <a:lnTo>
                      <a:pt x="829" y="458"/>
                    </a:lnTo>
                    <a:lnTo>
                      <a:pt x="833" y="454"/>
                    </a:lnTo>
                    <a:lnTo>
                      <a:pt x="837" y="449"/>
                    </a:lnTo>
                    <a:lnTo>
                      <a:pt x="841" y="445"/>
                    </a:lnTo>
                    <a:lnTo>
                      <a:pt x="844" y="439"/>
                    </a:lnTo>
                    <a:lnTo>
                      <a:pt x="850" y="435"/>
                    </a:lnTo>
                    <a:lnTo>
                      <a:pt x="854" y="430"/>
                    </a:lnTo>
                    <a:lnTo>
                      <a:pt x="858" y="426"/>
                    </a:lnTo>
                    <a:lnTo>
                      <a:pt x="861" y="420"/>
                    </a:lnTo>
                    <a:lnTo>
                      <a:pt x="865" y="417"/>
                    </a:lnTo>
                    <a:lnTo>
                      <a:pt x="869" y="411"/>
                    </a:lnTo>
                    <a:lnTo>
                      <a:pt x="873" y="407"/>
                    </a:lnTo>
                    <a:lnTo>
                      <a:pt x="878" y="402"/>
                    </a:lnTo>
                    <a:lnTo>
                      <a:pt x="882" y="398"/>
                    </a:lnTo>
                    <a:lnTo>
                      <a:pt x="886" y="392"/>
                    </a:lnTo>
                    <a:lnTo>
                      <a:pt x="889" y="389"/>
                    </a:lnTo>
                    <a:lnTo>
                      <a:pt x="893" y="383"/>
                    </a:lnTo>
                    <a:lnTo>
                      <a:pt x="897" y="379"/>
                    </a:lnTo>
                    <a:lnTo>
                      <a:pt x="901" y="374"/>
                    </a:lnTo>
                    <a:lnTo>
                      <a:pt x="906" y="370"/>
                    </a:lnTo>
                    <a:lnTo>
                      <a:pt x="910" y="364"/>
                    </a:lnTo>
                    <a:lnTo>
                      <a:pt x="914" y="360"/>
                    </a:lnTo>
                    <a:lnTo>
                      <a:pt x="917" y="355"/>
                    </a:lnTo>
                    <a:lnTo>
                      <a:pt x="921" y="351"/>
                    </a:lnTo>
                    <a:lnTo>
                      <a:pt x="925" y="345"/>
                    </a:lnTo>
                    <a:lnTo>
                      <a:pt x="929" y="342"/>
                    </a:lnTo>
                    <a:lnTo>
                      <a:pt x="932" y="336"/>
                    </a:lnTo>
                    <a:lnTo>
                      <a:pt x="934" y="336"/>
                    </a:lnTo>
                    <a:lnTo>
                      <a:pt x="934" y="334"/>
                    </a:lnTo>
                    <a:lnTo>
                      <a:pt x="936" y="334"/>
                    </a:lnTo>
                    <a:lnTo>
                      <a:pt x="936" y="332"/>
                    </a:lnTo>
                    <a:lnTo>
                      <a:pt x="936" y="330"/>
                    </a:lnTo>
                    <a:lnTo>
                      <a:pt x="938" y="330"/>
                    </a:lnTo>
                    <a:lnTo>
                      <a:pt x="938" y="329"/>
                    </a:lnTo>
                    <a:lnTo>
                      <a:pt x="938" y="327"/>
                    </a:lnTo>
                    <a:lnTo>
                      <a:pt x="940" y="325"/>
                    </a:lnTo>
                    <a:lnTo>
                      <a:pt x="940" y="323"/>
                    </a:lnTo>
                    <a:lnTo>
                      <a:pt x="940" y="321"/>
                    </a:lnTo>
                    <a:lnTo>
                      <a:pt x="938" y="319"/>
                    </a:lnTo>
                    <a:lnTo>
                      <a:pt x="938" y="317"/>
                    </a:lnTo>
                    <a:lnTo>
                      <a:pt x="938" y="315"/>
                    </a:lnTo>
                    <a:lnTo>
                      <a:pt x="936" y="314"/>
                    </a:lnTo>
                    <a:lnTo>
                      <a:pt x="936" y="312"/>
                    </a:lnTo>
                    <a:lnTo>
                      <a:pt x="934" y="312"/>
                    </a:lnTo>
                    <a:lnTo>
                      <a:pt x="934" y="310"/>
                    </a:lnTo>
                    <a:lnTo>
                      <a:pt x="932" y="310"/>
                    </a:lnTo>
                    <a:lnTo>
                      <a:pt x="801" y="160"/>
                    </a:lnTo>
                    <a:lnTo>
                      <a:pt x="800" y="158"/>
                    </a:lnTo>
                    <a:lnTo>
                      <a:pt x="798" y="156"/>
                    </a:lnTo>
                    <a:lnTo>
                      <a:pt x="796" y="154"/>
                    </a:lnTo>
                    <a:lnTo>
                      <a:pt x="794" y="154"/>
                    </a:lnTo>
                    <a:lnTo>
                      <a:pt x="794" y="152"/>
                    </a:lnTo>
                    <a:lnTo>
                      <a:pt x="792" y="152"/>
                    </a:lnTo>
                    <a:lnTo>
                      <a:pt x="792" y="150"/>
                    </a:lnTo>
                    <a:lnTo>
                      <a:pt x="790" y="150"/>
                    </a:lnTo>
                    <a:lnTo>
                      <a:pt x="790" y="148"/>
                    </a:lnTo>
                    <a:lnTo>
                      <a:pt x="788" y="148"/>
                    </a:lnTo>
                    <a:lnTo>
                      <a:pt x="786" y="147"/>
                    </a:lnTo>
                    <a:lnTo>
                      <a:pt x="785" y="147"/>
                    </a:lnTo>
                    <a:lnTo>
                      <a:pt x="783" y="145"/>
                    </a:lnTo>
                    <a:lnTo>
                      <a:pt x="781" y="145"/>
                    </a:lnTo>
                    <a:lnTo>
                      <a:pt x="779" y="145"/>
                    </a:lnTo>
                    <a:lnTo>
                      <a:pt x="680" y="145"/>
                    </a:lnTo>
                    <a:lnTo>
                      <a:pt x="680" y="0"/>
                    </a:lnTo>
                    <a:lnTo>
                      <a:pt x="685" y="0"/>
                    </a:lnTo>
                    <a:lnTo>
                      <a:pt x="691" y="0"/>
                    </a:lnTo>
                    <a:lnTo>
                      <a:pt x="697" y="0"/>
                    </a:lnTo>
                    <a:lnTo>
                      <a:pt x="702" y="0"/>
                    </a:lnTo>
                    <a:lnTo>
                      <a:pt x="708" y="0"/>
                    </a:lnTo>
                    <a:lnTo>
                      <a:pt x="712" y="0"/>
                    </a:lnTo>
                    <a:lnTo>
                      <a:pt x="717" y="0"/>
                    </a:lnTo>
                    <a:lnTo>
                      <a:pt x="723" y="0"/>
                    </a:lnTo>
                    <a:lnTo>
                      <a:pt x="727" y="0"/>
                    </a:lnTo>
                    <a:lnTo>
                      <a:pt x="732" y="0"/>
                    </a:lnTo>
                    <a:lnTo>
                      <a:pt x="736" y="0"/>
                    </a:lnTo>
                    <a:lnTo>
                      <a:pt x="742" y="0"/>
                    </a:lnTo>
                    <a:lnTo>
                      <a:pt x="745" y="0"/>
                    </a:lnTo>
                    <a:lnTo>
                      <a:pt x="751" y="0"/>
                    </a:lnTo>
                    <a:lnTo>
                      <a:pt x="755" y="0"/>
                    </a:lnTo>
                    <a:lnTo>
                      <a:pt x="760" y="0"/>
                    </a:lnTo>
                    <a:lnTo>
                      <a:pt x="764" y="0"/>
                    </a:lnTo>
                    <a:lnTo>
                      <a:pt x="770" y="0"/>
                    </a:lnTo>
                    <a:lnTo>
                      <a:pt x="773" y="0"/>
                    </a:lnTo>
                    <a:lnTo>
                      <a:pt x="779" y="0"/>
                    </a:lnTo>
                    <a:lnTo>
                      <a:pt x="785" y="0"/>
                    </a:lnTo>
                    <a:lnTo>
                      <a:pt x="788" y="0"/>
                    </a:lnTo>
                    <a:lnTo>
                      <a:pt x="794" y="0"/>
                    </a:lnTo>
                    <a:lnTo>
                      <a:pt x="798" y="0"/>
                    </a:lnTo>
                    <a:lnTo>
                      <a:pt x="803" y="0"/>
                    </a:lnTo>
                    <a:lnTo>
                      <a:pt x="809" y="0"/>
                    </a:lnTo>
                    <a:lnTo>
                      <a:pt x="813" y="0"/>
                    </a:lnTo>
                    <a:lnTo>
                      <a:pt x="818" y="0"/>
                    </a:lnTo>
                    <a:lnTo>
                      <a:pt x="824" y="0"/>
                    </a:lnTo>
                    <a:lnTo>
                      <a:pt x="829" y="0"/>
                    </a:lnTo>
                    <a:lnTo>
                      <a:pt x="835" y="0"/>
                    </a:lnTo>
                    <a:lnTo>
                      <a:pt x="841" y="0"/>
                    </a:lnTo>
                    <a:lnTo>
                      <a:pt x="843" y="0"/>
                    </a:lnTo>
                    <a:lnTo>
                      <a:pt x="846" y="0"/>
                    </a:lnTo>
                    <a:lnTo>
                      <a:pt x="850" y="2"/>
                    </a:lnTo>
                    <a:lnTo>
                      <a:pt x="854" y="2"/>
                    </a:lnTo>
                    <a:lnTo>
                      <a:pt x="858" y="4"/>
                    </a:lnTo>
                    <a:lnTo>
                      <a:pt x="859" y="4"/>
                    </a:lnTo>
                    <a:lnTo>
                      <a:pt x="863" y="6"/>
                    </a:lnTo>
                    <a:lnTo>
                      <a:pt x="865" y="8"/>
                    </a:lnTo>
                    <a:lnTo>
                      <a:pt x="869" y="8"/>
                    </a:lnTo>
                    <a:lnTo>
                      <a:pt x="871" y="10"/>
                    </a:lnTo>
                    <a:lnTo>
                      <a:pt x="874" y="12"/>
                    </a:lnTo>
                    <a:lnTo>
                      <a:pt x="876" y="13"/>
                    </a:lnTo>
                    <a:lnTo>
                      <a:pt x="880" y="15"/>
                    </a:lnTo>
                    <a:lnTo>
                      <a:pt x="882" y="19"/>
                    </a:lnTo>
                    <a:lnTo>
                      <a:pt x="884" y="21"/>
                    </a:lnTo>
                    <a:lnTo>
                      <a:pt x="888" y="23"/>
                    </a:lnTo>
                    <a:lnTo>
                      <a:pt x="889" y="25"/>
                    </a:lnTo>
                    <a:lnTo>
                      <a:pt x="891" y="27"/>
                    </a:lnTo>
                    <a:lnTo>
                      <a:pt x="893" y="30"/>
                    </a:lnTo>
                    <a:lnTo>
                      <a:pt x="897" y="32"/>
                    </a:lnTo>
                    <a:lnTo>
                      <a:pt x="899" y="34"/>
                    </a:lnTo>
                    <a:lnTo>
                      <a:pt x="901" y="38"/>
                    </a:lnTo>
                    <a:lnTo>
                      <a:pt x="902" y="40"/>
                    </a:lnTo>
                    <a:lnTo>
                      <a:pt x="904" y="42"/>
                    </a:lnTo>
                    <a:lnTo>
                      <a:pt x="906" y="45"/>
                    </a:lnTo>
                    <a:lnTo>
                      <a:pt x="908" y="47"/>
                    </a:lnTo>
                    <a:lnTo>
                      <a:pt x="910" y="49"/>
                    </a:lnTo>
                    <a:lnTo>
                      <a:pt x="912" y="53"/>
                    </a:lnTo>
                    <a:lnTo>
                      <a:pt x="914" y="55"/>
                    </a:lnTo>
                    <a:lnTo>
                      <a:pt x="916" y="57"/>
                    </a:lnTo>
                    <a:lnTo>
                      <a:pt x="917" y="58"/>
                    </a:lnTo>
                    <a:lnTo>
                      <a:pt x="919" y="60"/>
                    </a:lnTo>
                    <a:lnTo>
                      <a:pt x="1032" y="193"/>
                    </a:lnTo>
                    <a:lnTo>
                      <a:pt x="1032" y="195"/>
                    </a:lnTo>
                    <a:lnTo>
                      <a:pt x="1034" y="195"/>
                    </a:lnTo>
                    <a:lnTo>
                      <a:pt x="1034" y="197"/>
                    </a:lnTo>
                    <a:lnTo>
                      <a:pt x="1035" y="197"/>
                    </a:lnTo>
                    <a:lnTo>
                      <a:pt x="1035" y="199"/>
                    </a:lnTo>
                    <a:lnTo>
                      <a:pt x="1037" y="201"/>
                    </a:lnTo>
                    <a:lnTo>
                      <a:pt x="1039" y="201"/>
                    </a:lnTo>
                    <a:lnTo>
                      <a:pt x="1039" y="203"/>
                    </a:lnTo>
                    <a:lnTo>
                      <a:pt x="1041" y="203"/>
                    </a:lnTo>
                    <a:lnTo>
                      <a:pt x="1043" y="205"/>
                    </a:lnTo>
                    <a:lnTo>
                      <a:pt x="1043" y="203"/>
                    </a:lnTo>
                    <a:lnTo>
                      <a:pt x="1045" y="203"/>
                    </a:lnTo>
                    <a:lnTo>
                      <a:pt x="1047" y="201"/>
                    </a:lnTo>
                    <a:lnTo>
                      <a:pt x="1048" y="199"/>
                    </a:lnTo>
                    <a:lnTo>
                      <a:pt x="1050" y="197"/>
                    </a:lnTo>
                    <a:lnTo>
                      <a:pt x="1050" y="195"/>
                    </a:lnTo>
                    <a:lnTo>
                      <a:pt x="1052" y="195"/>
                    </a:lnTo>
                    <a:lnTo>
                      <a:pt x="1052" y="193"/>
                    </a:lnTo>
                    <a:lnTo>
                      <a:pt x="1166" y="60"/>
                    </a:lnTo>
                    <a:lnTo>
                      <a:pt x="1168" y="58"/>
                    </a:lnTo>
                    <a:lnTo>
                      <a:pt x="1170" y="57"/>
                    </a:lnTo>
                    <a:lnTo>
                      <a:pt x="1170" y="55"/>
                    </a:lnTo>
                    <a:lnTo>
                      <a:pt x="1172" y="51"/>
                    </a:lnTo>
                    <a:lnTo>
                      <a:pt x="1174" y="49"/>
                    </a:lnTo>
                    <a:lnTo>
                      <a:pt x="1176" y="47"/>
                    </a:lnTo>
                    <a:lnTo>
                      <a:pt x="1178" y="45"/>
                    </a:lnTo>
                    <a:lnTo>
                      <a:pt x="1181" y="43"/>
                    </a:lnTo>
                    <a:lnTo>
                      <a:pt x="1183" y="40"/>
                    </a:lnTo>
                    <a:lnTo>
                      <a:pt x="1185" y="38"/>
                    </a:lnTo>
                    <a:lnTo>
                      <a:pt x="1187" y="36"/>
                    </a:lnTo>
                    <a:lnTo>
                      <a:pt x="1189" y="32"/>
                    </a:lnTo>
                    <a:lnTo>
                      <a:pt x="1193" y="30"/>
                    </a:lnTo>
                    <a:lnTo>
                      <a:pt x="1194" y="28"/>
                    </a:lnTo>
                    <a:lnTo>
                      <a:pt x="1196" y="27"/>
                    </a:lnTo>
                    <a:lnTo>
                      <a:pt x="1200" y="23"/>
                    </a:lnTo>
                    <a:lnTo>
                      <a:pt x="1202" y="21"/>
                    </a:lnTo>
                    <a:lnTo>
                      <a:pt x="1206" y="19"/>
                    </a:lnTo>
                    <a:lnTo>
                      <a:pt x="1208" y="17"/>
                    </a:lnTo>
                    <a:lnTo>
                      <a:pt x="1211" y="15"/>
                    </a:lnTo>
                    <a:lnTo>
                      <a:pt x="1213" y="12"/>
                    </a:lnTo>
                    <a:lnTo>
                      <a:pt x="1217" y="10"/>
                    </a:lnTo>
                    <a:lnTo>
                      <a:pt x="1219" y="10"/>
                    </a:lnTo>
                    <a:lnTo>
                      <a:pt x="1223" y="8"/>
                    </a:lnTo>
                    <a:lnTo>
                      <a:pt x="1224" y="6"/>
                    </a:lnTo>
                    <a:lnTo>
                      <a:pt x="1228" y="4"/>
                    </a:lnTo>
                    <a:lnTo>
                      <a:pt x="1230" y="4"/>
                    </a:lnTo>
                    <a:lnTo>
                      <a:pt x="1234" y="2"/>
                    </a:lnTo>
                    <a:lnTo>
                      <a:pt x="1238" y="2"/>
                    </a:lnTo>
                    <a:lnTo>
                      <a:pt x="1239" y="0"/>
                    </a:lnTo>
                    <a:lnTo>
                      <a:pt x="1243" y="0"/>
                    </a:lnTo>
                    <a:lnTo>
                      <a:pt x="1245" y="0"/>
                    </a:lnTo>
                    <a:lnTo>
                      <a:pt x="1397" y="0"/>
                    </a:lnTo>
                    <a:lnTo>
                      <a:pt x="1397" y="145"/>
                    </a:lnTo>
                    <a:lnTo>
                      <a:pt x="1395" y="145"/>
                    </a:lnTo>
                    <a:lnTo>
                      <a:pt x="1391" y="145"/>
                    </a:lnTo>
                    <a:lnTo>
                      <a:pt x="1389" y="145"/>
                    </a:lnTo>
                    <a:lnTo>
                      <a:pt x="1385" y="145"/>
                    </a:lnTo>
                    <a:lnTo>
                      <a:pt x="1384" y="145"/>
                    </a:lnTo>
                    <a:lnTo>
                      <a:pt x="1380" y="145"/>
                    </a:lnTo>
                    <a:lnTo>
                      <a:pt x="1378" y="145"/>
                    </a:lnTo>
                    <a:lnTo>
                      <a:pt x="1374" y="145"/>
                    </a:lnTo>
                    <a:lnTo>
                      <a:pt x="1370" y="145"/>
                    </a:lnTo>
                    <a:lnTo>
                      <a:pt x="1369" y="145"/>
                    </a:lnTo>
                    <a:lnTo>
                      <a:pt x="1365" y="145"/>
                    </a:lnTo>
                    <a:lnTo>
                      <a:pt x="1363" y="145"/>
                    </a:lnTo>
                    <a:lnTo>
                      <a:pt x="1359" y="145"/>
                    </a:lnTo>
                    <a:lnTo>
                      <a:pt x="1357" y="145"/>
                    </a:lnTo>
                    <a:lnTo>
                      <a:pt x="1354" y="145"/>
                    </a:lnTo>
                    <a:lnTo>
                      <a:pt x="1352" y="145"/>
                    </a:lnTo>
                    <a:lnTo>
                      <a:pt x="1348" y="145"/>
                    </a:lnTo>
                    <a:lnTo>
                      <a:pt x="1344" y="145"/>
                    </a:lnTo>
                    <a:lnTo>
                      <a:pt x="1342" y="145"/>
                    </a:lnTo>
                    <a:lnTo>
                      <a:pt x="1339" y="145"/>
                    </a:lnTo>
                    <a:lnTo>
                      <a:pt x="1337" y="145"/>
                    </a:lnTo>
                    <a:lnTo>
                      <a:pt x="1333" y="145"/>
                    </a:lnTo>
                    <a:lnTo>
                      <a:pt x="1331" y="145"/>
                    </a:lnTo>
                    <a:lnTo>
                      <a:pt x="1327" y="145"/>
                    </a:lnTo>
                    <a:lnTo>
                      <a:pt x="1326" y="145"/>
                    </a:lnTo>
                    <a:lnTo>
                      <a:pt x="1322" y="145"/>
                    </a:lnTo>
                    <a:lnTo>
                      <a:pt x="1318" y="145"/>
                    </a:lnTo>
                    <a:lnTo>
                      <a:pt x="1316" y="145"/>
                    </a:lnTo>
                    <a:lnTo>
                      <a:pt x="1312" y="145"/>
                    </a:lnTo>
                    <a:lnTo>
                      <a:pt x="1311" y="145"/>
                    </a:lnTo>
                    <a:lnTo>
                      <a:pt x="1307" y="145"/>
                    </a:lnTo>
                    <a:lnTo>
                      <a:pt x="1305" y="145"/>
                    </a:lnTo>
                    <a:lnTo>
                      <a:pt x="1303" y="145"/>
                    </a:lnTo>
                    <a:lnTo>
                      <a:pt x="1301" y="145"/>
                    </a:lnTo>
                    <a:lnTo>
                      <a:pt x="1299" y="145"/>
                    </a:lnTo>
                    <a:lnTo>
                      <a:pt x="1297" y="147"/>
                    </a:lnTo>
                    <a:lnTo>
                      <a:pt x="1296" y="147"/>
                    </a:lnTo>
                    <a:lnTo>
                      <a:pt x="1294" y="147"/>
                    </a:lnTo>
                    <a:lnTo>
                      <a:pt x="1294" y="148"/>
                    </a:lnTo>
                    <a:lnTo>
                      <a:pt x="1292" y="148"/>
                    </a:lnTo>
                    <a:lnTo>
                      <a:pt x="1292" y="150"/>
                    </a:lnTo>
                    <a:lnTo>
                      <a:pt x="1290" y="150"/>
                    </a:lnTo>
                    <a:lnTo>
                      <a:pt x="1290" y="152"/>
                    </a:lnTo>
                    <a:lnTo>
                      <a:pt x="1288" y="152"/>
                    </a:lnTo>
                    <a:lnTo>
                      <a:pt x="1155" y="310"/>
                    </a:lnTo>
                    <a:lnTo>
                      <a:pt x="1155" y="312"/>
                    </a:lnTo>
                    <a:lnTo>
                      <a:pt x="1153" y="312"/>
                    </a:lnTo>
                    <a:lnTo>
                      <a:pt x="1153" y="314"/>
                    </a:lnTo>
                    <a:lnTo>
                      <a:pt x="1151" y="314"/>
                    </a:lnTo>
                    <a:lnTo>
                      <a:pt x="1151" y="315"/>
                    </a:lnTo>
                    <a:lnTo>
                      <a:pt x="1150" y="317"/>
                    </a:lnTo>
                    <a:lnTo>
                      <a:pt x="1150" y="319"/>
                    </a:lnTo>
                    <a:lnTo>
                      <a:pt x="1148" y="319"/>
                    </a:lnTo>
                    <a:lnTo>
                      <a:pt x="1148" y="321"/>
                    </a:lnTo>
                    <a:lnTo>
                      <a:pt x="1148" y="323"/>
                    </a:lnTo>
                    <a:lnTo>
                      <a:pt x="1148" y="325"/>
                    </a:lnTo>
                    <a:lnTo>
                      <a:pt x="1148" y="327"/>
                    </a:lnTo>
                    <a:lnTo>
                      <a:pt x="1150" y="329"/>
                    </a:lnTo>
                    <a:lnTo>
                      <a:pt x="1150" y="330"/>
                    </a:lnTo>
                    <a:lnTo>
                      <a:pt x="1151" y="330"/>
                    </a:lnTo>
                    <a:lnTo>
                      <a:pt x="1151" y="332"/>
                    </a:lnTo>
                    <a:lnTo>
                      <a:pt x="1153" y="332"/>
                    </a:lnTo>
                    <a:lnTo>
                      <a:pt x="1153" y="334"/>
                    </a:lnTo>
                    <a:lnTo>
                      <a:pt x="1153" y="336"/>
                    </a:lnTo>
                    <a:lnTo>
                      <a:pt x="1155" y="336"/>
                    </a:lnTo>
                    <a:lnTo>
                      <a:pt x="1281" y="488"/>
                    </a:lnTo>
                    <a:lnTo>
                      <a:pt x="1282" y="488"/>
                    </a:lnTo>
                    <a:lnTo>
                      <a:pt x="1282" y="490"/>
                    </a:lnTo>
                    <a:lnTo>
                      <a:pt x="1284" y="490"/>
                    </a:lnTo>
                    <a:lnTo>
                      <a:pt x="1286" y="492"/>
                    </a:lnTo>
                    <a:lnTo>
                      <a:pt x="1288" y="492"/>
                    </a:lnTo>
                    <a:lnTo>
                      <a:pt x="1290" y="492"/>
                    </a:lnTo>
                    <a:lnTo>
                      <a:pt x="1292" y="492"/>
                    </a:lnTo>
                    <a:lnTo>
                      <a:pt x="1294" y="492"/>
                    </a:lnTo>
                    <a:lnTo>
                      <a:pt x="1296" y="492"/>
                    </a:lnTo>
                    <a:lnTo>
                      <a:pt x="1297" y="492"/>
                    </a:lnTo>
                    <a:lnTo>
                      <a:pt x="1299" y="492"/>
                    </a:lnTo>
                    <a:lnTo>
                      <a:pt x="1301" y="492"/>
                    </a:lnTo>
                    <a:lnTo>
                      <a:pt x="1303" y="492"/>
                    </a:lnTo>
                    <a:lnTo>
                      <a:pt x="1305" y="492"/>
                    </a:lnTo>
                    <a:lnTo>
                      <a:pt x="1397" y="492"/>
                    </a:lnTo>
                    <a:lnTo>
                      <a:pt x="1397" y="629"/>
                    </a:lnTo>
                    <a:lnTo>
                      <a:pt x="1208" y="629"/>
                    </a:lnTo>
                    <a:lnTo>
                      <a:pt x="1206" y="629"/>
                    </a:lnTo>
                    <a:lnTo>
                      <a:pt x="1204" y="629"/>
                    </a:lnTo>
                    <a:lnTo>
                      <a:pt x="1202" y="629"/>
                    </a:lnTo>
                    <a:lnTo>
                      <a:pt x="1200" y="629"/>
                    </a:lnTo>
                    <a:lnTo>
                      <a:pt x="1198" y="627"/>
                    </a:lnTo>
                    <a:lnTo>
                      <a:pt x="1196" y="627"/>
                    </a:lnTo>
                    <a:lnTo>
                      <a:pt x="1194" y="627"/>
                    </a:lnTo>
                    <a:lnTo>
                      <a:pt x="1193" y="627"/>
                    </a:lnTo>
                    <a:lnTo>
                      <a:pt x="1191" y="627"/>
                    </a:lnTo>
                    <a:lnTo>
                      <a:pt x="1189" y="625"/>
                    </a:lnTo>
                    <a:lnTo>
                      <a:pt x="1187" y="625"/>
                    </a:lnTo>
                    <a:lnTo>
                      <a:pt x="1185" y="625"/>
                    </a:lnTo>
                    <a:lnTo>
                      <a:pt x="1183" y="623"/>
                    </a:lnTo>
                    <a:lnTo>
                      <a:pt x="1181" y="623"/>
                    </a:lnTo>
                    <a:lnTo>
                      <a:pt x="1180" y="623"/>
                    </a:lnTo>
                    <a:lnTo>
                      <a:pt x="1180" y="621"/>
                    </a:lnTo>
                    <a:lnTo>
                      <a:pt x="1178" y="621"/>
                    </a:lnTo>
                    <a:lnTo>
                      <a:pt x="1176" y="621"/>
                    </a:lnTo>
                    <a:lnTo>
                      <a:pt x="1176" y="619"/>
                    </a:lnTo>
                    <a:lnTo>
                      <a:pt x="1174" y="619"/>
                    </a:lnTo>
                    <a:lnTo>
                      <a:pt x="1174" y="617"/>
                    </a:lnTo>
                    <a:lnTo>
                      <a:pt x="1034" y="449"/>
                    </a:lnTo>
                    <a:lnTo>
                      <a:pt x="895" y="617"/>
                    </a:lnTo>
                    <a:lnTo>
                      <a:pt x="895" y="619"/>
                    </a:lnTo>
                    <a:lnTo>
                      <a:pt x="893" y="619"/>
                    </a:lnTo>
                    <a:lnTo>
                      <a:pt x="891" y="621"/>
                    </a:lnTo>
                    <a:lnTo>
                      <a:pt x="889" y="623"/>
                    </a:lnTo>
                    <a:lnTo>
                      <a:pt x="888" y="623"/>
                    </a:lnTo>
                    <a:lnTo>
                      <a:pt x="886" y="625"/>
                    </a:lnTo>
                    <a:lnTo>
                      <a:pt x="884" y="625"/>
                    </a:lnTo>
                    <a:lnTo>
                      <a:pt x="882" y="625"/>
                    </a:lnTo>
                    <a:lnTo>
                      <a:pt x="880" y="627"/>
                    </a:lnTo>
                    <a:lnTo>
                      <a:pt x="878" y="627"/>
                    </a:lnTo>
                    <a:lnTo>
                      <a:pt x="876" y="627"/>
                    </a:lnTo>
                    <a:lnTo>
                      <a:pt x="874" y="627"/>
                    </a:lnTo>
                    <a:lnTo>
                      <a:pt x="874" y="629"/>
                    </a:lnTo>
                    <a:lnTo>
                      <a:pt x="873" y="629"/>
                    </a:lnTo>
                    <a:lnTo>
                      <a:pt x="871" y="629"/>
                    </a:lnTo>
                    <a:lnTo>
                      <a:pt x="869" y="629"/>
                    </a:lnTo>
                    <a:lnTo>
                      <a:pt x="867" y="629"/>
                    </a:lnTo>
                    <a:lnTo>
                      <a:pt x="865" y="629"/>
                    </a:lnTo>
                    <a:lnTo>
                      <a:pt x="863" y="629"/>
                    </a:lnTo>
                    <a:lnTo>
                      <a:pt x="861" y="629"/>
                    </a:lnTo>
                    <a:lnTo>
                      <a:pt x="859" y="629"/>
                    </a:lnTo>
                    <a:lnTo>
                      <a:pt x="60" y="629"/>
                    </a:lnTo>
                    <a:lnTo>
                      <a:pt x="56" y="629"/>
                    </a:lnTo>
                    <a:lnTo>
                      <a:pt x="55" y="629"/>
                    </a:lnTo>
                    <a:lnTo>
                      <a:pt x="51" y="629"/>
                    </a:lnTo>
                    <a:lnTo>
                      <a:pt x="49" y="629"/>
                    </a:lnTo>
                    <a:lnTo>
                      <a:pt x="45" y="627"/>
                    </a:lnTo>
                    <a:lnTo>
                      <a:pt x="41" y="627"/>
                    </a:lnTo>
                    <a:lnTo>
                      <a:pt x="40" y="625"/>
                    </a:lnTo>
                    <a:lnTo>
                      <a:pt x="36" y="625"/>
                    </a:lnTo>
                    <a:lnTo>
                      <a:pt x="34" y="623"/>
                    </a:lnTo>
                    <a:lnTo>
                      <a:pt x="32" y="623"/>
                    </a:lnTo>
                    <a:lnTo>
                      <a:pt x="28" y="621"/>
                    </a:lnTo>
                    <a:lnTo>
                      <a:pt x="27" y="619"/>
                    </a:lnTo>
                    <a:lnTo>
                      <a:pt x="25" y="617"/>
                    </a:lnTo>
                    <a:lnTo>
                      <a:pt x="21" y="617"/>
                    </a:lnTo>
                    <a:lnTo>
                      <a:pt x="19" y="615"/>
                    </a:lnTo>
                    <a:lnTo>
                      <a:pt x="17" y="614"/>
                    </a:lnTo>
                    <a:lnTo>
                      <a:pt x="15" y="612"/>
                    </a:lnTo>
                    <a:lnTo>
                      <a:pt x="13" y="610"/>
                    </a:lnTo>
                    <a:lnTo>
                      <a:pt x="12" y="606"/>
                    </a:lnTo>
                    <a:lnTo>
                      <a:pt x="10" y="604"/>
                    </a:lnTo>
                    <a:lnTo>
                      <a:pt x="8" y="602"/>
                    </a:lnTo>
                    <a:lnTo>
                      <a:pt x="8" y="600"/>
                    </a:lnTo>
                    <a:lnTo>
                      <a:pt x="6" y="597"/>
                    </a:lnTo>
                    <a:lnTo>
                      <a:pt x="4" y="595"/>
                    </a:lnTo>
                    <a:lnTo>
                      <a:pt x="4" y="593"/>
                    </a:lnTo>
                    <a:lnTo>
                      <a:pt x="2" y="589"/>
                    </a:lnTo>
                    <a:lnTo>
                      <a:pt x="2" y="587"/>
                    </a:lnTo>
                    <a:lnTo>
                      <a:pt x="0" y="584"/>
                    </a:lnTo>
                    <a:lnTo>
                      <a:pt x="0" y="582"/>
                    </a:lnTo>
                    <a:lnTo>
                      <a:pt x="0" y="578"/>
                    </a:lnTo>
                    <a:lnTo>
                      <a:pt x="0" y="574"/>
                    </a:lnTo>
                    <a:lnTo>
                      <a:pt x="0" y="572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008000"/>
              </a:solidFill>
              <a:ln w="190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</p:grp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644" y="505"/>
              <a:ext cx="922" cy="31"/>
            </a:xfrm>
            <a:prstGeom prst="rect">
              <a:avLst/>
            </a:prstGeom>
            <a:solidFill>
              <a:srgbClr val="B2B2B2"/>
            </a:solidFill>
            <a:ln w="19050" algn="ctr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12" name="WordArt 12"/>
            <p:cNvSpPr>
              <a:spLocks noChangeArrowheads="1" noChangeShapeType="1" noTextEdit="1"/>
            </p:cNvSpPr>
            <p:nvPr/>
          </p:nvSpPr>
          <p:spPr bwMode="auto">
            <a:xfrm>
              <a:off x="134" y="572"/>
              <a:ext cx="1432" cy="11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ES" sz="3600" i="1" kern="10" spc="720" dirty="0">
                  <a:ln w="9525">
                    <a:noFill/>
                    <a:round/>
                    <a:headEnd/>
                    <a:tailEnd/>
                  </a:ln>
                  <a:solidFill>
                    <a:srgbClr val="000000"/>
                  </a:solidFill>
                  <a:latin typeface="Arial Black"/>
                </a:rPr>
                <a:t>EXPLORACIÓN Y PRODUCCIÓN</a:t>
              </a: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273CA-2FD5-4D5C-A9B0-1C53FF3B8C73}" type="datetimeFigureOut">
              <a:rPr lang="en-US" smtClean="0"/>
              <a:pPr/>
              <a:t>11/19/2010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77E6F-9008-4853-8454-F1916903EDC1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5" name="2 Marcador de fecha"/>
          <p:cNvSpPr txBox="1">
            <a:spLocks/>
          </p:cNvSpPr>
          <p:nvPr userDrawn="1"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6273CA-2FD5-4D5C-A9B0-1C53FF3B8C7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11/19/2010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4 Marcador de número de diapositiva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777E6F-9008-4853-8454-F1916903EDC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7 Rectángulo redondeado"/>
          <p:cNvSpPr/>
          <p:nvPr userDrawn="1"/>
        </p:nvSpPr>
        <p:spPr>
          <a:xfrm>
            <a:off x="3657600" y="0"/>
            <a:ext cx="5486400" cy="533400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9" name="Picture 2" descr="http://www.fundacionhealy.org/edicionenlinea/fotos/Noticias/849497-med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0" y="6353589"/>
            <a:ext cx="1575816" cy="428211"/>
          </a:xfrm>
          <a:prstGeom prst="rect">
            <a:avLst/>
          </a:prstGeom>
          <a:noFill/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0841" t="14790" r="39252" b="81166"/>
          <a:stretch>
            <a:fillRect/>
          </a:stretch>
        </p:blipFill>
        <p:spPr bwMode="auto">
          <a:xfrm>
            <a:off x="1295400" y="228600"/>
            <a:ext cx="2286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oup 5"/>
          <p:cNvGrpSpPr>
            <a:grpSpLocks/>
          </p:cNvGrpSpPr>
          <p:nvPr userDrawn="1"/>
        </p:nvGrpSpPr>
        <p:grpSpPr bwMode="auto">
          <a:xfrm>
            <a:off x="152400" y="152400"/>
            <a:ext cx="1219200" cy="457200"/>
            <a:chOff x="134" y="174"/>
            <a:chExt cx="1432" cy="508"/>
          </a:xfrm>
        </p:grpSpPr>
        <p:sp>
          <p:nvSpPr>
            <p:cNvPr id="12" name="Freeform 6"/>
            <p:cNvSpPr>
              <a:spLocks/>
            </p:cNvSpPr>
            <p:nvPr/>
          </p:nvSpPr>
          <p:spPr bwMode="auto">
            <a:xfrm>
              <a:off x="157" y="174"/>
              <a:ext cx="440" cy="357"/>
            </a:xfrm>
            <a:custGeom>
              <a:avLst/>
              <a:gdLst>
                <a:gd name="T0" fmla="*/ 651 w 1714"/>
                <a:gd name="T1" fmla="*/ 610 h 1503"/>
                <a:gd name="T2" fmla="*/ 1713 w 1714"/>
                <a:gd name="T3" fmla="*/ 888 h 1503"/>
                <a:gd name="T4" fmla="*/ 1677 w 1714"/>
                <a:gd name="T5" fmla="*/ 1152 h 1503"/>
                <a:gd name="T6" fmla="*/ 1518 w 1714"/>
                <a:gd name="T7" fmla="*/ 1373 h 1503"/>
                <a:gd name="T8" fmla="*/ 1188 w 1714"/>
                <a:gd name="T9" fmla="*/ 1501 h 1503"/>
                <a:gd name="T10" fmla="*/ 906 w 1714"/>
                <a:gd name="T11" fmla="*/ 1450 h 1503"/>
                <a:gd name="T12" fmla="*/ 910 w 1714"/>
                <a:gd name="T13" fmla="*/ 1413 h 1503"/>
                <a:gd name="T14" fmla="*/ 54 w 1714"/>
                <a:gd name="T15" fmla="*/ 1403 h 1503"/>
                <a:gd name="T16" fmla="*/ 936 w 1714"/>
                <a:gd name="T17" fmla="*/ 1319 h 1503"/>
                <a:gd name="T18" fmla="*/ 951 w 1714"/>
                <a:gd name="T19" fmla="*/ 1278 h 1503"/>
                <a:gd name="T20" fmla="*/ 981 w 1714"/>
                <a:gd name="T21" fmla="*/ 1225 h 1503"/>
                <a:gd name="T22" fmla="*/ 1007 w 1714"/>
                <a:gd name="T23" fmla="*/ 1188 h 1503"/>
                <a:gd name="T24" fmla="*/ 1052 w 1714"/>
                <a:gd name="T25" fmla="*/ 1133 h 1503"/>
                <a:gd name="T26" fmla="*/ 1087 w 1714"/>
                <a:gd name="T27" fmla="*/ 1094 h 1503"/>
                <a:gd name="T28" fmla="*/ 305 w 1714"/>
                <a:gd name="T29" fmla="*/ 1088 h 1503"/>
                <a:gd name="T30" fmla="*/ 309 w 1714"/>
                <a:gd name="T31" fmla="*/ 1034 h 1503"/>
                <a:gd name="T32" fmla="*/ 288 w 1714"/>
                <a:gd name="T33" fmla="*/ 1006 h 1503"/>
                <a:gd name="T34" fmla="*/ 1275 w 1714"/>
                <a:gd name="T35" fmla="*/ 1006 h 1503"/>
                <a:gd name="T36" fmla="*/ 1404 w 1714"/>
                <a:gd name="T37" fmla="*/ 1028 h 1503"/>
                <a:gd name="T38" fmla="*/ 1475 w 1714"/>
                <a:gd name="T39" fmla="*/ 1085 h 1503"/>
                <a:gd name="T40" fmla="*/ 1499 w 1714"/>
                <a:gd name="T41" fmla="*/ 1116 h 1503"/>
                <a:gd name="T42" fmla="*/ 1522 w 1714"/>
                <a:gd name="T43" fmla="*/ 1139 h 1503"/>
                <a:gd name="T44" fmla="*/ 1544 w 1714"/>
                <a:gd name="T45" fmla="*/ 1111 h 1503"/>
                <a:gd name="T46" fmla="*/ 1565 w 1714"/>
                <a:gd name="T47" fmla="*/ 1070 h 1503"/>
                <a:gd name="T48" fmla="*/ 1576 w 1714"/>
                <a:gd name="T49" fmla="*/ 1026 h 1503"/>
                <a:gd name="T50" fmla="*/ 1580 w 1714"/>
                <a:gd name="T51" fmla="*/ 983 h 1503"/>
                <a:gd name="T52" fmla="*/ 268 w 1714"/>
                <a:gd name="T53" fmla="*/ 961 h 1503"/>
                <a:gd name="T54" fmla="*/ 251 w 1714"/>
                <a:gd name="T55" fmla="*/ 884 h 1503"/>
                <a:gd name="T56" fmla="*/ 264 w 1714"/>
                <a:gd name="T57" fmla="*/ 822 h 1503"/>
                <a:gd name="T58" fmla="*/ 361 w 1714"/>
                <a:gd name="T59" fmla="*/ 882 h 1503"/>
                <a:gd name="T60" fmla="*/ 442 w 1714"/>
                <a:gd name="T61" fmla="*/ 910 h 1503"/>
                <a:gd name="T62" fmla="*/ 1568 w 1714"/>
                <a:gd name="T63" fmla="*/ 899 h 1503"/>
                <a:gd name="T64" fmla="*/ 1557 w 1714"/>
                <a:gd name="T65" fmla="*/ 859 h 1503"/>
                <a:gd name="T66" fmla="*/ 384 w 1714"/>
                <a:gd name="T67" fmla="*/ 844 h 1503"/>
                <a:gd name="T68" fmla="*/ 365 w 1714"/>
                <a:gd name="T69" fmla="*/ 807 h 1503"/>
                <a:gd name="T70" fmla="*/ 990 w 1714"/>
                <a:gd name="T71" fmla="*/ 764 h 1503"/>
                <a:gd name="T72" fmla="*/ 1089 w 1714"/>
                <a:gd name="T73" fmla="*/ 760 h 1503"/>
                <a:gd name="T74" fmla="*/ 1170 w 1714"/>
                <a:gd name="T75" fmla="*/ 760 h 1503"/>
                <a:gd name="T76" fmla="*/ 1200 w 1714"/>
                <a:gd name="T77" fmla="*/ 768 h 1503"/>
                <a:gd name="T78" fmla="*/ 1218 w 1714"/>
                <a:gd name="T79" fmla="*/ 790 h 1503"/>
                <a:gd name="T80" fmla="*/ 1224 w 1714"/>
                <a:gd name="T81" fmla="*/ 814 h 1503"/>
                <a:gd name="T82" fmla="*/ 1278 w 1714"/>
                <a:gd name="T83" fmla="*/ 824 h 1503"/>
                <a:gd name="T84" fmla="*/ 1430 w 1714"/>
                <a:gd name="T85" fmla="*/ 826 h 1503"/>
                <a:gd name="T86" fmla="*/ 1531 w 1714"/>
                <a:gd name="T87" fmla="*/ 814 h 1503"/>
                <a:gd name="T88" fmla="*/ 1475 w 1714"/>
                <a:gd name="T89" fmla="*/ 764 h 1503"/>
                <a:gd name="T90" fmla="*/ 356 w 1714"/>
                <a:gd name="T91" fmla="*/ 773 h 1503"/>
                <a:gd name="T92" fmla="*/ 350 w 1714"/>
                <a:gd name="T93" fmla="*/ 724 h 1503"/>
                <a:gd name="T94" fmla="*/ 352 w 1714"/>
                <a:gd name="T95" fmla="*/ 676 h 1503"/>
                <a:gd name="T96" fmla="*/ 387 w 1714"/>
                <a:gd name="T97" fmla="*/ 693 h 1503"/>
                <a:gd name="T98" fmla="*/ 458 w 1714"/>
                <a:gd name="T99" fmla="*/ 736 h 1503"/>
                <a:gd name="T100" fmla="*/ 513 w 1714"/>
                <a:gd name="T101" fmla="*/ 747 h 1503"/>
                <a:gd name="T102" fmla="*/ 494 w 1714"/>
                <a:gd name="T103" fmla="*/ 717 h 1503"/>
                <a:gd name="T104" fmla="*/ 1290 w 1714"/>
                <a:gd name="T105" fmla="*/ 713 h 1503"/>
                <a:gd name="T106" fmla="*/ 1256 w 1714"/>
                <a:gd name="T107" fmla="*/ 666 h 1503"/>
                <a:gd name="T108" fmla="*/ 1173 w 1714"/>
                <a:gd name="T109" fmla="*/ 629 h 1503"/>
                <a:gd name="T110" fmla="*/ 848 w 1714"/>
                <a:gd name="T111" fmla="*/ 647 h 1503"/>
                <a:gd name="T112" fmla="*/ 488 w 1714"/>
                <a:gd name="T113" fmla="*/ 668 h 1503"/>
                <a:gd name="T114" fmla="*/ 466 w 1714"/>
                <a:gd name="T115" fmla="*/ 616 h 1503"/>
                <a:gd name="T116" fmla="*/ 464 w 1714"/>
                <a:gd name="T117" fmla="*/ 552 h 1503"/>
                <a:gd name="T118" fmla="*/ 507 w 1714"/>
                <a:gd name="T119" fmla="*/ 554 h 1503"/>
                <a:gd name="T120" fmla="*/ 582 w 1714"/>
                <a:gd name="T121" fmla="*/ 597 h 150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714"/>
                <a:gd name="T184" fmla="*/ 0 h 1503"/>
                <a:gd name="T185" fmla="*/ 1714 w 1714"/>
                <a:gd name="T186" fmla="*/ 1503 h 150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714" h="1503">
                  <a:moveTo>
                    <a:pt x="627" y="610"/>
                  </a:moveTo>
                  <a:lnTo>
                    <a:pt x="629" y="612"/>
                  </a:lnTo>
                  <a:lnTo>
                    <a:pt x="631" y="612"/>
                  </a:lnTo>
                  <a:lnTo>
                    <a:pt x="633" y="612"/>
                  </a:lnTo>
                  <a:lnTo>
                    <a:pt x="634" y="612"/>
                  </a:lnTo>
                  <a:lnTo>
                    <a:pt x="636" y="612"/>
                  </a:lnTo>
                  <a:lnTo>
                    <a:pt x="638" y="612"/>
                  </a:lnTo>
                  <a:lnTo>
                    <a:pt x="640" y="612"/>
                  </a:lnTo>
                  <a:lnTo>
                    <a:pt x="642" y="612"/>
                  </a:lnTo>
                  <a:lnTo>
                    <a:pt x="644" y="612"/>
                  </a:lnTo>
                  <a:lnTo>
                    <a:pt x="646" y="612"/>
                  </a:lnTo>
                  <a:lnTo>
                    <a:pt x="648" y="612"/>
                  </a:lnTo>
                  <a:lnTo>
                    <a:pt x="649" y="612"/>
                  </a:lnTo>
                  <a:lnTo>
                    <a:pt x="649" y="610"/>
                  </a:lnTo>
                  <a:lnTo>
                    <a:pt x="651" y="610"/>
                  </a:lnTo>
                  <a:lnTo>
                    <a:pt x="653" y="610"/>
                  </a:lnTo>
                  <a:lnTo>
                    <a:pt x="653" y="608"/>
                  </a:lnTo>
                  <a:lnTo>
                    <a:pt x="655" y="608"/>
                  </a:lnTo>
                  <a:lnTo>
                    <a:pt x="1129" y="0"/>
                  </a:lnTo>
                  <a:lnTo>
                    <a:pt x="1660" y="728"/>
                  </a:lnTo>
                  <a:lnTo>
                    <a:pt x="1668" y="741"/>
                  </a:lnTo>
                  <a:lnTo>
                    <a:pt x="1677" y="754"/>
                  </a:lnTo>
                  <a:lnTo>
                    <a:pt x="1684" y="769"/>
                  </a:lnTo>
                  <a:lnTo>
                    <a:pt x="1690" y="786"/>
                  </a:lnTo>
                  <a:lnTo>
                    <a:pt x="1696" y="801"/>
                  </a:lnTo>
                  <a:lnTo>
                    <a:pt x="1701" y="818"/>
                  </a:lnTo>
                  <a:lnTo>
                    <a:pt x="1705" y="835"/>
                  </a:lnTo>
                  <a:lnTo>
                    <a:pt x="1707" y="852"/>
                  </a:lnTo>
                  <a:lnTo>
                    <a:pt x="1711" y="869"/>
                  </a:lnTo>
                  <a:lnTo>
                    <a:pt x="1713" y="888"/>
                  </a:lnTo>
                  <a:lnTo>
                    <a:pt x="1714" y="906"/>
                  </a:lnTo>
                  <a:lnTo>
                    <a:pt x="1714" y="923"/>
                  </a:lnTo>
                  <a:lnTo>
                    <a:pt x="1714" y="942"/>
                  </a:lnTo>
                  <a:lnTo>
                    <a:pt x="1714" y="961"/>
                  </a:lnTo>
                  <a:lnTo>
                    <a:pt x="1713" y="979"/>
                  </a:lnTo>
                  <a:lnTo>
                    <a:pt x="1711" y="998"/>
                  </a:lnTo>
                  <a:lnTo>
                    <a:pt x="1709" y="1015"/>
                  </a:lnTo>
                  <a:lnTo>
                    <a:pt x="1707" y="1034"/>
                  </a:lnTo>
                  <a:lnTo>
                    <a:pt x="1703" y="1053"/>
                  </a:lnTo>
                  <a:lnTo>
                    <a:pt x="1699" y="1070"/>
                  </a:lnTo>
                  <a:lnTo>
                    <a:pt x="1696" y="1086"/>
                  </a:lnTo>
                  <a:lnTo>
                    <a:pt x="1692" y="1103"/>
                  </a:lnTo>
                  <a:lnTo>
                    <a:pt x="1688" y="1120"/>
                  </a:lnTo>
                  <a:lnTo>
                    <a:pt x="1683" y="1137"/>
                  </a:lnTo>
                  <a:lnTo>
                    <a:pt x="1677" y="1152"/>
                  </a:lnTo>
                  <a:lnTo>
                    <a:pt x="1671" y="1167"/>
                  </a:lnTo>
                  <a:lnTo>
                    <a:pt x="1666" y="1182"/>
                  </a:lnTo>
                  <a:lnTo>
                    <a:pt x="1660" y="1197"/>
                  </a:lnTo>
                  <a:lnTo>
                    <a:pt x="1655" y="1210"/>
                  </a:lnTo>
                  <a:lnTo>
                    <a:pt x="1647" y="1221"/>
                  </a:lnTo>
                  <a:lnTo>
                    <a:pt x="1641" y="1235"/>
                  </a:lnTo>
                  <a:lnTo>
                    <a:pt x="1634" y="1244"/>
                  </a:lnTo>
                  <a:lnTo>
                    <a:pt x="1623" y="1263"/>
                  </a:lnTo>
                  <a:lnTo>
                    <a:pt x="1610" y="1280"/>
                  </a:lnTo>
                  <a:lnTo>
                    <a:pt x="1597" y="1296"/>
                  </a:lnTo>
                  <a:lnTo>
                    <a:pt x="1582" y="1311"/>
                  </a:lnTo>
                  <a:lnTo>
                    <a:pt x="1567" y="1328"/>
                  </a:lnTo>
                  <a:lnTo>
                    <a:pt x="1552" y="1343"/>
                  </a:lnTo>
                  <a:lnTo>
                    <a:pt x="1535" y="1358"/>
                  </a:lnTo>
                  <a:lnTo>
                    <a:pt x="1518" y="1373"/>
                  </a:lnTo>
                  <a:lnTo>
                    <a:pt x="1499" y="1386"/>
                  </a:lnTo>
                  <a:lnTo>
                    <a:pt x="1482" y="1400"/>
                  </a:lnTo>
                  <a:lnTo>
                    <a:pt x="1462" y="1413"/>
                  </a:lnTo>
                  <a:lnTo>
                    <a:pt x="1443" y="1424"/>
                  </a:lnTo>
                  <a:lnTo>
                    <a:pt x="1422" y="1435"/>
                  </a:lnTo>
                  <a:lnTo>
                    <a:pt x="1402" y="1445"/>
                  </a:lnTo>
                  <a:lnTo>
                    <a:pt x="1381" y="1454"/>
                  </a:lnTo>
                  <a:lnTo>
                    <a:pt x="1359" y="1463"/>
                  </a:lnTo>
                  <a:lnTo>
                    <a:pt x="1336" y="1473"/>
                  </a:lnTo>
                  <a:lnTo>
                    <a:pt x="1312" y="1478"/>
                  </a:lnTo>
                  <a:lnTo>
                    <a:pt x="1290" y="1486"/>
                  </a:lnTo>
                  <a:lnTo>
                    <a:pt x="1265" y="1492"/>
                  </a:lnTo>
                  <a:lnTo>
                    <a:pt x="1239" y="1495"/>
                  </a:lnTo>
                  <a:lnTo>
                    <a:pt x="1215" y="1499"/>
                  </a:lnTo>
                  <a:lnTo>
                    <a:pt x="1188" y="1501"/>
                  </a:lnTo>
                  <a:lnTo>
                    <a:pt x="1162" y="1503"/>
                  </a:lnTo>
                  <a:lnTo>
                    <a:pt x="1136" y="1503"/>
                  </a:lnTo>
                  <a:lnTo>
                    <a:pt x="1108" y="1503"/>
                  </a:lnTo>
                  <a:lnTo>
                    <a:pt x="1082" y="1501"/>
                  </a:lnTo>
                  <a:lnTo>
                    <a:pt x="1054" y="1499"/>
                  </a:lnTo>
                  <a:lnTo>
                    <a:pt x="1026" y="1495"/>
                  </a:lnTo>
                  <a:lnTo>
                    <a:pt x="996" y="1490"/>
                  </a:lnTo>
                  <a:lnTo>
                    <a:pt x="968" y="1482"/>
                  </a:lnTo>
                  <a:lnTo>
                    <a:pt x="938" y="1475"/>
                  </a:lnTo>
                  <a:lnTo>
                    <a:pt x="0" y="1480"/>
                  </a:lnTo>
                  <a:lnTo>
                    <a:pt x="34" y="1430"/>
                  </a:lnTo>
                  <a:lnTo>
                    <a:pt x="906" y="1458"/>
                  </a:lnTo>
                  <a:lnTo>
                    <a:pt x="906" y="1454"/>
                  </a:lnTo>
                  <a:lnTo>
                    <a:pt x="906" y="1452"/>
                  </a:lnTo>
                  <a:lnTo>
                    <a:pt x="906" y="1450"/>
                  </a:lnTo>
                  <a:lnTo>
                    <a:pt x="906" y="1447"/>
                  </a:lnTo>
                  <a:lnTo>
                    <a:pt x="906" y="1445"/>
                  </a:lnTo>
                  <a:lnTo>
                    <a:pt x="908" y="1443"/>
                  </a:lnTo>
                  <a:lnTo>
                    <a:pt x="908" y="1439"/>
                  </a:lnTo>
                  <a:lnTo>
                    <a:pt x="908" y="1437"/>
                  </a:lnTo>
                  <a:lnTo>
                    <a:pt x="908" y="1435"/>
                  </a:lnTo>
                  <a:lnTo>
                    <a:pt x="908" y="1433"/>
                  </a:lnTo>
                  <a:lnTo>
                    <a:pt x="908" y="1430"/>
                  </a:lnTo>
                  <a:lnTo>
                    <a:pt x="908" y="1428"/>
                  </a:lnTo>
                  <a:lnTo>
                    <a:pt x="908" y="1426"/>
                  </a:lnTo>
                  <a:lnTo>
                    <a:pt x="908" y="1422"/>
                  </a:lnTo>
                  <a:lnTo>
                    <a:pt x="910" y="1420"/>
                  </a:lnTo>
                  <a:lnTo>
                    <a:pt x="910" y="1418"/>
                  </a:lnTo>
                  <a:lnTo>
                    <a:pt x="910" y="1417"/>
                  </a:lnTo>
                  <a:lnTo>
                    <a:pt x="910" y="1413"/>
                  </a:lnTo>
                  <a:lnTo>
                    <a:pt x="910" y="1411"/>
                  </a:lnTo>
                  <a:lnTo>
                    <a:pt x="911" y="1409"/>
                  </a:lnTo>
                  <a:lnTo>
                    <a:pt x="911" y="1405"/>
                  </a:lnTo>
                  <a:lnTo>
                    <a:pt x="911" y="1403"/>
                  </a:lnTo>
                  <a:lnTo>
                    <a:pt x="911" y="1400"/>
                  </a:lnTo>
                  <a:lnTo>
                    <a:pt x="913" y="1398"/>
                  </a:lnTo>
                  <a:lnTo>
                    <a:pt x="913" y="1394"/>
                  </a:lnTo>
                  <a:lnTo>
                    <a:pt x="913" y="1392"/>
                  </a:lnTo>
                  <a:lnTo>
                    <a:pt x="915" y="1388"/>
                  </a:lnTo>
                  <a:lnTo>
                    <a:pt x="915" y="1386"/>
                  </a:lnTo>
                  <a:lnTo>
                    <a:pt x="915" y="1383"/>
                  </a:lnTo>
                  <a:lnTo>
                    <a:pt x="917" y="1379"/>
                  </a:lnTo>
                  <a:lnTo>
                    <a:pt x="917" y="1377"/>
                  </a:lnTo>
                  <a:lnTo>
                    <a:pt x="919" y="1373"/>
                  </a:lnTo>
                  <a:lnTo>
                    <a:pt x="54" y="1403"/>
                  </a:lnTo>
                  <a:lnTo>
                    <a:pt x="118" y="1325"/>
                  </a:lnTo>
                  <a:lnTo>
                    <a:pt x="925" y="1355"/>
                  </a:lnTo>
                  <a:lnTo>
                    <a:pt x="926" y="1351"/>
                  </a:lnTo>
                  <a:lnTo>
                    <a:pt x="926" y="1349"/>
                  </a:lnTo>
                  <a:lnTo>
                    <a:pt x="926" y="1345"/>
                  </a:lnTo>
                  <a:lnTo>
                    <a:pt x="928" y="1343"/>
                  </a:lnTo>
                  <a:lnTo>
                    <a:pt x="928" y="1340"/>
                  </a:lnTo>
                  <a:lnTo>
                    <a:pt x="930" y="1338"/>
                  </a:lnTo>
                  <a:lnTo>
                    <a:pt x="930" y="1336"/>
                  </a:lnTo>
                  <a:lnTo>
                    <a:pt x="930" y="1332"/>
                  </a:lnTo>
                  <a:lnTo>
                    <a:pt x="932" y="1330"/>
                  </a:lnTo>
                  <a:lnTo>
                    <a:pt x="932" y="1326"/>
                  </a:lnTo>
                  <a:lnTo>
                    <a:pt x="934" y="1325"/>
                  </a:lnTo>
                  <a:lnTo>
                    <a:pt x="934" y="1321"/>
                  </a:lnTo>
                  <a:lnTo>
                    <a:pt x="936" y="1319"/>
                  </a:lnTo>
                  <a:lnTo>
                    <a:pt x="936" y="1315"/>
                  </a:lnTo>
                  <a:lnTo>
                    <a:pt x="938" y="1313"/>
                  </a:lnTo>
                  <a:lnTo>
                    <a:pt x="938" y="1311"/>
                  </a:lnTo>
                  <a:lnTo>
                    <a:pt x="940" y="1308"/>
                  </a:lnTo>
                  <a:lnTo>
                    <a:pt x="940" y="1306"/>
                  </a:lnTo>
                  <a:lnTo>
                    <a:pt x="941" y="1302"/>
                  </a:lnTo>
                  <a:lnTo>
                    <a:pt x="943" y="1300"/>
                  </a:lnTo>
                  <a:lnTo>
                    <a:pt x="943" y="1296"/>
                  </a:lnTo>
                  <a:lnTo>
                    <a:pt x="945" y="1295"/>
                  </a:lnTo>
                  <a:lnTo>
                    <a:pt x="945" y="1291"/>
                  </a:lnTo>
                  <a:lnTo>
                    <a:pt x="947" y="1289"/>
                  </a:lnTo>
                  <a:lnTo>
                    <a:pt x="949" y="1287"/>
                  </a:lnTo>
                  <a:lnTo>
                    <a:pt x="949" y="1283"/>
                  </a:lnTo>
                  <a:lnTo>
                    <a:pt x="951" y="1281"/>
                  </a:lnTo>
                  <a:lnTo>
                    <a:pt x="951" y="1278"/>
                  </a:lnTo>
                  <a:lnTo>
                    <a:pt x="953" y="1276"/>
                  </a:lnTo>
                  <a:lnTo>
                    <a:pt x="954" y="1272"/>
                  </a:lnTo>
                  <a:lnTo>
                    <a:pt x="954" y="1270"/>
                  </a:lnTo>
                  <a:lnTo>
                    <a:pt x="956" y="1268"/>
                  </a:lnTo>
                  <a:lnTo>
                    <a:pt x="138" y="1300"/>
                  </a:lnTo>
                  <a:lnTo>
                    <a:pt x="202" y="1220"/>
                  </a:lnTo>
                  <a:lnTo>
                    <a:pt x="971" y="1246"/>
                  </a:lnTo>
                  <a:lnTo>
                    <a:pt x="971" y="1244"/>
                  </a:lnTo>
                  <a:lnTo>
                    <a:pt x="973" y="1242"/>
                  </a:lnTo>
                  <a:lnTo>
                    <a:pt x="975" y="1238"/>
                  </a:lnTo>
                  <a:lnTo>
                    <a:pt x="975" y="1236"/>
                  </a:lnTo>
                  <a:lnTo>
                    <a:pt x="977" y="1235"/>
                  </a:lnTo>
                  <a:lnTo>
                    <a:pt x="979" y="1231"/>
                  </a:lnTo>
                  <a:lnTo>
                    <a:pt x="981" y="1229"/>
                  </a:lnTo>
                  <a:lnTo>
                    <a:pt x="981" y="1225"/>
                  </a:lnTo>
                  <a:lnTo>
                    <a:pt x="983" y="1223"/>
                  </a:lnTo>
                  <a:lnTo>
                    <a:pt x="984" y="1221"/>
                  </a:lnTo>
                  <a:lnTo>
                    <a:pt x="986" y="1218"/>
                  </a:lnTo>
                  <a:lnTo>
                    <a:pt x="988" y="1216"/>
                  </a:lnTo>
                  <a:lnTo>
                    <a:pt x="988" y="1214"/>
                  </a:lnTo>
                  <a:lnTo>
                    <a:pt x="990" y="1210"/>
                  </a:lnTo>
                  <a:lnTo>
                    <a:pt x="992" y="1208"/>
                  </a:lnTo>
                  <a:lnTo>
                    <a:pt x="994" y="1206"/>
                  </a:lnTo>
                  <a:lnTo>
                    <a:pt x="996" y="1203"/>
                  </a:lnTo>
                  <a:lnTo>
                    <a:pt x="998" y="1201"/>
                  </a:lnTo>
                  <a:lnTo>
                    <a:pt x="999" y="1199"/>
                  </a:lnTo>
                  <a:lnTo>
                    <a:pt x="1001" y="1195"/>
                  </a:lnTo>
                  <a:lnTo>
                    <a:pt x="1003" y="1193"/>
                  </a:lnTo>
                  <a:lnTo>
                    <a:pt x="1005" y="1191"/>
                  </a:lnTo>
                  <a:lnTo>
                    <a:pt x="1007" y="1188"/>
                  </a:lnTo>
                  <a:lnTo>
                    <a:pt x="1009" y="1186"/>
                  </a:lnTo>
                  <a:lnTo>
                    <a:pt x="1011" y="1184"/>
                  </a:lnTo>
                  <a:lnTo>
                    <a:pt x="1013" y="1180"/>
                  </a:lnTo>
                  <a:lnTo>
                    <a:pt x="1014" y="1178"/>
                  </a:lnTo>
                  <a:lnTo>
                    <a:pt x="1014" y="1176"/>
                  </a:lnTo>
                  <a:lnTo>
                    <a:pt x="1016" y="1173"/>
                  </a:lnTo>
                  <a:lnTo>
                    <a:pt x="1018" y="1171"/>
                  </a:lnTo>
                  <a:lnTo>
                    <a:pt x="1020" y="1169"/>
                  </a:lnTo>
                  <a:lnTo>
                    <a:pt x="1022" y="1167"/>
                  </a:lnTo>
                  <a:lnTo>
                    <a:pt x="223" y="1193"/>
                  </a:lnTo>
                  <a:lnTo>
                    <a:pt x="286" y="1113"/>
                  </a:lnTo>
                  <a:lnTo>
                    <a:pt x="1044" y="1141"/>
                  </a:lnTo>
                  <a:lnTo>
                    <a:pt x="1046" y="1139"/>
                  </a:lnTo>
                  <a:lnTo>
                    <a:pt x="1048" y="1135"/>
                  </a:lnTo>
                  <a:lnTo>
                    <a:pt x="1052" y="1133"/>
                  </a:lnTo>
                  <a:lnTo>
                    <a:pt x="1054" y="1131"/>
                  </a:lnTo>
                  <a:lnTo>
                    <a:pt x="1056" y="1128"/>
                  </a:lnTo>
                  <a:lnTo>
                    <a:pt x="1057" y="1126"/>
                  </a:lnTo>
                  <a:lnTo>
                    <a:pt x="1061" y="1122"/>
                  </a:lnTo>
                  <a:lnTo>
                    <a:pt x="1063" y="1120"/>
                  </a:lnTo>
                  <a:lnTo>
                    <a:pt x="1065" y="1118"/>
                  </a:lnTo>
                  <a:lnTo>
                    <a:pt x="1069" y="1115"/>
                  </a:lnTo>
                  <a:lnTo>
                    <a:pt x="1071" y="1113"/>
                  </a:lnTo>
                  <a:lnTo>
                    <a:pt x="1072" y="1109"/>
                  </a:lnTo>
                  <a:lnTo>
                    <a:pt x="1076" y="1107"/>
                  </a:lnTo>
                  <a:lnTo>
                    <a:pt x="1078" y="1105"/>
                  </a:lnTo>
                  <a:lnTo>
                    <a:pt x="1080" y="1101"/>
                  </a:lnTo>
                  <a:lnTo>
                    <a:pt x="1084" y="1100"/>
                  </a:lnTo>
                  <a:lnTo>
                    <a:pt x="1086" y="1098"/>
                  </a:lnTo>
                  <a:lnTo>
                    <a:pt x="1087" y="1094"/>
                  </a:lnTo>
                  <a:lnTo>
                    <a:pt x="1091" y="1092"/>
                  </a:lnTo>
                  <a:lnTo>
                    <a:pt x="1093" y="1090"/>
                  </a:lnTo>
                  <a:lnTo>
                    <a:pt x="1097" y="1088"/>
                  </a:lnTo>
                  <a:lnTo>
                    <a:pt x="1099" y="1085"/>
                  </a:lnTo>
                  <a:lnTo>
                    <a:pt x="1100" y="1083"/>
                  </a:lnTo>
                  <a:lnTo>
                    <a:pt x="1104" y="1081"/>
                  </a:lnTo>
                  <a:lnTo>
                    <a:pt x="1106" y="1077"/>
                  </a:lnTo>
                  <a:lnTo>
                    <a:pt x="1110" y="1075"/>
                  </a:lnTo>
                  <a:lnTo>
                    <a:pt x="1112" y="1073"/>
                  </a:lnTo>
                  <a:lnTo>
                    <a:pt x="1115" y="1071"/>
                  </a:lnTo>
                  <a:lnTo>
                    <a:pt x="1117" y="1068"/>
                  </a:lnTo>
                  <a:lnTo>
                    <a:pt x="1121" y="1066"/>
                  </a:lnTo>
                  <a:lnTo>
                    <a:pt x="1123" y="1064"/>
                  </a:lnTo>
                  <a:lnTo>
                    <a:pt x="1127" y="1060"/>
                  </a:lnTo>
                  <a:lnTo>
                    <a:pt x="305" y="1088"/>
                  </a:lnTo>
                  <a:lnTo>
                    <a:pt x="329" y="1058"/>
                  </a:lnTo>
                  <a:lnTo>
                    <a:pt x="327" y="1056"/>
                  </a:lnTo>
                  <a:lnTo>
                    <a:pt x="327" y="1055"/>
                  </a:lnTo>
                  <a:lnTo>
                    <a:pt x="326" y="1053"/>
                  </a:lnTo>
                  <a:lnTo>
                    <a:pt x="324" y="1051"/>
                  </a:lnTo>
                  <a:lnTo>
                    <a:pt x="322" y="1049"/>
                  </a:lnTo>
                  <a:lnTo>
                    <a:pt x="320" y="1047"/>
                  </a:lnTo>
                  <a:lnTo>
                    <a:pt x="318" y="1045"/>
                  </a:lnTo>
                  <a:lnTo>
                    <a:pt x="318" y="1043"/>
                  </a:lnTo>
                  <a:lnTo>
                    <a:pt x="316" y="1041"/>
                  </a:lnTo>
                  <a:lnTo>
                    <a:pt x="314" y="1040"/>
                  </a:lnTo>
                  <a:lnTo>
                    <a:pt x="312" y="1038"/>
                  </a:lnTo>
                  <a:lnTo>
                    <a:pt x="312" y="1036"/>
                  </a:lnTo>
                  <a:lnTo>
                    <a:pt x="311" y="1036"/>
                  </a:lnTo>
                  <a:lnTo>
                    <a:pt x="309" y="1034"/>
                  </a:lnTo>
                  <a:lnTo>
                    <a:pt x="309" y="1032"/>
                  </a:lnTo>
                  <a:lnTo>
                    <a:pt x="307" y="1030"/>
                  </a:lnTo>
                  <a:lnTo>
                    <a:pt x="305" y="1028"/>
                  </a:lnTo>
                  <a:lnTo>
                    <a:pt x="305" y="1026"/>
                  </a:lnTo>
                  <a:lnTo>
                    <a:pt x="303" y="1024"/>
                  </a:lnTo>
                  <a:lnTo>
                    <a:pt x="301" y="1023"/>
                  </a:lnTo>
                  <a:lnTo>
                    <a:pt x="299" y="1021"/>
                  </a:lnTo>
                  <a:lnTo>
                    <a:pt x="298" y="1019"/>
                  </a:lnTo>
                  <a:lnTo>
                    <a:pt x="296" y="1017"/>
                  </a:lnTo>
                  <a:lnTo>
                    <a:pt x="296" y="1015"/>
                  </a:lnTo>
                  <a:lnTo>
                    <a:pt x="294" y="1013"/>
                  </a:lnTo>
                  <a:lnTo>
                    <a:pt x="292" y="1011"/>
                  </a:lnTo>
                  <a:lnTo>
                    <a:pt x="292" y="1009"/>
                  </a:lnTo>
                  <a:lnTo>
                    <a:pt x="290" y="1008"/>
                  </a:lnTo>
                  <a:lnTo>
                    <a:pt x="288" y="1006"/>
                  </a:lnTo>
                  <a:lnTo>
                    <a:pt x="288" y="1004"/>
                  </a:lnTo>
                  <a:lnTo>
                    <a:pt x="1166" y="1036"/>
                  </a:lnTo>
                  <a:lnTo>
                    <a:pt x="1173" y="1032"/>
                  </a:lnTo>
                  <a:lnTo>
                    <a:pt x="1181" y="1028"/>
                  </a:lnTo>
                  <a:lnTo>
                    <a:pt x="1188" y="1024"/>
                  </a:lnTo>
                  <a:lnTo>
                    <a:pt x="1196" y="1021"/>
                  </a:lnTo>
                  <a:lnTo>
                    <a:pt x="1203" y="1019"/>
                  </a:lnTo>
                  <a:lnTo>
                    <a:pt x="1211" y="1015"/>
                  </a:lnTo>
                  <a:lnTo>
                    <a:pt x="1220" y="1013"/>
                  </a:lnTo>
                  <a:lnTo>
                    <a:pt x="1228" y="1011"/>
                  </a:lnTo>
                  <a:lnTo>
                    <a:pt x="1237" y="1009"/>
                  </a:lnTo>
                  <a:lnTo>
                    <a:pt x="1246" y="1008"/>
                  </a:lnTo>
                  <a:lnTo>
                    <a:pt x="1256" y="1008"/>
                  </a:lnTo>
                  <a:lnTo>
                    <a:pt x="1265" y="1006"/>
                  </a:lnTo>
                  <a:lnTo>
                    <a:pt x="1275" y="1006"/>
                  </a:lnTo>
                  <a:lnTo>
                    <a:pt x="1284" y="1006"/>
                  </a:lnTo>
                  <a:lnTo>
                    <a:pt x="1293" y="1006"/>
                  </a:lnTo>
                  <a:lnTo>
                    <a:pt x="1303" y="1006"/>
                  </a:lnTo>
                  <a:lnTo>
                    <a:pt x="1312" y="1006"/>
                  </a:lnTo>
                  <a:lnTo>
                    <a:pt x="1321" y="1006"/>
                  </a:lnTo>
                  <a:lnTo>
                    <a:pt x="1329" y="1008"/>
                  </a:lnTo>
                  <a:lnTo>
                    <a:pt x="1338" y="1009"/>
                  </a:lnTo>
                  <a:lnTo>
                    <a:pt x="1348" y="1009"/>
                  </a:lnTo>
                  <a:lnTo>
                    <a:pt x="1357" y="1011"/>
                  </a:lnTo>
                  <a:lnTo>
                    <a:pt x="1364" y="1015"/>
                  </a:lnTo>
                  <a:lnTo>
                    <a:pt x="1374" y="1017"/>
                  </a:lnTo>
                  <a:lnTo>
                    <a:pt x="1381" y="1019"/>
                  </a:lnTo>
                  <a:lnTo>
                    <a:pt x="1389" y="1023"/>
                  </a:lnTo>
                  <a:lnTo>
                    <a:pt x="1396" y="1024"/>
                  </a:lnTo>
                  <a:lnTo>
                    <a:pt x="1404" y="1028"/>
                  </a:lnTo>
                  <a:lnTo>
                    <a:pt x="1411" y="1032"/>
                  </a:lnTo>
                  <a:lnTo>
                    <a:pt x="1417" y="1036"/>
                  </a:lnTo>
                  <a:lnTo>
                    <a:pt x="1422" y="1041"/>
                  </a:lnTo>
                  <a:lnTo>
                    <a:pt x="1428" y="1045"/>
                  </a:lnTo>
                  <a:lnTo>
                    <a:pt x="1454" y="1060"/>
                  </a:lnTo>
                  <a:lnTo>
                    <a:pt x="1456" y="1062"/>
                  </a:lnTo>
                  <a:lnTo>
                    <a:pt x="1460" y="1066"/>
                  </a:lnTo>
                  <a:lnTo>
                    <a:pt x="1462" y="1068"/>
                  </a:lnTo>
                  <a:lnTo>
                    <a:pt x="1464" y="1070"/>
                  </a:lnTo>
                  <a:lnTo>
                    <a:pt x="1465" y="1071"/>
                  </a:lnTo>
                  <a:lnTo>
                    <a:pt x="1467" y="1075"/>
                  </a:lnTo>
                  <a:lnTo>
                    <a:pt x="1469" y="1077"/>
                  </a:lnTo>
                  <a:lnTo>
                    <a:pt x="1471" y="1079"/>
                  </a:lnTo>
                  <a:lnTo>
                    <a:pt x="1473" y="1081"/>
                  </a:lnTo>
                  <a:lnTo>
                    <a:pt x="1475" y="1085"/>
                  </a:lnTo>
                  <a:lnTo>
                    <a:pt x="1477" y="1086"/>
                  </a:lnTo>
                  <a:lnTo>
                    <a:pt x="1479" y="1088"/>
                  </a:lnTo>
                  <a:lnTo>
                    <a:pt x="1480" y="1090"/>
                  </a:lnTo>
                  <a:lnTo>
                    <a:pt x="1480" y="1092"/>
                  </a:lnTo>
                  <a:lnTo>
                    <a:pt x="1482" y="1094"/>
                  </a:lnTo>
                  <a:lnTo>
                    <a:pt x="1484" y="1098"/>
                  </a:lnTo>
                  <a:lnTo>
                    <a:pt x="1486" y="1100"/>
                  </a:lnTo>
                  <a:lnTo>
                    <a:pt x="1488" y="1101"/>
                  </a:lnTo>
                  <a:lnTo>
                    <a:pt x="1490" y="1103"/>
                  </a:lnTo>
                  <a:lnTo>
                    <a:pt x="1492" y="1105"/>
                  </a:lnTo>
                  <a:lnTo>
                    <a:pt x="1494" y="1107"/>
                  </a:lnTo>
                  <a:lnTo>
                    <a:pt x="1494" y="1111"/>
                  </a:lnTo>
                  <a:lnTo>
                    <a:pt x="1495" y="1113"/>
                  </a:lnTo>
                  <a:lnTo>
                    <a:pt x="1497" y="1115"/>
                  </a:lnTo>
                  <a:lnTo>
                    <a:pt x="1499" y="1116"/>
                  </a:lnTo>
                  <a:lnTo>
                    <a:pt x="1501" y="1120"/>
                  </a:lnTo>
                  <a:lnTo>
                    <a:pt x="1503" y="1122"/>
                  </a:lnTo>
                  <a:lnTo>
                    <a:pt x="1505" y="1124"/>
                  </a:lnTo>
                  <a:lnTo>
                    <a:pt x="1507" y="1128"/>
                  </a:lnTo>
                  <a:lnTo>
                    <a:pt x="1509" y="1130"/>
                  </a:lnTo>
                  <a:lnTo>
                    <a:pt x="1510" y="1131"/>
                  </a:lnTo>
                  <a:lnTo>
                    <a:pt x="1512" y="1135"/>
                  </a:lnTo>
                  <a:lnTo>
                    <a:pt x="1512" y="1137"/>
                  </a:lnTo>
                  <a:lnTo>
                    <a:pt x="1514" y="1137"/>
                  </a:lnTo>
                  <a:lnTo>
                    <a:pt x="1514" y="1139"/>
                  </a:lnTo>
                  <a:lnTo>
                    <a:pt x="1516" y="1139"/>
                  </a:lnTo>
                  <a:lnTo>
                    <a:pt x="1518" y="1141"/>
                  </a:lnTo>
                  <a:lnTo>
                    <a:pt x="1520" y="1141"/>
                  </a:lnTo>
                  <a:lnTo>
                    <a:pt x="1522" y="1141"/>
                  </a:lnTo>
                  <a:lnTo>
                    <a:pt x="1522" y="1139"/>
                  </a:lnTo>
                  <a:lnTo>
                    <a:pt x="1524" y="1139"/>
                  </a:lnTo>
                  <a:lnTo>
                    <a:pt x="1525" y="1137"/>
                  </a:lnTo>
                  <a:lnTo>
                    <a:pt x="1527" y="1135"/>
                  </a:lnTo>
                  <a:lnTo>
                    <a:pt x="1529" y="1133"/>
                  </a:lnTo>
                  <a:lnTo>
                    <a:pt x="1529" y="1131"/>
                  </a:lnTo>
                  <a:lnTo>
                    <a:pt x="1531" y="1130"/>
                  </a:lnTo>
                  <a:lnTo>
                    <a:pt x="1533" y="1128"/>
                  </a:lnTo>
                  <a:lnTo>
                    <a:pt x="1535" y="1126"/>
                  </a:lnTo>
                  <a:lnTo>
                    <a:pt x="1535" y="1124"/>
                  </a:lnTo>
                  <a:lnTo>
                    <a:pt x="1537" y="1122"/>
                  </a:lnTo>
                  <a:lnTo>
                    <a:pt x="1538" y="1120"/>
                  </a:lnTo>
                  <a:lnTo>
                    <a:pt x="1540" y="1118"/>
                  </a:lnTo>
                  <a:lnTo>
                    <a:pt x="1542" y="1116"/>
                  </a:lnTo>
                  <a:lnTo>
                    <a:pt x="1542" y="1113"/>
                  </a:lnTo>
                  <a:lnTo>
                    <a:pt x="1544" y="1111"/>
                  </a:lnTo>
                  <a:lnTo>
                    <a:pt x="1546" y="1109"/>
                  </a:lnTo>
                  <a:lnTo>
                    <a:pt x="1548" y="1107"/>
                  </a:lnTo>
                  <a:lnTo>
                    <a:pt x="1550" y="1103"/>
                  </a:lnTo>
                  <a:lnTo>
                    <a:pt x="1552" y="1101"/>
                  </a:lnTo>
                  <a:lnTo>
                    <a:pt x="1552" y="1098"/>
                  </a:lnTo>
                  <a:lnTo>
                    <a:pt x="1553" y="1096"/>
                  </a:lnTo>
                  <a:lnTo>
                    <a:pt x="1555" y="1094"/>
                  </a:lnTo>
                  <a:lnTo>
                    <a:pt x="1557" y="1090"/>
                  </a:lnTo>
                  <a:lnTo>
                    <a:pt x="1557" y="1088"/>
                  </a:lnTo>
                  <a:lnTo>
                    <a:pt x="1559" y="1085"/>
                  </a:lnTo>
                  <a:lnTo>
                    <a:pt x="1561" y="1083"/>
                  </a:lnTo>
                  <a:lnTo>
                    <a:pt x="1561" y="1079"/>
                  </a:lnTo>
                  <a:lnTo>
                    <a:pt x="1563" y="1077"/>
                  </a:lnTo>
                  <a:lnTo>
                    <a:pt x="1565" y="1073"/>
                  </a:lnTo>
                  <a:lnTo>
                    <a:pt x="1565" y="1070"/>
                  </a:lnTo>
                  <a:lnTo>
                    <a:pt x="1567" y="1068"/>
                  </a:lnTo>
                  <a:lnTo>
                    <a:pt x="1567" y="1064"/>
                  </a:lnTo>
                  <a:lnTo>
                    <a:pt x="1568" y="1062"/>
                  </a:lnTo>
                  <a:lnTo>
                    <a:pt x="1568" y="1058"/>
                  </a:lnTo>
                  <a:lnTo>
                    <a:pt x="1570" y="1056"/>
                  </a:lnTo>
                  <a:lnTo>
                    <a:pt x="1454" y="1060"/>
                  </a:lnTo>
                  <a:lnTo>
                    <a:pt x="1428" y="1045"/>
                  </a:lnTo>
                  <a:lnTo>
                    <a:pt x="1574" y="1045"/>
                  </a:lnTo>
                  <a:lnTo>
                    <a:pt x="1574" y="1041"/>
                  </a:lnTo>
                  <a:lnTo>
                    <a:pt x="1574" y="1040"/>
                  </a:lnTo>
                  <a:lnTo>
                    <a:pt x="1574" y="1036"/>
                  </a:lnTo>
                  <a:lnTo>
                    <a:pt x="1576" y="1034"/>
                  </a:lnTo>
                  <a:lnTo>
                    <a:pt x="1576" y="1030"/>
                  </a:lnTo>
                  <a:lnTo>
                    <a:pt x="1576" y="1028"/>
                  </a:lnTo>
                  <a:lnTo>
                    <a:pt x="1576" y="1026"/>
                  </a:lnTo>
                  <a:lnTo>
                    <a:pt x="1576" y="1023"/>
                  </a:lnTo>
                  <a:lnTo>
                    <a:pt x="1578" y="1021"/>
                  </a:lnTo>
                  <a:lnTo>
                    <a:pt x="1578" y="1017"/>
                  </a:lnTo>
                  <a:lnTo>
                    <a:pt x="1578" y="1015"/>
                  </a:lnTo>
                  <a:lnTo>
                    <a:pt x="1578" y="1011"/>
                  </a:lnTo>
                  <a:lnTo>
                    <a:pt x="1578" y="1009"/>
                  </a:lnTo>
                  <a:lnTo>
                    <a:pt x="1578" y="1006"/>
                  </a:lnTo>
                  <a:lnTo>
                    <a:pt x="1578" y="1004"/>
                  </a:lnTo>
                  <a:lnTo>
                    <a:pt x="1578" y="1000"/>
                  </a:lnTo>
                  <a:lnTo>
                    <a:pt x="1580" y="998"/>
                  </a:lnTo>
                  <a:lnTo>
                    <a:pt x="1580" y="994"/>
                  </a:lnTo>
                  <a:lnTo>
                    <a:pt x="1580" y="993"/>
                  </a:lnTo>
                  <a:lnTo>
                    <a:pt x="1580" y="989"/>
                  </a:lnTo>
                  <a:lnTo>
                    <a:pt x="1580" y="987"/>
                  </a:lnTo>
                  <a:lnTo>
                    <a:pt x="1580" y="983"/>
                  </a:lnTo>
                  <a:lnTo>
                    <a:pt x="1580" y="981"/>
                  </a:lnTo>
                  <a:lnTo>
                    <a:pt x="1580" y="979"/>
                  </a:lnTo>
                  <a:lnTo>
                    <a:pt x="1580" y="976"/>
                  </a:lnTo>
                  <a:lnTo>
                    <a:pt x="1580" y="974"/>
                  </a:lnTo>
                  <a:lnTo>
                    <a:pt x="1580" y="970"/>
                  </a:lnTo>
                  <a:lnTo>
                    <a:pt x="1580" y="968"/>
                  </a:lnTo>
                  <a:lnTo>
                    <a:pt x="1580" y="964"/>
                  </a:lnTo>
                  <a:lnTo>
                    <a:pt x="1580" y="963"/>
                  </a:lnTo>
                  <a:lnTo>
                    <a:pt x="1580" y="961"/>
                  </a:lnTo>
                  <a:lnTo>
                    <a:pt x="1580" y="957"/>
                  </a:lnTo>
                  <a:lnTo>
                    <a:pt x="275" y="981"/>
                  </a:lnTo>
                  <a:lnTo>
                    <a:pt x="271" y="976"/>
                  </a:lnTo>
                  <a:lnTo>
                    <a:pt x="269" y="970"/>
                  </a:lnTo>
                  <a:lnTo>
                    <a:pt x="269" y="966"/>
                  </a:lnTo>
                  <a:lnTo>
                    <a:pt x="268" y="961"/>
                  </a:lnTo>
                  <a:lnTo>
                    <a:pt x="266" y="955"/>
                  </a:lnTo>
                  <a:lnTo>
                    <a:pt x="264" y="951"/>
                  </a:lnTo>
                  <a:lnTo>
                    <a:pt x="262" y="946"/>
                  </a:lnTo>
                  <a:lnTo>
                    <a:pt x="260" y="940"/>
                  </a:lnTo>
                  <a:lnTo>
                    <a:pt x="260" y="934"/>
                  </a:lnTo>
                  <a:lnTo>
                    <a:pt x="258" y="931"/>
                  </a:lnTo>
                  <a:lnTo>
                    <a:pt x="256" y="925"/>
                  </a:lnTo>
                  <a:lnTo>
                    <a:pt x="256" y="919"/>
                  </a:lnTo>
                  <a:lnTo>
                    <a:pt x="254" y="914"/>
                  </a:lnTo>
                  <a:lnTo>
                    <a:pt x="254" y="910"/>
                  </a:lnTo>
                  <a:lnTo>
                    <a:pt x="253" y="904"/>
                  </a:lnTo>
                  <a:lnTo>
                    <a:pt x="253" y="899"/>
                  </a:lnTo>
                  <a:lnTo>
                    <a:pt x="253" y="893"/>
                  </a:lnTo>
                  <a:lnTo>
                    <a:pt x="253" y="888"/>
                  </a:lnTo>
                  <a:lnTo>
                    <a:pt x="251" y="884"/>
                  </a:lnTo>
                  <a:lnTo>
                    <a:pt x="251" y="878"/>
                  </a:lnTo>
                  <a:lnTo>
                    <a:pt x="251" y="873"/>
                  </a:lnTo>
                  <a:lnTo>
                    <a:pt x="251" y="867"/>
                  </a:lnTo>
                  <a:lnTo>
                    <a:pt x="251" y="861"/>
                  </a:lnTo>
                  <a:lnTo>
                    <a:pt x="251" y="856"/>
                  </a:lnTo>
                  <a:lnTo>
                    <a:pt x="251" y="850"/>
                  </a:lnTo>
                  <a:lnTo>
                    <a:pt x="251" y="846"/>
                  </a:lnTo>
                  <a:lnTo>
                    <a:pt x="253" y="841"/>
                  </a:lnTo>
                  <a:lnTo>
                    <a:pt x="253" y="835"/>
                  </a:lnTo>
                  <a:lnTo>
                    <a:pt x="253" y="829"/>
                  </a:lnTo>
                  <a:lnTo>
                    <a:pt x="254" y="824"/>
                  </a:lnTo>
                  <a:lnTo>
                    <a:pt x="254" y="818"/>
                  </a:lnTo>
                  <a:lnTo>
                    <a:pt x="256" y="813"/>
                  </a:lnTo>
                  <a:lnTo>
                    <a:pt x="260" y="816"/>
                  </a:lnTo>
                  <a:lnTo>
                    <a:pt x="264" y="822"/>
                  </a:lnTo>
                  <a:lnTo>
                    <a:pt x="268" y="826"/>
                  </a:lnTo>
                  <a:lnTo>
                    <a:pt x="273" y="829"/>
                  </a:lnTo>
                  <a:lnTo>
                    <a:pt x="279" y="833"/>
                  </a:lnTo>
                  <a:lnTo>
                    <a:pt x="284" y="839"/>
                  </a:lnTo>
                  <a:lnTo>
                    <a:pt x="290" y="843"/>
                  </a:lnTo>
                  <a:lnTo>
                    <a:pt x="298" y="846"/>
                  </a:lnTo>
                  <a:lnTo>
                    <a:pt x="303" y="850"/>
                  </a:lnTo>
                  <a:lnTo>
                    <a:pt x="311" y="856"/>
                  </a:lnTo>
                  <a:lnTo>
                    <a:pt x="318" y="859"/>
                  </a:lnTo>
                  <a:lnTo>
                    <a:pt x="324" y="863"/>
                  </a:lnTo>
                  <a:lnTo>
                    <a:pt x="331" y="867"/>
                  </a:lnTo>
                  <a:lnTo>
                    <a:pt x="339" y="871"/>
                  </a:lnTo>
                  <a:lnTo>
                    <a:pt x="346" y="874"/>
                  </a:lnTo>
                  <a:lnTo>
                    <a:pt x="354" y="878"/>
                  </a:lnTo>
                  <a:lnTo>
                    <a:pt x="361" y="882"/>
                  </a:lnTo>
                  <a:lnTo>
                    <a:pt x="369" y="886"/>
                  </a:lnTo>
                  <a:lnTo>
                    <a:pt x="374" y="888"/>
                  </a:lnTo>
                  <a:lnTo>
                    <a:pt x="382" y="891"/>
                  </a:lnTo>
                  <a:lnTo>
                    <a:pt x="389" y="895"/>
                  </a:lnTo>
                  <a:lnTo>
                    <a:pt x="395" y="897"/>
                  </a:lnTo>
                  <a:lnTo>
                    <a:pt x="402" y="899"/>
                  </a:lnTo>
                  <a:lnTo>
                    <a:pt x="408" y="901"/>
                  </a:lnTo>
                  <a:lnTo>
                    <a:pt x="414" y="904"/>
                  </a:lnTo>
                  <a:lnTo>
                    <a:pt x="419" y="904"/>
                  </a:lnTo>
                  <a:lnTo>
                    <a:pt x="423" y="906"/>
                  </a:lnTo>
                  <a:lnTo>
                    <a:pt x="429" y="908"/>
                  </a:lnTo>
                  <a:lnTo>
                    <a:pt x="432" y="908"/>
                  </a:lnTo>
                  <a:lnTo>
                    <a:pt x="436" y="910"/>
                  </a:lnTo>
                  <a:lnTo>
                    <a:pt x="440" y="910"/>
                  </a:lnTo>
                  <a:lnTo>
                    <a:pt x="442" y="910"/>
                  </a:lnTo>
                  <a:lnTo>
                    <a:pt x="1574" y="936"/>
                  </a:lnTo>
                  <a:lnTo>
                    <a:pt x="1574" y="933"/>
                  </a:lnTo>
                  <a:lnTo>
                    <a:pt x="1574" y="931"/>
                  </a:lnTo>
                  <a:lnTo>
                    <a:pt x="1574" y="929"/>
                  </a:lnTo>
                  <a:lnTo>
                    <a:pt x="1574" y="925"/>
                  </a:lnTo>
                  <a:lnTo>
                    <a:pt x="1572" y="923"/>
                  </a:lnTo>
                  <a:lnTo>
                    <a:pt x="1572" y="919"/>
                  </a:lnTo>
                  <a:lnTo>
                    <a:pt x="1572" y="918"/>
                  </a:lnTo>
                  <a:lnTo>
                    <a:pt x="1572" y="916"/>
                  </a:lnTo>
                  <a:lnTo>
                    <a:pt x="1572" y="912"/>
                  </a:lnTo>
                  <a:lnTo>
                    <a:pt x="1570" y="910"/>
                  </a:lnTo>
                  <a:lnTo>
                    <a:pt x="1570" y="906"/>
                  </a:lnTo>
                  <a:lnTo>
                    <a:pt x="1570" y="904"/>
                  </a:lnTo>
                  <a:lnTo>
                    <a:pt x="1570" y="903"/>
                  </a:lnTo>
                  <a:lnTo>
                    <a:pt x="1568" y="899"/>
                  </a:lnTo>
                  <a:lnTo>
                    <a:pt x="1568" y="897"/>
                  </a:lnTo>
                  <a:lnTo>
                    <a:pt x="1568" y="893"/>
                  </a:lnTo>
                  <a:lnTo>
                    <a:pt x="1567" y="891"/>
                  </a:lnTo>
                  <a:lnTo>
                    <a:pt x="1567" y="889"/>
                  </a:lnTo>
                  <a:lnTo>
                    <a:pt x="1567" y="886"/>
                  </a:lnTo>
                  <a:lnTo>
                    <a:pt x="1565" y="884"/>
                  </a:lnTo>
                  <a:lnTo>
                    <a:pt x="1565" y="880"/>
                  </a:lnTo>
                  <a:lnTo>
                    <a:pt x="1563" y="878"/>
                  </a:lnTo>
                  <a:lnTo>
                    <a:pt x="1563" y="876"/>
                  </a:lnTo>
                  <a:lnTo>
                    <a:pt x="1561" y="873"/>
                  </a:lnTo>
                  <a:lnTo>
                    <a:pt x="1561" y="871"/>
                  </a:lnTo>
                  <a:lnTo>
                    <a:pt x="1559" y="867"/>
                  </a:lnTo>
                  <a:lnTo>
                    <a:pt x="1559" y="865"/>
                  </a:lnTo>
                  <a:lnTo>
                    <a:pt x="1557" y="863"/>
                  </a:lnTo>
                  <a:lnTo>
                    <a:pt x="1557" y="859"/>
                  </a:lnTo>
                  <a:lnTo>
                    <a:pt x="1555" y="858"/>
                  </a:lnTo>
                  <a:lnTo>
                    <a:pt x="1553" y="856"/>
                  </a:lnTo>
                  <a:lnTo>
                    <a:pt x="1553" y="852"/>
                  </a:lnTo>
                  <a:lnTo>
                    <a:pt x="402" y="871"/>
                  </a:lnTo>
                  <a:lnTo>
                    <a:pt x="400" y="869"/>
                  </a:lnTo>
                  <a:lnTo>
                    <a:pt x="399" y="867"/>
                  </a:lnTo>
                  <a:lnTo>
                    <a:pt x="397" y="863"/>
                  </a:lnTo>
                  <a:lnTo>
                    <a:pt x="395" y="861"/>
                  </a:lnTo>
                  <a:lnTo>
                    <a:pt x="393" y="859"/>
                  </a:lnTo>
                  <a:lnTo>
                    <a:pt x="391" y="858"/>
                  </a:lnTo>
                  <a:lnTo>
                    <a:pt x="389" y="854"/>
                  </a:lnTo>
                  <a:lnTo>
                    <a:pt x="387" y="852"/>
                  </a:lnTo>
                  <a:lnTo>
                    <a:pt x="385" y="850"/>
                  </a:lnTo>
                  <a:lnTo>
                    <a:pt x="384" y="848"/>
                  </a:lnTo>
                  <a:lnTo>
                    <a:pt x="384" y="844"/>
                  </a:lnTo>
                  <a:lnTo>
                    <a:pt x="382" y="843"/>
                  </a:lnTo>
                  <a:lnTo>
                    <a:pt x="380" y="841"/>
                  </a:lnTo>
                  <a:lnTo>
                    <a:pt x="378" y="837"/>
                  </a:lnTo>
                  <a:lnTo>
                    <a:pt x="376" y="835"/>
                  </a:lnTo>
                  <a:lnTo>
                    <a:pt x="376" y="833"/>
                  </a:lnTo>
                  <a:lnTo>
                    <a:pt x="374" y="829"/>
                  </a:lnTo>
                  <a:lnTo>
                    <a:pt x="372" y="828"/>
                  </a:lnTo>
                  <a:lnTo>
                    <a:pt x="372" y="826"/>
                  </a:lnTo>
                  <a:lnTo>
                    <a:pt x="371" y="822"/>
                  </a:lnTo>
                  <a:lnTo>
                    <a:pt x="369" y="820"/>
                  </a:lnTo>
                  <a:lnTo>
                    <a:pt x="369" y="818"/>
                  </a:lnTo>
                  <a:lnTo>
                    <a:pt x="367" y="814"/>
                  </a:lnTo>
                  <a:lnTo>
                    <a:pt x="367" y="813"/>
                  </a:lnTo>
                  <a:lnTo>
                    <a:pt x="365" y="811"/>
                  </a:lnTo>
                  <a:lnTo>
                    <a:pt x="365" y="807"/>
                  </a:lnTo>
                  <a:lnTo>
                    <a:pt x="363" y="805"/>
                  </a:lnTo>
                  <a:lnTo>
                    <a:pt x="363" y="801"/>
                  </a:lnTo>
                  <a:lnTo>
                    <a:pt x="361" y="799"/>
                  </a:lnTo>
                  <a:lnTo>
                    <a:pt x="361" y="796"/>
                  </a:lnTo>
                  <a:lnTo>
                    <a:pt x="359" y="794"/>
                  </a:lnTo>
                  <a:lnTo>
                    <a:pt x="359" y="790"/>
                  </a:lnTo>
                  <a:lnTo>
                    <a:pt x="1042" y="814"/>
                  </a:lnTo>
                  <a:lnTo>
                    <a:pt x="943" y="764"/>
                  </a:lnTo>
                  <a:lnTo>
                    <a:pt x="951" y="764"/>
                  </a:lnTo>
                  <a:lnTo>
                    <a:pt x="956" y="764"/>
                  </a:lnTo>
                  <a:lnTo>
                    <a:pt x="964" y="764"/>
                  </a:lnTo>
                  <a:lnTo>
                    <a:pt x="971" y="764"/>
                  </a:lnTo>
                  <a:lnTo>
                    <a:pt x="977" y="764"/>
                  </a:lnTo>
                  <a:lnTo>
                    <a:pt x="984" y="764"/>
                  </a:lnTo>
                  <a:lnTo>
                    <a:pt x="990" y="764"/>
                  </a:lnTo>
                  <a:lnTo>
                    <a:pt x="998" y="762"/>
                  </a:lnTo>
                  <a:lnTo>
                    <a:pt x="1003" y="762"/>
                  </a:lnTo>
                  <a:lnTo>
                    <a:pt x="1011" y="762"/>
                  </a:lnTo>
                  <a:lnTo>
                    <a:pt x="1016" y="762"/>
                  </a:lnTo>
                  <a:lnTo>
                    <a:pt x="1024" y="762"/>
                  </a:lnTo>
                  <a:lnTo>
                    <a:pt x="1029" y="762"/>
                  </a:lnTo>
                  <a:lnTo>
                    <a:pt x="1037" y="762"/>
                  </a:lnTo>
                  <a:lnTo>
                    <a:pt x="1042" y="762"/>
                  </a:lnTo>
                  <a:lnTo>
                    <a:pt x="1050" y="762"/>
                  </a:lnTo>
                  <a:lnTo>
                    <a:pt x="1056" y="762"/>
                  </a:lnTo>
                  <a:lnTo>
                    <a:pt x="1063" y="762"/>
                  </a:lnTo>
                  <a:lnTo>
                    <a:pt x="1069" y="760"/>
                  </a:lnTo>
                  <a:lnTo>
                    <a:pt x="1076" y="760"/>
                  </a:lnTo>
                  <a:lnTo>
                    <a:pt x="1082" y="760"/>
                  </a:lnTo>
                  <a:lnTo>
                    <a:pt x="1089" y="760"/>
                  </a:lnTo>
                  <a:lnTo>
                    <a:pt x="1095" y="760"/>
                  </a:lnTo>
                  <a:lnTo>
                    <a:pt x="1102" y="760"/>
                  </a:lnTo>
                  <a:lnTo>
                    <a:pt x="1108" y="760"/>
                  </a:lnTo>
                  <a:lnTo>
                    <a:pt x="1115" y="760"/>
                  </a:lnTo>
                  <a:lnTo>
                    <a:pt x="1121" y="760"/>
                  </a:lnTo>
                  <a:lnTo>
                    <a:pt x="1129" y="760"/>
                  </a:lnTo>
                  <a:lnTo>
                    <a:pt x="1136" y="760"/>
                  </a:lnTo>
                  <a:lnTo>
                    <a:pt x="1142" y="760"/>
                  </a:lnTo>
                  <a:lnTo>
                    <a:pt x="1149" y="760"/>
                  </a:lnTo>
                  <a:lnTo>
                    <a:pt x="1157" y="758"/>
                  </a:lnTo>
                  <a:lnTo>
                    <a:pt x="1160" y="760"/>
                  </a:lnTo>
                  <a:lnTo>
                    <a:pt x="1162" y="760"/>
                  </a:lnTo>
                  <a:lnTo>
                    <a:pt x="1164" y="760"/>
                  </a:lnTo>
                  <a:lnTo>
                    <a:pt x="1168" y="760"/>
                  </a:lnTo>
                  <a:lnTo>
                    <a:pt x="1170" y="760"/>
                  </a:lnTo>
                  <a:lnTo>
                    <a:pt x="1172" y="760"/>
                  </a:lnTo>
                  <a:lnTo>
                    <a:pt x="1175" y="760"/>
                  </a:lnTo>
                  <a:lnTo>
                    <a:pt x="1177" y="762"/>
                  </a:lnTo>
                  <a:lnTo>
                    <a:pt x="1179" y="762"/>
                  </a:lnTo>
                  <a:lnTo>
                    <a:pt x="1181" y="762"/>
                  </a:lnTo>
                  <a:lnTo>
                    <a:pt x="1183" y="762"/>
                  </a:lnTo>
                  <a:lnTo>
                    <a:pt x="1185" y="762"/>
                  </a:lnTo>
                  <a:lnTo>
                    <a:pt x="1187" y="762"/>
                  </a:lnTo>
                  <a:lnTo>
                    <a:pt x="1188" y="764"/>
                  </a:lnTo>
                  <a:lnTo>
                    <a:pt x="1190" y="764"/>
                  </a:lnTo>
                  <a:lnTo>
                    <a:pt x="1192" y="764"/>
                  </a:lnTo>
                  <a:lnTo>
                    <a:pt x="1194" y="766"/>
                  </a:lnTo>
                  <a:lnTo>
                    <a:pt x="1196" y="766"/>
                  </a:lnTo>
                  <a:lnTo>
                    <a:pt x="1198" y="768"/>
                  </a:lnTo>
                  <a:lnTo>
                    <a:pt x="1200" y="768"/>
                  </a:lnTo>
                  <a:lnTo>
                    <a:pt x="1202" y="769"/>
                  </a:lnTo>
                  <a:lnTo>
                    <a:pt x="1203" y="771"/>
                  </a:lnTo>
                  <a:lnTo>
                    <a:pt x="1205" y="773"/>
                  </a:lnTo>
                  <a:lnTo>
                    <a:pt x="1207" y="773"/>
                  </a:lnTo>
                  <a:lnTo>
                    <a:pt x="1207" y="775"/>
                  </a:lnTo>
                  <a:lnTo>
                    <a:pt x="1209" y="777"/>
                  </a:lnTo>
                  <a:lnTo>
                    <a:pt x="1211" y="779"/>
                  </a:lnTo>
                  <a:lnTo>
                    <a:pt x="1213" y="781"/>
                  </a:lnTo>
                  <a:lnTo>
                    <a:pt x="1213" y="783"/>
                  </a:lnTo>
                  <a:lnTo>
                    <a:pt x="1215" y="783"/>
                  </a:lnTo>
                  <a:lnTo>
                    <a:pt x="1215" y="784"/>
                  </a:lnTo>
                  <a:lnTo>
                    <a:pt x="1217" y="786"/>
                  </a:lnTo>
                  <a:lnTo>
                    <a:pt x="1217" y="788"/>
                  </a:lnTo>
                  <a:lnTo>
                    <a:pt x="1217" y="790"/>
                  </a:lnTo>
                  <a:lnTo>
                    <a:pt x="1218" y="790"/>
                  </a:lnTo>
                  <a:lnTo>
                    <a:pt x="1218" y="792"/>
                  </a:lnTo>
                  <a:lnTo>
                    <a:pt x="1218" y="794"/>
                  </a:lnTo>
                  <a:lnTo>
                    <a:pt x="1218" y="796"/>
                  </a:lnTo>
                  <a:lnTo>
                    <a:pt x="1220" y="796"/>
                  </a:lnTo>
                  <a:lnTo>
                    <a:pt x="1220" y="798"/>
                  </a:lnTo>
                  <a:lnTo>
                    <a:pt x="1220" y="799"/>
                  </a:lnTo>
                  <a:lnTo>
                    <a:pt x="1220" y="801"/>
                  </a:lnTo>
                  <a:lnTo>
                    <a:pt x="1220" y="803"/>
                  </a:lnTo>
                  <a:lnTo>
                    <a:pt x="1222" y="803"/>
                  </a:lnTo>
                  <a:lnTo>
                    <a:pt x="1222" y="805"/>
                  </a:lnTo>
                  <a:lnTo>
                    <a:pt x="1222" y="807"/>
                  </a:lnTo>
                  <a:lnTo>
                    <a:pt x="1222" y="809"/>
                  </a:lnTo>
                  <a:lnTo>
                    <a:pt x="1224" y="811"/>
                  </a:lnTo>
                  <a:lnTo>
                    <a:pt x="1224" y="813"/>
                  </a:lnTo>
                  <a:lnTo>
                    <a:pt x="1224" y="814"/>
                  </a:lnTo>
                  <a:lnTo>
                    <a:pt x="1226" y="814"/>
                  </a:lnTo>
                  <a:lnTo>
                    <a:pt x="1226" y="816"/>
                  </a:lnTo>
                  <a:lnTo>
                    <a:pt x="1228" y="818"/>
                  </a:lnTo>
                  <a:lnTo>
                    <a:pt x="1230" y="820"/>
                  </a:lnTo>
                  <a:lnTo>
                    <a:pt x="1232" y="820"/>
                  </a:lnTo>
                  <a:lnTo>
                    <a:pt x="1232" y="822"/>
                  </a:lnTo>
                  <a:lnTo>
                    <a:pt x="1233" y="822"/>
                  </a:lnTo>
                  <a:lnTo>
                    <a:pt x="1235" y="822"/>
                  </a:lnTo>
                  <a:lnTo>
                    <a:pt x="1237" y="822"/>
                  </a:lnTo>
                  <a:lnTo>
                    <a:pt x="1239" y="822"/>
                  </a:lnTo>
                  <a:lnTo>
                    <a:pt x="1246" y="822"/>
                  </a:lnTo>
                  <a:lnTo>
                    <a:pt x="1254" y="824"/>
                  </a:lnTo>
                  <a:lnTo>
                    <a:pt x="1261" y="824"/>
                  </a:lnTo>
                  <a:lnTo>
                    <a:pt x="1271" y="824"/>
                  </a:lnTo>
                  <a:lnTo>
                    <a:pt x="1278" y="824"/>
                  </a:lnTo>
                  <a:lnTo>
                    <a:pt x="1288" y="824"/>
                  </a:lnTo>
                  <a:lnTo>
                    <a:pt x="1297" y="824"/>
                  </a:lnTo>
                  <a:lnTo>
                    <a:pt x="1306" y="824"/>
                  </a:lnTo>
                  <a:lnTo>
                    <a:pt x="1316" y="824"/>
                  </a:lnTo>
                  <a:lnTo>
                    <a:pt x="1327" y="824"/>
                  </a:lnTo>
                  <a:lnTo>
                    <a:pt x="1336" y="824"/>
                  </a:lnTo>
                  <a:lnTo>
                    <a:pt x="1346" y="824"/>
                  </a:lnTo>
                  <a:lnTo>
                    <a:pt x="1357" y="824"/>
                  </a:lnTo>
                  <a:lnTo>
                    <a:pt x="1366" y="824"/>
                  </a:lnTo>
                  <a:lnTo>
                    <a:pt x="1378" y="824"/>
                  </a:lnTo>
                  <a:lnTo>
                    <a:pt x="1387" y="824"/>
                  </a:lnTo>
                  <a:lnTo>
                    <a:pt x="1398" y="824"/>
                  </a:lnTo>
                  <a:lnTo>
                    <a:pt x="1409" y="826"/>
                  </a:lnTo>
                  <a:lnTo>
                    <a:pt x="1419" y="826"/>
                  </a:lnTo>
                  <a:lnTo>
                    <a:pt x="1430" y="826"/>
                  </a:lnTo>
                  <a:lnTo>
                    <a:pt x="1439" y="826"/>
                  </a:lnTo>
                  <a:lnTo>
                    <a:pt x="1451" y="826"/>
                  </a:lnTo>
                  <a:lnTo>
                    <a:pt x="1460" y="826"/>
                  </a:lnTo>
                  <a:lnTo>
                    <a:pt x="1469" y="826"/>
                  </a:lnTo>
                  <a:lnTo>
                    <a:pt x="1480" y="826"/>
                  </a:lnTo>
                  <a:lnTo>
                    <a:pt x="1490" y="826"/>
                  </a:lnTo>
                  <a:lnTo>
                    <a:pt x="1499" y="826"/>
                  </a:lnTo>
                  <a:lnTo>
                    <a:pt x="1509" y="828"/>
                  </a:lnTo>
                  <a:lnTo>
                    <a:pt x="1518" y="828"/>
                  </a:lnTo>
                  <a:lnTo>
                    <a:pt x="1525" y="828"/>
                  </a:lnTo>
                  <a:lnTo>
                    <a:pt x="1535" y="828"/>
                  </a:lnTo>
                  <a:lnTo>
                    <a:pt x="1542" y="828"/>
                  </a:lnTo>
                  <a:lnTo>
                    <a:pt x="1538" y="822"/>
                  </a:lnTo>
                  <a:lnTo>
                    <a:pt x="1535" y="818"/>
                  </a:lnTo>
                  <a:lnTo>
                    <a:pt x="1531" y="814"/>
                  </a:lnTo>
                  <a:lnTo>
                    <a:pt x="1527" y="809"/>
                  </a:lnTo>
                  <a:lnTo>
                    <a:pt x="1525" y="805"/>
                  </a:lnTo>
                  <a:lnTo>
                    <a:pt x="1522" y="801"/>
                  </a:lnTo>
                  <a:lnTo>
                    <a:pt x="1518" y="798"/>
                  </a:lnTo>
                  <a:lnTo>
                    <a:pt x="1514" y="794"/>
                  </a:lnTo>
                  <a:lnTo>
                    <a:pt x="1510" y="790"/>
                  </a:lnTo>
                  <a:lnTo>
                    <a:pt x="1507" y="788"/>
                  </a:lnTo>
                  <a:lnTo>
                    <a:pt x="1503" y="784"/>
                  </a:lnTo>
                  <a:lnTo>
                    <a:pt x="1499" y="781"/>
                  </a:lnTo>
                  <a:lnTo>
                    <a:pt x="1495" y="779"/>
                  </a:lnTo>
                  <a:lnTo>
                    <a:pt x="1492" y="775"/>
                  </a:lnTo>
                  <a:lnTo>
                    <a:pt x="1488" y="773"/>
                  </a:lnTo>
                  <a:lnTo>
                    <a:pt x="1484" y="769"/>
                  </a:lnTo>
                  <a:lnTo>
                    <a:pt x="1480" y="768"/>
                  </a:lnTo>
                  <a:lnTo>
                    <a:pt x="1475" y="764"/>
                  </a:lnTo>
                  <a:lnTo>
                    <a:pt x="1471" y="762"/>
                  </a:lnTo>
                  <a:lnTo>
                    <a:pt x="1467" y="760"/>
                  </a:lnTo>
                  <a:lnTo>
                    <a:pt x="1464" y="758"/>
                  </a:lnTo>
                  <a:lnTo>
                    <a:pt x="1458" y="754"/>
                  </a:lnTo>
                  <a:lnTo>
                    <a:pt x="1454" y="753"/>
                  </a:lnTo>
                  <a:lnTo>
                    <a:pt x="1449" y="751"/>
                  </a:lnTo>
                  <a:lnTo>
                    <a:pt x="1445" y="749"/>
                  </a:lnTo>
                  <a:lnTo>
                    <a:pt x="1439" y="747"/>
                  </a:lnTo>
                  <a:lnTo>
                    <a:pt x="1436" y="745"/>
                  </a:lnTo>
                  <a:lnTo>
                    <a:pt x="1430" y="743"/>
                  </a:lnTo>
                  <a:lnTo>
                    <a:pt x="1424" y="741"/>
                  </a:lnTo>
                  <a:lnTo>
                    <a:pt x="1421" y="738"/>
                  </a:lnTo>
                  <a:lnTo>
                    <a:pt x="1415" y="736"/>
                  </a:lnTo>
                  <a:lnTo>
                    <a:pt x="1409" y="734"/>
                  </a:lnTo>
                  <a:lnTo>
                    <a:pt x="356" y="773"/>
                  </a:lnTo>
                  <a:lnTo>
                    <a:pt x="354" y="769"/>
                  </a:lnTo>
                  <a:lnTo>
                    <a:pt x="354" y="766"/>
                  </a:lnTo>
                  <a:lnTo>
                    <a:pt x="354" y="764"/>
                  </a:lnTo>
                  <a:lnTo>
                    <a:pt x="354" y="760"/>
                  </a:lnTo>
                  <a:lnTo>
                    <a:pt x="352" y="756"/>
                  </a:lnTo>
                  <a:lnTo>
                    <a:pt x="352" y="754"/>
                  </a:lnTo>
                  <a:lnTo>
                    <a:pt x="352" y="751"/>
                  </a:lnTo>
                  <a:lnTo>
                    <a:pt x="352" y="747"/>
                  </a:lnTo>
                  <a:lnTo>
                    <a:pt x="350" y="745"/>
                  </a:lnTo>
                  <a:lnTo>
                    <a:pt x="350" y="741"/>
                  </a:lnTo>
                  <a:lnTo>
                    <a:pt x="350" y="738"/>
                  </a:lnTo>
                  <a:lnTo>
                    <a:pt x="350" y="734"/>
                  </a:lnTo>
                  <a:lnTo>
                    <a:pt x="350" y="732"/>
                  </a:lnTo>
                  <a:lnTo>
                    <a:pt x="350" y="728"/>
                  </a:lnTo>
                  <a:lnTo>
                    <a:pt x="350" y="724"/>
                  </a:lnTo>
                  <a:lnTo>
                    <a:pt x="350" y="723"/>
                  </a:lnTo>
                  <a:lnTo>
                    <a:pt x="350" y="719"/>
                  </a:lnTo>
                  <a:lnTo>
                    <a:pt x="350" y="715"/>
                  </a:lnTo>
                  <a:lnTo>
                    <a:pt x="350" y="713"/>
                  </a:lnTo>
                  <a:lnTo>
                    <a:pt x="350" y="709"/>
                  </a:lnTo>
                  <a:lnTo>
                    <a:pt x="350" y="706"/>
                  </a:lnTo>
                  <a:lnTo>
                    <a:pt x="350" y="702"/>
                  </a:lnTo>
                  <a:lnTo>
                    <a:pt x="350" y="700"/>
                  </a:lnTo>
                  <a:lnTo>
                    <a:pt x="350" y="696"/>
                  </a:lnTo>
                  <a:lnTo>
                    <a:pt x="350" y="693"/>
                  </a:lnTo>
                  <a:lnTo>
                    <a:pt x="350" y="689"/>
                  </a:lnTo>
                  <a:lnTo>
                    <a:pt x="352" y="687"/>
                  </a:lnTo>
                  <a:lnTo>
                    <a:pt x="352" y="683"/>
                  </a:lnTo>
                  <a:lnTo>
                    <a:pt x="352" y="679"/>
                  </a:lnTo>
                  <a:lnTo>
                    <a:pt x="352" y="676"/>
                  </a:lnTo>
                  <a:lnTo>
                    <a:pt x="354" y="672"/>
                  </a:lnTo>
                  <a:lnTo>
                    <a:pt x="354" y="668"/>
                  </a:lnTo>
                  <a:lnTo>
                    <a:pt x="354" y="666"/>
                  </a:lnTo>
                  <a:lnTo>
                    <a:pt x="356" y="666"/>
                  </a:lnTo>
                  <a:lnTo>
                    <a:pt x="357" y="666"/>
                  </a:lnTo>
                  <a:lnTo>
                    <a:pt x="359" y="666"/>
                  </a:lnTo>
                  <a:lnTo>
                    <a:pt x="359" y="668"/>
                  </a:lnTo>
                  <a:lnTo>
                    <a:pt x="363" y="670"/>
                  </a:lnTo>
                  <a:lnTo>
                    <a:pt x="365" y="674"/>
                  </a:lnTo>
                  <a:lnTo>
                    <a:pt x="369" y="677"/>
                  </a:lnTo>
                  <a:lnTo>
                    <a:pt x="372" y="679"/>
                  </a:lnTo>
                  <a:lnTo>
                    <a:pt x="376" y="683"/>
                  </a:lnTo>
                  <a:lnTo>
                    <a:pt x="380" y="687"/>
                  </a:lnTo>
                  <a:lnTo>
                    <a:pt x="384" y="691"/>
                  </a:lnTo>
                  <a:lnTo>
                    <a:pt x="387" y="693"/>
                  </a:lnTo>
                  <a:lnTo>
                    <a:pt x="393" y="696"/>
                  </a:lnTo>
                  <a:lnTo>
                    <a:pt x="397" y="700"/>
                  </a:lnTo>
                  <a:lnTo>
                    <a:pt x="400" y="702"/>
                  </a:lnTo>
                  <a:lnTo>
                    <a:pt x="406" y="706"/>
                  </a:lnTo>
                  <a:lnTo>
                    <a:pt x="410" y="709"/>
                  </a:lnTo>
                  <a:lnTo>
                    <a:pt x="414" y="711"/>
                  </a:lnTo>
                  <a:lnTo>
                    <a:pt x="419" y="715"/>
                  </a:lnTo>
                  <a:lnTo>
                    <a:pt x="423" y="717"/>
                  </a:lnTo>
                  <a:lnTo>
                    <a:pt x="429" y="721"/>
                  </a:lnTo>
                  <a:lnTo>
                    <a:pt x="434" y="723"/>
                  </a:lnTo>
                  <a:lnTo>
                    <a:pt x="438" y="726"/>
                  </a:lnTo>
                  <a:lnTo>
                    <a:pt x="444" y="728"/>
                  </a:lnTo>
                  <a:lnTo>
                    <a:pt x="449" y="730"/>
                  </a:lnTo>
                  <a:lnTo>
                    <a:pt x="455" y="732"/>
                  </a:lnTo>
                  <a:lnTo>
                    <a:pt x="458" y="736"/>
                  </a:lnTo>
                  <a:lnTo>
                    <a:pt x="464" y="738"/>
                  </a:lnTo>
                  <a:lnTo>
                    <a:pt x="470" y="739"/>
                  </a:lnTo>
                  <a:lnTo>
                    <a:pt x="475" y="741"/>
                  </a:lnTo>
                  <a:lnTo>
                    <a:pt x="481" y="743"/>
                  </a:lnTo>
                  <a:lnTo>
                    <a:pt x="487" y="745"/>
                  </a:lnTo>
                  <a:lnTo>
                    <a:pt x="492" y="747"/>
                  </a:lnTo>
                  <a:lnTo>
                    <a:pt x="498" y="747"/>
                  </a:lnTo>
                  <a:lnTo>
                    <a:pt x="503" y="749"/>
                  </a:lnTo>
                  <a:lnTo>
                    <a:pt x="509" y="751"/>
                  </a:lnTo>
                  <a:lnTo>
                    <a:pt x="511" y="751"/>
                  </a:lnTo>
                  <a:lnTo>
                    <a:pt x="513" y="751"/>
                  </a:lnTo>
                  <a:lnTo>
                    <a:pt x="515" y="751"/>
                  </a:lnTo>
                  <a:lnTo>
                    <a:pt x="515" y="749"/>
                  </a:lnTo>
                  <a:lnTo>
                    <a:pt x="515" y="747"/>
                  </a:lnTo>
                  <a:lnTo>
                    <a:pt x="513" y="747"/>
                  </a:lnTo>
                  <a:lnTo>
                    <a:pt x="513" y="745"/>
                  </a:lnTo>
                  <a:lnTo>
                    <a:pt x="511" y="743"/>
                  </a:lnTo>
                  <a:lnTo>
                    <a:pt x="511" y="741"/>
                  </a:lnTo>
                  <a:lnTo>
                    <a:pt x="509" y="739"/>
                  </a:lnTo>
                  <a:lnTo>
                    <a:pt x="507" y="738"/>
                  </a:lnTo>
                  <a:lnTo>
                    <a:pt x="507" y="736"/>
                  </a:lnTo>
                  <a:lnTo>
                    <a:pt x="505" y="734"/>
                  </a:lnTo>
                  <a:lnTo>
                    <a:pt x="503" y="732"/>
                  </a:lnTo>
                  <a:lnTo>
                    <a:pt x="502" y="730"/>
                  </a:lnTo>
                  <a:lnTo>
                    <a:pt x="502" y="728"/>
                  </a:lnTo>
                  <a:lnTo>
                    <a:pt x="500" y="726"/>
                  </a:lnTo>
                  <a:lnTo>
                    <a:pt x="498" y="723"/>
                  </a:lnTo>
                  <a:lnTo>
                    <a:pt x="496" y="721"/>
                  </a:lnTo>
                  <a:lnTo>
                    <a:pt x="496" y="719"/>
                  </a:lnTo>
                  <a:lnTo>
                    <a:pt x="494" y="717"/>
                  </a:lnTo>
                  <a:lnTo>
                    <a:pt x="492" y="713"/>
                  </a:lnTo>
                  <a:lnTo>
                    <a:pt x="492" y="711"/>
                  </a:lnTo>
                  <a:lnTo>
                    <a:pt x="490" y="709"/>
                  </a:lnTo>
                  <a:lnTo>
                    <a:pt x="490" y="708"/>
                  </a:lnTo>
                  <a:lnTo>
                    <a:pt x="488" y="706"/>
                  </a:lnTo>
                  <a:lnTo>
                    <a:pt x="488" y="704"/>
                  </a:lnTo>
                  <a:lnTo>
                    <a:pt x="487" y="702"/>
                  </a:lnTo>
                  <a:lnTo>
                    <a:pt x="487" y="700"/>
                  </a:lnTo>
                  <a:lnTo>
                    <a:pt x="487" y="698"/>
                  </a:lnTo>
                  <a:lnTo>
                    <a:pt x="487" y="696"/>
                  </a:lnTo>
                  <a:lnTo>
                    <a:pt x="487" y="694"/>
                  </a:lnTo>
                  <a:lnTo>
                    <a:pt x="488" y="694"/>
                  </a:lnTo>
                  <a:lnTo>
                    <a:pt x="1288" y="715"/>
                  </a:lnTo>
                  <a:lnTo>
                    <a:pt x="1290" y="715"/>
                  </a:lnTo>
                  <a:lnTo>
                    <a:pt x="1290" y="713"/>
                  </a:lnTo>
                  <a:lnTo>
                    <a:pt x="1290" y="711"/>
                  </a:lnTo>
                  <a:lnTo>
                    <a:pt x="1290" y="709"/>
                  </a:lnTo>
                  <a:lnTo>
                    <a:pt x="1290" y="708"/>
                  </a:lnTo>
                  <a:lnTo>
                    <a:pt x="1288" y="706"/>
                  </a:lnTo>
                  <a:lnTo>
                    <a:pt x="1288" y="702"/>
                  </a:lnTo>
                  <a:lnTo>
                    <a:pt x="1286" y="700"/>
                  </a:lnTo>
                  <a:lnTo>
                    <a:pt x="1284" y="696"/>
                  </a:lnTo>
                  <a:lnTo>
                    <a:pt x="1280" y="693"/>
                  </a:lnTo>
                  <a:lnTo>
                    <a:pt x="1278" y="689"/>
                  </a:lnTo>
                  <a:lnTo>
                    <a:pt x="1275" y="685"/>
                  </a:lnTo>
                  <a:lnTo>
                    <a:pt x="1273" y="681"/>
                  </a:lnTo>
                  <a:lnTo>
                    <a:pt x="1269" y="677"/>
                  </a:lnTo>
                  <a:lnTo>
                    <a:pt x="1265" y="674"/>
                  </a:lnTo>
                  <a:lnTo>
                    <a:pt x="1261" y="670"/>
                  </a:lnTo>
                  <a:lnTo>
                    <a:pt x="1256" y="666"/>
                  </a:lnTo>
                  <a:lnTo>
                    <a:pt x="1252" y="662"/>
                  </a:lnTo>
                  <a:lnTo>
                    <a:pt x="1248" y="659"/>
                  </a:lnTo>
                  <a:lnTo>
                    <a:pt x="1243" y="655"/>
                  </a:lnTo>
                  <a:lnTo>
                    <a:pt x="1237" y="651"/>
                  </a:lnTo>
                  <a:lnTo>
                    <a:pt x="1232" y="647"/>
                  </a:lnTo>
                  <a:lnTo>
                    <a:pt x="1226" y="646"/>
                  </a:lnTo>
                  <a:lnTo>
                    <a:pt x="1220" y="642"/>
                  </a:lnTo>
                  <a:lnTo>
                    <a:pt x="1215" y="638"/>
                  </a:lnTo>
                  <a:lnTo>
                    <a:pt x="1209" y="636"/>
                  </a:lnTo>
                  <a:lnTo>
                    <a:pt x="1202" y="634"/>
                  </a:lnTo>
                  <a:lnTo>
                    <a:pt x="1196" y="632"/>
                  </a:lnTo>
                  <a:lnTo>
                    <a:pt x="1188" y="631"/>
                  </a:lnTo>
                  <a:lnTo>
                    <a:pt x="1183" y="629"/>
                  </a:lnTo>
                  <a:lnTo>
                    <a:pt x="1175" y="629"/>
                  </a:lnTo>
                  <a:lnTo>
                    <a:pt x="1173" y="629"/>
                  </a:lnTo>
                  <a:lnTo>
                    <a:pt x="1168" y="629"/>
                  </a:lnTo>
                  <a:lnTo>
                    <a:pt x="1160" y="629"/>
                  </a:lnTo>
                  <a:lnTo>
                    <a:pt x="1147" y="631"/>
                  </a:lnTo>
                  <a:lnTo>
                    <a:pt x="1134" y="631"/>
                  </a:lnTo>
                  <a:lnTo>
                    <a:pt x="1115" y="632"/>
                  </a:lnTo>
                  <a:lnTo>
                    <a:pt x="1097" y="632"/>
                  </a:lnTo>
                  <a:lnTo>
                    <a:pt x="1074" y="634"/>
                  </a:lnTo>
                  <a:lnTo>
                    <a:pt x="1050" y="636"/>
                  </a:lnTo>
                  <a:lnTo>
                    <a:pt x="1026" y="636"/>
                  </a:lnTo>
                  <a:lnTo>
                    <a:pt x="998" y="638"/>
                  </a:lnTo>
                  <a:lnTo>
                    <a:pt x="969" y="640"/>
                  </a:lnTo>
                  <a:lnTo>
                    <a:pt x="940" y="642"/>
                  </a:lnTo>
                  <a:lnTo>
                    <a:pt x="910" y="644"/>
                  </a:lnTo>
                  <a:lnTo>
                    <a:pt x="880" y="646"/>
                  </a:lnTo>
                  <a:lnTo>
                    <a:pt x="848" y="647"/>
                  </a:lnTo>
                  <a:lnTo>
                    <a:pt x="816" y="649"/>
                  </a:lnTo>
                  <a:lnTo>
                    <a:pt x="784" y="651"/>
                  </a:lnTo>
                  <a:lnTo>
                    <a:pt x="754" y="653"/>
                  </a:lnTo>
                  <a:lnTo>
                    <a:pt x="722" y="655"/>
                  </a:lnTo>
                  <a:lnTo>
                    <a:pt x="694" y="657"/>
                  </a:lnTo>
                  <a:lnTo>
                    <a:pt x="664" y="657"/>
                  </a:lnTo>
                  <a:lnTo>
                    <a:pt x="638" y="659"/>
                  </a:lnTo>
                  <a:lnTo>
                    <a:pt x="612" y="661"/>
                  </a:lnTo>
                  <a:lnTo>
                    <a:pt x="588" y="662"/>
                  </a:lnTo>
                  <a:lnTo>
                    <a:pt x="565" y="662"/>
                  </a:lnTo>
                  <a:lnTo>
                    <a:pt x="545" y="664"/>
                  </a:lnTo>
                  <a:lnTo>
                    <a:pt x="526" y="664"/>
                  </a:lnTo>
                  <a:lnTo>
                    <a:pt x="511" y="666"/>
                  </a:lnTo>
                  <a:lnTo>
                    <a:pt x="498" y="666"/>
                  </a:lnTo>
                  <a:lnTo>
                    <a:pt x="488" y="668"/>
                  </a:lnTo>
                  <a:lnTo>
                    <a:pt x="481" y="668"/>
                  </a:lnTo>
                  <a:lnTo>
                    <a:pt x="479" y="668"/>
                  </a:lnTo>
                  <a:lnTo>
                    <a:pt x="479" y="666"/>
                  </a:lnTo>
                  <a:lnTo>
                    <a:pt x="477" y="666"/>
                  </a:lnTo>
                  <a:lnTo>
                    <a:pt x="475" y="661"/>
                  </a:lnTo>
                  <a:lnTo>
                    <a:pt x="475" y="655"/>
                  </a:lnTo>
                  <a:lnTo>
                    <a:pt x="473" y="651"/>
                  </a:lnTo>
                  <a:lnTo>
                    <a:pt x="472" y="646"/>
                  </a:lnTo>
                  <a:lnTo>
                    <a:pt x="472" y="642"/>
                  </a:lnTo>
                  <a:lnTo>
                    <a:pt x="470" y="636"/>
                  </a:lnTo>
                  <a:lnTo>
                    <a:pt x="468" y="632"/>
                  </a:lnTo>
                  <a:lnTo>
                    <a:pt x="468" y="629"/>
                  </a:lnTo>
                  <a:lnTo>
                    <a:pt x="466" y="623"/>
                  </a:lnTo>
                  <a:lnTo>
                    <a:pt x="466" y="619"/>
                  </a:lnTo>
                  <a:lnTo>
                    <a:pt x="466" y="616"/>
                  </a:lnTo>
                  <a:lnTo>
                    <a:pt x="464" y="612"/>
                  </a:lnTo>
                  <a:lnTo>
                    <a:pt x="464" y="608"/>
                  </a:lnTo>
                  <a:lnTo>
                    <a:pt x="464" y="602"/>
                  </a:lnTo>
                  <a:lnTo>
                    <a:pt x="462" y="599"/>
                  </a:lnTo>
                  <a:lnTo>
                    <a:pt x="462" y="595"/>
                  </a:lnTo>
                  <a:lnTo>
                    <a:pt x="462" y="591"/>
                  </a:lnTo>
                  <a:lnTo>
                    <a:pt x="462" y="587"/>
                  </a:lnTo>
                  <a:lnTo>
                    <a:pt x="462" y="582"/>
                  </a:lnTo>
                  <a:lnTo>
                    <a:pt x="462" y="578"/>
                  </a:lnTo>
                  <a:lnTo>
                    <a:pt x="462" y="574"/>
                  </a:lnTo>
                  <a:lnTo>
                    <a:pt x="462" y="571"/>
                  </a:lnTo>
                  <a:lnTo>
                    <a:pt x="462" y="565"/>
                  </a:lnTo>
                  <a:lnTo>
                    <a:pt x="462" y="561"/>
                  </a:lnTo>
                  <a:lnTo>
                    <a:pt x="462" y="556"/>
                  </a:lnTo>
                  <a:lnTo>
                    <a:pt x="464" y="552"/>
                  </a:lnTo>
                  <a:lnTo>
                    <a:pt x="464" y="546"/>
                  </a:lnTo>
                  <a:lnTo>
                    <a:pt x="464" y="542"/>
                  </a:lnTo>
                  <a:lnTo>
                    <a:pt x="464" y="537"/>
                  </a:lnTo>
                  <a:lnTo>
                    <a:pt x="466" y="531"/>
                  </a:lnTo>
                  <a:lnTo>
                    <a:pt x="466" y="526"/>
                  </a:lnTo>
                  <a:lnTo>
                    <a:pt x="468" y="522"/>
                  </a:lnTo>
                  <a:lnTo>
                    <a:pt x="468" y="520"/>
                  </a:lnTo>
                  <a:lnTo>
                    <a:pt x="473" y="526"/>
                  </a:lnTo>
                  <a:lnTo>
                    <a:pt x="477" y="529"/>
                  </a:lnTo>
                  <a:lnTo>
                    <a:pt x="483" y="533"/>
                  </a:lnTo>
                  <a:lnTo>
                    <a:pt x="487" y="537"/>
                  </a:lnTo>
                  <a:lnTo>
                    <a:pt x="492" y="542"/>
                  </a:lnTo>
                  <a:lnTo>
                    <a:pt x="498" y="546"/>
                  </a:lnTo>
                  <a:lnTo>
                    <a:pt x="502" y="550"/>
                  </a:lnTo>
                  <a:lnTo>
                    <a:pt x="507" y="554"/>
                  </a:lnTo>
                  <a:lnTo>
                    <a:pt x="513" y="557"/>
                  </a:lnTo>
                  <a:lnTo>
                    <a:pt x="517" y="559"/>
                  </a:lnTo>
                  <a:lnTo>
                    <a:pt x="522" y="563"/>
                  </a:lnTo>
                  <a:lnTo>
                    <a:pt x="528" y="567"/>
                  </a:lnTo>
                  <a:lnTo>
                    <a:pt x="531" y="571"/>
                  </a:lnTo>
                  <a:lnTo>
                    <a:pt x="537" y="572"/>
                  </a:lnTo>
                  <a:lnTo>
                    <a:pt x="543" y="576"/>
                  </a:lnTo>
                  <a:lnTo>
                    <a:pt x="548" y="578"/>
                  </a:lnTo>
                  <a:lnTo>
                    <a:pt x="552" y="582"/>
                  </a:lnTo>
                  <a:lnTo>
                    <a:pt x="558" y="584"/>
                  </a:lnTo>
                  <a:lnTo>
                    <a:pt x="563" y="587"/>
                  </a:lnTo>
                  <a:lnTo>
                    <a:pt x="567" y="589"/>
                  </a:lnTo>
                  <a:lnTo>
                    <a:pt x="573" y="591"/>
                  </a:lnTo>
                  <a:lnTo>
                    <a:pt x="578" y="593"/>
                  </a:lnTo>
                  <a:lnTo>
                    <a:pt x="582" y="597"/>
                  </a:lnTo>
                  <a:lnTo>
                    <a:pt x="588" y="599"/>
                  </a:lnTo>
                  <a:lnTo>
                    <a:pt x="593" y="601"/>
                  </a:lnTo>
                  <a:lnTo>
                    <a:pt x="597" y="602"/>
                  </a:lnTo>
                  <a:lnTo>
                    <a:pt x="603" y="604"/>
                  </a:lnTo>
                  <a:lnTo>
                    <a:pt x="608" y="604"/>
                  </a:lnTo>
                  <a:lnTo>
                    <a:pt x="612" y="606"/>
                  </a:lnTo>
                  <a:lnTo>
                    <a:pt x="618" y="608"/>
                  </a:lnTo>
                  <a:lnTo>
                    <a:pt x="621" y="610"/>
                  </a:lnTo>
                  <a:lnTo>
                    <a:pt x="627" y="610"/>
                  </a:lnTo>
                  <a:close/>
                </a:path>
              </a:pathLst>
            </a:custGeom>
            <a:gradFill rotWithShape="1">
              <a:gsLst>
                <a:gs pos="0">
                  <a:srgbClr val="FF0000"/>
                </a:gs>
                <a:gs pos="100000">
                  <a:srgbClr val="FF0000"/>
                </a:gs>
              </a:gsLst>
              <a:lin ang="5400000" scaled="1"/>
            </a:gradFill>
            <a:ln w="19050">
              <a:noFill/>
              <a:round/>
              <a:headEnd/>
              <a:tailEnd/>
            </a:ln>
          </p:spPr>
          <p:txBody>
            <a:bodyPr/>
            <a:lstStyle/>
            <a:p>
              <a:endParaRPr lang="es-MX" dirty="0"/>
            </a:p>
          </p:txBody>
        </p:sp>
        <p:grpSp>
          <p:nvGrpSpPr>
            <p:cNvPr id="13" name="Group 7"/>
            <p:cNvGrpSpPr>
              <a:grpSpLocks/>
            </p:cNvGrpSpPr>
            <p:nvPr/>
          </p:nvGrpSpPr>
          <p:grpSpPr bwMode="auto">
            <a:xfrm>
              <a:off x="652" y="322"/>
              <a:ext cx="909" cy="138"/>
              <a:chOff x="652" y="322"/>
              <a:chExt cx="909" cy="138"/>
            </a:xfrm>
          </p:grpSpPr>
          <p:sp>
            <p:nvSpPr>
              <p:cNvPr id="16" name="Freeform 8"/>
              <p:cNvSpPr>
                <a:spLocks/>
              </p:cNvSpPr>
              <p:nvPr/>
            </p:nvSpPr>
            <p:spPr bwMode="auto">
              <a:xfrm>
                <a:off x="652" y="322"/>
                <a:ext cx="149" cy="138"/>
              </a:xfrm>
              <a:custGeom>
                <a:avLst/>
                <a:gdLst>
                  <a:gd name="T0" fmla="*/ 577 w 627"/>
                  <a:gd name="T1" fmla="*/ 0 h 629"/>
                  <a:gd name="T2" fmla="*/ 584 w 627"/>
                  <a:gd name="T3" fmla="*/ 2 h 629"/>
                  <a:gd name="T4" fmla="*/ 592 w 627"/>
                  <a:gd name="T5" fmla="*/ 4 h 629"/>
                  <a:gd name="T6" fmla="*/ 599 w 627"/>
                  <a:gd name="T7" fmla="*/ 6 h 629"/>
                  <a:gd name="T8" fmla="*/ 605 w 627"/>
                  <a:gd name="T9" fmla="*/ 12 h 629"/>
                  <a:gd name="T10" fmla="*/ 611 w 627"/>
                  <a:gd name="T11" fmla="*/ 15 h 629"/>
                  <a:gd name="T12" fmla="*/ 616 w 627"/>
                  <a:gd name="T13" fmla="*/ 21 h 629"/>
                  <a:gd name="T14" fmla="*/ 620 w 627"/>
                  <a:gd name="T15" fmla="*/ 27 h 629"/>
                  <a:gd name="T16" fmla="*/ 624 w 627"/>
                  <a:gd name="T17" fmla="*/ 34 h 629"/>
                  <a:gd name="T18" fmla="*/ 626 w 627"/>
                  <a:gd name="T19" fmla="*/ 40 h 629"/>
                  <a:gd name="T20" fmla="*/ 626 w 627"/>
                  <a:gd name="T21" fmla="*/ 47 h 629"/>
                  <a:gd name="T22" fmla="*/ 627 w 627"/>
                  <a:gd name="T23" fmla="*/ 400 h 629"/>
                  <a:gd name="T24" fmla="*/ 626 w 627"/>
                  <a:gd name="T25" fmla="*/ 409 h 629"/>
                  <a:gd name="T26" fmla="*/ 624 w 627"/>
                  <a:gd name="T27" fmla="*/ 417 h 629"/>
                  <a:gd name="T28" fmla="*/ 620 w 627"/>
                  <a:gd name="T29" fmla="*/ 422 h 629"/>
                  <a:gd name="T30" fmla="*/ 616 w 627"/>
                  <a:gd name="T31" fmla="*/ 430 h 629"/>
                  <a:gd name="T32" fmla="*/ 611 w 627"/>
                  <a:gd name="T33" fmla="*/ 435 h 629"/>
                  <a:gd name="T34" fmla="*/ 605 w 627"/>
                  <a:gd name="T35" fmla="*/ 441 h 629"/>
                  <a:gd name="T36" fmla="*/ 599 w 627"/>
                  <a:gd name="T37" fmla="*/ 445 h 629"/>
                  <a:gd name="T38" fmla="*/ 592 w 627"/>
                  <a:gd name="T39" fmla="*/ 449 h 629"/>
                  <a:gd name="T40" fmla="*/ 584 w 627"/>
                  <a:gd name="T41" fmla="*/ 450 h 629"/>
                  <a:gd name="T42" fmla="*/ 577 w 627"/>
                  <a:gd name="T43" fmla="*/ 452 h 629"/>
                  <a:gd name="T44" fmla="*/ 199 w 627"/>
                  <a:gd name="T45" fmla="*/ 302 h 629"/>
                  <a:gd name="T46" fmla="*/ 451 w 627"/>
                  <a:gd name="T47" fmla="*/ 302 h 629"/>
                  <a:gd name="T48" fmla="*/ 457 w 627"/>
                  <a:gd name="T49" fmla="*/ 300 h 629"/>
                  <a:gd name="T50" fmla="*/ 461 w 627"/>
                  <a:gd name="T51" fmla="*/ 299 h 629"/>
                  <a:gd name="T52" fmla="*/ 465 w 627"/>
                  <a:gd name="T53" fmla="*/ 293 h 629"/>
                  <a:gd name="T54" fmla="*/ 466 w 627"/>
                  <a:gd name="T55" fmla="*/ 289 h 629"/>
                  <a:gd name="T56" fmla="*/ 468 w 627"/>
                  <a:gd name="T57" fmla="*/ 285 h 629"/>
                  <a:gd name="T58" fmla="*/ 468 w 627"/>
                  <a:gd name="T59" fmla="*/ 276 h 629"/>
                  <a:gd name="T60" fmla="*/ 468 w 627"/>
                  <a:gd name="T61" fmla="*/ 265 h 629"/>
                  <a:gd name="T62" fmla="*/ 468 w 627"/>
                  <a:gd name="T63" fmla="*/ 253 h 629"/>
                  <a:gd name="T64" fmla="*/ 468 w 627"/>
                  <a:gd name="T65" fmla="*/ 242 h 629"/>
                  <a:gd name="T66" fmla="*/ 468 w 627"/>
                  <a:gd name="T67" fmla="*/ 231 h 629"/>
                  <a:gd name="T68" fmla="*/ 468 w 627"/>
                  <a:gd name="T69" fmla="*/ 220 h 629"/>
                  <a:gd name="T70" fmla="*/ 468 w 627"/>
                  <a:gd name="T71" fmla="*/ 208 h 629"/>
                  <a:gd name="T72" fmla="*/ 468 w 627"/>
                  <a:gd name="T73" fmla="*/ 199 h 629"/>
                  <a:gd name="T74" fmla="*/ 468 w 627"/>
                  <a:gd name="T75" fmla="*/ 188 h 629"/>
                  <a:gd name="T76" fmla="*/ 468 w 627"/>
                  <a:gd name="T77" fmla="*/ 177 h 629"/>
                  <a:gd name="T78" fmla="*/ 468 w 627"/>
                  <a:gd name="T79" fmla="*/ 165 h 629"/>
                  <a:gd name="T80" fmla="*/ 468 w 627"/>
                  <a:gd name="T81" fmla="*/ 160 h 629"/>
                  <a:gd name="T82" fmla="*/ 466 w 627"/>
                  <a:gd name="T83" fmla="*/ 154 h 629"/>
                  <a:gd name="T84" fmla="*/ 463 w 627"/>
                  <a:gd name="T85" fmla="*/ 152 h 629"/>
                  <a:gd name="T86" fmla="*/ 459 w 627"/>
                  <a:gd name="T87" fmla="*/ 148 h 629"/>
                  <a:gd name="T88" fmla="*/ 455 w 627"/>
                  <a:gd name="T89" fmla="*/ 147 h 629"/>
                  <a:gd name="T90" fmla="*/ 451 w 627"/>
                  <a:gd name="T91" fmla="*/ 145 h 629"/>
                  <a:gd name="T92" fmla="*/ 154 w 627"/>
                  <a:gd name="T93" fmla="*/ 145 h 629"/>
                  <a:gd name="T94" fmla="*/ 0 w 627"/>
                  <a:gd name="T95" fmla="*/ 0 h 629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27"/>
                  <a:gd name="T145" fmla="*/ 0 h 629"/>
                  <a:gd name="T146" fmla="*/ 627 w 627"/>
                  <a:gd name="T147" fmla="*/ 629 h 629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27" h="629">
                    <a:moveTo>
                      <a:pt x="0" y="0"/>
                    </a:moveTo>
                    <a:lnTo>
                      <a:pt x="575" y="0"/>
                    </a:lnTo>
                    <a:lnTo>
                      <a:pt x="577" y="0"/>
                    </a:lnTo>
                    <a:lnTo>
                      <a:pt x="579" y="0"/>
                    </a:lnTo>
                    <a:lnTo>
                      <a:pt x="582" y="0"/>
                    </a:lnTo>
                    <a:lnTo>
                      <a:pt x="584" y="2"/>
                    </a:lnTo>
                    <a:lnTo>
                      <a:pt x="588" y="2"/>
                    </a:lnTo>
                    <a:lnTo>
                      <a:pt x="590" y="2"/>
                    </a:lnTo>
                    <a:lnTo>
                      <a:pt x="592" y="4"/>
                    </a:lnTo>
                    <a:lnTo>
                      <a:pt x="596" y="4"/>
                    </a:lnTo>
                    <a:lnTo>
                      <a:pt x="597" y="6"/>
                    </a:lnTo>
                    <a:lnTo>
                      <a:pt x="599" y="6"/>
                    </a:lnTo>
                    <a:lnTo>
                      <a:pt x="601" y="8"/>
                    </a:lnTo>
                    <a:lnTo>
                      <a:pt x="603" y="10"/>
                    </a:lnTo>
                    <a:lnTo>
                      <a:pt x="605" y="12"/>
                    </a:lnTo>
                    <a:lnTo>
                      <a:pt x="607" y="12"/>
                    </a:lnTo>
                    <a:lnTo>
                      <a:pt x="609" y="13"/>
                    </a:lnTo>
                    <a:lnTo>
                      <a:pt x="611" y="15"/>
                    </a:lnTo>
                    <a:lnTo>
                      <a:pt x="612" y="17"/>
                    </a:lnTo>
                    <a:lnTo>
                      <a:pt x="614" y="19"/>
                    </a:lnTo>
                    <a:lnTo>
                      <a:pt x="616" y="21"/>
                    </a:lnTo>
                    <a:lnTo>
                      <a:pt x="618" y="23"/>
                    </a:lnTo>
                    <a:lnTo>
                      <a:pt x="618" y="25"/>
                    </a:lnTo>
                    <a:lnTo>
                      <a:pt x="620" y="27"/>
                    </a:lnTo>
                    <a:lnTo>
                      <a:pt x="622" y="28"/>
                    </a:lnTo>
                    <a:lnTo>
                      <a:pt x="622" y="32"/>
                    </a:lnTo>
                    <a:lnTo>
                      <a:pt x="624" y="34"/>
                    </a:lnTo>
                    <a:lnTo>
                      <a:pt x="624" y="36"/>
                    </a:lnTo>
                    <a:lnTo>
                      <a:pt x="624" y="38"/>
                    </a:lnTo>
                    <a:lnTo>
                      <a:pt x="626" y="40"/>
                    </a:lnTo>
                    <a:lnTo>
                      <a:pt x="626" y="43"/>
                    </a:lnTo>
                    <a:lnTo>
                      <a:pt x="626" y="45"/>
                    </a:lnTo>
                    <a:lnTo>
                      <a:pt x="626" y="47"/>
                    </a:lnTo>
                    <a:lnTo>
                      <a:pt x="627" y="49"/>
                    </a:lnTo>
                    <a:lnTo>
                      <a:pt x="627" y="398"/>
                    </a:lnTo>
                    <a:lnTo>
                      <a:pt x="627" y="400"/>
                    </a:lnTo>
                    <a:lnTo>
                      <a:pt x="626" y="404"/>
                    </a:lnTo>
                    <a:lnTo>
                      <a:pt x="626" y="405"/>
                    </a:lnTo>
                    <a:lnTo>
                      <a:pt x="626" y="409"/>
                    </a:lnTo>
                    <a:lnTo>
                      <a:pt x="626" y="411"/>
                    </a:lnTo>
                    <a:lnTo>
                      <a:pt x="624" y="413"/>
                    </a:lnTo>
                    <a:lnTo>
                      <a:pt x="624" y="417"/>
                    </a:lnTo>
                    <a:lnTo>
                      <a:pt x="622" y="419"/>
                    </a:lnTo>
                    <a:lnTo>
                      <a:pt x="622" y="420"/>
                    </a:lnTo>
                    <a:lnTo>
                      <a:pt x="620" y="422"/>
                    </a:lnTo>
                    <a:lnTo>
                      <a:pt x="618" y="426"/>
                    </a:lnTo>
                    <a:lnTo>
                      <a:pt x="618" y="428"/>
                    </a:lnTo>
                    <a:lnTo>
                      <a:pt x="616" y="430"/>
                    </a:lnTo>
                    <a:lnTo>
                      <a:pt x="614" y="432"/>
                    </a:lnTo>
                    <a:lnTo>
                      <a:pt x="612" y="434"/>
                    </a:lnTo>
                    <a:lnTo>
                      <a:pt x="611" y="435"/>
                    </a:lnTo>
                    <a:lnTo>
                      <a:pt x="609" y="437"/>
                    </a:lnTo>
                    <a:lnTo>
                      <a:pt x="607" y="439"/>
                    </a:lnTo>
                    <a:lnTo>
                      <a:pt x="605" y="441"/>
                    </a:lnTo>
                    <a:lnTo>
                      <a:pt x="603" y="443"/>
                    </a:lnTo>
                    <a:lnTo>
                      <a:pt x="601" y="443"/>
                    </a:lnTo>
                    <a:lnTo>
                      <a:pt x="599" y="445"/>
                    </a:lnTo>
                    <a:lnTo>
                      <a:pt x="597" y="447"/>
                    </a:lnTo>
                    <a:lnTo>
                      <a:pt x="594" y="447"/>
                    </a:lnTo>
                    <a:lnTo>
                      <a:pt x="592" y="449"/>
                    </a:lnTo>
                    <a:lnTo>
                      <a:pt x="590" y="450"/>
                    </a:lnTo>
                    <a:lnTo>
                      <a:pt x="586" y="450"/>
                    </a:lnTo>
                    <a:lnTo>
                      <a:pt x="584" y="450"/>
                    </a:lnTo>
                    <a:lnTo>
                      <a:pt x="582" y="452"/>
                    </a:lnTo>
                    <a:lnTo>
                      <a:pt x="579" y="452"/>
                    </a:lnTo>
                    <a:lnTo>
                      <a:pt x="577" y="452"/>
                    </a:lnTo>
                    <a:lnTo>
                      <a:pt x="575" y="452"/>
                    </a:lnTo>
                    <a:lnTo>
                      <a:pt x="199" y="452"/>
                    </a:lnTo>
                    <a:lnTo>
                      <a:pt x="199" y="302"/>
                    </a:lnTo>
                    <a:lnTo>
                      <a:pt x="448" y="302"/>
                    </a:lnTo>
                    <a:lnTo>
                      <a:pt x="450" y="302"/>
                    </a:lnTo>
                    <a:lnTo>
                      <a:pt x="451" y="302"/>
                    </a:lnTo>
                    <a:lnTo>
                      <a:pt x="453" y="302"/>
                    </a:lnTo>
                    <a:lnTo>
                      <a:pt x="455" y="300"/>
                    </a:lnTo>
                    <a:lnTo>
                      <a:pt x="457" y="300"/>
                    </a:lnTo>
                    <a:lnTo>
                      <a:pt x="459" y="300"/>
                    </a:lnTo>
                    <a:lnTo>
                      <a:pt x="459" y="299"/>
                    </a:lnTo>
                    <a:lnTo>
                      <a:pt x="461" y="299"/>
                    </a:lnTo>
                    <a:lnTo>
                      <a:pt x="463" y="297"/>
                    </a:lnTo>
                    <a:lnTo>
                      <a:pt x="465" y="295"/>
                    </a:lnTo>
                    <a:lnTo>
                      <a:pt x="465" y="293"/>
                    </a:lnTo>
                    <a:lnTo>
                      <a:pt x="466" y="293"/>
                    </a:lnTo>
                    <a:lnTo>
                      <a:pt x="466" y="291"/>
                    </a:lnTo>
                    <a:lnTo>
                      <a:pt x="466" y="289"/>
                    </a:lnTo>
                    <a:lnTo>
                      <a:pt x="468" y="289"/>
                    </a:lnTo>
                    <a:lnTo>
                      <a:pt x="468" y="287"/>
                    </a:lnTo>
                    <a:lnTo>
                      <a:pt x="468" y="285"/>
                    </a:lnTo>
                    <a:lnTo>
                      <a:pt x="468" y="283"/>
                    </a:lnTo>
                    <a:lnTo>
                      <a:pt x="468" y="280"/>
                    </a:lnTo>
                    <a:lnTo>
                      <a:pt x="468" y="276"/>
                    </a:lnTo>
                    <a:lnTo>
                      <a:pt x="468" y="272"/>
                    </a:lnTo>
                    <a:lnTo>
                      <a:pt x="468" y="268"/>
                    </a:lnTo>
                    <a:lnTo>
                      <a:pt x="468" y="265"/>
                    </a:lnTo>
                    <a:lnTo>
                      <a:pt x="468" y="261"/>
                    </a:lnTo>
                    <a:lnTo>
                      <a:pt x="468" y="257"/>
                    </a:lnTo>
                    <a:lnTo>
                      <a:pt x="468" y="253"/>
                    </a:lnTo>
                    <a:lnTo>
                      <a:pt x="468" y="250"/>
                    </a:lnTo>
                    <a:lnTo>
                      <a:pt x="468" y="246"/>
                    </a:lnTo>
                    <a:lnTo>
                      <a:pt x="468" y="242"/>
                    </a:lnTo>
                    <a:lnTo>
                      <a:pt x="468" y="238"/>
                    </a:lnTo>
                    <a:lnTo>
                      <a:pt x="468" y="235"/>
                    </a:lnTo>
                    <a:lnTo>
                      <a:pt x="468" y="231"/>
                    </a:lnTo>
                    <a:lnTo>
                      <a:pt x="468" y="227"/>
                    </a:lnTo>
                    <a:lnTo>
                      <a:pt x="468" y="223"/>
                    </a:lnTo>
                    <a:lnTo>
                      <a:pt x="468" y="220"/>
                    </a:lnTo>
                    <a:lnTo>
                      <a:pt x="468" y="216"/>
                    </a:lnTo>
                    <a:lnTo>
                      <a:pt x="468" y="212"/>
                    </a:lnTo>
                    <a:lnTo>
                      <a:pt x="468" y="208"/>
                    </a:lnTo>
                    <a:lnTo>
                      <a:pt x="468" y="207"/>
                    </a:lnTo>
                    <a:lnTo>
                      <a:pt x="468" y="203"/>
                    </a:lnTo>
                    <a:lnTo>
                      <a:pt x="468" y="199"/>
                    </a:lnTo>
                    <a:lnTo>
                      <a:pt x="468" y="195"/>
                    </a:lnTo>
                    <a:lnTo>
                      <a:pt x="468" y="192"/>
                    </a:lnTo>
                    <a:lnTo>
                      <a:pt x="468" y="188"/>
                    </a:lnTo>
                    <a:lnTo>
                      <a:pt x="468" y="184"/>
                    </a:lnTo>
                    <a:lnTo>
                      <a:pt x="468" y="180"/>
                    </a:lnTo>
                    <a:lnTo>
                      <a:pt x="468" y="177"/>
                    </a:lnTo>
                    <a:lnTo>
                      <a:pt x="468" y="173"/>
                    </a:lnTo>
                    <a:lnTo>
                      <a:pt x="468" y="169"/>
                    </a:lnTo>
                    <a:lnTo>
                      <a:pt x="468" y="165"/>
                    </a:lnTo>
                    <a:lnTo>
                      <a:pt x="468" y="163"/>
                    </a:lnTo>
                    <a:lnTo>
                      <a:pt x="468" y="162"/>
                    </a:lnTo>
                    <a:lnTo>
                      <a:pt x="468" y="160"/>
                    </a:lnTo>
                    <a:lnTo>
                      <a:pt x="466" y="158"/>
                    </a:lnTo>
                    <a:lnTo>
                      <a:pt x="466" y="156"/>
                    </a:lnTo>
                    <a:lnTo>
                      <a:pt x="466" y="154"/>
                    </a:lnTo>
                    <a:lnTo>
                      <a:pt x="465" y="154"/>
                    </a:lnTo>
                    <a:lnTo>
                      <a:pt x="465" y="152"/>
                    </a:lnTo>
                    <a:lnTo>
                      <a:pt x="463" y="152"/>
                    </a:lnTo>
                    <a:lnTo>
                      <a:pt x="463" y="150"/>
                    </a:lnTo>
                    <a:lnTo>
                      <a:pt x="461" y="148"/>
                    </a:lnTo>
                    <a:lnTo>
                      <a:pt x="459" y="148"/>
                    </a:lnTo>
                    <a:lnTo>
                      <a:pt x="459" y="147"/>
                    </a:lnTo>
                    <a:lnTo>
                      <a:pt x="457" y="147"/>
                    </a:lnTo>
                    <a:lnTo>
                      <a:pt x="455" y="147"/>
                    </a:lnTo>
                    <a:lnTo>
                      <a:pt x="455" y="145"/>
                    </a:lnTo>
                    <a:lnTo>
                      <a:pt x="453" y="145"/>
                    </a:lnTo>
                    <a:lnTo>
                      <a:pt x="451" y="145"/>
                    </a:lnTo>
                    <a:lnTo>
                      <a:pt x="450" y="145"/>
                    </a:lnTo>
                    <a:lnTo>
                      <a:pt x="448" y="145"/>
                    </a:lnTo>
                    <a:lnTo>
                      <a:pt x="154" y="145"/>
                    </a:lnTo>
                    <a:lnTo>
                      <a:pt x="154" y="629"/>
                    </a:lnTo>
                    <a:lnTo>
                      <a:pt x="0" y="6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000"/>
              </a:solidFill>
              <a:ln w="190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17" name="Freeform 9"/>
              <p:cNvSpPr>
                <a:spLocks/>
              </p:cNvSpPr>
              <p:nvPr/>
            </p:nvSpPr>
            <p:spPr bwMode="auto">
              <a:xfrm>
                <a:off x="826" y="322"/>
                <a:ext cx="373" cy="138"/>
              </a:xfrm>
              <a:custGeom>
                <a:avLst/>
                <a:gdLst>
                  <a:gd name="T0" fmla="*/ 176 w 1563"/>
                  <a:gd name="T1" fmla="*/ 145 h 629"/>
                  <a:gd name="T2" fmla="*/ 166 w 1563"/>
                  <a:gd name="T3" fmla="*/ 148 h 629"/>
                  <a:gd name="T4" fmla="*/ 157 w 1563"/>
                  <a:gd name="T5" fmla="*/ 160 h 629"/>
                  <a:gd name="T6" fmla="*/ 153 w 1563"/>
                  <a:gd name="T7" fmla="*/ 169 h 629"/>
                  <a:gd name="T8" fmla="*/ 153 w 1563"/>
                  <a:gd name="T9" fmla="*/ 389 h 629"/>
                  <a:gd name="T10" fmla="*/ 153 w 1563"/>
                  <a:gd name="T11" fmla="*/ 404 h 629"/>
                  <a:gd name="T12" fmla="*/ 153 w 1563"/>
                  <a:gd name="T13" fmla="*/ 419 h 629"/>
                  <a:gd name="T14" fmla="*/ 153 w 1563"/>
                  <a:gd name="T15" fmla="*/ 434 h 629"/>
                  <a:gd name="T16" fmla="*/ 153 w 1563"/>
                  <a:gd name="T17" fmla="*/ 449 h 629"/>
                  <a:gd name="T18" fmla="*/ 153 w 1563"/>
                  <a:gd name="T19" fmla="*/ 464 h 629"/>
                  <a:gd name="T20" fmla="*/ 155 w 1563"/>
                  <a:gd name="T21" fmla="*/ 473 h 629"/>
                  <a:gd name="T22" fmla="*/ 161 w 1563"/>
                  <a:gd name="T23" fmla="*/ 484 h 629"/>
                  <a:gd name="T24" fmla="*/ 172 w 1563"/>
                  <a:gd name="T25" fmla="*/ 492 h 629"/>
                  <a:gd name="T26" fmla="*/ 668 w 1563"/>
                  <a:gd name="T27" fmla="*/ 492 h 629"/>
                  <a:gd name="T28" fmla="*/ 677 w 1563"/>
                  <a:gd name="T29" fmla="*/ 490 h 629"/>
                  <a:gd name="T30" fmla="*/ 683 w 1563"/>
                  <a:gd name="T31" fmla="*/ 484 h 629"/>
                  <a:gd name="T32" fmla="*/ 690 w 1563"/>
                  <a:gd name="T33" fmla="*/ 475 h 629"/>
                  <a:gd name="T34" fmla="*/ 692 w 1563"/>
                  <a:gd name="T35" fmla="*/ 0 h 629"/>
                  <a:gd name="T36" fmla="*/ 870 w 1563"/>
                  <a:gd name="T37" fmla="*/ 2 h 629"/>
                  <a:gd name="T38" fmla="*/ 883 w 1563"/>
                  <a:gd name="T39" fmla="*/ 10 h 629"/>
                  <a:gd name="T40" fmla="*/ 896 w 1563"/>
                  <a:gd name="T41" fmla="*/ 19 h 629"/>
                  <a:gd name="T42" fmla="*/ 907 w 1563"/>
                  <a:gd name="T43" fmla="*/ 32 h 629"/>
                  <a:gd name="T44" fmla="*/ 917 w 1563"/>
                  <a:gd name="T45" fmla="*/ 43 h 629"/>
                  <a:gd name="T46" fmla="*/ 941 w 1563"/>
                  <a:gd name="T47" fmla="*/ 83 h 629"/>
                  <a:gd name="T48" fmla="*/ 979 w 1563"/>
                  <a:gd name="T49" fmla="*/ 150 h 629"/>
                  <a:gd name="T50" fmla="*/ 1014 w 1563"/>
                  <a:gd name="T51" fmla="*/ 218 h 629"/>
                  <a:gd name="T52" fmla="*/ 1050 w 1563"/>
                  <a:gd name="T53" fmla="*/ 287 h 629"/>
                  <a:gd name="T54" fmla="*/ 1085 w 1563"/>
                  <a:gd name="T55" fmla="*/ 355 h 629"/>
                  <a:gd name="T56" fmla="*/ 1121 w 1563"/>
                  <a:gd name="T57" fmla="*/ 413 h 629"/>
                  <a:gd name="T58" fmla="*/ 1126 w 1563"/>
                  <a:gd name="T59" fmla="*/ 422 h 629"/>
                  <a:gd name="T60" fmla="*/ 1136 w 1563"/>
                  <a:gd name="T61" fmla="*/ 424 h 629"/>
                  <a:gd name="T62" fmla="*/ 1143 w 1563"/>
                  <a:gd name="T63" fmla="*/ 413 h 629"/>
                  <a:gd name="T64" fmla="*/ 1349 w 1563"/>
                  <a:gd name="T65" fmla="*/ 40 h 629"/>
                  <a:gd name="T66" fmla="*/ 1358 w 1563"/>
                  <a:gd name="T67" fmla="*/ 27 h 629"/>
                  <a:gd name="T68" fmla="*/ 1370 w 1563"/>
                  <a:gd name="T69" fmla="*/ 15 h 629"/>
                  <a:gd name="T70" fmla="*/ 1383 w 1563"/>
                  <a:gd name="T71" fmla="*/ 6 h 629"/>
                  <a:gd name="T72" fmla="*/ 1398 w 1563"/>
                  <a:gd name="T73" fmla="*/ 2 h 629"/>
                  <a:gd name="T74" fmla="*/ 1563 w 1563"/>
                  <a:gd name="T75" fmla="*/ 629 h 629"/>
                  <a:gd name="T76" fmla="*/ 1212 w 1563"/>
                  <a:gd name="T77" fmla="*/ 614 h 629"/>
                  <a:gd name="T78" fmla="*/ 1207 w 1563"/>
                  <a:gd name="T79" fmla="*/ 619 h 629"/>
                  <a:gd name="T80" fmla="*/ 1201 w 1563"/>
                  <a:gd name="T81" fmla="*/ 627 h 629"/>
                  <a:gd name="T82" fmla="*/ 1190 w 1563"/>
                  <a:gd name="T83" fmla="*/ 629 h 629"/>
                  <a:gd name="T84" fmla="*/ 1068 w 1563"/>
                  <a:gd name="T85" fmla="*/ 627 h 629"/>
                  <a:gd name="T86" fmla="*/ 1059 w 1563"/>
                  <a:gd name="T87" fmla="*/ 621 h 629"/>
                  <a:gd name="T88" fmla="*/ 1053 w 1563"/>
                  <a:gd name="T89" fmla="*/ 614 h 629"/>
                  <a:gd name="T90" fmla="*/ 857 w 1563"/>
                  <a:gd name="T91" fmla="*/ 582 h 629"/>
                  <a:gd name="T92" fmla="*/ 855 w 1563"/>
                  <a:gd name="T93" fmla="*/ 597 h 629"/>
                  <a:gd name="T94" fmla="*/ 848 w 1563"/>
                  <a:gd name="T95" fmla="*/ 610 h 629"/>
                  <a:gd name="T96" fmla="*/ 838 w 1563"/>
                  <a:gd name="T97" fmla="*/ 619 h 629"/>
                  <a:gd name="T98" fmla="*/ 825 w 1563"/>
                  <a:gd name="T99" fmla="*/ 627 h 629"/>
                  <a:gd name="T100" fmla="*/ 812 w 1563"/>
                  <a:gd name="T101" fmla="*/ 629 h 629"/>
                  <a:gd name="T102" fmla="*/ 37 w 1563"/>
                  <a:gd name="T103" fmla="*/ 629 h 629"/>
                  <a:gd name="T104" fmla="*/ 24 w 1563"/>
                  <a:gd name="T105" fmla="*/ 623 h 629"/>
                  <a:gd name="T106" fmla="*/ 13 w 1563"/>
                  <a:gd name="T107" fmla="*/ 615 h 629"/>
                  <a:gd name="T108" fmla="*/ 5 w 1563"/>
                  <a:gd name="T109" fmla="*/ 604 h 629"/>
                  <a:gd name="T110" fmla="*/ 0 w 1563"/>
                  <a:gd name="T111" fmla="*/ 589 h 629"/>
                  <a:gd name="T112" fmla="*/ 0 w 1563"/>
                  <a:gd name="T113" fmla="*/ 47 h 629"/>
                  <a:gd name="T114" fmla="*/ 1 w 1563"/>
                  <a:gd name="T115" fmla="*/ 32 h 629"/>
                  <a:gd name="T116" fmla="*/ 9 w 1563"/>
                  <a:gd name="T117" fmla="*/ 21 h 629"/>
                  <a:gd name="T118" fmla="*/ 18 w 1563"/>
                  <a:gd name="T119" fmla="*/ 10 h 629"/>
                  <a:gd name="T120" fmla="*/ 31 w 1563"/>
                  <a:gd name="T121" fmla="*/ 4 h 629"/>
                  <a:gd name="T122" fmla="*/ 46 w 1563"/>
                  <a:gd name="T123" fmla="*/ 0 h 629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563"/>
                  <a:gd name="T187" fmla="*/ 0 h 629"/>
                  <a:gd name="T188" fmla="*/ 1563 w 1563"/>
                  <a:gd name="T189" fmla="*/ 629 h 629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563" h="629">
                    <a:moveTo>
                      <a:pt x="48" y="0"/>
                    </a:moveTo>
                    <a:lnTo>
                      <a:pt x="587" y="0"/>
                    </a:lnTo>
                    <a:lnTo>
                      <a:pt x="587" y="145"/>
                    </a:lnTo>
                    <a:lnTo>
                      <a:pt x="179" y="145"/>
                    </a:lnTo>
                    <a:lnTo>
                      <a:pt x="177" y="145"/>
                    </a:lnTo>
                    <a:lnTo>
                      <a:pt x="176" y="145"/>
                    </a:lnTo>
                    <a:lnTo>
                      <a:pt x="174" y="145"/>
                    </a:lnTo>
                    <a:lnTo>
                      <a:pt x="174" y="147"/>
                    </a:lnTo>
                    <a:lnTo>
                      <a:pt x="172" y="147"/>
                    </a:lnTo>
                    <a:lnTo>
                      <a:pt x="170" y="147"/>
                    </a:lnTo>
                    <a:lnTo>
                      <a:pt x="168" y="148"/>
                    </a:lnTo>
                    <a:lnTo>
                      <a:pt x="166" y="148"/>
                    </a:lnTo>
                    <a:lnTo>
                      <a:pt x="164" y="150"/>
                    </a:lnTo>
                    <a:lnTo>
                      <a:pt x="162" y="152"/>
                    </a:lnTo>
                    <a:lnTo>
                      <a:pt x="161" y="154"/>
                    </a:lnTo>
                    <a:lnTo>
                      <a:pt x="159" y="156"/>
                    </a:lnTo>
                    <a:lnTo>
                      <a:pt x="157" y="158"/>
                    </a:lnTo>
                    <a:lnTo>
                      <a:pt x="157" y="160"/>
                    </a:lnTo>
                    <a:lnTo>
                      <a:pt x="155" y="162"/>
                    </a:lnTo>
                    <a:lnTo>
                      <a:pt x="155" y="163"/>
                    </a:lnTo>
                    <a:lnTo>
                      <a:pt x="155" y="165"/>
                    </a:lnTo>
                    <a:lnTo>
                      <a:pt x="155" y="167"/>
                    </a:lnTo>
                    <a:lnTo>
                      <a:pt x="153" y="167"/>
                    </a:lnTo>
                    <a:lnTo>
                      <a:pt x="153" y="169"/>
                    </a:lnTo>
                    <a:lnTo>
                      <a:pt x="153" y="171"/>
                    </a:lnTo>
                    <a:lnTo>
                      <a:pt x="153" y="248"/>
                    </a:lnTo>
                    <a:lnTo>
                      <a:pt x="541" y="248"/>
                    </a:lnTo>
                    <a:lnTo>
                      <a:pt x="541" y="387"/>
                    </a:lnTo>
                    <a:lnTo>
                      <a:pt x="153" y="387"/>
                    </a:lnTo>
                    <a:lnTo>
                      <a:pt x="153" y="389"/>
                    </a:lnTo>
                    <a:lnTo>
                      <a:pt x="153" y="392"/>
                    </a:lnTo>
                    <a:lnTo>
                      <a:pt x="153" y="394"/>
                    </a:lnTo>
                    <a:lnTo>
                      <a:pt x="153" y="396"/>
                    </a:lnTo>
                    <a:lnTo>
                      <a:pt x="153" y="400"/>
                    </a:lnTo>
                    <a:lnTo>
                      <a:pt x="153" y="402"/>
                    </a:lnTo>
                    <a:lnTo>
                      <a:pt x="153" y="404"/>
                    </a:lnTo>
                    <a:lnTo>
                      <a:pt x="153" y="407"/>
                    </a:lnTo>
                    <a:lnTo>
                      <a:pt x="153" y="409"/>
                    </a:lnTo>
                    <a:lnTo>
                      <a:pt x="153" y="411"/>
                    </a:lnTo>
                    <a:lnTo>
                      <a:pt x="153" y="413"/>
                    </a:lnTo>
                    <a:lnTo>
                      <a:pt x="153" y="417"/>
                    </a:lnTo>
                    <a:lnTo>
                      <a:pt x="153" y="419"/>
                    </a:lnTo>
                    <a:lnTo>
                      <a:pt x="153" y="420"/>
                    </a:lnTo>
                    <a:lnTo>
                      <a:pt x="153" y="424"/>
                    </a:lnTo>
                    <a:lnTo>
                      <a:pt x="153" y="426"/>
                    </a:lnTo>
                    <a:lnTo>
                      <a:pt x="153" y="428"/>
                    </a:lnTo>
                    <a:lnTo>
                      <a:pt x="153" y="432"/>
                    </a:lnTo>
                    <a:lnTo>
                      <a:pt x="153" y="434"/>
                    </a:lnTo>
                    <a:lnTo>
                      <a:pt x="153" y="435"/>
                    </a:lnTo>
                    <a:lnTo>
                      <a:pt x="153" y="439"/>
                    </a:lnTo>
                    <a:lnTo>
                      <a:pt x="153" y="441"/>
                    </a:lnTo>
                    <a:lnTo>
                      <a:pt x="153" y="443"/>
                    </a:lnTo>
                    <a:lnTo>
                      <a:pt x="153" y="447"/>
                    </a:lnTo>
                    <a:lnTo>
                      <a:pt x="153" y="449"/>
                    </a:lnTo>
                    <a:lnTo>
                      <a:pt x="153" y="450"/>
                    </a:lnTo>
                    <a:lnTo>
                      <a:pt x="153" y="454"/>
                    </a:lnTo>
                    <a:lnTo>
                      <a:pt x="153" y="456"/>
                    </a:lnTo>
                    <a:lnTo>
                      <a:pt x="153" y="458"/>
                    </a:lnTo>
                    <a:lnTo>
                      <a:pt x="153" y="462"/>
                    </a:lnTo>
                    <a:lnTo>
                      <a:pt x="153" y="464"/>
                    </a:lnTo>
                    <a:lnTo>
                      <a:pt x="153" y="465"/>
                    </a:lnTo>
                    <a:lnTo>
                      <a:pt x="153" y="467"/>
                    </a:lnTo>
                    <a:lnTo>
                      <a:pt x="153" y="469"/>
                    </a:lnTo>
                    <a:lnTo>
                      <a:pt x="153" y="471"/>
                    </a:lnTo>
                    <a:lnTo>
                      <a:pt x="153" y="473"/>
                    </a:lnTo>
                    <a:lnTo>
                      <a:pt x="155" y="473"/>
                    </a:lnTo>
                    <a:lnTo>
                      <a:pt x="155" y="475"/>
                    </a:lnTo>
                    <a:lnTo>
                      <a:pt x="155" y="477"/>
                    </a:lnTo>
                    <a:lnTo>
                      <a:pt x="157" y="479"/>
                    </a:lnTo>
                    <a:lnTo>
                      <a:pt x="157" y="480"/>
                    </a:lnTo>
                    <a:lnTo>
                      <a:pt x="159" y="482"/>
                    </a:lnTo>
                    <a:lnTo>
                      <a:pt x="161" y="484"/>
                    </a:lnTo>
                    <a:lnTo>
                      <a:pt x="162" y="486"/>
                    </a:lnTo>
                    <a:lnTo>
                      <a:pt x="164" y="488"/>
                    </a:lnTo>
                    <a:lnTo>
                      <a:pt x="166" y="488"/>
                    </a:lnTo>
                    <a:lnTo>
                      <a:pt x="168" y="490"/>
                    </a:lnTo>
                    <a:lnTo>
                      <a:pt x="170" y="490"/>
                    </a:lnTo>
                    <a:lnTo>
                      <a:pt x="172" y="492"/>
                    </a:lnTo>
                    <a:lnTo>
                      <a:pt x="174" y="492"/>
                    </a:lnTo>
                    <a:lnTo>
                      <a:pt x="176" y="492"/>
                    </a:lnTo>
                    <a:lnTo>
                      <a:pt x="177" y="492"/>
                    </a:lnTo>
                    <a:lnTo>
                      <a:pt x="179" y="492"/>
                    </a:lnTo>
                    <a:lnTo>
                      <a:pt x="181" y="492"/>
                    </a:lnTo>
                    <a:lnTo>
                      <a:pt x="668" y="492"/>
                    </a:lnTo>
                    <a:lnTo>
                      <a:pt x="670" y="492"/>
                    </a:lnTo>
                    <a:lnTo>
                      <a:pt x="672" y="492"/>
                    </a:lnTo>
                    <a:lnTo>
                      <a:pt x="673" y="492"/>
                    </a:lnTo>
                    <a:lnTo>
                      <a:pt x="673" y="490"/>
                    </a:lnTo>
                    <a:lnTo>
                      <a:pt x="675" y="490"/>
                    </a:lnTo>
                    <a:lnTo>
                      <a:pt x="677" y="490"/>
                    </a:lnTo>
                    <a:lnTo>
                      <a:pt x="677" y="488"/>
                    </a:lnTo>
                    <a:lnTo>
                      <a:pt x="679" y="488"/>
                    </a:lnTo>
                    <a:lnTo>
                      <a:pt x="681" y="488"/>
                    </a:lnTo>
                    <a:lnTo>
                      <a:pt x="681" y="486"/>
                    </a:lnTo>
                    <a:lnTo>
                      <a:pt x="683" y="486"/>
                    </a:lnTo>
                    <a:lnTo>
                      <a:pt x="683" y="484"/>
                    </a:lnTo>
                    <a:lnTo>
                      <a:pt x="685" y="482"/>
                    </a:lnTo>
                    <a:lnTo>
                      <a:pt x="687" y="480"/>
                    </a:lnTo>
                    <a:lnTo>
                      <a:pt x="688" y="479"/>
                    </a:lnTo>
                    <a:lnTo>
                      <a:pt x="688" y="477"/>
                    </a:lnTo>
                    <a:lnTo>
                      <a:pt x="690" y="477"/>
                    </a:lnTo>
                    <a:lnTo>
                      <a:pt x="690" y="475"/>
                    </a:lnTo>
                    <a:lnTo>
                      <a:pt x="690" y="473"/>
                    </a:lnTo>
                    <a:lnTo>
                      <a:pt x="690" y="471"/>
                    </a:lnTo>
                    <a:lnTo>
                      <a:pt x="692" y="469"/>
                    </a:lnTo>
                    <a:lnTo>
                      <a:pt x="692" y="467"/>
                    </a:lnTo>
                    <a:lnTo>
                      <a:pt x="692" y="465"/>
                    </a:lnTo>
                    <a:lnTo>
                      <a:pt x="692" y="0"/>
                    </a:lnTo>
                    <a:lnTo>
                      <a:pt x="857" y="0"/>
                    </a:lnTo>
                    <a:lnTo>
                      <a:pt x="861" y="0"/>
                    </a:lnTo>
                    <a:lnTo>
                      <a:pt x="862" y="0"/>
                    </a:lnTo>
                    <a:lnTo>
                      <a:pt x="864" y="0"/>
                    </a:lnTo>
                    <a:lnTo>
                      <a:pt x="868" y="2"/>
                    </a:lnTo>
                    <a:lnTo>
                      <a:pt x="870" y="2"/>
                    </a:lnTo>
                    <a:lnTo>
                      <a:pt x="872" y="4"/>
                    </a:lnTo>
                    <a:lnTo>
                      <a:pt x="874" y="4"/>
                    </a:lnTo>
                    <a:lnTo>
                      <a:pt x="877" y="6"/>
                    </a:lnTo>
                    <a:lnTo>
                      <a:pt x="879" y="6"/>
                    </a:lnTo>
                    <a:lnTo>
                      <a:pt x="881" y="8"/>
                    </a:lnTo>
                    <a:lnTo>
                      <a:pt x="883" y="10"/>
                    </a:lnTo>
                    <a:lnTo>
                      <a:pt x="885" y="12"/>
                    </a:lnTo>
                    <a:lnTo>
                      <a:pt x="889" y="12"/>
                    </a:lnTo>
                    <a:lnTo>
                      <a:pt x="891" y="13"/>
                    </a:lnTo>
                    <a:lnTo>
                      <a:pt x="892" y="15"/>
                    </a:lnTo>
                    <a:lnTo>
                      <a:pt x="894" y="17"/>
                    </a:lnTo>
                    <a:lnTo>
                      <a:pt x="896" y="19"/>
                    </a:lnTo>
                    <a:lnTo>
                      <a:pt x="898" y="21"/>
                    </a:lnTo>
                    <a:lnTo>
                      <a:pt x="900" y="23"/>
                    </a:lnTo>
                    <a:lnTo>
                      <a:pt x="902" y="25"/>
                    </a:lnTo>
                    <a:lnTo>
                      <a:pt x="904" y="27"/>
                    </a:lnTo>
                    <a:lnTo>
                      <a:pt x="906" y="28"/>
                    </a:lnTo>
                    <a:lnTo>
                      <a:pt x="907" y="32"/>
                    </a:lnTo>
                    <a:lnTo>
                      <a:pt x="909" y="34"/>
                    </a:lnTo>
                    <a:lnTo>
                      <a:pt x="911" y="36"/>
                    </a:lnTo>
                    <a:lnTo>
                      <a:pt x="911" y="38"/>
                    </a:lnTo>
                    <a:lnTo>
                      <a:pt x="913" y="40"/>
                    </a:lnTo>
                    <a:lnTo>
                      <a:pt x="915" y="42"/>
                    </a:lnTo>
                    <a:lnTo>
                      <a:pt x="917" y="43"/>
                    </a:lnTo>
                    <a:lnTo>
                      <a:pt x="919" y="45"/>
                    </a:lnTo>
                    <a:lnTo>
                      <a:pt x="919" y="47"/>
                    </a:lnTo>
                    <a:lnTo>
                      <a:pt x="921" y="49"/>
                    </a:lnTo>
                    <a:lnTo>
                      <a:pt x="928" y="60"/>
                    </a:lnTo>
                    <a:lnTo>
                      <a:pt x="934" y="72"/>
                    </a:lnTo>
                    <a:lnTo>
                      <a:pt x="941" y="83"/>
                    </a:lnTo>
                    <a:lnTo>
                      <a:pt x="947" y="94"/>
                    </a:lnTo>
                    <a:lnTo>
                      <a:pt x="954" y="105"/>
                    </a:lnTo>
                    <a:lnTo>
                      <a:pt x="960" y="117"/>
                    </a:lnTo>
                    <a:lnTo>
                      <a:pt x="965" y="128"/>
                    </a:lnTo>
                    <a:lnTo>
                      <a:pt x="973" y="139"/>
                    </a:lnTo>
                    <a:lnTo>
                      <a:pt x="979" y="150"/>
                    </a:lnTo>
                    <a:lnTo>
                      <a:pt x="984" y="162"/>
                    </a:lnTo>
                    <a:lnTo>
                      <a:pt x="990" y="173"/>
                    </a:lnTo>
                    <a:lnTo>
                      <a:pt x="995" y="184"/>
                    </a:lnTo>
                    <a:lnTo>
                      <a:pt x="1003" y="195"/>
                    </a:lnTo>
                    <a:lnTo>
                      <a:pt x="1008" y="207"/>
                    </a:lnTo>
                    <a:lnTo>
                      <a:pt x="1014" y="218"/>
                    </a:lnTo>
                    <a:lnTo>
                      <a:pt x="1020" y="229"/>
                    </a:lnTo>
                    <a:lnTo>
                      <a:pt x="1025" y="242"/>
                    </a:lnTo>
                    <a:lnTo>
                      <a:pt x="1031" y="253"/>
                    </a:lnTo>
                    <a:lnTo>
                      <a:pt x="1037" y="265"/>
                    </a:lnTo>
                    <a:lnTo>
                      <a:pt x="1044" y="276"/>
                    </a:lnTo>
                    <a:lnTo>
                      <a:pt x="1050" y="287"/>
                    </a:lnTo>
                    <a:lnTo>
                      <a:pt x="1055" y="299"/>
                    </a:lnTo>
                    <a:lnTo>
                      <a:pt x="1061" y="310"/>
                    </a:lnTo>
                    <a:lnTo>
                      <a:pt x="1067" y="321"/>
                    </a:lnTo>
                    <a:lnTo>
                      <a:pt x="1074" y="332"/>
                    </a:lnTo>
                    <a:lnTo>
                      <a:pt x="1080" y="344"/>
                    </a:lnTo>
                    <a:lnTo>
                      <a:pt x="1085" y="355"/>
                    </a:lnTo>
                    <a:lnTo>
                      <a:pt x="1093" y="366"/>
                    </a:lnTo>
                    <a:lnTo>
                      <a:pt x="1098" y="377"/>
                    </a:lnTo>
                    <a:lnTo>
                      <a:pt x="1106" y="389"/>
                    </a:lnTo>
                    <a:lnTo>
                      <a:pt x="1111" y="400"/>
                    </a:lnTo>
                    <a:lnTo>
                      <a:pt x="1119" y="411"/>
                    </a:lnTo>
                    <a:lnTo>
                      <a:pt x="1121" y="413"/>
                    </a:lnTo>
                    <a:lnTo>
                      <a:pt x="1121" y="415"/>
                    </a:lnTo>
                    <a:lnTo>
                      <a:pt x="1123" y="417"/>
                    </a:lnTo>
                    <a:lnTo>
                      <a:pt x="1123" y="419"/>
                    </a:lnTo>
                    <a:lnTo>
                      <a:pt x="1125" y="419"/>
                    </a:lnTo>
                    <a:lnTo>
                      <a:pt x="1125" y="420"/>
                    </a:lnTo>
                    <a:lnTo>
                      <a:pt x="1126" y="422"/>
                    </a:lnTo>
                    <a:lnTo>
                      <a:pt x="1128" y="424"/>
                    </a:lnTo>
                    <a:lnTo>
                      <a:pt x="1130" y="426"/>
                    </a:lnTo>
                    <a:lnTo>
                      <a:pt x="1132" y="426"/>
                    </a:lnTo>
                    <a:lnTo>
                      <a:pt x="1134" y="426"/>
                    </a:lnTo>
                    <a:lnTo>
                      <a:pt x="1134" y="424"/>
                    </a:lnTo>
                    <a:lnTo>
                      <a:pt x="1136" y="424"/>
                    </a:lnTo>
                    <a:lnTo>
                      <a:pt x="1138" y="422"/>
                    </a:lnTo>
                    <a:lnTo>
                      <a:pt x="1138" y="420"/>
                    </a:lnTo>
                    <a:lnTo>
                      <a:pt x="1140" y="419"/>
                    </a:lnTo>
                    <a:lnTo>
                      <a:pt x="1141" y="417"/>
                    </a:lnTo>
                    <a:lnTo>
                      <a:pt x="1141" y="415"/>
                    </a:lnTo>
                    <a:lnTo>
                      <a:pt x="1143" y="413"/>
                    </a:lnTo>
                    <a:lnTo>
                      <a:pt x="1143" y="411"/>
                    </a:lnTo>
                    <a:lnTo>
                      <a:pt x="1344" y="49"/>
                    </a:lnTo>
                    <a:lnTo>
                      <a:pt x="1345" y="47"/>
                    </a:lnTo>
                    <a:lnTo>
                      <a:pt x="1347" y="45"/>
                    </a:lnTo>
                    <a:lnTo>
                      <a:pt x="1347" y="42"/>
                    </a:lnTo>
                    <a:lnTo>
                      <a:pt x="1349" y="40"/>
                    </a:lnTo>
                    <a:lnTo>
                      <a:pt x="1351" y="38"/>
                    </a:lnTo>
                    <a:lnTo>
                      <a:pt x="1353" y="36"/>
                    </a:lnTo>
                    <a:lnTo>
                      <a:pt x="1355" y="32"/>
                    </a:lnTo>
                    <a:lnTo>
                      <a:pt x="1357" y="30"/>
                    </a:lnTo>
                    <a:lnTo>
                      <a:pt x="1357" y="28"/>
                    </a:lnTo>
                    <a:lnTo>
                      <a:pt x="1358" y="27"/>
                    </a:lnTo>
                    <a:lnTo>
                      <a:pt x="1360" y="25"/>
                    </a:lnTo>
                    <a:lnTo>
                      <a:pt x="1362" y="23"/>
                    </a:lnTo>
                    <a:lnTo>
                      <a:pt x="1364" y="21"/>
                    </a:lnTo>
                    <a:lnTo>
                      <a:pt x="1366" y="19"/>
                    </a:lnTo>
                    <a:lnTo>
                      <a:pt x="1368" y="17"/>
                    </a:lnTo>
                    <a:lnTo>
                      <a:pt x="1370" y="15"/>
                    </a:lnTo>
                    <a:lnTo>
                      <a:pt x="1372" y="13"/>
                    </a:lnTo>
                    <a:lnTo>
                      <a:pt x="1373" y="12"/>
                    </a:lnTo>
                    <a:lnTo>
                      <a:pt x="1377" y="10"/>
                    </a:lnTo>
                    <a:lnTo>
                      <a:pt x="1379" y="10"/>
                    </a:lnTo>
                    <a:lnTo>
                      <a:pt x="1381" y="8"/>
                    </a:lnTo>
                    <a:lnTo>
                      <a:pt x="1383" y="6"/>
                    </a:lnTo>
                    <a:lnTo>
                      <a:pt x="1385" y="6"/>
                    </a:lnTo>
                    <a:lnTo>
                      <a:pt x="1388" y="4"/>
                    </a:lnTo>
                    <a:lnTo>
                      <a:pt x="1390" y="4"/>
                    </a:lnTo>
                    <a:lnTo>
                      <a:pt x="1392" y="2"/>
                    </a:lnTo>
                    <a:lnTo>
                      <a:pt x="1396" y="2"/>
                    </a:lnTo>
                    <a:lnTo>
                      <a:pt x="1398" y="2"/>
                    </a:lnTo>
                    <a:lnTo>
                      <a:pt x="1400" y="0"/>
                    </a:lnTo>
                    <a:lnTo>
                      <a:pt x="1403" y="0"/>
                    </a:lnTo>
                    <a:lnTo>
                      <a:pt x="1405" y="0"/>
                    </a:lnTo>
                    <a:lnTo>
                      <a:pt x="1409" y="0"/>
                    </a:lnTo>
                    <a:lnTo>
                      <a:pt x="1563" y="0"/>
                    </a:lnTo>
                    <a:lnTo>
                      <a:pt x="1563" y="629"/>
                    </a:lnTo>
                    <a:lnTo>
                      <a:pt x="1409" y="629"/>
                    </a:lnTo>
                    <a:lnTo>
                      <a:pt x="1409" y="257"/>
                    </a:lnTo>
                    <a:lnTo>
                      <a:pt x="1214" y="608"/>
                    </a:lnTo>
                    <a:lnTo>
                      <a:pt x="1214" y="610"/>
                    </a:lnTo>
                    <a:lnTo>
                      <a:pt x="1212" y="612"/>
                    </a:lnTo>
                    <a:lnTo>
                      <a:pt x="1212" y="614"/>
                    </a:lnTo>
                    <a:lnTo>
                      <a:pt x="1211" y="614"/>
                    </a:lnTo>
                    <a:lnTo>
                      <a:pt x="1211" y="615"/>
                    </a:lnTo>
                    <a:lnTo>
                      <a:pt x="1211" y="617"/>
                    </a:lnTo>
                    <a:lnTo>
                      <a:pt x="1209" y="617"/>
                    </a:lnTo>
                    <a:lnTo>
                      <a:pt x="1209" y="619"/>
                    </a:lnTo>
                    <a:lnTo>
                      <a:pt x="1207" y="619"/>
                    </a:lnTo>
                    <a:lnTo>
                      <a:pt x="1207" y="621"/>
                    </a:lnTo>
                    <a:lnTo>
                      <a:pt x="1205" y="623"/>
                    </a:lnTo>
                    <a:lnTo>
                      <a:pt x="1203" y="623"/>
                    </a:lnTo>
                    <a:lnTo>
                      <a:pt x="1203" y="625"/>
                    </a:lnTo>
                    <a:lnTo>
                      <a:pt x="1201" y="625"/>
                    </a:lnTo>
                    <a:lnTo>
                      <a:pt x="1201" y="627"/>
                    </a:lnTo>
                    <a:lnTo>
                      <a:pt x="1199" y="627"/>
                    </a:lnTo>
                    <a:lnTo>
                      <a:pt x="1198" y="627"/>
                    </a:lnTo>
                    <a:lnTo>
                      <a:pt x="1196" y="629"/>
                    </a:lnTo>
                    <a:lnTo>
                      <a:pt x="1194" y="629"/>
                    </a:lnTo>
                    <a:lnTo>
                      <a:pt x="1192" y="629"/>
                    </a:lnTo>
                    <a:lnTo>
                      <a:pt x="1190" y="629"/>
                    </a:lnTo>
                    <a:lnTo>
                      <a:pt x="1076" y="629"/>
                    </a:lnTo>
                    <a:lnTo>
                      <a:pt x="1074" y="629"/>
                    </a:lnTo>
                    <a:lnTo>
                      <a:pt x="1072" y="629"/>
                    </a:lnTo>
                    <a:lnTo>
                      <a:pt x="1070" y="629"/>
                    </a:lnTo>
                    <a:lnTo>
                      <a:pt x="1068" y="629"/>
                    </a:lnTo>
                    <a:lnTo>
                      <a:pt x="1068" y="627"/>
                    </a:lnTo>
                    <a:lnTo>
                      <a:pt x="1067" y="627"/>
                    </a:lnTo>
                    <a:lnTo>
                      <a:pt x="1065" y="627"/>
                    </a:lnTo>
                    <a:lnTo>
                      <a:pt x="1065" y="625"/>
                    </a:lnTo>
                    <a:lnTo>
                      <a:pt x="1063" y="625"/>
                    </a:lnTo>
                    <a:lnTo>
                      <a:pt x="1061" y="623"/>
                    </a:lnTo>
                    <a:lnTo>
                      <a:pt x="1059" y="621"/>
                    </a:lnTo>
                    <a:lnTo>
                      <a:pt x="1057" y="619"/>
                    </a:lnTo>
                    <a:lnTo>
                      <a:pt x="1057" y="617"/>
                    </a:lnTo>
                    <a:lnTo>
                      <a:pt x="1055" y="617"/>
                    </a:lnTo>
                    <a:lnTo>
                      <a:pt x="1055" y="615"/>
                    </a:lnTo>
                    <a:lnTo>
                      <a:pt x="1053" y="615"/>
                    </a:lnTo>
                    <a:lnTo>
                      <a:pt x="1053" y="614"/>
                    </a:lnTo>
                    <a:lnTo>
                      <a:pt x="1052" y="612"/>
                    </a:lnTo>
                    <a:lnTo>
                      <a:pt x="1052" y="610"/>
                    </a:lnTo>
                    <a:lnTo>
                      <a:pt x="1050" y="608"/>
                    </a:lnTo>
                    <a:lnTo>
                      <a:pt x="857" y="257"/>
                    </a:lnTo>
                    <a:lnTo>
                      <a:pt x="857" y="580"/>
                    </a:lnTo>
                    <a:lnTo>
                      <a:pt x="857" y="582"/>
                    </a:lnTo>
                    <a:lnTo>
                      <a:pt x="857" y="585"/>
                    </a:lnTo>
                    <a:lnTo>
                      <a:pt x="857" y="587"/>
                    </a:lnTo>
                    <a:lnTo>
                      <a:pt x="857" y="589"/>
                    </a:lnTo>
                    <a:lnTo>
                      <a:pt x="857" y="593"/>
                    </a:lnTo>
                    <a:lnTo>
                      <a:pt x="855" y="595"/>
                    </a:lnTo>
                    <a:lnTo>
                      <a:pt x="855" y="597"/>
                    </a:lnTo>
                    <a:lnTo>
                      <a:pt x="853" y="599"/>
                    </a:lnTo>
                    <a:lnTo>
                      <a:pt x="853" y="600"/>
                    </a:lnTo>
                    <a:lnTo>
                      <a:pt x="851" y="604"/>
                    </a:lnTo>
                    <a:lnTo>
                      <a:pt x="849" y="606"/>
                    </a:lnTo>
                    <a:lnTo>
                      <a:pt x="849" y="608"/>
                    </a:lnTo>
                    <a:lnTo>
                      <a:pt x="848" y="610"/>
                    </a:lnTo>
                    <a:lnTo>
                      <a:pt x="846" y="612"/>
                    </a:lnTo>
                    <a:lnTo>
                      <a:pt x="844" y="614"/>
                    </a:lnTo>
                    <a:lnTo>
                      <a:pt x="842" y="615"/>
                    </a:lnTo>
                    <a:lnTo>
                      <a:pt x="840" y="615"/>
                    </a:lnTo>
                    <a:lnTo>
                      <a:pt x="840" y="617"/>
                    </a:lnTo>
                    <a:lnTo>
                      <a:pt x="838" y="619"/>
                    </a:lnTo>
                    <a:lnTo>
                      <a:pt x="834" y="621"/>
                    </a:lnTo>
                    <a:lnTo>
                      <a:pt x="833" y="621"/>
                    </a:lnTo>
                    <a:lnTo>
                      <a:pt x="831" y="623"/>
                    </a:lnTo>
                    <a:lnTo>
                      <a:pt x="829" y="625"/>
                    </a:lnTo>
                    <a:lnTo>
                      <a:pt x="827" y="625"/>
                    </a:lnTo>
                    <a:lnTo>
                      <a:pt x="825" y="627"/>
                    </a:lnTo>
                    <a:lnTo>
                      <a:pt x="823" y="627"/>
                    </a:lnTo>
                    <a:lnTo>
                      <a:pt x="821" y="627"/>
                    </a:lnTo>
                    <a:lnTo>
                      <a:pt x="818" y="629"/>
                    </a:lnTo>
                    <a:lnTo>
                      <a:pt x="816" y="629"/>
                    </a:lnTo>
                    <a:lnTo>
                      <a:pt x="814" y="629"/>
                    </a:lnTo>
                    <a:lnTo>
                      <a:pt x="812" y="629"/>
                    </a:lnTo>
                    <a:lnTo>
                      <a:pt x="808" y="629"/>
                    </a:lnTo>
                    <a:lnTo>
                      <a:pt x="48" y="629"/>
                    </a:lnTo>
                    <a:lnTo>
                      <a:pt x="45" y="629"/>
                    </a:lnTo>
                    <a:lnTo>
                      <a:pt x="43" y="629"/>
                    </a:lnTo>
                    <a:lnTo>
                      <a:pt x="41" y="629"/>
                    </a:lnTo>
                    <a:lnTo>
                      <a:pt x="37" y="629"/>
                    </a:lnTo>
                    <a:lnTo>
                      <a:pt x="35" y="629"/>
                    </a:lnTo>
                    <a:lnTo>
                      <a:pt x="33" y="627"/>
                    </a:lnTo>
                    <a:lnTo>
                      <a:pt x="31" y="627"/>
                    </a:lnTo>
                    <a:lnTo>
                      <a:pt x="30" y="625"/>
                    </a:lnTo>
                    <a:lnTo>
                      <a:pt x="26" y="625"/>
                    </a:lnTo>
                    <a:lnTo>
                      <a:pt x="24" y="623"/>
                    </a:lnTo>
                    <a:lnTo>
                      <a:pt x="22" y="623"/>
                    </a:lnTo>
                    <a:lnTo>
                      <a:pt x="20" y="621"/>
                    </a:lnTo>
                    <a:lnTo>
                      <a:pt x="18" y="619"/>
                    </a:lnTo>
                    <a:lnTo>
                      <a:pt x="16" y="617"/>
                    </a:lnTo>
                    <a:lnTo>
                      <a:pt x="15" y="617"/>
                    </a:lnTo>
                    <a:lnTo>
                      <a:pt x="13" y="615"/>
                    </a:lnTo>
                    <a:lnTo>
                      <a:pt x="11" y="614"/>
                    </a:lnTo>
                    <a:lnTo>
                      <a:pt x="11" y="612"/>
                    </a:lnTo>
                    <a:lnTo>
                      <a:pt x="9" y="610"/>
                    </a:lnTo>
                    <a:lnTo>
                      <a:pt x="7" y="608"/>
                    </a:lnTo>
                    <a:lnTo>
                      <a:pt x="5" y="606"/>
                    </a:lnTo>
                    <a:lnTo>
                      <a:pt x="5" y="604"/>
                    </a:lnTo>
                    <a:lnTo>
                      <a:pt x="3" y="600"/>
                    </a:lnTo>
                    <a:lnTo>
                      <a:pt x="3" y="599"/>
                    </a:lnTo>
                    <a:lnTo>
                      <a:pt x="1" y="597"/>
                    </a:lnTo>
                    <a:lnTo>
                      <a:pt x="1" y="595"/>
                    </a:lnTo>
                    <a:lnTo>
                      <a:pt x="0" y="593"/>
                    </a:lnTo>
                    <a:lnTo>
                      <a:pt x="0" y="589"/>
                    </a:lnTo>
                    <a:lnTo>
                      <a:pt x="0" y="587"/>
                    </a:lnTo>
                    <a:lnTo>
                      <a:pt x="0" y="585"/>
                    </a:lnTo>
                    <a:lnTo>
                      <a:pt x="0" y="582"/>
                    </a:lnTo>
                    <a:lnTo>
                      <a:pt x="0" y="580"/>
                    </a:lnTo>
                    <a:lnTo>
                      <a:pt x="0" y="49"/>
                    </a:lnTo>
                    <a:lnTo>
                      <a:pt x="0" y="47"/>
                    </a:lnTo>
                    <a:lnTo>
                      <a:pt x="0" y="45"/>
                    </a:lnTo>
                    <a:lnTo>
                      <a:pt x="0" y="42"/>
                    </a:lnTo>
                    <a:lnTo>
                      <a:pt x="0" y="40"/>
                    </a:lnTo>
                    <a:lnTo>
                      <a:pt x="0" y="38"/>
                    </a:lnTo>
                    <a:lnTo>
                      <a:pt x="1" y="36"/>
                    </a:lnTo>
                    <a:lnTo>
                      <a:pt x="1" y="32"/>
                    </a:lnTo>
                    <a:lnTo>
                      <a:pt x="3" y="30"/>
                    </a:lnTo>
                    <a:lnTo>
                      <a:pt x="3" y="28"/>
                    </a:lnTo>
                    <a:lnTo>
                      <a:pt x="5" y="27"/>
                    </a:lnTo>
                    <a:lnTo>
                      <a:pt x="5" y="25"/>
                    </a:lnTo>
                    <a:lnTo>
                      <a:pt x="7" y="23"/>
                    </a:lnTo>
                    <a:lnTo>
                      <a:pt x="9" y="21"/>
                    </a:lnTo>
                    <a:lnTo>
                      <a:pt x="11" y="19"/>
                    </a:lnTo>
                    <a:lnTo>
                      <a:pt x="13" y="17"/>
                    </a:lnTo>
                    <a:lnTo>
                      <a:pt x="13" y="15"/>
                    </a:lnTo>
                    <a:lnTo>
                      <a:pt x="15" y="13"/>
                    </a:lnTo>
                    <a:lnTo>
                      <a:pt x="16" y="12"/>
                    </a:lnTo>
                    <a:lnTo>
                      <a:pt x="18" y="10"/>
                    </a:lnTo>
                    <a:lnTo>
                      <a:pt x="20" y="10"/>
                    </a:lnTo>
                    <a:lnTo>
                      <a:pt x="22" y="8"/>
                    </a:lnTo>
                    <a:lnTo>
                      <a:pt x="26" y="6"/>
                    </a:lnTo>
                    <a:lnTo>
                      <a:pt x="28" y="6"/>
                    </a:lnTo>
                    <a:lnTo>
                      <a:pt x="30" y="4"/>
                    </a:lnTo>
                    <a:lnTo>
                      <a:pt x="31" y="4"/>
                    </a:lnTo>
                    <a:lnTo>
                      <a:pt x="33" y="2"/>
                    </a:lnTo>
                    <a:lnTo>
                      <a:pt x="37" y="2"/>
                    </a:lnTo>
                    <a:lnTo>
                      <a:pt x="39" y="2"/>
                    </a:lnTo>
                    <a:lnTo>
                      <a:pt x="41" y="2"/>
                    </a:lnTo>
                    <a:lnTo>
                      <a:pt x="43" y="0"/>
                    </a:lnTo>
                    <a:lnTo>
                      <a:pt x="46" y="0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8000"/>
              </a:solidFill>
              <a:ln w="190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18" name="Freeform 10"/>
              <p:cNvSpPr>
                <a:spLocks/>
              </p:cNvSpPr>
              <p:nvPr/>
            </p:nvSpPr>
            <p:spPr bwMode="auto">
              <a:xfrm>
                <a:off x="1228" y="322"/>
                <a:ext cx="333" cy="138"/>
              </a:xfrm>
              <a:custGeom>
                <a:avLst/>
                <a:gdLst>
                  <a:gd name="T0" fmla="*/ 4 w 1397"/>
                  <a:gd name="T1" fmla="*/ 40 h 629"/>
                  <a:gd name="T2" fmla="*/ 15 w 1397"/>
                  <a:gd name="T3" fmla="*/ 19 h 629"/>
                  <a:gd name="T4" fmla="*/ 34 w 1397"/>
                  <a:gd name="T5" fmla="*/ 6 h 629"/>
                  <a:gd name="T6" fmla="*/ 58 w 1397"/>
                  <a:gd name="T7" fmla="*/ 0 h 629"/>
                  <a:gd name="T8" fmla="*/ 178 w 1397"/>
                  <a:gd name="T9" fmla="*/ 147 h 629"/>
                  <a:gd name="T10" fmla="*/ 163 w 1397"/>
                  <a:gd name="T11" fmla="*/ 152 h 629"/>
                  <a:gd name="T12" fmla="*/ 152 w 1397"/>
                  <a:gd name="T13" fmla="*/ 165 h 629"/>
                  <a:gd name="T14" fmla="*/ 148 w 1397"/>
                  <a:gd name="T15" fmla="*/ 178 h 629"/>
                  <a:gd name="T16" fmla="*/ 148 w 1397"/>
                  <a:gd name="T17" fmla="*/ 467 h 629"/>
                  <a:gd name="T18" fmla="*/ 156 w 1397"/>
                  <a:gd name="T19" fmla="*/ 480 h 629"/>
                  <a:gd name="T20" fmla="*/ 167 w 1397"/>
                  <a:gd name="T21" fmla="*/ 490 h 629"/>
                  <a:gd name="T22" fmla="*/ 182 w 1397"/>
                  <a:gd name="T23" fmla="*/ 494 h 629"/>
                  <a:gd name="T24" fmla="*/ 798 w 1397"/>
                  <a:gd name="T25" fmla="*/ 492 h 629"/>
                  <a:gd name="T26" fmla="*/ 813 w 1397"/>
                  <a:gd name="T27" fmla="*/ 479 h 629"/>
                  <a:gd name="T28" fmla="*/ 844 w 1397"/>
                  <a:gd name="T29" fmla="*/ 439 h 629"/>
                  <a:gd name="T30" fmla="*/ 878 w 1397"/>
                  <a:gd name="T31" fmla="*/ 402 h 629"/>
                  <a:gd name="T32" fmla="*/ 910 w 1397"/>
                  <a:gd name="T33" fmla="*/ 364 h 629"/>
                  <a:gd name="T34" fmla="*/ 934 w 1397"/>
                  <a:gd name="T35" fmla="*/ 334 h 629"/>
                  <a:gd name="T36" fmla="*/ 940 w 1397"/>
                  <a:gd name="T37" fmla="*/ 323 h 629"/>
                  <a:gd name="T38" fmla="*/ 934 w 1397"/>
                  <a:gd name="T39" fmla="*/ 310 h 629"/>
                  <a:gd name="T40" fmla="*/ 792 w 1397"/>
                  <a:gd name="T41" fmla="*/ 152 h 629"/>
                  <a:gd name="T42" fmla="*/ 781 w 1397"/>
                  <a:gd name="T43" fmla="*/ 145 h 629"/>
                  <a:gd name="T44" fmla="*/ 708 w 1397"/>
                  <a:gd name="T45" fmla="*/ 0 h 629"/>
                  <a:gd name="T46" fmla="*/ 745 w 1397"/>
                  <a:gd name="T47" fmla="*/ 0 h 629"/>
                  <a:gd name="T48" fmla="*/ 785 w 1397"/>
                  <a:gd name="T49" fmla="*/ 0 h 629"/>
                  <a:gd name="T50" fmla="*/ 824 w 1397"/>
                  <a:gd name="T51" fmla="*/ 0 h 629"/>
                  <a:gd name="T52" fmla="*/ 858 w 1397"/>
                  <a:gd name="T53" fmla="*/ 4 h 629"/>
                  <a:gd name="T54" fmla="*/ 880 w 1397"/>
                  <a:gd name="T55" fmla="*/ 15 h 629"/>
                  <a:gd name="T56" fmla="*/ 899 w 1397"/>
                  <a:gd name="T57" fmla="*/ 34 h 629"/>
                  <a:gd name="T58" fmla="*/ 914 w 1397"/>
                  <a:gd name="T59" fmla="*/ 55 h 629"/>
                  <a:gd name="T60" fmla="*/ 1035 w 1397"/>
                  <a:gd name="T61" fmla="*/ 197 h 629"/>
                  <a:gd name="T62" fmla="*/ 1045 w 1397"/>
                  <a:gd name="T63" fmla="*/ 203 h 629"/>
                  <a:gd name="T64" fmla="*/ 1168 w 1397"/>
                  <a:gd name="T65" fmla="*/ 58 h 629"/>
                  <a:gd name="T66" fmla="*/ 1183 w 1397"/>
                  <a:gd name="T67" fmla="*/ 40 h 629"/>
                  <a:gd name="T68" fmla="*/ 1202 w 1397"/>
                  <a:gd name="T69" fmla="*/ 21 h 629"/>
                  <a:gd name="T70" fmla="*/ 1224 w 1397"/>
                  <a:gd name="T71" fmla="*/ 6 h 629"/>
                  <a:gd name="T72" fmla="*/ 1397 w 1397"/>
                  <a:gd name="T73" fmla="*/ 0 h 629"/>
                  <a:gd name="T74" fmla="*/ 1378 w 1397"/>
                  <a:gd name="T75" fmla="*/ 145 h 629"/>
                  <a:gd name="T76" fmla="*/ 1354 w 1397"/>
                  <a:gd name="T77" fmla="*/ 145 h 629"/>
                  <a:gd name="T78" fmla="*/ 1331 w 1397"/>
                  <a:gd name="T79" fmla="*/ 145 h 629"/>
                  <a:gd name="T80" fmla="*/ 1307 w 1397"/>
                  <a:gd name="T81" fmla="*/ 145 h 629"/>
                  <a:gd name="T82" fmla="*/ 1294 w 1397"/>
                  <a:gd name="T83" fmla="*/ 148 h 629"/>
                  <a:gd name="T84" fmla="*/ 1153 w 1397"/>
                  <a:gd name="T85" fmla="*/ 312 h 629"/>
                  <a:gd name="T86" fmla="*/ 1148 w 1397"/>
                  <a:gd name="T87" fmla="*/ 323 h 629"/>
                  <a:gd name="T88" fmla="*/ 1153 w 1397"/>
                  <a:gd name="T89" fmla="*/ 334 h 629"/>
                  <a:gd name="T90" fmla="*/ 1288 w 1397"/>
                  <a:gd name="T91" fmla="*/ 492 h 629"/>
                  <a:gd name="T92" fmla="*/ 1303 w 1397"/>
                  <a:gd name="T93" fmla="*/ 492 h 629"/>
                  <a:gd name="T94" fmla="*/ 1200 w 1397"/>
                  <a:gd name="T95" fmla="*/ 629 h 629"/>
                  <a:gd name="T96" fmla="*/ 1185 w 1397"/>
                  <a:gd name="T97" fmla="*/ 625 h 629"/>
                  <a:gd name="T98" fmla="*/ 1174 w 1397"/>
                  <a:gd name="T99" fmla="*/ 619 h 629"/>
                  <a:gd name="T100" fmla="*/ 888 w 1397"/>
                  <a:gd name="T101" fmla="*/ 623 h 629"/>
                  <a:gd name="T102" fmla="*/ 874 w 1397"/>
                  <a:gd name="T103" fmla="*/ 629 h 629"/>
                  <a:gd name="T104" fmla="*/ 859 w 1397"/>
                  <a:gd name="T105" fmla="*/ 629 h 629"/>
                  <a:gd name="T106" fmla="*/ 40 w 1397"/>
                  <a:gd name="T107" fmla="*/ 625 h 629"/>
                  <a:gd name="T108" fmla="*/ 19 w 1397"/>
                  <a:gd name="T109" fmla="*/ 615 h 629"/>
                  <a:gd name="T110" fmla="*/ 6 w 1397"/>
                  <a:gd name="T111" fmla="*/ 597 h 629"/>
                  <a:gd name="T112" fmla="*/ 0 w 1397"/>
                  <a:gd name="T113" fmla="*/ 574 h 629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397"/>
                  <a:gd name="T172" fmla="*/ 0 h 629"/>
                  <a:gd name="T173" fmla="*/ 1397 w 1397"/>
                  <a:gd name="T174" fmla="*/ 629 h 629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397" h="629">
                    <a:moveTo>
                      <a:pt x="0" y="58"/>
                    </a:moveTo>
                    <a:lnTo>
                      <a:pt x="0" y="57"/>
                    </a:lnTo>
                    <a:lnTo>
                      <a:pt x="0" y="53"/>
                    </a:lnTo>
                    <a:lnTo>
                      <a:pt x="0" y="51"/>
                    </a:lnTo>
                    <a:lnTo>
                      <a:pt x="0" y="47"/>
                    </a:lnTo>
                    <a:lnTo>
                      <a:pt x="2" y="45"/>
                    </a:lnTo>
                    <a:lnTo>
                      <a:pt x="2" y="42"/>
                    </a:lnTo>
                    <a:lnTo>
                      <a:pt x="4" y="40"/>
                    </a:lnTo>
                    <a:lnTo>
                      <a:pt x="4" y="36"/>
                    </a:lnTo>
                    <a:lnTo>
                      <a:pt x="6" y="34"/>
                    </a:lnTo>
                    <a:lnTo>
                      <a:pt x="8" y="30"/>
                    </a:lnTo>
                    <a:lnTo>
                      <a:pt x="10" y="28"/>
                    </a:lnTo>
                    <a:lnTo>
                      <a:pt x="10" y="27"/>
                    </a:lnTo>
                    <a:lnTo>
                      <a:pt x="12" y="25"/>
                    </a:lnTo>
                    <a:lnTo>
                      <a:pt x="13" y="21"/>
                    </a:lnTo>
                    <a:lnTo>
                      <a:pt x="15" y="19"/>
                    </a:lnTo>
                    <a:lnTo>
                      <a:pt x="17" y="17"/>
                    </a:lnTo>
                    <a:lnTo>
                      <a:pt x="21" y="15"/>
                    </a:lnTo>
                    <a:lnTo>
                      <a:pt x="23" y="13"/>
                    </a:lnTo>
                    <a:lnTo>
                      <a:pt x="25" y="12"/>
                    </a:lnTo>
                    <a:lnTo>
                      <a:pt x="27" y="10"/>
                    </a:lnTo>
                    <a:lnTo>
                      <a:pt x="30" y="10"/>
                    </a:lnTo>
                    <a:lnTo>
                      <a:pt x="32" y="8"/>
                    </a:lnTo>
                    <a:lnTo>
                      <a:pt x="34" y="6"/>
                    </a:lnTo>
                    <a:lnTo>
                      <a:pt x="38" y="6"/>
                    </a:lnTo>
                    <a:lnTo>
                      <a:pt x="40" y="4"/>
                    </a:lnTo>
                    <a:lnTo>
                      <a:pt x="43" y="2"/>
                    </a:lnTo>
                    <a:lnTo>
                      <a:pt x="45" y="2"/>
                    </a:lnTo>
                    <a:lnTo>
                      <a:pt x="49" y="2"/>
                    </a:lnTo>
                    <a:lnTo>
                      <a:pt x="51" y="0"/>
                    </a:lnTo>
                    <a:lnTo>
                      <a:pt x="55" y="0"/>
                    </a:lnTo>
                    <a:lnTo>
                      <a:pt x="58" y="0"/>
                    </a:lnTo>
                    <a:lnTo>
                      <a:pt x="60" y="0"/>
                    </a:lnTo>
                    <a:lnTo>
                      <a:pt x="590" y="0"/>
                    </a:lnTo>
                    <a:lnTo>
                      <a:pt x="590" y="145"/>
                    </a:lnTo>
                    <a:lnTo>
                      <a:pt x="186" y="145"/>
                    </a:lnTo>
                    <a:lnTo>
                      <a:pt x="184" y="145"/>
                    </a:lnTo>
                    <a:lnTo>
                      <a:pt x="182" y="145"/>
                    </a:lnTo>
                    <a:lnTo>
                      <a:pt x="180" y="145"/>
                    </a:lnTo>
                    <a:lnTo>
                      <a:pt x="178" y="147"/>
                    </a:lnTo>
                    <a:lnTo>
                      <a:pt x="176" y="147"/>
                    </a:lnTo>
                    <a:lnTo>
                      <a:pt x="174" y="147"/>
                    </a:lnTo>
                    <a:lnTo>
                      <a:pt x="173" y="147"/>
                    </a:lnTo>
                    <a:lnTo>
                      <a:pt x="171" y="148"/>
                    </a:lnTo>
                    <a:lnTo>
                      <a:pt x="169" y="148"/>
                    </a:lnTo>
                    <a:lnTo>
                      <a:pt x="167" y="150"/>
                    </a:lnTo>
                    <a:lnTo>
                      <a:pt x="165" y="150"/>
                    </a:lnTo>
                    <a:lnTo>
                      <a:pt x="163" y="152"/>
                    </a:lnTo>
                    <a:lnTo>
                      <a:pt x="161" y="154"/>
                    </a:lnTo>
                    <a:lnTo>
                      <a:pt x="159" y="156"/>
                    </a:lnTo>
                    <a:lnTo>
                      <a:pt x="158" y="156"/>
                    </a:lnTo>
                    <a:lnTo>
                      <a:pt x="158" y="158"/>
                    </a:lnTo>
                    <a:lnTo>
                      <a:pt x="156" y="160"/>
                    </a:lnTo>
                    <a:lnTo>
                      <a:pt x="154" y="162"/>
                    </a:lnTo>
                    <a:lnTo>
                      <a:pt x="152" y="163"/>
                    </a:lnTo>
                    <a:lnTo>
                      <a:pt x="152" y="165"/>
                    </a:lnTo>
                    <a:lnTo>
                      <a:pt x="152" y="167"/>
                    </a:lnTo>
                    <a:lnTo>
                      <a:pt x="150" y="167"/>
                    </a:lnTo>
                    <a:lnTo>
                      <a:pt x="150" y="169"/>
                    </a:lnTo>
                    <a:lnTo>
                      <a:pt x="150" y="171"/>
                    </a:lnTo>
                    <a:lnTo>
                      <a:pt x="148" y="173"/>
                    </a:lnTo>
                    <a:lnTo>
                      <a:pt x="148" y="175"/>
                    </a:lnTo>
                    <a:lnTo>
                      <a:pt x="148" y="177"/>
                    </a:lnTo>
                    <a:lnTo>
                      <a:pt x="148" y="178"/>
                    </a:lnTo>
                    <a:lnTo>
                      <a:pt x="148" y="180"/>
                    </a:lnTo>
                    <a:lnTo>
                      <a:pt x="148" y="182"/>
                    </a:lnTo>
                    <a:lnTo>
                      <a:pt x="148" y="248"/>
                    </a:lnTo>
                    <a:lnTo>
                      <a:pt x="528" y="248"/>
                    </a:lnTo>
                    <a:lnTo>
                      <a:pt x="528" y="387"/>
                    </a:lnTo>
                    <a:lnTo>
                      <a:pt x="148" y="387"/>
                    </a:lnTo>
                    <a:lnTo>
                      <a:pt x="148" y="465"/>
                    </a:lnTo>
                    <a:lnTo>
                      <a:pt x="148" y="467"/>
                    </a:lnTo>
                    <a:lnTo>
                      <a:pt x="150" y="469"/>
                    </a:lnTo>
                    <a:lnTo>
                      <a:pt x="150" y="471"/>
                    </a:lnTo>
                    <a:lnTo>
                      <a:pt x="150" y="473"/>
                    </a:lnTo>
                    <a:lnTo>
                      <a:pt x="152" y="475"/>
                    </a:lnTo>
                    <a:lnTo>
                      <a:pt x="152" y="477"/>
                    </a:lnTo>
                    <a:lnTo>
                      <a:pt x="154" y="479"/>
                    </a:lnTo>
                    <a:lnTo>
                      <a:pt x="154" y="480"/>
                    </a:lnTo>
                    <a:lnTo>
                      <a:pt x="156" y="480"/>
                    </a:lnTo>
                    <a:lnTo>
                      <a:pt x="156" y="482"/>
                    </a:lnTo>
                    <a:lnTo>
                      <a:pt x="158" y="484"/>
                    </a:lnTo>
                    <a:lnTo>
                      <a:pt x="159" y="484"/>
                    </a:lnTo>
                    <a:lnTo>
                      <a:pt x="159" y="486"/>
                    </a:lnTo>
                    <a:lnTo>
                      <a:pt x="161" y="486"/>
                    </a:lnTo>
                    <a:lnTo>
                      <a:pt x="163" y="488"/>
                    </a:lnTo>
                    <a:lnTo>
                      <a:pt x="165" y="488"/>
                    </a:lnTo>
                    <a:lnTo>
                      <a:pt x="167" y="490"/>
                    </a:lnTo>
                    <a:lnTo>
                      <a:pt x="169" y="490"/>
                    </a:lnTo>
                    <a:lnTo>
                      <a:pt x="171" y="492"/>
                    </a:lnTo>
                    <a:lnTo>
                      <a:pt x="173" y="492"/>
                    </a:lnTo>
                    <a:lnTo>
                      <a:pt x="174" y="492"/>
                    </a:lnTo>
                    <a:lnTo>
                      <a:pt x="176" y="494"/>
                    </a:lnTo>
                    <a:lnTo>
                      <a:pt x="178" y="494"/>
                    </a:lnTo>
                    <a:lnTo>
                      <a:pt x="180" y="494"/>
                    </a:lnTo>
                    <a:lnTo>
                      <a:pt x="182" y="494"/>
                    </a:lnTo>
                    <a:lnTo>
                      <a:pt x="184" y="494"/>
                    </a:lnTo>
                    <a:lnTo>
                      <a:pt x="186" y="494"/>
                    </a:lnTo>
                    <a:lnTo>
                      <a:pt x="788" y="492"/>
                    </a:lnTo>
                    <a:lnTo>
                      <a:pt x="790" y="492"/>
                    </a:lnTo>
                    <a:lnTo>
                      <a:pt x="792" y="492"/>
                    </a:lnTo>
                    <a:lnTo>
                      <a:pt x="794" y="492"/>
                    </a:lnTo>
                    <a:lnTo>
                      <a:pt x="796" y="492"/>
                    </a:lnTo>
                    <a:lnTo>
                      <a:pt x="798" y="492"/>
                    </a:lnTo>
                    <a:lnTo>
                      <a:pt x="800" y="492"/>
                    </a:lnTo>
                    <a:lnTo>
                      <a:pt x="800" y="490"/>
                    </a:lnTo>
                    <a:lnTo>
                      <a:pt x="801" y="490"/>
                    </a:lnTo>
                    <a:lnTo>
                      <a:pt x="803" y="490"/>
                    </a:lnTo>
                    <a:lnTo>
                      <a:pt x="803" y="488"/>
                    </a:lnTo>
                    <a:lnTo>
                      <a:pt x="805" y="488"/>
                    </a:lnTo>
                    <a:lnTo>
                      <a:pt x="809" y="482"/>
                    </a:lnTo>
                    <a:lnTo>
                      <a:pt x="813" y="479"/>
                    </a:lnTo>
                    <a:lnTo>
                      <a:pt x="818" y="473"/>
                    </a:lnTo>
                    <a:lnTo>
                      <a:pt x="822" y="467"/>
                    </a:lnTo>
                    <a:lnTo>
                      <a:pt x="826" y="464"/>
                    </a:lnTo>
                    <a:lnTo>
                      <a:pt x="829" y="458"/>
                    </a:lnTo>
                    <a:lnTo>
                      <a:pt x="833" y="454"/>
                    </a:lnTo>
                    <a:lnTo>
                      <a:pt x="837" y="449"/>
                    </a:lnTo>
                    <a:lnTo>
                      <a:pt x="841" y="445"/>
                    </a:lnTo>
                    <a:lnTo>
                      <a:pt x="844" y="439"/>
                    </a:lnTo>
                    <a:lnTo>
                      <a:pt x="850" y="435"/>
                    </a:lnTo>
                    <a:lnTo>
                      <a:pt x="854" y="430"/>
                    </a:lnTo>
                    <a:lnTo>
                      <a:pt x="858" y="426"/>
                    </a:lnTo>
                    <a:lnTo>
                      <a:pt x="861" y="420"/>
                    </a:lnTo>
                    <a:lnTo>
                      <a:pt x="865" y="417"/>
                    </a:lnTo>
                    <a:lnTo>
                      <a:pt x="869" y="411"/>
                    </a:lnTo>
                    <a:lnTo>
                      <a:pt x="873" y="407"/>
                    </a:lnTo>
                    <a:lnTo>
                      <a:pt x="878" y="402"/>
                    </a:lnTo>
                    <a:lnTo>
                      <a:pt x="882" y="398"/>
                    </a:lnTo>
                    <a:lnTo>
                      <a:pt x="886" y="392"/>
                    </a:lnTo>
                    <a:lnTo>
                      <a:pt x="889" y="389"/>
                    </a:lnTo>
                    <a:lnTo>
                      <a:pt x="893" y="383"/>
                    </a:lnTo>
                    <a:lnTo>
                      <a:pt x="897" y="379"/>
                    </a:lnTo>
                    <a:lnTo>
                      <a:pt x="901" y="374"/>
                    </a:lnTo>
                    <a:lnTo>
                      <a:pt x="906" y="370"/>
                    </a:lnTo>
                    <a:lnTo>
                      <a:pt x="910" y="364"/>
                    </a:lnTo>
                    <a:lnTo>
                      <a:pt x="914" y="360"/>
                    </a:lnTo>
                    <a:lnTo>
                      <a:pt x="917" y="355"/>
                    </a:lnTo>
                    <a:lnTo>
                      <a:pt x="921" y="351"/>
                    </a:lnTo>
                    <a:lnTo>
                      <a:pt x="925" y="345"/>
                    </a:lnTo>
                    <a:lnTo>
                      <a:pt x="929" y="342"/>
                    </a:lnTo>
                    <a:lnTo>
                      <a:pt x="932" y="336"/>
                    </a:lnTo>
                    <a:lnTo>
                      <a:pt x="934" y="336"/>
                    </a:lnTo>
                    <a:lnTo>
                      <a:pt x="934" y="334"/>
                    </a:lnTo>
                    <a:lnTo>
                      <a:pt x="936" y="334"/>
                    </a:lnTo>
                    <a:lnTo>
                      <a:pt x="936" y="332"/>
                    </a:lnTo>
                    <a:lnTo>
                      <a:pt x="936" y="330"/>
                    </a:lnTo>
                    <a:lnTo>
                      <a:pt x="938" y="330"/>
                    </a:lnTo>
                    <a:lnTo>
                      <a:pt x="938" y="329"/>
                    </a:lnTo>
                    <a:lnTo>
                      <a:pt x="938" y="327"/>
                    </a:lnTo>
                    <a:lnTo>
                      <a:pt x="940" y="325"/>
                    </a:lnTo>
                    <a:lnTo>
                      <a:pt x="940" y="323"/>
                    </a:lnTo>
                    <a:lnTo>
                      <a:pt x="940" y="321"/>
                    </a:lnTo>
                    <a:lnTo>
                      <a:pt x="938" y="319"/>
                    </a:lnTo>
                    <a:lnTo>
                      <a:pt x="938" y="317"/>
                    </a:lnTo>
                    <a:lnTo>
                      <a:pt x="938" y="315"/>
                    </a:lnTo>
                    <a:lnTo>
                      <a:pt x="936" y="314"/>
                    </a:lnTo>
                    <a:lnTo>
                      <a:pt x="936" y="312"/>
                    </a:lnTo>
                    <a:lnTo>
                      <a:pt x="934" y="312"/>
                    </a:lnTo>
                    <a:lnTo>
                      <a:pt x="934" y="310"/>
                    </a:lnTo>
                    <a:lnTo>
                      <a:pt x="932" y="310"/>
                    </a:lnTo>
                    <a:lnTo>
                      <a:pt x="801" y="160"/>
                    </a:lnTo>
                    <a:lnTo>
                      <a:pt x="800" y="158"/>
                    </a:lnTo>
                    <a:lnTo>
                      <a:pt x="798" y="156"/>
                    </a:lnTo>
                    <a:lnTo>
                      <a:pt x="796" y="154"/>
                    </a:lnTo>
                    <a:lnTo>
                      <a:pt x="794" y="154"/>
                    </a:lnTo>
                    <a:lnTo>
                      <a:pt x="794" y="152"/>
                    </a:lnTo>
                    <a:lnTo>
                      <a:pt x="792" y="152"/>
                    </a:lnTo>
                    <a:lnTo>
                      <a:pt x="792" y="150"/>
                    </a:lnTo>
                    <a:lnTo>
                      <a:pt x="790" y="150"/>
                    </a:lnTo>
                    <a:lnTo>
                      <a:pt x="790" y="148"/>
                    </a:lnTo>
                    <a:lnTo>
                      <a:pt x="788" y="148"/>
                    </a:lnTo>
                    <a:lnTo>
                      <a:pt x="786" y="147"/>
                    </a:lnTo>
                    <a:lnTo>
                      <a:pt x="785" y="147"/>
                    </a:lnTo>
                    <a:lnTo>
                      <a:pt x="783" y="145"/>
                    </a:lnTo>
                    <a:lnTo>
                      <a:pt x="781" y="145"/>
                    </a:lnTo>
                    <a:lnTo>
                      <a:pt x="779" y="145"/>
                    </a:lnTo>
                    <a:lnTo>
                      <a:pt x="680" y="145"/>
                    </a:lnTo>
                    <a:lnTo>
                      <a:pt x="680" y="0"/>
                    </a:lnTo>
                    <a:lnTo>
                      <a:pt x="685" y="0"/>
                    </a:lnTo>
                    <a:lnTo>
                      <a:pt x="691" y="0"/>
                    </a:lnTo>
                    <a:lnTo>
                      <a:pt x="697" y="0"/>
                    </a:lnTo>
                    <a:lnTo>
                      <a:pt x="702" y="0"/>
                    </a:lnTo>
                    <a:lnTo>
                      <a:pt x="708" y="0"/>
                    </a:lnTo>
                    <a:lnTo>
                      <a:pt x="712" y="0"/>
                    </a:lnTo>
                    <a:lnTo>
                      <a:pt x="717" y="0"/>
                    </a:lnTo>
                    <a:lnTo>
                      <a:pt x="723" y="0"/>
                    </a:lnTo>
                    <a:lnTo>
                      <a:pt x="727" y="0"/>
                    </a:lnTo>
                    <a:lnTo>
                      <a:pt x="732" y="0"/>
                    </a:lnTo>
                    <a:lnTo>
                      <a:pt x="736" y="0"/>
                    </a:lnTo>
                    <a:lnTo>
                      <a:pt x="742" y="0"/>
                    </a:lnTo>
                    <a:lnTo>
                      <a:pt x="745" y="0"/>
                    </a:lnTo>
                    <a:lnTo>
                      <a:pt x="751" y="0"/>
                    </a:lnTo>
                    <a:lnTo>
                      <a:pt x="755" y="0"/>
                    </a:lnTo>
                    <a:lnTo>
                      <a:pt x="760" y="0"/>
                    </a:lnTo>
                    <a:lnTo>
                      <a:pt x="764" y="0"/>
                    </a:lnTo>
                    <a:lnTo>
                      <a:pt x="770" y="0"/>
                    </a:lnTo>
                    <a:lnTo>
                      <a:pt x="773" y="0"/>
                    </a:lnTo>
                    <a:lnTo>
                      <a:pt x="779" y="0"/>
                    </a:lnTo>
                    <a:lnTo>
                      <a:pt x="785" y="0"/>
                    </a:lnTo>
                    <a:lnTo>
                      <a:pt x="788" y="0"/>
                    </a:lnTo>
                    <a:lnTo>
                      <a:pt x="794" y="0"/>
                    </a:lnTo>
                    <a:lnTo>
                      <a:pt x="798" y="0"/>
                    </a:lnTo>
                    <a:lnTo>
                      <a:pt x="803" y="0"/>
                    </a:lnTo>
                    <a:lnTo>
                      <a:pt x="809" y="0"/>
                    </a:lnTo>
                    <a:lnTo>
                      <a:pt x="813" y="0"/>
                    </a:lnTo>
                    <a:lnTo>
                      <a:pt x="818" y="0"/>
                    </a:lnTo>
                    <a:lnTo>
                      <a:pt x="824" y="0"/>
                    </a:lnTo>
                    <a:lnTo>
                      <a:pt x="829" y="0"/>
                    </a:lnTo>
                    <a:lnTo>
                      <a:pt x="835" y="0"/>
                    </a:lnTo>
                    <a:lnTo>
                      <a:pt x="841" y="0"/>
                    </a:lnTo>
                    <a:lnTo>
                      <a:pt x="843" y="0"/>
                    </a:lnTo>
                    <a:lnTo>
                      <a:pt x="846" y="0"/>
                    </a:lnTo>
                    <a:lnTo>
                      <a:pt x="850" y="2"/>
                    </a:lnTo>
                    <a:lnTo>
                      <a:pt x="854" y="2"/>
                    </a:lnTo>
                    <a:lnTo>
                      <a:pt x="858" y="4"/>
                    </a:lnTo>
                    <a:lnTo>
                      <a:pt x="859" y="4"/>
                    </a:lnTo>
                    <a:lnTo>
                      <a:pt x="863" y="6"/>
                    </a:lnTo>
                    <a:lnTo>
                      <a:pt x="865" y="8"/>
                    </a:lnTo>
                    <a:lnTo>
                      <a:pt x="869" y="8"/>
                    </a:lnTo>
                    <a:lnTo>
                      <a:pt x="871" y="10"/>
                    </a:lnTo>
                    <a:lnTo>
                      <a:pt x="874" y="12"/>
                    </a:lnTo>
                    <a:lnTo>
                      <a:pt x="876" y="13"/>
                    </a:lnTo>
                    <a:lnTo>
                      <a:pt x="880" y="15"/>
                    </a:lnTo>
                    <a:lnTo>
                      <a:pt x="882" y="19"/>
                    </a:lnTo>
                    <a:lnTo>
                      <a:pt x="884" y="21"/>
                    </a:lnTo>
                    <a:lnTo>
                      <a:pt x="888" y="23"/>
                    </a:lnTo>
                    <a:lnTo>
                      <a:pt x="889" y="25"/>
                    </a:lnTo>
                    <a:lnTo>
                      <a:pt x="891" y="27"/>
                    </a:lnTo>
                    <a:lnTo>
                      <a:pt x="893" y="30"/>
                    </a:lnTo>
                    <a:lnTo>
                      <a:pt x="897" y="32"/>
                    </a:lnTo>
                    <a:lnTo>
                      <a:pt x="899" y="34"/>
                    </a:lnTo>
                    <a:lnTo>
                      <a:pt x="901" y="38"/>
                    </a:lnTo>
                    <a:lnTo>
                      <a:pt x="902" y="40"/>
                    </a:lnTo>
                    <a:lnTo>
                      <a:pt x="904" y="42"/>
                    </a:lnTo>
                    <a:lnTo>
                      <a:pt x="906" y="45"/>
                    </a:lnTo>
                    <a:lnTo>
                      <a:pt x="908" y="47"/>
                    </a:lnTo>
                    <a:lnTo>
                      <a:pt x="910" y="49"/>
                    </a:lnTo>
                    <a:lnTo>
                      <a:pt x="912" y="53"/>
                    </a:lnTo>
                    <a:lnTo>
                      <a:pt x="914" y="55"/>
                    </a:lnTo>
                    <a:lnTo>
                      <a:pt x="916" y="57"/>
                    </a:lnTo>
                    <a:lnTo>
                      <a:pt x="917" y="58"/>
                    </a:lnTo>
                    <a:lnTo>
                      <a:pt x="919" y="60"/>
                    </a:lnTo>
                    <a:lnTo>
                      <a:pt x="1032" y="193"/>
                    </a:lnTo>
                    <a:lnTo>
                      <a:pt x="1032" y="195"/>
                    </a:lnTo>
                    <a:lnTo>
                      <a:pt x="1034" y="195"/>
                    </a:lnTo>
                    <a:lnTo>
                      <a:pt x="1034" y="197"/>
                    </a:lnTo>
                    <a:lnTo>
                      <a:pt x="1035" y="197"/>
                    </a:lnTo>
                    <a:lnTo>
                      <a:pt x="1035" y="199"/>
                    </a:lnTo>
                    <a:lnTo>
                      <a:pt x="1037" y="201"/>
                    </a:lnTo>
                    <a:lnTo>
                      <a:pt x="1039" y="201"/>
                    </a:lnTo>
                    <a:lnTo>
                      <a:pt x="1039" y="203"/>
                    </a:lnTo>
                    <a:lnTo>
                      <a:pt x="1041" y="203"/>
                    </a:lnTo>
                    <a:lnTo>
                      <a:pt x="1043" y="205"/>
                    </a:lnTo>
                    <a:lnTo>
                      <a:pt x="1043" y="203"/>
                    </a:lnTo>
                    <a:lnTo>
                      <a:pt x="1045" y="203"/>
                    </a:lnTo>
                    <a:lnTo>
                      <a:pt x="1047" y="201"/>
                    </a:lnTo>
                    <a:lnTo>
                      <a:pt x="1048" y="199"/>
                    </a:lnTo>
                    <a:lnTo>
                      <a:pt x="1050" y="197"/>
                    </a:lnTo>
                    <a:lnTo>
                      <a:pt x="1050" y="195"/>
                    </a:lnTo>
                    <a:lnTo>
                      <a:pt x="1052" y="195"/>
                    </a:lnTo>
                    <a:lnTo>
                      <a:pt x="1052" y="193"/>
                    </a:lnTo>
                    <a:lnTo>
                      <a:pt x="1166" y="60"/>
                    </a:lnTo>
                    <a:lnTo>
                      <a:pt x="1168" y="58"/>
                    </a:lnTo>
                    <a:lnTo>
                      <a:pt x="1170" y="57"/>
                    </a:lnTo>
                    <a:lnTo>
                      <a:pt x="1170" y="55"/>
                    </a:lnTo>
                    <a:lnTo>
                      <a:pt x="1172" y="51"/>
                    </a:lnTo>
                    <a:lnTo>
                      <a:pt x="1174" y="49"/>
                    </a:lnTo>
                    <a:lnTo>
                      <a:pt x="1176" y="47"/>
                    </a:lnTo>
                    <a:lnTo>
                      <a:pt x="1178" y="45"/>
                    </a:lnTo>
                    <a:lnTo>
                      <a:pt x="1181" y="43"/>
                    </a:lnTo>
                    <a:lnTo>
                      <a:pt x="1183" y="40"/>
                    </a:lnTo>
                    <a:lnTo>
                      <a:pt x="1185" y="38"/>
                    </a:lnTo>
                    <a:lnTo>
                      <a:pt x="1187" y="36"/>
                    </a:lnTo>
                    <a:lnTo>
                      <a:pt x="1189" y="32"/>
                    </a:lnTo>
                    <a:lnTo>
                      <a:pt x="1193" y="30"/>
                    </a:lnTo>
                    <a:lnTo>
                      <a:pt x="1194" y="28"/>
                    </a:lnTo>
                    <a:lnTo>
                      <a:pt x="1196" y="27"/>
                    </a:lnTo>
                    <a:lnTo>
                      <a:pt x="1200" y="23"/>
                    </a:lnTo>
                    <a:lnTo>
                      <a:pt x="1202" y="21"/>
                    </a:lnTo>
                    <a:lnTo>
                      <a:pt x="1206" y="19"/>
                    </a:lnTo>
                    <a:lnTo>
                      <a:pt x="1208" y="17"/>
                    </a:lnTo>
                    <a:lnTo>
                      <a:pt x="1211" y="15"/>
                    </a:lnTo>
                    <a:lnTo>
                      <a:pt x="1213" y="12"/>
                    </a:lnTo>
                    <a:lnTo>
                      <a:pt x="1217" y="10"/>
                    </a:lnTo>
                    <a:lnTo>
                      <a:pt x="1219" y="10"/>
                    </a:lnTo>
                    <a:lnTo>
                      <a:pt x="1223" y="8"/>
                    </a:lnTo>
                    <a:lnTo>
                      <a:pt x="1224" y="6"/>
                    </a:lnTo>
                    <a:lnTo>
                      <a:pt x="1228" y="4"/>
                    </a:lnTo>
                    <a:lnTo>
                      <a:pt x="1230" y="4"/>
                    </a:lnTo>
                    <a:lnTo>
                      <a:pt x="1234" y="2"/>
                    </a:lnTo>
                    <a:lnTo>
                      <a:pt x="1238" y="2"/>
                    </a:lnTo>
                    <a:lnTo>
                      <a:pt x="1239" y="0"/>
                    </a:lnTo>
                    <a:lnTo>
                      <a:pt x="1243" y="0"/>
                    </a:lnTo>
                    <a:lnTo>
                      <a:pt x="1245" y="0"/>
                    </a:lnTo>
                    <a:lnTo>
                      <a:pt x="1397" y="0"/>
                    </a:lnTo>
                    <a:lnTo>
                      <a:pt x="1397" y="145"/>
                    </a:lnTo>
                    <a:lnTo>
                      <a:pt x="1395" y="145"/>
                    </a:lnTo>
                    <a:lnTo>
                      <a:pt x="1391" y="145"/>
                    </a:lnTo>
                    <a:lnTo>
                      <a:pt x="1389" y="145"/>
                    </a:lnTo>
                    <a:lnTo>
                      <a:pt x="1385" y="145"/>
                    </a:lnTo>
                    <a:lnTo>
                      <a:pt x="1384" y="145"/>
                    </a:lnTo>
                    <a:lnTo>
                      <a:pt x="1380" y="145"/>
                    </a:lnTo>
                    <a:lnTo>
                      <a:pt x="1378" y="145"/>
                    </a:lnTo>
                    <a:lnTo>
                      <a:pt x="1374" y="145"/>
                    </a:lnTo>
                    <a:lnTo>
                      <a:pt x="1370" y="145"/>
                    </a:lnTo>
                    <a:lnTo>
                      <a:pt x="1369" y="145"/>
                    </a:lnTo>
                    <a:lnTo>
                      <a:pt x="1365" y="145"/>
                    </a:lnTo>
                    <a:lnTo>
                      <a:pt x="1363" y="145"/>
                    </a:lnTo>
                    <a:lnTo>
                      <a:pt x="1359" y="145"/>
                    </a:lnTo>
                    <a:lnTo>
                      <a:pt x="1357" y="145"/>
                    </a:lnTo>
                    <a:lnTo>
                      <a:pt x="1354" y="145"/>
                    </a:lnTo>
                    <a:lnTo>
                      <a:pt x="1352" y="145"/>
                    </a:lnTo>
                    <a:lnTo>
                      <a:pt x="1348" y="145"/>
                    </a:lnTo>
                    <a:lnTo>
                      <a:pt x="1344" y="145"/>
                    </a:lnTo>
                    <a:lnTo>
                      <a:pt x="1342" y="145"/>
                    </a:lnTo>
                    <a:lnTo>
                      <a:pt x="1339" y="145"/>
                    </a:lnTo>
                    <a:lnTo>
                      <a:pt x="1337" y="145"/>
                    </a:lnTo>
                    <a:lnTo>
                      <a:pt x="1333" y="145"/>
                    </a:lnTo>
                    <a:lnTo>
                      <a:pt x="1331" y="145"/>
                    </a:lnTo>
                    <a:lnTo>
                      <a:pt x="1327" y="145"/>
                    </a:lnTo>
                    <a:lnTo>
                      <a:pt x="1326" y="145"/>
                    </a:lnTo>
                    <a:lnTo>
                      <a:pt x="1322" y="145"/>
                    </a:lnTo>
                    <a:lnTo>
                      <a:pt x="1318" y="145"/>
                    </a:lnTo>
                    <a:lnTo>
                      <a:pt x="1316" y="145"/>
                    </a:lnTo>
                    <a:lnTo>
                      <a:pt x="1312" y="145"/>
                    </a:lnTo>
                    <a:lnTo>
                      <a:pt x="1311" y="145"/>
                    </a:lnTo>
                    <a:lnTo>
                      <a:pt x="1307" y="145"/>
                    </a:lnTo>
                    <a:lnTo>
                      <a:pt x="1305" y="145"/>
                    </a:lnTo>
                    <a:lnTo>
                      <a:pt x="1303" y="145"/>
                    </a:lnTo>
                    <a:lnTo>
                      <a:pt x="1301" y="145"/>
                    </a:lnTo>
                    <a:lnTo>
                      <a:pt x="1299" y="145"/>
                    </a:lnTo>
                    <a:lnTo>
                      <a:pt x="1297" y="147"/>
                    </a:lnTo>
                    <a:lnTo>
                      <a:pt x="1296" y="147"/>
                    </a:lnTo>
                    <a:lnTo>
                      <a:pt x="1294" y="147"/>
                    </a:lnTo>
                    <a:lnTo>
                      <a:pt x="1294" y="148"/>
                    </a:lnTo>
                    <a:lnTo>
                      <a:pt x="1292" y="148"/>
                    </a:lnTo>
                    <a:lnTo>
                      <a:pt x="1292" y="150"/>
                    </a:lnTo>
                    <a:lnTo>
                      <a:pt x="1290" y="150"/>
                    </a:lnTo>
                    <a:lnTo>
                      <a:pt x="1290" y="152"/>
                    </a:lnTo>
                    <a:lnTo>
                      <a:pt x="1288" y="152"/>
                    </a:lnTo>
                    <a:lnTo>
                      <a:pt x="1155" y="310"/>
                    </a:lnTo>
                    <a:lnTo>
                      <a:pt x="1155" y="312"/>
                    </a:lnTo>
                    <a:lnTo>
                      <a:pt x="1153" y="312"/>
                    </a:lnTo>
                    <a:lnTo>
                      <a:pt x="1153" y="314"/>
                    </a:lnTo>
                    <a:lnTo>
                      <a:pt x="1151" y="314"/>
                    </a:lnTo>
                    <a:lnTo>
                      <a:pt x="1151" y="315"/>
                    </a:lnTo>
                    <a:lnTo>
                      <a:pt x="1150" y="317"/>
                    </a:lnTo>
                    <a:lnTo>
                      <a:pt x="1150" y="319"/>
                    </a:lnTo>
                    <a:lnTo>
                      <a:pt x="1148" y="319"/>
                    </a:lnTo>
                    <a:lnTo>
                      <a:pt x="1148" y="321"/>
                    </a:lnTo>
                    <a:lnTo>
                      <a:pt x="1148" y="323"/>
                    </a:lnTo>
                    <a:lnTo>
                      <a:pt x="1148" y="325"/>
                    </a:lnTo>
                    <a:lnTo>
                      <a:pt x="1148" y="327"/>
                    </a:lnTo>
                    <a:lnTo>
                      <a:pt x="1150" y="329"/>
                    </a:lnTo>
                    <a:lnTo>
                      <a:pt x="1150" y="330"/>
                    </a:lnTo>
                    <a:lnTo>
                      <a:pt x="1151" y="330"/>
                    </a:lnTo>
                    <a:lnTo>
                      <a:pt x="1151" y="332"/>
                    </a:lnTo>
                    <a:lnTo>
                      <a:pt x="1153" y="332"/>
                    </a:lnTo>
                    <a:lnTo>
                      <a:pt x="1153" y="334"/>
                    </a:lnTo>
                    <a:lnTo>
                      <a:pt x="1153" y="336"/>
                    </a:lnTo>
                    <a:lnTo>
                      <a:pt x="1155" y="336"/>
                    </a:lnTo>
                    <a:lnTo>
                      <a:pt x="1281" y="488"/>
                    </a:lnTo>
                    <a:lnTo>
                      <a:pt x="1282" y="488"/>
                    </a:lnTo>
                    <a:lnTo>
                      <a:pt x="1282" y="490"/>
                    </a:lnTo>
                    <a:lnTo>
                      <a:pt x="1284" y="490"/>
                    </a:lnTo>
                    <a:lnTo>
                      <a:pt x="1286" y="492"/>
                    </a:lnTo>
                    <a:lnTo>
                      <a:pt x="1288" y="492"/>
                    </a:lnTo>
                    <a:lnTo>
                      <a:pt x="1290" y="492"/>
                    </a:lnTo>
                    <a:lnTo>
                      <a:pt x="1292" y="492"/>
                    </a:lnTo>
                    <a:lnTo>
                      <a:pt x="1294" y="492"/>
                    </a:lnTo>
                    <a:lnTo>
                      <a:pt x="1296" y="492"/>
                    </a:lnTo>
                    <a:lnTo>
                      <a:pt x="1297" y="492"/>
                    </a:lnTo>
                    <a:lnTo>
                      <a:pt x="1299" y="492"/>
                    </a:lnTo>
                    <a:lnTo>
                      <a:pt x="1301" y="492"/>
                    </a:lnTo>
                    <a:lnTo>
                      <a:pt x="1303" y="492"/>
                    </a:lnTo>
                    <a:lnTo>
                      <a:pt x="1305" y="492"/>
                    </a:lnTo>
                    <a:lnTo>
                      <a:pt x="1397" y="492"/>
                    </a:lnTo>
                    <a:lnTo>
                      <a:pt x="1397" y="629"/>
                    </a:lnTo>
                    <a:lnTo>
                      <a:pt x="1208" y="629"/>
                    </a:lnTo>
                    <a:lnTo>
                      <a:pt x="1206" y="629"/>
                    </a:lnTo>
                    <a:lnTo>
                      <a:pt x="1204" y="629"/>
                    </a:lnTo>
                    <a:lnTo>
                      <a:pt x="1202" y="629"/>
                    </a:lnTo>
                    <a:lnTo>
                      <a:pt x="1200" y="629"/>
                    </a:lnTo>
                    <a:lnTo>
                      <a:pt x="1198" y="627"/>
                    </a:lnTo>
                    <a:lnTo>
                      <a:pt x="1196" y="627"/>
                    </a:lnTo>
                    <a:lnTo>
                      <a:pt x="1194" y="627"/>
                    </a:lnTo>
                    <a:lnTo>
                      <a:pt x="1193" y="627"/>
                    </a:lnTo>
                    <a:lnTo>
                      <a:pt x="1191" y="627"/>
                    </a:lnTo>
                    <a:lnTo>
                      <a:pt x="1189" y="625"/>
                    </a:lnTo>
                    <a:lnTo>
                      <a:pt x="1187" y="625"/>
                    </a:lnTo>
                    <a:lnTo>
                      <a:pt x="1185" y="625"/>
                    </a:lnTo>
                    <a:lnTo>
                      <a:pt x="1183" y="623"/>
                    </a:lnTo>
                    <a:lnTo>
                      <a:pt x="1181" y="623"/>
                    </a:lnTo>
                    <a:lnTo>
                      <a:pt x="1180" y="623"/>
                    </a:lnTo>
                    <a:lnTo>
                      <a:pt x="1180" y="621"/>
                    </a:lnTo>
                    <a:lnTo>
                      <a:pt x="1178" y="621"/>
                    </a:lnTo>
                    <a:lnTo>
                      <a:pt x="1176" y="621"/>
                    </a:lnTo>
                    <a:lnTo>
                      <a:pt x="1176" y="619"/>
                    </a:lnTo>
                    <a:lnTo>
                      <a:pt x="1174" y="619"/>
                    </a:lnTo>
                    <a:lnTo>
                      <a:pt x="1174" y="617"/>
                    </a:lnTo>
                    <a:lnTo>
                      <a:pt x="1034" y="449"/>
                    </a:lnTo>
                    <a:lnTo>
                      <a:pt x="895" y="617"/>
                    </a:lnTo>
                    <a:lnTo>
                      <a:pt x="895" y="619"/>
                    </a:lnTo>
                    <a:lnTo>
                      <a:pt x="893" y="619"/>
                    </a:lnTo>
                    <a:lnTo>
                      <a:pt x="891" y="621"/>
                    </a:lnTo>
                    <a:lnTo>
                      <a:pt x="889" y="623"/>
                    </a:lnTo>
                    <a:lnTo>
                      <a:pt x="888" y="623"/>
                    </a:lnTo>
                    <a:lnTo>
                      <a:pt x="886" y="625"/>
                    </a:lnTo>
                    <a:lnTo>
                      <a:pt x="884" y="625"/>
                    </a:lnTo>
                    <a:lnTo>
                      <a:pt x="882" y="625"/>
                    </a:lnTo>
                    <a:lnTo>
                      <a:pt x="880" y="627"/>
                    </a:lnTo>
                    <a:lnTo>
                      <a:pt x="878" y="627"/>
                    </a:lnTo>
                    <a:lnTo>
                      <a:pt x="876" y="627"/>
                    </a:lnTo>
                    <a:lnTo>
                      <a:pt x="874" y="627"/>
                    </a:lnTo>
                    <a:lnTo>
                      <a:pt x="874" y="629"/>
                    </a:lnTo>
                    <a:lnTo>
                      <a:pt x="873" y="629"/>
                    </a:lnTo>
                    <a:lnTo>
                      <a:pt x="871" y="629"/>
                    </a:lnTo>
                    <a:lnTo>
                      <a:pt x="869" y="629"/>
                    </a:lnTo>
                    <a:lnTo>
                      <a:pt x="867" y="629"/>
                    </a:lnTo>
                    <a:lnTo>
                      <a:pt x="865" y="629"/>
                    </a:lnTo>
                    <a:lnTo>
                      <a:pt x="863" y="629"/>
                    </a:lnTo>
                    <a:lnTo>
                      <a:pt x="861" y="629"/>
                    </a:lnTo>
                    <a:lnTo>
                      <a:pt x="859" y="629"/>
                    </a:lnTo>
                    <a:lnTo>
                      <a:pt x="60" y="629"/>
                    </a:lnTo>
                    <a:lnTo>
                      <a:pt x="56" y="629"/>
                    </a:lnTo>
                    <a:lnTo>
                      <a:pt x="55" y="629"/>
                    </a:lnTo>
                    <a:lnTo>
                      <a:pt x="51" y="629"/>
                    </a:lnTo>
                    <a:lnTo>
                      <a:pt x="49" y="629"/>
                    </a:lnTo>
                    <a:lnTo>
                      <a:pt x="45" y="627"/>
                    </a:lnTo>
                    <a:lnTo>
                      <a:pt x="41" y="627"/>
                    </a:lnTo>
                    <a:lnTo>
                      <a:pt x="40" y="625"/>
                    </a:lnTo>
                    <a:lnTo>
                      <a:pt x="36" y="625"/>
                    </a:lnTo>
                    <a:lnTo>
                      <a:pt x="34" y="623"/>
                    </a:lnTo>
                    <a:lnTo>
                      <a:pt x="32" y="623"/>
                    </a:lnTo>
                    <a:lnTo>
                      <a:pt x="28" y="621"/>
                    </a:lnTo>
                    <a:lnTo>
                      <a:pt x="27" y="619"/>
                    </a:lnTo>
                    <a:lnTo>
                      <a:pt x="25" y="617"/>
                    </a:lnTo>
                    <a:lnTo>
                      <a:pt x="21" y="617"/>
                    </a:lnTo>
                    <a:lnTo>
                      <a:pt x="19" y="615"/>
                    </a:lnTo>
                    <a:lnTo>
                      <a:pt x="17" y="614"/>
                    </a:lnTo>
                    <a:lnTo>
                      <a:pt x="15" y="612"/>
                    </a:lnTo>
                    <a:lnTo>
                      <a:pt x="13" y="610"/>
                    </a:lnTo>
                    <a:lnTo>
                      <a:pt x="12" y="606"/>
                    </a:lnTo>
                    <a:lnTo>
                      <a:pt x="10" y="604"/>
                    </a:lnTo>
                    <a:lnTo>
                      <a:pt x="8" y="602"/>
                    </a:lnTo>
                    <a:lnTo>
                      <a:pt x="8" y="600"/>
                    </a:lnTo>
                    <a:lnTo>
                      <a:pt x="6" y="597"/>
                    </a:lnTo>
                    <a:lnTo>
                      <a:pt x="4" y="595"/>
                    </a:lnTo>
                    <a:lnTo>
                      <a:pt x="4" y="593"/>
                    </a:lnTo>
                    <a:lnTo>
                      <a:pt x="2" y="589"/>
                    </a:lnTo>
                    <a:lnTo>
                      <a:pt x="2" y="587"/>
                    </a:lnTo>
                    <a:lnTo>
                      <a:pt x="0" y="584"/>
                    </a:lnTo>
                    <a:lnTo>
                      <a:pt x="0" y="582"/>
                    </a:lnTo>
                    <a:lnTo>
                      <a:pt x="0" y="578"/>
                    </a:lnTo>
                    <a:lnTo>
                      <a:pt x="0" y="574"/>
                    </a:lnTo>
                    <a:lnTo>
                      <a:pt x="0" y="572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008000"/>
              </a:solidFill>
              <a:ln w="190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</p:grpSp>
        <p:sp>
          <p:nvSpPr>
            <p:cNvPr id="14" name="Rectangle 11"/>
            <p:cNvSpPr>
              <a:spLocks noChangeArrowheads="1"/>
            </p:cNvSpPr>
            <p:nvPr/>
          </p:nvSpPr>
          <p:spPr bwMode="auto">
            <a:xfrm>
              <a:off x="644" y="505"/>
              <a:ext cx="922" cy="31"/>
            </a:xfrm>
            <a:prstGeom prst="rect">
              <a:avLst/>
            </a:prstGeom>
            <a:solidFill>
              <a:srgbClr val="B2B2B2"/>
            </a:solidFill>
            <a:ln w="19050" algn="ctr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15" name="WordArt 12"/>
            <p:cNvSpPr>
              <a:spLocks noChangeArrowheads="1" noChangeShapeType="1" noTextEdit="1"/>
            </p:cNvSpPr>
            <p:nvPr/>
          </p:nvSpPr>
          <p:spPr bwMode="auto">
            <a:xfrm>
              <a:off x="134" y="572"/>
              <a:ext cx="1432" cy="11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ES" sz="3600" i="1" kern="10" spc="720" dirty="0">
                  <a:ln w="9525">
                    <a:noFill/>
                    <a:round/>
                    <a:headEnd/>
                    <a:tailEnd/>
                  </a:ln>
                  <a:solidFill>
                    <a:srgbClr val="000000"/>
                  </a:solidFill>
                  <a:latin typeface="Arial Black"/>
                </a:rPr>
                <a:t>EXPLORACIÓN Y PRODUCCIÓN</a:t>
              </a: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273CA-2FD5-4D5C-A9B0-1C53FF3B8C73}" type="datetimeFigureOut">
              <a:rPr lang="en-US" smtClean="0"/>
              <a:pPr/>
              <a:t>11/19/2010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77E6F-9008-4853-8454-F1916903EDC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273CA-2FD5-4D5C-A9B0-1C53FF3B8C73}" type="datetimeFigureOut">
              <a:rPr lang="en-US" smtClean="0"/>
              <a:pPr/>
              <a:t>11/19/2010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77E6F-9008-4853-8454-F1916903EDC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6273CA-2FD5-4D5C-A9B0-1C53FF3B8C73}" type="datetimeFigureOut">
              <a:rPr lang="en-US" smtClean="0"/>
              <a:pPr/>
              <a:t>11/19/2010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777E6F-9008-4853-8454-F1916903EDC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7338" y="312738"/>
            <a:ext cx="688975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s-ES" smtClean="0"/>
              <a:t>Haga clic para modificar estilo título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5913" y="990600"/>
            <a:ext cx="8434387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94212" name="Text Box 4"/>
          <p:cNvSpPr txBox="1">
            <a:spLocks noChangeArrowheads="1"/>
          </p:cNvSpPr>
          <p:nvPr/>
        </p:nvSpPr>
        <p:spPr bwMode="auto">
          <a:xfrm>
            <a:off x="4419600" y="6605588"/>
            <a:ext cx="4079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0221CD9-BF7F-4DAE-96C9-5BC6D3C787B8}" type="slidenum">
              <a:rPr lang="es-ES" sz="1000">
                <a:solidFill>
                  <a:srgbClr val="808080"/>
                </a:solidFill>
                <a:latin typeface="Futura Lt BT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sz="1000">
              <a:solidFill>
                <a:srgbClr val="808080"/>
              </a:solidFill>
              <a:latin typeface="Futura Lt BT" pitchFamily="34" charset="0"/>
            </a:endParaRPr>
          </a:p>
        </p:txBody>
      </p:sp>
      <p:sp>
        <p:nvSpPr>
          <p:cNvPr id="94214" name="Line 6"/>
          <p:cNvSpPr>
            <a:spLocks noChangeShapeType="1"/>
          </p:cNvSpPr>
          <p:nvPr userDrawn="1"/>
        </p:nvSpPr>
        <p:spPr bwMode="auto">
          <a:xfrm>
            <a:off x="317500" y="774700"/>
            <a:ext cx="8455025" cy="0"/>
          </a:xfrm>
          <a:prstGeom prst="line">
            <a:avLst/>
          </a:prstGeom>
          <a:noFill/>
          <a:ln w="31750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400">
          <a:solidFill>
            <a:srgbClr val="5F5F5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400">
          <a:solidFill>
            <a:srgbClr val="5F5F5F"/>
          </a:solidFill>
          <a:latin typeface="Arial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400">
          <a:solidFill>
            <a:srgbClr val="5F5F5F"/>
          </a:solidFill>
          <a:latin typeface="Arial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400">
          <a:solidFill>
            <a:srgbClr val="5F5F5F"/>
          </a:solidFill>
          <a:latin typeface="Arial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400">
          <a:solidFill>
            <a:srgbClr val="5F5F5F"/>
          </a:solidFill>
          <a:latin typeface="Arial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2400">
          <a:solidFill>
            <a:srgbClr val="5F5F5F"/>
          </a:solidFill>
          <a:latin typeface="Arial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2400">
          <a:solidFill>
            <a:srgbClr val="5F5F5F"/>
          </a:solidFill>
          <a:latin typeface="Arial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2400">
          <a:solidFill>
            <a:srgbClr val="5F5F5F"/>
          </a:solidFill>
          <a:latin typeface="Arial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2400">
          <a:solidFill>
            <a:srgbClr val="5F5F5F"/>
          </a:solidFill>
          <a:latin typeface="Arial" charset="0"/>
        </a:defRPr>
      </a:lvl9pPr>
    </p:titleStyle>
    <p:bodyStyle>
      <a:lvl1pPr marL="342900" indent="-342900" algn="just" rtl="0" eaLnBrk="0" fontAlgn="base" hangingPunct="0">
        <a:spcBef>
          <a:spcPct val="20000"/>
        </a:spcBef>
        <a:spcAft>
          <a:spcPct val="0"/>
        </a:spcAft>
        <a:buSzPct val="50000"/>
        <a:buBlip>
          <a:blip r:embed="rId13"/>
        </a:buBlip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just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30000"/>
        <a:buBlip>
          <a:blip r:embed="rId14"/>
        </a:buBlip>
        <a:defRPr sz="2000">
          <a:solidFill>
            <a:schemeClr val="tx1"/>
          </a:solidFill>
          <a:latin typeface="+mn-lt"/>
        </a:defRPr>
      </a:lvl2pPr>
      <a:lvl3pPr marL="1143000" indent="-228600" algn="just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just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just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just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just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just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just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4"/>
          <p:cNvSpPr>
            <a:spLocks noChangeArrowheads="1"/>
          </p:cNvSpPr>
          <p:nvPr/>
        </p:nvSpPr>
        <p:spPr bwMode="auto">
          <a:xfrm>
            <a:off x="0" y="0"/>
            <a:ext cx="9144000" cy="1371600"/>
          </a:xfrm>
          <a:prstGeom prst="roundRect">
            <a:avLst>
              <a:gd name="adj" fmla="val 2713"/>
            </a:avLst>
          </a:prstGeom>
          <a:solidFill>
            <a:srgbClr val="002060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s-MX" dirty="0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81000" y="304800"/>
            <a:ext cx="1895475" cy="685800"/>
            <a:chOff x="134" y="174"/>
            <a:chExt cx="1432" cy="508"/>
          </a:xfrm>
        </p:grpSpPr>
        <p:sp>
          <p:nvSpPr>
            <p:cNvPr id="6158" name="Freeform 6"/>
            <p:cNvSpPr>
              <a:spLocks/>
            </p:cNvSpPr>
            <p:nvPr/>
          </p:nvSpPr>
          <p:spPr bwMode="auto">
            <a:xfrm>
              <a:off x="157" y="174"/>
              <a:ext cx="440" cy="357"/>
            </a:xfrm>
            <a:custGeom>
              <a:avLst/>
              <a:gdLst>
                <a:gd name="T0" fmla="*/ 651 w 1714"/>
                <a:gd name="T1" fmla="*/ 610 h 1503"/>
                <a:gd name="T2" fmla="*/ 1713 w 1714"/>
                <a:gd name="T3" fmla="*/ 888 h 1503"/>
                <a:gd name="T4" fmla="*/ 1677 w 1714"/>
                <a:gd name="T5" fmla="*/ 1152 h 1503"/>
                <a:gd name="T6" fmla="*/ 1518 w 1714"/>
                <a:gd name="T7" fmla="*/ 1373 h 1503"/>
                <a:gd name="T8" fmla="*/ 1188 w 1714"/>
                <a:gd name="T9" fmla="*/ 1501 h 1503"/>
                <a:gd name="T10" fmla="*/ 906 w 1714"/>
                <a:gd name="T11" fmla="*/ 1450 h 1503"/>
                <a:gd name="T12" fmla="*/ 910 w 1714"/>
                <a:gd name="T13" fmla="*/ 1413 h 1503"/>
                <a:gd name="T14" fmla="*/ 54 w 1714"/>
                <a:gd name="T15" fmla="*/ 1403 h 1503"/>
                <a:gd name="T16" fmla="*/ 936 w 1714"/>
                <a:gd name="T17" fmla="*/ 1319 h 1503"/>
                <a:gd name="T18" fmla="*/ 951 w 1714"/>
                <a:gd name="T19" fmla="*/ 1278 h 1503"/>
                <a:gd name="T20" fmla="*/ 981 w 1714"/>
                <a:gd name="T21" fmla="*/ 1225 h 1503"/>
                <a:gd name="T22" fmla="*/ 1007 w 1714"/>
                <a:gd name="T23" fmla="*/ 1188 h 1503"/>
                <a:gd name="T24" fmla="*/ 1052 w 1714"/>
                <a:gd name="T25" fmla="*/ 1133 h 1503"/>
                <a:gd name="T26" fmla="*/ 1087 w 1714"/>
                <a:gd name="T27" fmla="*/ 1094 h 1503"/>
                <a:gd name="T28" fmla="*/ 305 w 1714"/>
                <a:gd name="T29" fmla="*/ 1088 h 1503"/>
                <a:gd name="T30" fmla="*/ 309 w 1714"/>
                <a:gd name="T31" fmla="*/ 1034 h 1503"/>
                <a:gd name="T32" fmla="*/ 288 w 1714"/>
                <a:gd name="T33" fmla="*/ 1006 h 1503"/>
                <a:gd name="T34" fmla="*/ 1275 w 1714"/>
                <a:gd name="T35" fmla="*/ 1006 h 1503"/>
                <a:gd name="T36" fmla="*/ 1404 w 1714"/>
                <a:gd name="T37" fmla="*/ 1028 h 1503"/>
                <a:gd name="T38" fmla="*/ 1475 w 1714"/>
                <a:gd name="T39" fmla="*/ 1085 h 1503"/>
                <a:gd name="T40" fmla="*/ 1499 w 1714"/>
                <a:gd name="T41" fmla="*/ 1116 h 1503"/>
                <a:gd name="T42" fmla="*/ 1522 w 1714"/>
                <a:gd name="T43" fmla="*/ 1139 h 1503"/>
                <a:gd name="T44" fmla="*/ 1544 w 1714"/>
                <a:gd name="T45" fmla="*/ 1111 h 1503"/>
                <a:gd name="T46" fmla="*/ 1565 w 1714"/>
                <a:gd name="T47" fmla="*/ 1070 h 1503"/>
                <a:gd name="T48" fmla="*/ 1576 w 1714"/>
                <a:gd name="T49" fmla="*/ 1026 h 1503"/>
                <a:gd name="T50" fmla="*/ 1580 w 1714"/>
                <a:gd name="T51" fmla="*/ 983 h 1503"/>
                <a:gd name="T52" fmla="*/ 268 w 1714"/>
                <a:gd name="T53" fmla="*/ 961 h 1503"/>
                <a:gd name="T54" fmla="*/ 251 w 1714"/>
                <a:gd name="T55" fmla="*/ 884 h 1503"/>
                <a:gd name="T56" fmla="*/ 264 w 1714"/>
                <a:gd name="T57" fmla="*/ 822 h 1503"/>
                <a:gd name="T58" fmla="*/ 361 w 1714"/>
                <a:gd name="T59" fmla="*/ 882 h 1503"/>
                <a:gd name="T60" fmla="*/ 442 w 1714"/>
                <a:gd name="T61" fmla="*/ 910 h 1503"/>
                <a:gd name="T62" fmla="*/ 1568 w 1714"/>
                <a:gd name="T63" fmla="*/ 899 h 1503"/>
                <a:gd name="T64" fmla="*/ 1557 w 1714"/>
                <a:gd name="T65" fmla="*/ 859 h 1503"/>
                <a:gd name="T66" fmla="*/ 384 w 1714"/>
                <a:gd name="T67" fmla="*/ 844 h 1503"/>
                <a:gd name="T68" fmla="*/ 365 w 1714"/>
                <a:gd name="T69" fmla="*/ 807 h 1503"/>
                <a:gd name="T70" fmla="*/ 990 w 1714"/>
                <a:gd name="T71" fmla="*/ 764 h 1503"/>
                <a:gd name="T72" fmla="*/ 1089 w 1714"/>
                <a:gd name="T73" fmla="*/ 760 h 1503"/>
                <a:gd name="T74" fmla="*/ 1170 w 1714"/>
                <a:gd name="T75" fmla="*/ 760 h 1503"/>
                <a:gd name="T76" fmla="*/ 1200 w 1714"/>
                <a:gd name="T77" fmla="*/ 768 h 1503"/>
                <a:gd name="T78" fmla="*/ 1218 w 1714"/>
                <a:gd name="T79" fmla="*/ 790 h 1503"/>
                <a:gd name="T80" fmla="*/ 1224 w 1714"/>
                <a:gd name="T81" fmla="*/ 814 h 1503"/>
                <a:gd name="T82" fmla="*/ 1278 w 1714"/>
                <a:gd name="T83" fmla="*/ 824 h 1503"/>
                <a:gd name="T84" fmla="*/ 1430 w 1714"/>
                <a:gd name="T85" fmla="*/ 826 h 1503"/>
                <a:gd name="T86" fmla="*/ 1531 w 1714"/>
                <a:gd name="T87" fmla="*/ 814 h 1503"/>
                <a:gd name="T88" fmla="*/ 1475 w 1714"/>
                <a:gd name="T89" fmla="*/ 764 h 1503"/>
                <a:gd name="T90" fmla="*/ 356 w 1714"/>
                <a:gd name="T91" fmla="*/ 773 h 1503"/>
                <a:gd name="T92" fmla="*/ 350 w 1714"/>
                <a:gd name="T93" fmla="*/ 724 h 1503"/>
                <a:gd name="T94" fmla="*/ 352 w 1714"/>
                <a:gd name="T95" fmla="*/ 676 h 1503"/>
                <a:gd name="T96" fmla="*/ 387 w 1714"/>
                <a:gd name="T97" fmla="*/ 693 h 1503"/>
                <a:gd name="T98" fmla="*/ 458 w 1714"/>
                <a:gd name="T99" fmla="*/ 736 h 1503"/>
                <a:gd name="T100" fmla="*/ 513 w 1714"/>
                <a:gd name="T101" fmla="*/ 747 h 1503"/>
                <a:gd name="T102" fmla="*/ 494 w 1714"/>
                <a:gd name="T103" fmla="*/ 717 h 1503"/>
                <a:gd name="T104" fmla="*/ 1290 w 1714"/>
                <a:gd name="T105" fmla="*/ 713 h 1503"/>
                <a:gd name="T106" fmla="*/ 1256 w 1714"/>
                <a:gd name="T107" fmla="*/ 666 h 1503"/>
                <a:gd name="T108" fmla="*/ 1173 w 1714"/>
                <a:gd name="T109" fmla="*/ 629 h 1503"/>
                <a:gd name="T110" fmla="*/ 848 w 1714"/>
                <a:gd name="T111" fmla="*/ 647 h 1503"/>
                <a:gd name="T112" fmla="*/ 488 w 1714"/>
                <a:gd name="T113" fmla="*/ 668 h 1503"/>
                <a:gd name="T114" fmla="*/ 466 w 1714"/>
                <a:gd name="T115" fmla="*/ 616 h 1503"/>
                <a:gd name="T116" fmla="*/ 464 w 1714"/>
                <a:gd name="T117" fmla="*/ 552 h 1503"/>
                <a:gd name="T118" fmla="*/ 507 w 1714"/>
                <a:gd name="T119" fmla="*/ 554 h 1503"/>
                <a:gd name="T120" fmla="*/ 582 w 1714"/>
                <a:gd name="T121" fmla="*/ 597 h 150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714"/>
                <a:gd name="T184" fmla="*/ 0 h 1503"/>
                <a:gd name="T185" fmla="*/ 1714 w 1714"/>
                <a:gd name="T186" fmla="*/ 1503 h 150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714" h="1503">
                  <a:moveTo>
                    <a:pt x="627" y="610"/>
                  </a:moveTo>
                  <a:lnTo>
                    <a:pt x="629" y="612"/>
                  </a:lnTo>
                  <a:lnTo>
                    <a:pt x="631" y="612"/>
                  </a:lnTo>
                  <a:lnTo>
                    <a:pt x="633" y="612"/>
                  </a:lnTo>
                  <a:lnTo>
                    <a:pt x="634" y="612"/>
                  </a:lnTo>
                  <a:lnTo>
                    <a:pt x="636" y="612"/>
                  </a:lnTo>
                  <a:lnTo>
                    <a:pt x="638" y="612"/>
                  </a:lnTo>
                  <a:lnTo>
                    <a:pt x="640" y="612"/>
                  </a:lnTo>
                  <a:lnTo>
                    <a:pt x="642" y="612"/>
                  </a:lnTo>
                  <a:lnTo>
                    <a:pt x="644" y="612"/>
                  </a:lnTo>
                  <a:lnTo>
                    <a:pt x="646" y="612"/>
                  </a:lnTo>
                  <a:lnTo>
                    <a:pt x="648" y="612"/>
                  </a:lnTo>
                  <a:lnTo>
                    <a:pt x="649" y="612"/>
                  </a:lnTo>
                  <a:lnTo>
                    <a:pt x="649" y="610"/>
                  </a:lnTo>
                  <a:lnTo>
                    <a:pt x="651" y="610"/>
                  </a:lnTo>
                  <a:lnTo>
                    <a:pt x="653" y="610"/>
                  </a:lnTo>
                  <a:lnTo>
                    <a:pt x="653" y="608"/>
                  </a:lnTo>
                  <a:lnTo>
                    <a:pt x="655" y="608"/>
                  </a:lnTo>
                  <a:lnTo>
                    <a:pt x="1129" y="0"/>
                  </a:lnTo>
                  <a:lnTo>
                    <a:pt x="1660" y="728"/>
                  </a:lnTo>
                  <a:lnTo>
                    <a:pt x="1668" y="741"/>
                  </a:lnTo>
                  <a:lnTo>
                    <a:pt x="1677" y="754"/>
                  </a:lnTo>
                  <a:lnTo>
                    <a:pt x="1684" y="769"/>
                  </a:lnTo>
                  <a:lnTo>
                    <a:pt x="1690" y="786"/>
                  </a:lnTo>
                  <a:lnTo>
                    <a:pt x="1696" y="801"/>
                  </a:lnTo>
                  <a:lnTo>
                    <a:pt x="1701" y="818"/>
                  </a:lnTo>
                  <a:lnTo>
                    <a:pt x="1705" y="835"/>
                  </a:lnTo>
                  <a:lnTo>
                    <a:pt x="1707" y="852"/>
                  </a:lnTo>
                  <a:lnTo>
                    <a:pt x="1711" y="869"/>
                  </a:lnTo>
                  <a:lnTo>
                    <a:pt x="1713" y="888"/>
                  </a:lnTo>
                  <a:lnTo>
                    <a:pt x="1714" y="906"/>
                  </a:lnTo>
                  <a:lnTo>
                    <a:pt x="1714" y="923"/>
                  </a:lnTo>
                  <a:lnTo>
                    <a:pt x="1714" y="942"/>
                  </a:lnTo>
                  <a:lnTo>
                    <a:pt x="1714" y="961"/>
                  </a:lnTo>
                  <a:lnTo>
                    <a:pt x="1713" y="979"/>
                  </a:lnTo>
                  <a:lnTo>
                    <a:pt x="1711" y="998"/>
                  </a:lnTo>
                  <a:lnTo>
                    <a:pt x="1709" y="1015"/>
                  </a:lnTo>
                  <a:lnTo>
                    <a:pt x="1707" y="1034"/>
                  </a:lnTo>
                  <a:lnTo>
                    <a:pt x="1703" y="1053"/>
                  </a:lnTo>
                  <a:lnTo>
                    <a:pt x="1699" y="1070"/>
                  </a:lnTo>
                  <a:lnTo>
                    <a:pt x="1696" y="1086"/>
                  </a:lnTo>
                  <a:lnTo>
                    <a:pt x="1692" y="1103"/>
                  </a:lnTo>
                  <a:lnTo>
                    <a:pt x="1688" y="1120"/>
                  </a:lnTo>
                  <a:lnTo>
                    <a:pt x="1683" y="1137"/>
                  </a:lnTo>
                  <a:lnTo>
                    <a:pt x="1677" y="1152"/>
                  </a:lnTo>
                  <a:lnTo>
                    <a:pt x="1671" y="1167"/>
                  </a:lnTo>
                  <a:lnTo>
                    <a:pt x="1666" y="1182"/>
                  </a:lnTo>
                  <a:lnTo>
                    <a:pt x="1660" y="1197"/>
                  </a:lnTo>
                  <a:lnTo>
                    <a:pt x="1655" y="1210"/>
                  </a:lnTo>
                  <a:lnTo>
                    <a:pt x="1647" y="1221"/>
                  </a:lnTo>
                  <a:lnTo>
                    <a:pt x="1641" y="1235"/>
                  </a:lnTo>
                  <a:lnTo>
                    <a:pt x="1634" y="1244"/>
                  </a:lnTo>
                  <a:lnTo>
                    <a:pt x="1623" y="1263"/>
                  </a:lnTo>
                  <a:lnTo>
                    <a:pt x="1610" y="1280"/>
                  </a:lnTo>
                  <a:lnTo>
                    <a:pt x="1597" y="1296"/>
                  </a:lnTo>
                  <a:lnTo>
                    <a:pt x="1582" y="1311"/>
                  </a:lnTo>
                  <a:lnTo>
                    <a:pt x="1567" y="1328"/>
                  </a:lnTo>
                  <a:lnTo>
                    <a:pt x="1552" y="1343"/>
                  </a:lnTo>
                  <a:lnTo>
                    <a:pt x="1535" y="1358"/>
                  </a:lnTo>
                  <a:lnTo>
                    <a:pt x="1518" y="1373"/>
                  </a:lnTo>
                  <a:lnTo>
                    <a:pt x="1499" y="1386"/>
                  </a:lnTo>
                  <a:lnTo>
                    <a:pt x="1482" y="1400"/>
                  </a:lnTo>
                  <a:lnTo>
                    <a:pt x="1462" y="1413"/>
                  </a:lnTo>
                  <a:lnTo>
                    <a:pt x="1443" y="1424"/>
                  </a:lnTo>
                  <a:lnTo>
                    <a:pt x="1422" y="1435"/>
                  </a:lnTo>
                  <a:lnTo>
                    <a:pt x="1402" y="1445"/>
                  </a:lnTo>
                  <a:lnTo>
                    <a:pt x="1381" y="1454"/>
                  </a:lnTo>
                  <a:lnTo>
                    <a:pt x="1359" y="1463"/>
                  </a:lnTo>
                  <a:lnTo>
                    <a:pt x="1336" y="1473"/>
                  </a:lnTo>
                  <a:lnTo>
                    <a:pt x="1312" y="1478"/>
                  </a:lnTo>
                  <a:lnTo>
                    <a:pt x="1290" y="1486"/>
                  </a:lnTo>
                  <a:lnTo>
                    <a:pt x="1265" y="1492"/>
                  </a:lnTo>
                  <a:lnTo>
                    <a:pt x="1239" y="1495"/>
                  </a:lnTo>
                  <a:lnTo>
                    <a:pt x="1215" y="1499"/>
                  </a:lnTo>
                  <a:lnTo>
                    <a:pt x="1188" y="1501"/>
                  </a:lnTo>
                  <a:lnTo>
                    <a:pt x="1162" y="1503"/>
                  </a:lnTo>
                  <a:lnTo>
                    <a:pt x="1136" y="1503"/>
                  </a:lnTo>
                  <a:lnTo>
                    <a:pt x="1108" y="1503"/>
                  </a:lnTo>
                  <a:lnTo>
                    <a:pt x="1082" y="1501"/>
                  </a:lnTo>
                  <a:lnTo>
                    <a:pt x="1054" y="1499"/>
                  </a:lnTo>
                  <a:lnTo>
                    <a:pt x="1026" y="1495"/>
                  </a:lnTo>
                  <a:lnTo>
                    <a:pt x="996" y="1490"/>
                  </a:lnTo>
                  <a:lnTo>
                    <a:pt x="968" y="1482"/>
                  </a:lnTo>
                  <a:lnTo>
                    <a:pt x="938" y="1475"/>
                  </a:lnTo>
                  <a:lnTo>
                    <a:pt x="0" y="1480"/>
                  </a:lnTo>
                  <a:lnTo>
                    <a:pt x="34" y="1430"/>
                  </a:lnTo>
                  <a:lnTo>
                    <a:pt x="906" y="1458"/>
                  </a:lnTo>
                  <a:lnTo>
                    <a:pt x="906" y="1454"/>
                  </a:lnTo>
                  <a:lnTo>
                    <a:pt x="906" y="1452"/>
                  </a:lnTo>
                  <a:lnTo>
                    <a:pt x="906" y="1450"/>
                  </a:lnTo>
                  <a:lnTo>
                    <a:pt x="906" y="1447"/>
                  </a:lnTo>
                  <a:lnTo>
                    <a:pt x="906" y="1445"/>
                  </a:lnTo>
                  <a:lnTo>
                    <a:pt x="908" y="1443"/>
                  </a:lnTo>
                  <a:lnTo>
                    <a:pt x="908" y="1439"/>
                  </a:lnTo>
                  <a:lnTo>
                    <a:pt x="908" y="1437"/>
                  </a:lnTo>
                  <a:lnTo>
                    <a:pt x="908" y="1435"/>
                  </a:lnTo>
                  <a:lnTo>
                    <a:pt x="908" y="1433"/>
                  </a:lnTo>
                  <a:lnTo>
                    <a:pt x="908" y="1430"/>
                  </a:lnTo>
                  <a:lnTo>
                    <a:pt x="908" y="1428"/>
                  </a:lnTo>
                  <a:lnTo>
                    <a:pt x="908" y="1426"/>
                  </a:lnTo>
                  <a:lnTo>
                    <a:pt x="908" y="1422"/>
                  </a:lnTo>
                  <a:lnTo>
                    <a:pt x="910" y="1420"/>
                  </a:lnTo>
                  <a:lnTo>
                    <a:pt x="910" y="1418"/>
                  </a:lnTo>
                  <a:lnTo>
                    <a:pt x="910" y="1417"/>
                  </a:lnTo>
                  <a:lnTo>
                    <a:pt x="910" y="1413"/>
                  </a:lnTo>
                  <a:lnTo>
                    <a:pt x="910" y="1411"/>
                  </a:lnTo>
                  <a:lnTo>
                    <a:pt x="911" y="1409"/>
                  </a:lnTo>
                  <a:lnTo>
                    <a:pt x="911" y="1405"/>
                  </a:lnTo>
                  <a:lnTo>
                    <a:pt x="911" y="1403"/>
                  </a:lnTo>
                  <a:lnTo>
                    <a:pt x="911" y="1400"/>
                  </a:lnTo>
                  <a:lnTo>
                    <a:pt x="913" y="1398"/>
                  </a:lnTo>
                  <a:lnTo>
                    <a:pt x="913" y="1394"/>
                  </a:lnTo>
                  <a:lnTo>
                    <a:pt x="913" y="1392"/>
                  </a:lnTo>
                  <a:lnTo>
                    <a:pt x="915" y="1388"/>
                  </a:lnTo>
                  <a:lnTo>
                    <a:pt x="915" y="1386"/>
                  </a:lnTo>
                  <a:lnTo>
                    <a:pt x="915" y="1383"/>
                  </a:lnTo>
                  <a:lnTo>
                    <a:pt x="917" y="1379"/>
                  </a:lnTo>
                  <a:lnTo>
                    <a:pt x="917" y="1377"/>
                  </a:lnTo>
                  <a:lnTo>
                    <a:pt x="919" y="1373"/>
                  </a:lnTo>
                  <a:lnTo>
                    <a:pt x="54" y="1403"/>
                  </a:lnTo>
                  <a:lnTo>
                    <a:pt x="118" y="1325"/>
                  </a:lnTo>
                  <a:lnTo>
                    <a:pt x="925" y="1355"/>
                  </a:lnTo>
                  <a:lnTo>
                    <a:pt x="926" y="1351"/>
                  </a:lnTo>
                  <a:lnTo>
                    <a:pt x="926" y="1349"/>
                  </a:lnTo>
                  <a:lnTo>
                    <a:pt x="926" y="1345"/>
                  </a:lnTo>
                  <a:lnTo>
                    <a:pt x="928" y="1343"/>
                  </a:lnTo>
                  <a:lnTo>
                    <a:pt x="928" y="1340"/>
                  </a:lnTo>
                  <a:lnTo>
                    <a:pt x="930" y="1338"/>
                  </a:lnTo>
                  <a:lnTo>
                    <a:pt x="930" y="1336"/>
                  </a:lnTo>
                  <a:lnTo>
                    <a:pt x="930" y="1332"/>
                  </a:lnTo>
                  <a:lnTo>
                    <a:pt x="932" y="1330"/>
                  </a:lnTo>
                  <a:lnTo>
                    <a:pt x="932" y="1326"/>
                  </a:lnTo>
                  <a:lnTo>
                    <a:pt x="934" y="1325"/>
                  </a:lnTo>
                  <a:lnTo>
                    <a:pt x="934" y="1321"/>
                  </a:lnTo>
                  <a:lnTo>
                    <a:pt x="936" y="1319"/>
                  </a:lnTo>
                  <a:lnTo>
                    <a:pt x="936" y="1315"/>
                  </a:lnTo>
                  <a:lnTo>
                    <a:pt x="938" y="1313"/>
                  </a:lnTo>
                  <a:lnTo>
                    <a:pt x="938" y="1311"/>
                  </a:lnTo>
                  <a:lnTo>
                    <a:pt x="940" y="1308"/>
                  </a:lnTo>
                  <a:lnTo>
                    <a:pt x="940" y="1306"/>
                  </a:lnTo>
                  <a:lnTo>
                    <a:pt x="941" y="1302"/>
                  </a:lnTo>
                  <a:lnTo>
                    <a:pt x="943" y="1300"/>
                  </a:lnTo>
                  <a:lnTo>
                    <a:pt x="943" y="1296"/>
                  </a:lnTo>
                  <a:lnTo>
                    <a:pt x="945" y="1295"/>
                  </a:lnTo>
                  <a:lnTo>
                    <a:pt x="945" y="1291"/>
                  </a:lnTo>
                  <a:lnTo>
                    <a:pt x="947" y="1289"/>
                  </a:lnTo>
                  <a:lnTo>
                    <a:pt x="949" y="1287"/>
                  </a:lnTo>
                  <a:lnTo>
                    <a:pt x="949" y="1283"/>
                  </a:lnTo>
                  <a:lnTo>
                    <a:pt x="951" y="1281"/>
                  </a:lnTo>
                  <a:lnTo>
                    <a:pt x="951" y="1278"/>
                  </a:lnTo>
                  <a:lnTo>
                    <a:pt x="953" y="1276"/>
                  </a:lnTo>
                  <a:lnTo>
                    <a:pt x="954" y="1272"/>
                  </a:lnTo>
                  <a:lnTo>
                    <a:pt x="954" y="1270"/>
                  </a:lnTo>
                  <a:lnTo>
                    <a:pt x="956" y="1268"/>
                  </a:lnTo>
                  <a:lnTo>
                    <a:pt x="138" y="1300"/>
                  </a:lnTo>
                  <a:lnTo>
                    <a:pt x="202" y="1220"/>
                  </a:lnTo>
                  <a:lnTo>
                    <a:pt x="971" y="1246"/>
                  </a:lnTo>
                  <a:lnTo>
                    <a:pt x="971" y="1244"/>
                  </a:lnTo>
                  <a:lnTo>
                    <a:pt x="973" y="1242"/>
                  </a:lnTo>
                  <a:lnTo>
                    <a:pt x="975" y="1238"/>
                  </a:lnTo>
                  <a:lnTo>
                    <a:pt x="975" y="1236"/>
                  </a:lnTo>
                  <a:lnTo>
                    <a:pt x="977" y="1235"/>
                  </a:lnTo>
                  <a:lnTo>
                    <a:pt x="979" y="1231"/>
                  </a:lnTo>
                  <a:lnTo>
                    <a:pt x="981" y="1229"/>
                  </a:lnTo>
                  <a:lnTo>
                    <a:pt x="981" y="1225"/>
                  </a:lnTo>
                  <a:lnTo>
                    <a:pt x="983" y="1223"/>
                  </a:lnTo>
                  <a:lnTo>
                    <a:pt x="984" y="1221"/>
                  </a:lnTo>
                  <a:lnTo>
                    <a:pt x="986" y="1218"/>
                  </a:lnTo>
                  <a:lnTo>
                    <a:pt x="988" y="1216"/>
                  </a:lnTo>
                  <a:lnTo>
                    <a:pt x="988" y="1214"/>
                  </a:lnTo>
                  <a:lnTo>
                    <a:pt x="990" y="1210"/>
                  </a:lnTo>
                  <a:lnTo>
                    <a:pt x="992" y="1208"/>
                  </a:lnTo>
                  <a:lnTo>
                    <a:pt x="994" y="1206"/>
                  </a:lnTo>
                  <a:lnTo>
                    <a:pt x="996" y="1203"/>
                  </a:lnTo>
                  <a:lnTo>
                    <a:pt x="998" y="1201"/>
                  </a:lnTo>
                  <a:lnTo>
                    <a:pt x="999" y="1199"/>
                  </a:lnTo>
                  <a:lnTo>
                    <a:pt x="1001" y="1195"/>
                  </a:lnTo>
                  <a:lnTo>
                    <a:pt x="1003" y="1193"/>
                  </a:lnTo>
                  <a:lnTo>
                    <a:pt x="1005" y="1191"/>
                  </a:lnTo>
                  <a:lnTo>
                    <a:pt x="1007" y="1188"/>
                  </a:lnTo>
                  <a:lnTo>
                    <a:pt x="1009" y="1186"/>
                  </a:lnTo>
                  <a:lnTo>
                    <a:pt x="1011" y="1184"/>
                  </a:lnTo>
                  <a:lnTo>
                    <a:pt x="1013" y="1180"/>
                  </a:lnTo>
                  <a:lnTo>
                    <a:pt x="1014" y="1178"/>
                  </a:lnTo>
                  <a:lnTo>
                    <a:pt x="1014" y="1176"/>
                  </a:lnTo>
                  <a:lnTo>
                    <a:pt x="1016" y="1173"/>
                  </a:lnTo>
                  <a:lnTo>
                    <a:pt x="1018" y="1171"/>
                  </a:lnTo>
                  <a:lnTo>
                    <a:pt x="1020" y="1169"/>
                  </a:lnTo>
                  <a:lnTo>
                    <a:pt x="1022" y="1167"/>
                  </a:lnTo>
                  <a:lnTo>
                    <a:pt x="223" y="1193"/>
                  </a:lnTo>
                  <a:lnTo>
                    <a:pt x="286" y="1113"/>
                  </a:lnTo>
                  <a:lnTo>
                    <a:pt x="1044" y="1141"/>
                  </a:lnTo>
                  <a:lnTo>
                    <a:pt x="1046" y="1139"/>
                  </a:lnTo>
                  <a:lnTo>
                    <a:pt x="1048" y="1135"/>
                  </a:lnTo>
                  <a:lnTo>
                    <a:pt x="1052" y="1133"/>
                  </a:lnTo>
                  <a:lnTo>
                    <a:pt x="1054" y="1131"/>
                  </a:lnTo>
                  <a:lnTo>
                    <a:pt x="1056" y="1128"/>
                  </a:lnTo>
                  <a:lnTo>
                    <a:pt x="1057" y="1126"/>
                  </a:lnTo>
                  <a:lnTo>
                    <a:pt x="1061" y="1122"/>
                  </a:lnTo>
                  <a:lnTo>
                    <a:pt x="1063" y="1120"/>
                  </a:lnTo>
                  <a:lnTo>
                    <a:pt x="1065" y="1118"/>
                  </a:lnTo>
                  <a:lnTo>
                    <a:pt x="1069" y="1115"/>
                  </a:lnTo>
                  <a:lnTo>
                    <a:pt x="1071" y="1113"/>
                  </a:lnTo>
                  <a:lnTo>
                    <a:pt x="1072" y="1109"/>
                  </a:lnTo>
                  <a:lnTo>
                    <a:pt x="1076" y="1107"/>
                  </a:lnTo>
                  <a:lnTo>
                    <a:pt x="1078" y="1105"/>
                  </a:lnTo>
                  <a:lnTo>
                    <a:pt x="1080" y="1101"/>
                  </a:lnTo>
                  <a:lnTo>
                    <a:pt x="1084" y="1100"/>
                  </a:lnTo>
                  <a:lnTo>
                    <a:pt x="1086" y="1098"/>
                  </a:lnTo>
                  <a:lnTo>
                    <a:pt x="1087" y="1094"/>
                  </a:lnTo>
                  <a:lnTo>
                    <a:pt x="1091" y="1092"/>
                  </a:lnTo>
                  <a:lnTo>
                    <a:pt x="1093" y="1090"/>
                  </a:lnTo>
                  <a:lnTo>
                    <a:pt x="1097" y="1088"/>
                  </a:lnTo>
                  <a:lnTo>
                    <a:pt x="1099" y="1085"/>
                  </a:lnTo>
                  <a:lnTo>
                    <a:pt x="1100" y="1083"/>
                  </a:lnTo>
                  <a:lnTo>
                    <a:pt x="1104" y="1081"/>
                  </a:lnTo>
                  <a:lnTo>
                    <a:pt x="1106" y="1077"/>
                  </a:lnTo>
                  <a:lnTo>
                    <a:pt x="1110" y="1075"/>
                  </a:lnTo>
                  <a:lnTo>
                    <a:pt x="1112" y="1073"/>
                  </a:lnTo>
                  <a:lnTo>
                    <a:pt x="1115" y="1071"/>
                  </a:lnTo>
                  <a:lnTo>
                    <a:pt x="1117" y="1068"/>
                  </a:lnTo>
                  <a:lnTo>
                    <a:pt x="1121" y="1066"/>
                  </a:lnTo>
                  <a:lnTo>
                    <a:pt x="1123" y="1064"/>
                  </a:lnTo>
                  <a:lnTo>
                    <a:pt x="1127" y="1060"/>
                  </a:lnTo>
                  <a:lnTo>
                    <a:pt x="305" y="1088"/>
                  </a:lnTo>
                  <a:lnTo>
                    <a:pt x="329" y="1058"/>
                  </a:lnTo>
                  <a:lnTo>
                    <a:pt x="327" y="1056"/>
                  </a:lnTo>
                  <a:lnTo>
                    <a:pt x="327" y="1055"/>
                  </a:lnTo>
                  <a:lnTo>
                    <a:pt x="326" y="1053"/>
                  </a:lnTo>
                  <a:lnTo>
                    <a:pt x="324" y="1051"/>
                  </a:lnTo>
                  <a:lnTo>
                    <a:pt x="322" y="1049"/>
                  </a:lnTo>
                  <a:lnTo>
                    <a:pt x="320" y="1047"/>
                  </a:lnTo>
                  <a:lnTo>
                    <a:pt x="318" y="1045"/>
                  </a:lnTo>
                  <a:lnTo>
                    <a:pt x="318" y="1043"/>
                  </a:lnTo>
                  <a:lnTo>
                    <a:pt x="316" y="1041"/>
                  </a:lnTo>
                  <a:lnTo>
                    <a:pt x="314" y="1040"/>
                  </a:lnTo>
                  <a:lnTo>
                    <a:pt x="312" y="1038"/>
                  </a:lnTo>
                  <a:lnTo>
                    <a:pt x="312" y="1036"/>
                  </a:lnTo>
                  <a:lnTo>
                    <a:pt x="311" y="1036"/>
                  </a:lnTo>
                  <a:lnTo>
                    <a:pt x="309" y="1034"/>
                  </a:lnTo>
                  <a:lnTo>
                    <a:pt x="309" y="1032"/>
                  </a:lnTo>
                  <a:lnTo>
                    <a:pt x="307" y="1030"/>
                  </a:lnTo>
                  <a:lnTo>
                    <a:pt x="305" y="1028"/>
                  </a:lnTo>
                  <a:lnTo>
                    <a:pt x="305" y="1026"/>
                  </a:lnTo>
                  <a:lnTo>
                    <a:pt x="303" y="1024"/>
                  </a:lnTo>
                  <a:lnTo>
                    <a:pt x="301" y="1023"/>
                  </a:lnTo>
                  <a:lnTo>
                    <a:pt x="299" y="1021"/>
                  </a:lnTo>
                  <a:lnTo>
                    <a:pt x="298" y="1019"/>
                  </a:lnTo>
                  <a:lnTo>
                    <a:pt x="296" y="1017"/>
                  </a:lnTo>
                  <a:lnTo>
                    <a:pt x="296" y="1015"/>
                  </a:lnTo>
                  <a:lnTo>
                    <a:pt x="294" y="1013"/>
                  </a:lnTo>
                  <a:lnTo>
                    <a:pt x="292" y="1011"/>
                  </a:lnTo>
                  <a:lnTo>
                    <a:pt x="292" y="1009"/>
                  </a:lnTo>
                  <a:lnTo>
                    <a:pt x="290" y="1008"/>
                  </a:lnTo>
                  <a:lnTo>
                    <a:pt x="288" y="1006"/>
                  </a:lnTo>
                  <a:lnTo>
                    <a:pt x="288" y="1004"/>
                  </a:lnTo>
                  <a:lnTo>
                    <a:pt x="1166" y="1036"/>
                  </a:lnTo>
                  <a:lnTo>
                    <a:pt x="1173" y="1032"/>
                  </a:lnTo>
                  <a:lnTo>
                    <a:pt x="1181" y="1028"/>
                  </a:lnTo>
                  <a:lnTo>
                    <a:pt x="1188" y="1024"/>
                  </a:lnTo>
                  <a:lnTo>
                    <a:pt x="1196" y="1021"/>
                  </a:lnTo>
                  <a:lnTo>
                    <a:pt x="1203" y="1019"/>
                  </a:lnTo>
                  <a:lnTo>
                    <a:pt x="1211" y="1015"/>
                  </a:lnTo>
                  <a:lnTo>
                    <a:pt x="1220" y="1013"/>
                  </a:lnTo>
                  <a:lnTo>
                    <a:pt x="1228" y="1011"/>
                  </a:lnTo>
                  <a:lnTo>
                    <a:pt x="1237" y="1009"/>
                  </a:lnTo>
                  <a:lnTo>
                    <a:pt x="1246" y="1008"/>
                  </a:lnTo>
                  <a:lnTo>
                    <a:pt x="1256" y="1008"/>
                  </a:lnTo>
                  <a:lnTo>
                    <a:pt x="1265" y="1006"/>
                  </a:lnTo>
                  <a:lnTo>
                    <a:pt x="1275" y="1006"/>
                  </a:lnTo>
                  <a:lnTo>
                    <a:pt x="1284" y="1006"/>
                  </a:lnTo>
                  <a:lnTo>
                    <a:pt x="1293" y="1006"/>
                  </a:lnTo>
                  <a:lnTo>
                    <a:pt x="1303" y="1006"/>
                  </a:lnTo>
                  <a:lnTo>
                    <a:pt x="1312" y="1006"/>
                  </a:lnTo>
                  <a:lnTo>
                    <a:pt x="1321" y="1006"/>
                  </a:lnTo>
                  <a:lnTo>
                    <a:pt x="1329" y="1008"/>
                  </a:lnTo>
                  <a:lnTo>
                    <a:pt x="1338" y="1009"/>
                  </a:lnTo>
                  <a:lnTo>
                    <a:pt x="1348" y="1009"/>
                  </a:lnTo>
                  <a:lnTo>
                    <a:pt x="1357" y="1011"/>
                  </a:lnTo>
                  <a:lnTo>
                    <a:pt x="1364" y="1015"/>
                  </a:lnTo>
                  <a:lnTo>
                    <a:pt x="1374" y="1017"/>
                  </a:lnTo>
                  <a:lnTo>
                    <a:pt x="1381" y="1019"/>
                  </a:lnTo>
                  <a:lnTo>
                    <a:pt x="1389" y="1023"/>
                  </a:lnTo>
                  <a:lnTo>
                    <a:pt x="1396" y="1024"/>
                  </a:lnTo>
                  <a:lnTo>
                    <a:pt x="1404" y="1028"/>
                  </a:lnTo>
                  <a:lnTo>
                    <a:pt x="1411" y="1032"/>
                  </a:lnTo>
                  <a:lnTo>
                    <a:pt x="1417" y="1036"/>
                  </a:lnTo>
                  <a:lnTo>
                    <a:pt x="1422" y="1041"/>
                  </a:lnTo>
                  <a:lnTo>
                    <a:pt x="1428" y="1045"/>
                  </a:lnTo>
                  <a:lnTo>
                    <a:pt x="1454" y="1060"/>
                  </a:lnTo>
                  <a:lnTo>
                    <a:pt x="1456" y="1062"/>
                  </a:lnTo>
                  <a:lnTo>
                    <a:pt x="1460" y="1066"/>
                  </a:lnTo>
                  <a:lnTo>
                    <a:pt x="1462" y="1068"/>
                  </a:lnTo>
                  <a:lnTo>
                    <a:pt x="1464" y="1070"/>
                  </a:lnTo>
                  <a:lnTo>
                    <a:pt x="1465" y="1071"/>
                  </a:lnTo>
                  <a:lnTo>
                    <a:pt x="1467" y="1075"/>
                  </a:lnTo>
                  <a:lnTo>
                    <a:pt x="1469" y="1077"/>
                  </a:lnTo>
                  <a:lnTo>
                    <a:pt x="1471" y="1079"/>
                  </a:lnTo>
                  <a:lnTo>
                    <a:pt x="1473" y="1081"/>
                  </a:lnTo>
                  <a:lnTo>
                    <a:pt x="1475" y="1085"/>
                  </a:lnTo>
                  <a:lnTo>
                    <a:pt x="1477" y="1086"/>
                  </a:lnTo>
                  <a:lnTo>
                    <a:pt x="1479" y="1088"/>
                  </a:lnTo>
                  <a:lnTo>
                    <a:pt x="1480" y="1090"/>
                  </a:lnTo>
                  <a:lnTo>
                    <a:pt x="1480" y="1092"/>
                  </a:lnTo>
                  <a:lnTo>
                    <a:pt x="1482" y="1094"/>
                  </a:lnTo>
                  <a:lnTo>
                    <a:pt x="1484" y="1098"/>
                  </a:lnTo>
                  <a:lnTo>
                    <a:pt x="1486" y="1100"/>
                  </a:lnTo>
                  <a:lnTo>
                    <a:pt x="1488" y="1101"/>
                  </a:lnTo>
                  <a:lnTo>
                    <a:pt x="1490" y="1103"/>
                  </a:lnTo>
                  <a:lnTo>
                    <a:pt x="1492" y="1105"/>
                  </a:lnTo>
                  <a:lnTo>
                    <a:pt x="1494" y="1107"/>
                  </a:lnTo>
                  <a:lnTo>
                    <a:pt x="1494" y="1111"/>
                  </a:lnTo>
                  <a:lnTo>
                    <a:pt x="1495" y="1113"/>
                  </a:lnTo>
                  <a:lnTo>
                    <a:pt x="1497" y="1115"/>
                  </a:lnTo>
                  <a:lnTo>
                    <a:pt x="1499" y="1116"/>
                  </a:lnTo>
                  <a:lnTo>
                    <a:pt x="1501" y="1120"/>
                  </a:lnTo>
                  <a:lnTo>
                    <a:pt x="1503" y="1122"/>
                  </a:lnTo>
                  <a:lnTo>
                    <a:pt x="1505" y="1124"/>
                  </a:lnTo>
                  <a:lnTo>
                    <a:pt x="1507" y="1128"/>
                  </a:lnTo>
                  <a:lnTo>
                    <a:pt x="1509" y="1130"/>
                  </a:lnTo>
                  <a:lnTo>
                    <a:pt x="1510" y="1131"/>
                  </a:lnTo>
                  <a:lnTo>
                    <a:pt x="1512" y="1135"/>
                  </a:lnTo>
                  <a:lnTo>
                    <a:pt x="1512" y="1137"/>
                  </a:lnTo>
                  <a:lnTo>
                    <a:pt x="1514" y="1137"/>
                  </a:lnTo>
                  <a:lnTo>
                    <a:pt x="1514" y="1139"/>
                  </a:lnTo>
                  <a:lnTo>
                    <a:pt x="1516" y="1139"/>
                  </a:lnTo>
                  <a:lnTo>
                    <a:pt x="1518" y="1141"/>
                  </a:lnTo>
                  <a:lnTo>
                    <a:pt x="1520" y="1141"/>
                  </a:lnTo>
                  <a:lnTo>
                    <a:pt x="1522" y="1141"/>
                  </a:lnTo>
                  <a:lnTo>
                    <a:pt x="1522" y="1139"/>
                  </a:lnTo>
                  <a:lnTo>
                    <a:pt x="1524" y="1139"/>
                  </a:lnTo>
                  <a:lnTo>
                    <a:pt x="1525" y="1137"/>
                  </a:lnTo>
                  <a:lnTo>
                    <a:pt x="1527" y="1135"/>
                  </a:lnTo>
                  <a:lnTo>
                    <a:pt x="1529" y="1133"/>
                  </a:lnTo>
                  <a:lnTo>
                    <a:pt x="1529" y="1131"/>
                  </a:lnTo>
                  <a:lnTo>
                    <a:pt x="1531" y="1130"/>
                  </a:lnTo>
                  <a:lnTo>
                    <a:pt x="1533" y="1128"/>
                  </a:lnTo>
                  <a:lnTo>
                    <a:pt x="1535" y="1126"/>
                  </a:lnTo>
                  <a:lnTo>
                    <a:pt x="1535" y="1124"/>
                  </a:lnTo>
                  <a:lnTo>
                    <a:pt x="1537" y="1122"/>
                  </a:lnTo>
                  <a:lnTo>
                    <a:pt x="1538" y="1120"/>
                  </a:lnTo>
                  <a:lnTo>
                    <a:pt x="1540" y="1118"/>
                  </a:lnTo>
                  <a:lnTo>
                    <a:pt x="1542" y="1116"/>
                  </a:lnTo>
                  <a:lnTo>
                    <a:pt x="1542" y="1113"/>
                  </a:lnTo>
                  <a:lnTo>
                    <a:pt x="1544" y="1111"/>
                  </a:lnTo>
                  <a:lnTo>
                    <a:pt x="1546" y="1109"/>
                  </a:lnTo>
                  <a:lnTo>
                    <a:pt x="1548" y="1107"/>
                  </a:lnTo>
                  <a:lnTo>
                    <a:pt x="1550" y="1103"/>
                  </a:lnTo>
                  <a:lnTo>
                    <a:pt x="1552" y="1101"/>
                  </a:lnTo>
                  <a:lnTo>
                    <a:pt x="1552" y="1098"/>
                  </a:lnTo>
                  <a:lnTo>
                    <a:pt x="1553" y="1096"/>
                  </a:lnTo>
                  <a:lnTo>
                    <a:pt x="1555" y="1094"/>
                  </a:lnTo>
                  <a:lnTo>
                    <a:pt x="1557" y="1090"/>
                  </a:lnTo>
                  <a:lnTo>
                    <a:pt x="1557" y="1088"/>
                  </a:lnTo>
                  <a:lnTo>
                    <a:pt x="1559" y="1085"/>
                  </a:lnTo>
                  <a:lnTo>
                    <a:pt x="1561" y="1083"/>
                  </a:lnTo>
                  <a:lnTo>
                    <a:pt x="1561" y="1079"/>
                  </a:lnTo>
                  <a:lnTo>
                    <a:pt x="1563" y="1077"/>
                  </a:lnTo>
                  <a:lnTo>
                    <a:pt x="1565" y="1073"/>
                  </a:lnTo>
                  <a:lnTo>
                    <a:pt x="1565" y="1070"/>
                  </a:lnTo>
                  <a:lnTo>
                    <a:pt x="1567" y="1068"/>
                  </a:lnTo>
                  <a:lnTo>
                    <a:pt x="1567" y="1064"/>
                  </a:lnTo>
                  <a:lnTo>
                    <a:pt x="1568" y="1062"/>
                  </a:lnTo>
                  <a:lnTo>
                    <a:pt x="1568" y="1058"/>
                  </a:lnTo>
                  <a:lnTo>
                    <a:pt x="1570" y="1056"/>
                  </a:lnTo>
                  <a:lnTo>
                    <a:pt x="1454" y="1060"/>
                  </a:lnTo>
                  <a:lnTo>
                    <a:pt x="1428" y="1045"/>
                  </a:lnTo>
                  <a:lnTo>
                    <a:pt x="1574" y="1045"/>
                  </a:lnTo>
                  <a:lnTo>
                    <a:pt x="1574" y="1041"/>
                  </a:lnTo>
                  <a:lnTo>
                    <a:pt x="1574" y="1040"/>
                  </a:lnTo>
                  <a:lnTo>
                    <a:pt x="1574" y="1036"/>
                  </a:lnTo>
                  <a:lnTo>
                    <a:pt x="1576" y="1034"/>
                  </a:lnTo>
                  <a:lnTo>
                    <a:pt x="1576" y="1030"/>
                  </a:lnTo>
                  <a:lnTo>
                    <a:pt x="1576" y="1028"/>
                  </a:lnTo>
                  <a:lnTo>
                    <a:pt x="1576" y="1026"/>
                  </a:lnTo>
                  <a:lnTo>
                    <a:pt x="1576" y="1023"/>
                  </a:lnTo>
                  <a:lnTo>
                    <a:pt x="1578" y="1021"/>
                  </a:lnTo>
                  <a:lnTo>
                    <a:pt x="1578" y="1017"/>
                  </a:lnTo>
                  <a:lnTo>
                    <a:pt x="1578" y="1015"/>
                  </a:lnTo>
                  <a:lnTo>
                    <a:pt x="1578" y="1011"/>
                  </a:lnTo>
                  <a:lnTo>
                    <a:pt x="1578" y="1009"/>
                  </a:lnTo>
                  <a:lnTo>
                    <a:pt x="1578" y="1006"/>
                  </a:lnTo>
                  <a:lnTo>
                    <a:pt x="1578" y="1004"/>
                  </a:lnTo>
                  <a:lnTo>
                    <a:pt x="1578" y="1000"/>
                  </a:lnTo>
                  <a:lnTo>
                    <a:pt x="1580" y="998"/>
                  </a:lnTo>
                  <a:lnTo>
                    <a:pt x="1580" y="994"/>
                  </a:lnTo>
                  <a:lnTo>
                    <a:pt x="1580" y="993"/>
                  </a:lnTo>
                  <a:lnTo>
                    <a:pt x="1580" y="989"/>
                  </a:lnTo>
                  <a:lnTo>
                    <a:pt x="1580" y="987"/>
                  </a:lnTo>
                  <a:lnTo>
                    <a:pt x="1580" y="983"/>
                  </a:lnTo>
                  <a:lnTo>
                    <a:pt x="1580" y="981"/>
                  </a:lnTo>
                  <a:lnTo>
                    <a:pt x="1580" y="979"/>
                  </a:lnTo>
                  <a:lnTo>
                    <a:pt x="1580" y="976"/>
                  </a:lnTo>
                  <a:lnTo>
                    <a:pt x="1580" y="974"/>
                  </a:lnTo>
                  <a:lnTo>
                    <a:pt x="1580" y="970"/>
                  </a:lnTo>
                  <a:lnTo>
                    <a:pt x="1580" y="968"/>
                  </a:lnTo>
                  <a:lnTo>
                    <a:pt x="1580" y="964"/>
                  </a:lnTo>
                  <a:lnTo>
                    <a:pt x="1580" y="963"/>
                  </a:lnTo>
                  <a:lnTo>
                    <a:pt x="1580" y="961"/>
                  </a:lnTo>
                  <a:lnTo>
                    <a:pt x="1580" y="957"/>
                  </a:lnTo>
                  <a:lnTo>
                    <a:pt x="275" y="981"/>
                  </a:lnTo>
                  <a:lnTo>
                    <a:pt x="271" y="976"/>
                  </a:lnTo>
                  <a:lnTo>
                    <a:pt x="269" y="970"/>
                  </a:lnTo>
                  <a:lnTo>
                    <a:pt x="269" y="966"/>
                  </a:lnTo>
                  <a:lnTo>
                    <a:pt x="268" y="961"/>
                  </a:lnTo>
                  <a:lnTo>
                    <a:pt x="266" y="955"/>
                  </a:lnTo>
                  <a:lnTo>
                    <a:pt x="264" y="951"/>
                  </a:lnTo>
                  <a:lnTo>
                    <a:pt x="262" y="946"/>
                  </a:lnTo>
                  <a:lnTo>
                    <a:pt x="260" y="940"/>
                  </a:lnTo>
                  <a:lnTo>
                    <a:pt x="260" y="934"/>
                  </a:lnTo>
                  <a:lnTo>
                    <a:pt x="258" y="931"/>
                  </a:lnTo>
                  <a:lnTo>
                    <a:pt x="256" y="925"/>
                  </a:lnTo>
                  <a:lnTo>
                    <a:pt x="256" y="919"/>
                  </a:lnTo>
                  <a:lnTo>
                    <a:pt x="254" y="914"/>
                  </a:lnTo>
                  <a:lnTo>
                    <a:pt x="254" y="910"/>
                  </a:lnTo>
                  <a:lnTo>
                    <a:pt x="253" y="904"/>
                  </a:lnTo>
                  <a:lnTo>
                    <a:pt x="253" y="899"/>
                  </a:lnTo>
                  <a:lnTo>
                    <a:pt x="253" y="893"/>
                  </a:lnTo>
                  <a:lnTo>
                    <a:pt x="253" y="888"/>
                  </a:lnTo>
                  <a:lnTo>
                    <a:pt x="251" y="884"/>
                  </a:lnTo>
                  <a:lnTo>
                    <a:pt x="251" y="878"/>
                  </a:lnTo>
                  <a:lnTo>
                    <a:pt x="251" y="873"/>
                  </a:lnTo>
                  <a:lnTo>
                    <a:pt x="251" y="867"/>
                  </a:lnTo>
                  <a:lnTo>
                    <a:pt x="251" y="861"/>
                  </a:lnTo>
                  <a:lnTo>
                    <a:pt x="251" y="856"/>
                  </a:lnTo>
                  <a:lnTo>
                    <a:pt x="251" y="850"/>
                  </a:lnTo>
                  <a:lnTo>
                    <a:pt x="251" y="846"/>
                  </a:lnTo>
                  <a:lnTo>
                    <a:pt x="253" y="841"/>
                  </a:lnTo>
                  <a:lnTo>
                    <a:pt x="253" y="835"/>
                  </a:lnTo>
                  <a:lnTo>
                    <a:pt x="253" y="829"/>
                  </a:lnTo>
                  <a:lnTo>
                    <a:pt x="254" y="824"/>
                  </a:lnTo>
                  <a:lnTo>
                    <a:pt x="254" y="818"/>
                  </a:lnTo>
                  <a:lnTo>
                    <a:pt x="256" y="813"/>
                  </a:lnTo>
                  <a:lnTo>
                    <a:pt x="260" y="816"/>
                  </a:lnTo>
                  <a:lnTo>
                    <a:pt x="264" y="822"/>
                  </a:lnTo>
                  <a:lnTo>
                    <a:pt x="268" y="826"/>
                  </a:lnTo>
                  <a:lnTo>
                    <a:pt x="273" y="829"/>
                  </a:lnTo>
                  <a:lnTo>
                    <a:pt x="279" y="833"/>
                  </a:lnTo>
                  <a:lnTo>
                    <a:pt x="284" y="839"/>
                  </a:lnTo>
                  <a:lnTo>
                    <a:pt x="290" y="843"/>
                  </a:lnTo>
                  <a:lnTo>
                    <a:pt x="298" y="846"/>
                  </a:lnTo>
                  <a:lnTo>
                    <a:pt x="303" y="850"/>
                  </a:lnTo>
                  <a:lnTo>
                    <a:pt x="311" y="856"/>
                  </a:lnTo>
                  <a:lnTo>
                    <a:pt x="318" y="859"/>
                  </a:lnTo>
                  <a:lnTo>
                    <a:pt x="324" y="863"/>
                  </a:lnTo>
                  <a:lnTo>
                    <a:pt x="331" y="867"/>
                  </a:lnTo>
                  <a:lnTo>
                    <a:pt x="339" y="871"/>
                  </a:lnTo>
                  <a:lnTo>
                    <a:pt x="346" y="874"/>
                  </a:lnTo>
                  <a:lnTo>
                    <a:pt x="354" y="878"/>
                  </a:lnTo>
                  <a:lnTo>
                    <a:pt x="361" y="882"/>
                  </a:lnTo>
                  <a:lnTo>
                    <a:pt x="369" y="886"/>
                  </a:lnTo>
                  <a:lnTo>
                    <a:pt x="374" y="888"/>
                  </a:lnTo>
                  <a:lnTo>
                    <a:pt x="382" y="891"/>
                  </a:lnTo>
                  <a:lnTo>
                    <a:pt x="389" y="895"/>
                  </a:lnTo>
                  <a:lnTo>
                    <a:pt x="395" y="897"/>
                  </a:lnTo>
                  <a:lnTo>
                    <a:pt x="402" y="899"/>
                  </a:lnTo>
                  <a:lnTo>
                    <a:pt x="408" y="901"/>
                  </a:lnTo>
                  <a:lnTo>
                    <a:pt x="414" y="904"/>
                  </a:lnTo>
                  <a:lnTo>
                    <a:pt x="419" y="904"/>
                  </a:lnTo>
                  <a:lnTo>
                    <a:pt x="423" y="906"/>
                  </a:lnTo>
                  <a:lnTo>
                    <a:pt x="429" y="908"/>
                  </a:lnTo>
                  <a:lnTo>
                    <a:pt x="432" y="908"/>
                  </a:lnTo>
                  <a:lnTo>
                    <a:pt x="436" y="910"/>
                  </a:lnTo>
                  <a:lnTo>
                    <a:pt x="440" y="910"/>
                  </a:lnTo>
                  <a:lnTo>
                    <a:pt x="442" y="910"/>
                  </a:lnTo>
                  <a:lnTo>
                    <a:pt x="1574" y="936"/>
                  </a:lnTo>
                  <a:lnTo>
                    <a:pt x="1574" y="933"/>
                  </a:lnTo>
                  <a:lnTo>
                    <a:pt x="1574" y="931"/>
                  </a:lnTo>
                  <a:lnTo>
                    <a:pt x="1574" y="929"/>
                  </a:lnTo>
                  <a:lnTo>
                    <a:pt x="1574" y="925"/>
                  </a:lnTo>
                  <a:lnTo>
                    <a:pt x="1572" y="923"/>
                  </a:lnTo>
                  <a:lnTo>
                    <a:pt x="1572" y="919"/>
                  </a:lnTo>
                  <a:lnTo>
                    <a:pt x="1572" y="918"/>
                  </a:lnTo>
                  <a:lnTo>
                    <a:pt x="1572" y="916"/>
                  </a:lnTo>
                  <a:lnTo>
                    <a:pt x="1572" y="912"/>
                  </a:lnTo>
                  <a:lnTo>
                    <a:pt x="1570" y="910"/>
                  </a:lnTo>
                  <a:lnTo>
                    <a:pt x="1570" y="906"/>
                  </a:lnTo>
                  <a:lnTo>
                    <a:pt x="1570" y="904"/>
                  </a:lnTo>
                  <a:lnTo>
                    <a:pt x="1570" y="903"/>
                  </a:lnTo>
                  <a:lnTo>
                    <a:pt x="1568" y="899"/>
                  </a:lnTo>
                  <a:lnTo>
                    <a:pt x="1568" y="897"/>
                  </a:lnTo>
                  <a:lnTo>
                    <a:pt x="1568" y="893"/>
                  </a:lnTo>
                  <a:lnTo>
                    <a:pt x="1567" y="891"/>
                  </a:lnTo>
                  <a:lnTo>
                    <a:pt x="1567" y="889"/>
                  </a:lnTo>
                  <a:lnTo>
                    <a:pt x="1567" y="886"/>
                  </a:lnTo>
                  <a:lnTo>
                    <a:pt x="1565" y="884"/>
                  </a:lnTo>
                  <a:lnTo>
                    <a:pt x="1565" y="880"/>
                  </a:lnTo>
                  <a:lnTo>
                    <a:pt x="1563" y="878"/>
                  </a:lnTo>
                  <a:lnTo>
                    <a:pt x="1563" y="876"/>
                  </a:lnTo>
                  <a:lnTo>
                    <a:pt x="1561" y="873"/>
                  </a:lnTo>
                  <a:lnTo>
                    <a:pt x="1561" y="871"/>
                  </a:lnTo>
                  <a:lnTo>
                    <a:pt x="1559" y="867"/>
                  </a:lnTo>
                  <a:lnTo>
                    <a:pt x="1559" y="865"/>
                  </a:lnTo>
                  <a:lnTo>
                    <a:pt x="1557" y="863"/>
                  </a:lnTo>
                  <a:lnTo>
                    <a:pt x="1557" y="859"/>
                  </a:lnTo>
                  <a:lnTo>
                    <a:pt x="1555" y="858"/>
                  </a:lnTo>
                  <a:lnTo>
                    <a:pt x="1553" y="856"/>
                  </a:lnTo>
                  <a:lnTo>
                    <a:pt x="1553" y="852"/>
                  </a:lnTo>
                  <a:lnTo>
                    <a:pt x="402" y="871"/>
                  </a:lnTo>
                  <a:lnTo>
                    <a:pt x="400" y="869"/>
                  </a:lnTo>
                  <a:lnTo>
                    <a:pt x="399" y="867"/>
                  </a:lnTo>
                  <a:lnTo>
                    <a:pt x="397" y="863"/>
                  </a:lnTo>
                  <a:lnTo>
                    <a:pt x="395" y="861"/>
                  </a:lnTo>
                  <a:lnTo>
                    <a:pt x="393" y="859"/>
                  </a:lnTo>
                  <a:lnTo>
                    <a:pt x="391" y="858"/>
                  </a:lnTo>
                  <a:lnTo>
                    <a:pt x="389" y="854"/>
                  </a:lnTo>
                  <a:lnTo>
                    <a:pt x="387" y="852"/>
                  </a:lnTo>
                  <a:lnTo>
                    <a:pt x="385" y="850"/>
                  </a:lnTo>
                  <a:lnTo>
                    <a:pt x="384" y="848"/>
                  </a:lnTo>
                  <a:lnTo>
                    <a:pt x="384" y="844"/>
                  </a:lnTo>
                  <a:lnTo>
                    <a:pt x="382" y="843"/>
                  </a:lnTo>
                  <a:lnTo>
                    <a:pt x="380" y="841"/>
                  </a:lnTo>
                  <a:lnTo>
                    <a:pt x="378" y="837"/>
                  </a:lnTo>
                  <a:lnTo>
                    <a:pt x="376" y="835"/>
                  </a:lnTo>
                  <a:lnTo>
                    <a:pt x="376" y="833"/>
                  </a:lnTo>
                  <a:lnTo>
                    <a:pt x="374" y="829"/>
                  </a:lnTo>
                  <a:lnTo>
                    <a:pt x="372" y="828"/>
                  </a:lnTo>
                  <a:lnTo>
                    <a:pt x="372" y="826"/>
                  </a:lnTo>
                  <a:lnTo>
                    <a:pt x="371" y="822"/>
                  </a:lnTo>
                  <a:lnTo>
                    <a:pt x="369" y="820"/>
                  </a:lnTo>
                  <a:lnTo>
                    <a:pt x="369" y="818"/>
                  </a:lnTo>
                  <a:lnTo>
                    <a:pt x="367" y="814"/>
                  </a:lnTo>
                  <a:lnTo>
                    <a:pt x="367" y="813"/>
                  </a:lnTo>
                  <a:lnTo>
                    <a:pt x="365" y="811"/>
                  </a:lnTo>
                  <a:lnTo>
                    <a:pt x="365" y="807"/>
                  </a:lnTo>
                  <a:lnTo>
                    <a:pt x="363" y="805"/>
                  </a:lnTo>
                  <a:lnTo>
                    <a:pt x="363" y="801"/>
                  </a:lnTo>
                  <a:lnTo>
                    <a:pt x="361" y="799"/>
                  </a:lnTo>
                  <a:lnTo>
                    <a:pt x="361" y="796"/>
                  </a:lnTo>
                  <a:lnTo>
                    <a:pt x="359" y="794"/>
                  </a:lnTo>
                  <a:lnTo>
                    <a:pt x="359" y="790"/>
                  </a:lnTo>
                  <a:lnTo>
                    <a:pt x="1042" y="814"/>
                  </a:lnTo>
                  <a:lnTo>
                    <a:pt x="943" y="764"/>
                  </a:lnTo>
                  <a:lnTo>
                    <a:pt x="951" y="764"/>
                  </a:lnTo>
                  <a:lnTo>
                    <a:pt x="956" y="764"/>
                  </a:lnTo>
                  <a:lnTo>
                    <a:pt x="964" y="764"/>
                  </a:lnTo>
                  <a:lnTo>
                    <a:pt x="971" y="764"/>
                  </a:lnTo>
                  <a:lnTo>
                    <a:pt x="977" y="764"/>
                  </a:lnTo>
                  <a:lnTo>
                    <a:pt x="984" y="764"/>
                  </a:lnTo>
                  <a:lnTo>
                    <a:pt x="990" y="764"/>
                  </a:lnTo>
                  <a:lnTo>
                    <a:pt x="998" y="762"/>
                  </a:lnTo>
                  <a:lnTo>
                    <a:pt x="1003" y="762"/>
                  </a:lnTo>
                  <a:lnTo>
                    <a:pt x="1011" y="762"/>
                  </a:lnTo>
                  <a:lnTo>
                    <a:pt x="1016" y="762"/>
                  </a:lnTo>
                  <a:lnTo>
                    <a:pt x="1024" y="762"/>
                  </a:lnTo>
                  <a:lnTo>
                    <a:pt x="1029" y="762"/>
                  </a:lnTo>
                  <a:lnTo>
                    <a:pt x="1037" y="762"/>
                  </a:lnTo>
                  <a:lnTo>
                    <a:pt x="1042" y="762"/>
                  </a:lnTo>
                  <a:lnTo>
                    <a:pt x="1050" y="762"/>
                  </a:lnTo>
                  <a:lnTo>
                    <a:pt x="1056" y="762"/>
                  </a:lnTo>
                  <a:lnTo>
                    <a:pt x="1063" y="762"/>
                  </a:lnTo>
                  <a:lnTo>
                    <a:pt x="1069" y="760"/>
                  </a:lnTo>
                  <a:lnTo>
                    <a:pt x="1076" y="760"/>
                  </a:lnTo>
                  <a:lnTo>
                    <a:pt x="1082" y="760"/>
                  </a:lnTo>
                  <a:lnTo>
                    <a:pt x="1089" y="760"/>
                  </a:lnTo>
                  <a:lnTo>
                    <a:pt x="1095" y="760"/>
                  </a:lnTo>
                  <a:lnTo>
                    <a:pt x="1102" y="760"/>
                  </a:lnTo>
                  <a:lnTo>
                    <a:pt x="1108" y="760"/>
                  </a:lnTo>
                  <a:lnTo>
                    <a:pt x="1115" y="760"/>
                  </a:lnTo>
                  <a:lnTo>
                    <a:pt x="1121" y="760"/>
                  </a:lnTo>
                  <a:lnTo>
                    <a:pt x="1129" y="760"/>
                  </a:lnTo>
                  <a:lnTo>
                    <a:pt x="1136" y="760"/>
                  </a:lnTo>
                  <a:lnTo>
                    <a:pt x="1142" y="760"/>
                  </a:lnTo>
                  <a:lnTo>
                    <a:pt x="1149" y="760"/>
                  </a:lnTo>
                  <a:lnTo>
                    <a:pt x="1157" y="758"/>
                  </a:lnTo>
                  <a:lnTo>
                    <a:pt x="1160" y="760"/>
                  </a:lnTo>
                  <a:lnTo>
                    <a:pt x="1162" y="760"/>
                  </a:lnTo>
                  <a:lnTo>
                    <a:pt x="1164" y="760"/>
                  </a:lnTo>
                  <a:lnTo>
                    <a:pt x="1168" y="760"/>
                  </a:lnTo>
                  <a:lnTo>
                    <a:pt x="1170" y="760"/>
                  </a:lnTo>
                  <a:lnTo>
                    <a:pt x="1172" y="760"/>
                  </a:lnTo>
                  <a:lnTo>
                    <a:pt x="1175" y="760"/>
                  </a:lnTo>
                  <a:lnTo>
                    <a:pt x="1177" y="762"/>
                  </a:lnTo>
                  <a:lnTo>
                    <a:pt x="1179" y="762"/>
                  </a:lnTo>
                  <a:lnTo>
                    <a:pt x="1181" y="762"/>
                  </a:lnTo>
                  <a:lnTo>
                    <a:pt x="1183" y="762"/>
                  </a:lnTo>
                  <a:lnTo>
                    <a:pt x="1185" y="762"/>
                  </a:lnTo>
                  <a:lnTo>
                    <a:pt x="1187" y="762"/>
                  </a:lnTo>
                  <a:lnTo>
                    <a:pt x="1188" y="764"/>
                  </a:lnTo>
                  <a:lnTo>
                    <a:pt x="1190" y="764"/>
                  </a:lnTo>
                  <a:lnTo>
                    <a:pt x="1192" y="764"/>
                  </a:lnTo>
                  <a:lnTo>
                    <a:pt x="1194" y="766"/>
                  </a:lnTo>
                  <a:lnTo>
                    <a:pt x="1196" y="766"/>
                  </a:lnTo>
                  <a:lnTo>
                    <a:pt x="1198" y="768"/>
                  </a:lnTo>
                  <a:lnTo>
                    <a:pt x="1200" y="768"/>
                  </a:lnTo>
                  <a:lnTo>
                    <a:pt x="1202" y="769"/>
                  </a:lnTo>
                  <a:lnTo>
                    <a:pt x="1203" y="771"/>
                  </a:lnTo>
                  <a:lnTo>
                    <a:pt x="1205" y="773"/>
                  </a:lnTo>
                  <a:lnTo>
                    <a:pt x="1207" y="773"/>
                  </a:lnTo>
                  <a:lnTo>
                    <a:pt x="1207" y="775"/>
                  </a:lnTo>
                  <a:lnTo>
                    <a:pt x="1209" y="777"/>
                  </a:lnTo>
                  <a:lnTo>
                    <a:pt x="1211" y="779"/>
                  </a:lnTo>
                  <a:lnTo>
                    <a:pt x="1213" y="781"/>
                  </a:lnTo>
                  <a:lnTo>
                    <a:pt x="1213" y="783"/>
                  </a:lnTo>
                  <a:lnTo>
                    <a:pt x="1215" y="783"/>
                  </a:lnTo>
                  <a:lnTo>
                    <a:pt x="1215" y="784"/>
                  </a:lnTo>
                  <a:lnTo>
                    <a:pt x="1217" y="786"/>
                  </a:lnTo>
                  <a:lnTo>
                    <a:pt x="1217" y="788"/>
                  </a:lnTo>
                  <a:lnTo>
                    <a:pt x="1217" y="790"/>
                  </a:lnTo>
                  <a:lnTo>
                    <a:pt x="1218" y="790"/>
                  </a:lnTo>
                  <a:lnTo>
                    <a:pt x="1218" y="792"/>
                  </a:lnTo>
                  <a:lnTo>
                    <a:pt x="1218" y="794"/>
                  </a:lnTo>
                  <a:lnTo>
                    <a:pt x="1218" y="796"/>
                  </a:lnTo>
                  <a:lnTo>
                    <a:pt x="1220" y="796"/>
                  </a:lnTo>
                  <a:lnTo>
                    <a:pt x="1220" y="798"/>
                  </a:lnTo>
                  <a:lnTo>
                    <a:pt x="1220" y="799"/>
                  </a:lnTo>
                  <a:lnTo>
                    <a:pt x="1220" y="801"/>
                  </a:lnTo>
                  <a:lnTo>
                    <a:pt x="1220" y="803"/>
                  </a:lnTo>
                  <a:lnTo>
                    <a:pt x="1222" y="803"/>
                  </a:lnTo>
                  <a:lnTo>
                    <a:pt x="1222" y="805"/>
                  </a:lnTo>
                  <a:lnTo>
                    <a:pt x="1222" y="807"/>
                  </a:lnTo>
                  <a:lnTo>
                    <a:pt x="1222" y="809"/>
                  </a:lnTo>
                  <a:lnTo>
                    <a:pt x="1224" y="811"/>
                  </a:lnTo>
                  <a:lnTo>
                    <a:pt x="1224" y="813"/>
                  </a:lnTo>
                  <a:lnTo>
                    <a:pt x="1224" y="814"/>
                  </a:lnTo>
                  <a:lnTo>
                    <a:pt x="1226" y="814"/>
                  </a:lnTo>
                  <a:lnTo>
                    <a:pt x="1226" y="816"/>
                  </a:lnTo>
                  <a:lnTo>
                    <a:pt x="1228" y="818"/>
                  </a:lnTo>
                  <a:lnTo>
                    <a:pt x="1230" y="820"/>
                  </a:lnTo>
                  <a:lnTo>
                    <a:pt x="1232" y="820"/>
                  </a:lnTo>
                  <a:lnTo>
                    <a:pt x="1232" y="822"/>
                  </a:lnTo>
                  <a:lnTo>
                    <a:pt x="1233" y="822"/>
                  </a:lnTo>
                  <a:lnTo>
                    <a:pt x="1235" y="822"/>
                  </a:lnTo>
                  <a:lnTo>
                    <a:pt x="1237" y="822"/>
                  </a:lnTo>
                  <a:lnTo>
                    <a:pt x="1239" y="822"/>
                  </a:lnTo>
                  <a:lnTo>
                    <a:pt x="1246" y="822"/>
                  </a:lnTo>
                  <a:lnTo>
                    <a:pt x="1254" y="824"/>
                  </a:lnTo>
                  <a:lnTo>
                    <a:pt x="1261" y="824"/>
                  </a:lnTo>
                  <a:lnTo>
                    <a:pt x="1271" y="824"/>
                  </a:lnTo>
                  <a:lnTo>
                    <a:pt x="1278" y="824"/>
                  </a:lnTo>
                  <a:lnTo>
                    <a:pt x="1288" y="824"/>
                  </a:lnTo>
                  <a:lnTo>
                    <a:pt x="1297" y="824"/>
                  </a:lnTo>
                  <a:lnTo>
                    <a:pt x="1306" y="824"/>
                  </a:lnTo>
                  <a:lnTo>
                    <a:pt x="1316" y="824"/>
                  </a:lnTo>
                  <a:lnTo>
                    <a:pt x="1327" y="824"/>
                  </a:lnTo>
                  <a:lnTo>
                    <a:pt x="1336" y="824"/>
                  </a:lnTo>
                  <a:lnTo>
                    <a:pt x="1346" y="824"/>
                  </a:lnTo>
                  <a:lnTo>
                    <a:pt x="1357" y="824"/>
                  </a:lnTo>
                  <a:lnTo>
                    <a:pt x="1366" y="824"/>
                  </a:lnTo>
                  <a:lnTo>
                    <a:pt x="1378" y="824"/>
                  </a:lnTo>
                  <a:lnTo>
                    <a:pt x="1387" y="824"/>
                  </a:lnTo>
                  <a:lnTo>
                    <a:pt x="1398" y="824"/>
                  </a:lnTo>
                  <a:lnTo>
                    <a:pt x="1409" y="826"/>
                  </a:lnTo>
                  <a:lnTo>
                    <a:pt x="1419" y="826"/>
                  </a:lnTo>
                  <a:lnTo>
                    <a:pt x="1430" y="826"/>
                  </a:lnTo>
                  <a:lnTo>
                    <a:pt x="1439" y="826"/>
                  </a:lnTo>
                  <a:lnTo>
                    <a:pt x="1451" y="826"/>
                  </a:lnTo>
                  <a:lnTo>
                    <a:pt x="1460" y="826"/>
                  </a:lnTo>
                  <a:lnTo>
                    <a:pt x="1469" y="826"/>
                  </a:lnTo>
                  <a:lnTo>
                    <a:pt x="1480" y="826"/>
                  </a:lnTo>
                  <a:lnTo>
                    <a:pt x="1490" y="826"/>
                  </a:lnTo>
                  <a:lnTo>
                    <a:pt x="1499" y="826"/>
                  </a:lnTo>
                  <a:lnTo>
                    <a:pt x="1509" y="828"/>
                  </a:lnTo>
                  <a:lnTo>
                    <a:pt x="1518" y="828"/>
                  </a:lnTo>
                  <a:lnTo>
                    <a:pt x="1525" y="828"/>
                  </a:lnTo>
                  <a:lnTo>
                    <a:pt x="1535" y="828"/>
                  </a:lnTo>
                  <a:lnTo>
                    <a:pt x="1542" y="828"/>
                  </a:lnTo>
                  <a:lnTo>
                    <a:pt x="1538" y="822"/>
                  </a:lnTo>
                  <a:lnTo>
                    <a:pt x="1535" y="818"/>
                  </a:lnTo>
                  <a:lnTo>
                    <a:pt x="1531" y="814"/>
                  </a:lnTo>
                  <a:lnTo>
                    <a:pt x="1527" y="809"/>
                  </a:lnTo>
                  <a:lnTo>
                    <a:pt x="1525" y="805"/>
                  </a:lnTo>
                  <a:lnTo>
                    <a:pt x="1522" y="801"/>
                  </a:lnTo>
                  <a:lnTo>
                    <a:pt x="1518" y="798"/>
                  </a:lnTo>
                  <a:lnTo>
                    <a:pt x="1514" y="794"/>
                  </a:lnTo>
                  <a:lnTo>
                    <a:pt x="1510" y="790"/>
                  </a:lnTo>
                  <a:lnTo>
                    <a:pt x="1507" y="788"/>
                  </a:lnTo>
                  <a:lnTo>
                    <a:pt x="1503" y="784"/>
                  </a:lnTo>
                  <a:lnTo>
                    <a:pt x="1499" y="781"/>
                  </a:lnTo>
                  <a:lnTo>
                    <a:pt x="1495" y="779"/>
                  </a:lnTo>
                  <a:lnTo>
                    <a:pt x="1492" y="775"/>
                  </a:lnTo>
                  <a:lnTo>
                    <a:pt x="1488" y="773"/>
                  </a:lnTo>
                  <a:lnTo>
                    <a:pt x="1484" y="769"/>
                  </a:lnTo>
                  <a:lnTo>
                    <a:pt x="1480" y="768"/>
                  </a:lnTo>
                  <a:lnTo>
                    <a:pt x="1475" y="764"/>
                  </a:lnTo>
                  <a:lnTo>
                    <a:pt x="1471" y="762"/>
                  </a:lnTo>
                  <a:lnTo>
                    <a:pt x="1467" y="760"/>
                  </a:lnTo>
                  <a:lnTo>
                    <a:pt x="1464" y="758"/>
                  </a:lnTo>
                  <a:lnTo>
                    <a:pt x="1458" y="754"/>
                  </a:lnTo>
                  <a:lnTo>
                    <a:pt x="1454" y="753"/>
                  </a:lnTo>
                  <a:lnTo>
                    <a:pt x="1449" y="751"/>
                  </a:lnTo>
                  <a:lnTo>
                    <a:pt x="1445" y="749"/>
                  </a:lnTo>
                  <a:lnTo>
                    <a:pt x="1439" y="747"/>
                  </a:lnTo>
                  <a:lnTo>
                    <a:pt x="1436" y="745"/>
                  </a:lnTo>
                  <a:lnTo>
                    <a:pt x="1430" y="743"/>
                  </a:lnTo>
                  <a:lnTo>
                    <a:pt x="1424" y="741"/>
                  </a:lnTo>
                  <a:lnTo>
                    <a:pt x="1421" y="738"/>
                  </a:lnTo>
                  <a:lnTo>
                    <a:pt x="1415" y="736"/>
                  </a:lnTo>
                  <a:lnTo>
                    <a:pt x="1409" y="734"/>
                  </a:lnTo>
                  <a:lnTo>
                    <a:pt x="356" y="773"/>
                  </a:lnTo>
                  <a:lnTo>
                    <a:pt x="354" y="769"/>
                  </a:lnTo>
                  <a:lnTo>
                    <a:pt x="354" y="766"/>
                  </a:lnTo>
                  <a:lnTo>
                    <a:pt x="354" y="764"/>
                  </a:lnTo>
                  <a:lnTo>
                    <a:pt x="354" y="760"/>
                  </a:lnTo>
                  <a:lnTo>
                    <a:pt x="352" y="756"/>
                  </a:lnTo>
                  <a:lnTo>
                    <a:pt x="352" y="754"/>
                  </a:lnTo>
                  <a:lnTo>
                    <a:pt x="352" y="751"/>
                  </a:lnTo>
                  <a:lnTo>
                    <a:pt x="352" y="747"/>
                  </a:lnTo>
                  <a:lnTo>
                    <a:pt x="350" y="745"/>
                  </a:lnTo>
                  <a:lnTo>
                    <a:pt x="350" y="741"/>
                  </a:lnTo>
                  <a:lnTo>
                    <a:pt x="350" y="738"/>
                  </a:lnTo>
                  <a:lnTo>
                    <a:pt x="350" y="734"/>
                  </a:lnTo>
                  <a:lnTo>
                    <a:pt x="350" y="732"/>
                  </a:lnTo>
                  <a:lnTo>
                    <a:pt x="350" y="728"/>
                  </a:lnTo>
                  <a:lnTo>
                    <a:pt x="350" y="724"/>
                  </a:lnTo>
                  <a:lnTo>
                    <a:pt x="350" y="723"/>
                  </a:lnTo>
                  <a:lnTo>
                    <a:pt x="350" y="719"/>
                  </a:lnTo>
                  <a:lnTo>
                    <a:pt x="350" y="715"/>
                  </a:lnTo>
                  <a:lnTo>
                    <a:pt x="350" y="713"/>
                  </a:lnTo>
                  <a:lnTo>
                    <a:pt x="350" y="709"/>
                  </a:lnTo>
                  <a:lnTo>
                    <a:pt x="350" y="706"/>
                  </a:lnTo>
                  <a:lnTo>
                    <a:pt x="350" y="702"/>
                  </a:lnTo>
                  <a:lnTo>
                    <a:pt x="350" y="700"/>
                  </a:lnTo>
                  <a:lnTo>
                    <a:pt x="350" y="696"/>
                  </a:lnTo>
                  <a:lnTo>
                    <a:pt x="350" y="693"/>
                  </a:lnTo>
                  <a:lnTo>
                    <a:pt x="350" y="689"/>
                  </a:lnTo>
                  <a:lnTo>
                    <a:pt x="352" y="687"/>
                  </a:lnTo>
                  <a:lnTo>
                    <a:pt x="352" y="683"/>
                  </a:lnTo>
                  <a:lnTo>
                    <a:pt x="352" y="679"/>
                  </a:lnTo>
                  <a:lnTo>
                    <a:pt x="352" y="676"/>
                  </a:lnTo>
                  <a:lnTo>
                    <a:pt x="354" y="672"/>
                  </a:lnTo>
                  <a:lnTo>
                    <a:pt x="354" y="668"/>
                  </a:lnTo>
                  <a:lnTo>
                    <a:pt x="354" y="666"/>
                  </a:lnTo>
                  <a:lnTo>
                    <a:pt x="356" y="666"/>
                  </a:lnTo>
                  <a:lnTo>
                    <a:pt x="357" y="666"/>
                  </a:lnTo>
                  <a:lnTo>
                    <a:pt x="359" y="666"/>
                  </a:lnTo>
                  <a:lnTo>
                    <a:pt x="359" y="668"/>
                  </a:lnTo>
                  <a:lnTo>
                    <a:pt x="363" y="670"/>
                  </a:lnTo>
                  <a:lnTo>
                    <a:pt x="365" y="674"/>
                  </a:lnTo>
                  <a:lnTo>
                    <a:pt x="369" y="677"/>
                  </a:lnTo>
                  <a:lnTo>
                    <a:pt x="372" y="679"/>
                  </a:lnTo>
                  <a:lnTo>
                    <a:pt x="376" y="683"/>
                  </a:lnTo>
                  <a:lnTo>
                    <a:pt x="380" y="687"/>
                  </a:lnTo>
                  <a:lnTo>
                    <a:pt x="384" y="691"/>
                  </a:lnTo>
                  <a:lnTo>
                    <a:pt x="387" y="693"/>
                  </a:lnTo>
                  <a:lnTo>
                    <a:pt x="393" y="696"/>
                  </a:lnTo>
                  <a:lnTo>
                    <a:pt x="397" y="700"/>
                  </a:lnTo>
                  <a:lnTo>
                    <a:pt x="400" y="702"/>
                  </a:lnTo>
                  <a:lnTo>
                    <a:pt x="406" y="706"/>
                  </a:lnTo>
                  <a:lnTo>
                    <a:pt x="410" y="709"/>
                  </a:lnTo>
                  <a:lnTo>
                    <a:pt x="414" y="711"/>
                  </a:lnTo>
                  <a:lnTo>
                    <a:pt x="419" y="715"/>
                  </a:lnTo>
                  <a:lnTo>
                    <a:pt x="423" y="717"/>
                  </a:lnTo>
                  <a:lnTo>
                    <a:pt x="429" y="721"/>
                  </a:lnTo>
                  <a:lnTo>
                    <a:pt x="434" y="723"/>
                  </a:lnTo>
                  <a:lnTo>
                    <a:pt x="438" y="726"/>
                  </a:lnTo>
                  <a:lnTo>
                    <a:pt x="444" y="728"/>
                  </a:lnTo>
                  <a:lnTo>
                    <a:pt x="449" y="730"/>
                  </a:lnTo>
                  <a:lnTo>
                    <a:pt x="455" y="732"/>
                  </a:lnTo>
                  <a:lnTo>
                    <a:pt x="458" y="736"/>
                  </a:lnTo>
                  <a:lnTo>
                    <a:pt x="464" y="738"/>
                  </a:lnTo>
                  <a:lnTo>
                    <a:pt x="470" y="739"/>
                  </a:lnTo>
                  <a:lnTo>
                    <a:pt x="475" y="741"/>
                  </a:lnTo>
                  <a:lnTo>
                    <a:pt x="481" y="743"/>
                  </a:lnTo>
                  <a:lnTo>
                    <a:pt x="487" y="745"/>
                  </a:lnTo>
                  <a:lnTo>
                    <a:pt x="492" y="747"/>
                  </a:lnTo>
                  <a:lnTo>
                    <a:pt x="498" y="747"/>
                  </a:lnTo>
                  <a:lnTo>
                    <a:pt x="503" y="749"/>
                  </a:lnTo>
                  <a:lnTo>
                    <a:pt x="509" y="751"/>
                  </a:lnTo>
                  <a:lnTo>
                    <a:pt x="511" y="751"/>
                  </a:lnTo>
                  <a:lnTo>
                    <a:pt x="513" y="751"/>
                  </a:lnTo>
                  <a:lnTo>
                    <a:pt x="515" y="751"/>
                  </a:lnTo>
                  <a:lnTo>
                    <a:pt x="515" y="749"/>
                  </a:lnTo>
                  <a:lnTo>
                    <a:pt x="515" y="747"/>
                  </a:lnTo>
                  <a:lnTo>
                    <a:pt x="513" y="747"/>
                  </a:lnTo>
                  <a:lnTo>
                    <a:pt x="513" y="745"/>
                  </a:lnTo>
                  <a:lnTo>
                    <a:pt x="511" y="743"/>
                  </a:lnTo>
                  <a:lnTo>
                    <a:pt x="511" y="741"/>
                  </a:lnTo>
                  <a:lnTo>
                    <a:pt x="509" y="739"/>
                  </a:lnTo>
                  <a:lnTo>
                    <a:pt x="507" y="738"/>
                  </a:lnTo>
                  <a:lnTo>
                    <a:pt x="507" y="736"/>
                  </a:lnTo>
                  <a:lnTo>
                    <a:pt x="505" y="734"/>
                  </a:lnTo>
                  <a:lnTo>
                    <a:pt x="503" y="732"/>
                  </a:lnTo>
                  <a:lnTo>
                    <a:pt x="502" y="730"/>
                  </a:lnTo>
                  <a:lnTo>
                    <a:pt x="502" y="728"/>
                  </a:lnTo>
                  <a:lnTo>
                    <a:pt x="500" y="726"/>
                  </a:lnTo>
                  <a:lnTo>
                    <a:pt x="498" y="723"/>
                  </a:lnTo>
                  <a:lnTo>
                    <a:pt x="496" y="721"/>
                  </a:lnTo>
                  <a:lnTo>
                    <a:pt x="496" y="719"/>
                  </a:lnTo>
                  <a:lnTo>
                    <a:pt x="494" y="717"/>
                  </a:lnTo>
                  <a:lnTo>
                    <a:pt x="492" y="713"/>
                  </a:lnTo>
                  <a:lnTo>
                    <a:pt x="492" y="711"/>
                  </a:lnTo>
                  <a:lnTo>
                    <a:pt x="490" y="709"/>
                  </a:lnTo>
                  <a:lnTo>
                    <a:pt x="490" y="708"/>
                  </a:lnTo>
                  <a:lnTo>
                    <a:pt x="488" y="706"/>
                  </a:lnTo>
                  <a:lnTo>
                    <a:pt x="488" y="704"/>
                  </a:lnTo>
                  <a:lnTo>
                    <a:pt x="487" y="702"/>
                  </a:lnTo>
                  <a:lnTo>
                    <a:pt x="487" y="700"/>
                  </a:lnTo>
                  <a:lnTo>
                    <a:pt x="487" y="698"/>
                  </a:lnTo>
                  <a:lnTo>
                    <a:pt x="487" y="696"/>
                  </a:lnTo>
                  <a:lnTo>
                    <a:pt x="487" y="694"/>
                  </a:lnTo>
                  <a:lnTo>
                    <a:pt x="488" y="694"/>
                  </a:lnTo>
                  <a:lnTo>
                    <a:pt x="1288" y="715"/>
                  </a:lnTo>
                  <a:lnTo>
                    <a:pt x="1290" y="715"/>
                  </a:lnTo>
                  <a:lnTo>
                    <a:pt x="1290" y="713"/>
                  </a:lnTo>
                  <a:lnTo>
                    <a:pt x="1290" y="711"/>
                  </a:lnTo>
                  <a:lnTo>
                    <a:pt x="1290" y="709"/>
                  </a:lnTo>
                  <a:lnTo>
                    <a:pt x="1290" y="708"/>
                  </a:lnTo>
                  <a:lnTo>
                    <a:pt x="1288" y="706"/>
                  </a:lnTo>
                  <a:lnTo>
                    <a:pt x="1288" y="702"/>
                  </a:lnTo>
                  <a:lnTo>
                    <a:pt x="1286" y="700"/>
                  </a:lnTo>
                  <a:lnTo>
                    <a:pt x="1284" y="696"/>
                  </a:lnTo>
                  <a:lnTo>
                    <a:pt x="1280" y="693"/>
                  </a:lnTo>
                  <a:lnTo>
                    <a:pt x="1278" y="689"/>
                  </a:lnTo>
                  <a:lnTo>
                    <a:pt x="1275" y="685"/>
                  </a:lnTo>
                  <a:lnTo>
                    <a:pt x="1273" y="681"/>
                  </a:lnTo>
                  <a:lnTo>
                    <a:pt x="1269" y="677"/>
                  </a:lnTo>
                  <a:lnTo>
                    <a:pt x="1265" y="674"/>
                  </a:lnTo>
                  <a:lnTo>
                    <a:pt x="1261" y="670"/>
                  </a:lnTo>
                  <a:lnTo>
                    <a:pt x="1256" y="666"/>
                  </a:lnTo>
                  <a:lnTo>
                    <a:pt x="1252" y="662"/>
                  </a:lnTo>
                  <a:lnTo>
                    <a:pt x="1248" y="659"/>
                  </a:lnTo>
                  <a:lnTo>
                    <a:pt x="1243" y="655"/>
                  </a:lnTo>
                  <a:lnTo>
                    <a:pt x="1237" y="651"/>
                  </a:lnTo>
                  <a:lnTo>
                    <a:pt x="1232" y="647"/>
                  </a:lnTo>
                  <a:lnTo>
                    <a:pt x="1226" y="646"/>
                  </a:lnTo>
                  <a:lnTo>
                    <a:pt x="1220" y="642"/>
                  </a:lnTo>
                  <a:lnTo>
                    <a:pt x="1215" y="638"/>
                  </a:lnTo>
                  <a:lnTo>
                    <a:pt x="1209" y="636"/>
                  </a:lnTo>
                  <a:lnTo>
                    <a:pt x="1202" y="634"/>
                  </a:lnTo>
                  <a:lnTo>
                    <a:pt x="1196" y="632"/>
                  </a:lnTo>
                  <a:lnTo>
                    <a:pt x="1188" y="631"/>
                  </a:lnTo>
                  <a:lnTo>
                    <a:pt x="1183" y="629"/>
                  </a:lnTo>
                  <a:lnTo>
                    <a:pt x="1175" y="629"/>
                  </a:lnTo>
                  <a:lnTo>
                    <a:pt x="1173" y="629"/>
                  </a:lnTo>
                  <a:lnTo>
                    <a:pt x="1168" y="629"/>
                  </a:lnTo>
                  <a:lnTo>
                    <a:pt x="1160" y="629"/>
                  </a:lnTo>
                  <a:lnTo>
                    <a:pt x="1147" y="631"/>
                  </a:lnTo>
                  <a:lnTo>
                    <a:pt x="1134" y="631"/>
                  </a:lnTo>
                  <a:lnTo>
                    <a:pt x="1115" y="632"/>
                  </a:lnTo>
                  <a:lnTo>
                    <a:pt x="1097" y="632"/>
                  </a:lnTo>
                  <a:lnTo>
                    <a:pt x="1074" y="634"/>
                  </a:lnTo>
                  <a:lnTo>
                    <a:pt x="1050" y="636"/>
                  </a:lnTo>
                  <a:lnTo>
                    <a:pt x="1026" y="636"/>
                  </a:lnTo>
                  <a:lnTo>
                    <a:pt x="998" y="638"/>
                  </a:lnTo>
                  <a:lnTo>
                    <a:pt x="969" y="640"/>
                  </a:lnTo>
                  <a:lnTo>
                    <a:pt x="940" y="642"/>
                  </a:lnTo>
                  <a:lnTo>
                    <a:pt x="910" y="644"/>
                  </a:lnTo>
                  <a:lnTo>
                    <a:pt x="880" y="646"/>
                  </a:lnTo>
                  <a:lnTo>
                    <a:pt x="848" y="647"/>
                  </a:lnTo>
                  <a:lnTo>
                    <a:pt x="816" y="649"/>
                  </a:lnTo>
                  <a:lnTo>
                    <a:pt x="784" y="651"/>
                  </a:lnTo>
                  <a:lnTo>
                    <a:pt x="754" y="653"/>
                  </a:lnTo>
                  <a:lnTo>
                    <a:pt x="722" y="655"/>
                  </a:lnTo>
                  <a:lnTo>
                    <a:pt x="694" y="657"/>
                  </a:lnTo>
                  <a:lnTo>
                    <a:pt x="664" y="657"/>
                  </a:lnTo>
                  <a:lnTo>
                    <a:pt x="638" y="659"/>
                  </a:lnTo>
                  <a:lnTo>
                    <a:pt x="612" y="661"/>
                  </a:lnTo>
                  <a:lnTo>
                    <a:pt x="588" y="662"/>
                  </a:lnTo>
                  <a:lnTo>
                    <a:pt x="565" y="662"/>
                  </a:lnTo>
                  <a:lnTo>
                    <a:pt x="545" y="664"/>
                  </a:lnTo>
                  <a:lnTo>
                    <a:pt x="526" y="664"/>
                  </a:lnTo>
                  <a:lnTo>
                    <a:pt x="511" y="666"/>
                  </a:lnTo>
                  <a:lnTo>
                    <a:pt x="498" y="666"/>
                  </a:lnTo>
                  <a:lnTo>
                    <a:pt x="488" y="668"/>
                  </a:lnTo>
                  <a:lnTo>
                    <a:pt x="481" y="668"/>
                  </a:lnTo>
                  <a:lnTo>
                    <a:pt x="479" y="668"/>
                  </a:lnTo>
                  <a:lnTo>
                    <a:pt x="479" y="666"/>
                  </a:lnTo>
                  <a:lnTo>
                    <a:pt x="477" y="666"/>
                  </a:lnTo>
                  <a:lnTo>
                    <a:pt x="475" y="661"/>
                  </a:lnTo>
                  <a:lnTo>
                    <a:pt x="475" y="655"/>
                  </a:lnTo>
                  <a:lnTo>
                    <a:pt x="473" y="651"/>
                  </a:lnTo>
                  <a:lnTo>
                    <a:pt x="472" y="646"/>
                  </a:lnTo>
                  <a:lnTo>
                    <a:pt x="472" y="642"/>
                  </a:lnTo>
                  <a:lnTo>
                    <a:pt x="470" y="636"/>
                  </a:lnTo>
                  <a:lnTo>
                    <a:pt x="468" y="632"/>
                  </a:lnTo>
                  <a:lnTo>
                    <a:pt x="468" y="629"/>
                  </a:lnTo>
                  <a:lnTo>
                    <a:pt x="466" y="623"/>
                  </a:lnTo>
                  <a:lnTo>
                    <a:pt x="466" y="619"/>
                  </a:lnTo>
                  <a:lnTo>
                    <a:pt x="466" y="616"/>
                  </a:lnTo>
                  <a:lnTo>
                    <a:pt x="464" y="612"/>
                  </a:lnTo>
                  <a:lnTo>
                    <a:pt x="464" y="608"/>
                  </a:lnTo>
                  <a:lnTo>
                    <a:pt x="464" y="602"/>
                  </a:lnTo>
                  <a:lnTo>
                    <a:pt x="462" y="599"/>
                  </a:lnTo>
                  <a:lnTo>
                    <a:pt x="462" y="595"/>
                  </a:lnTo>
                  <a:lnTo>
                    <a:pt x="462" y="591"/>
                  </a:lnTo>
                  <a:lnTo>
                    <a:pt x="462" y="587"/>
                  </a:lnTo>
                  <a:lnTo>
                    <a:pt x="462" y="582"/>
                  </a:lnTo>
                  <a:lnTo>
                    <a:pt x="462" y="578"/>
                  </a:lnTo>
                  <a:lnTo>
                    <a:pt x="462" y="574"/>
                  </a:lnTo>
                  <a:lnTo>
                    <a:pt x="462" y="571"/>
                  </a:lnTo>
                  <a:lnTo>
                    <a:pt x="462" y="565"/>
                  </a:lnTo>
                  <a:lnTo>
                    <a:pt x="462" y="561"/>
                  </a:lnTo>
                  <a:lnTo>
                    <a:pt x="462" y="556"/>
                  </a:lnTo>
                  <a:lnTo>
                    <a:pt x="464" y="552"/>
                  </a:lnTo>
                  <a:lnTo>
                    <a:pt x="464" y="546"/>
                  </a:lnTo>
                  <a:lnTo>
                    <a:pt x="464" y="542"/>
                  </a:lnTo>
                  <a:lnTo>
                    <a:pt x="464" y="537"/>
                  </a:lnTo>
                  <a:lnTo>
                    <a:pt x="466" y="531"/>
                  </a:lnTo>
                  <a:lnTo>
                    <a:pt x="466" y="526"/>
                  </a:lnTo>
                  <a:lnTo>
                    <a:pt x="468" y="522"/>
                  </a:lnTo>
                  <a:lnTo>
                    <a:pt x="468" y="520"/>
                  </a:lnTo>
                  <a:lnTo>
                    <a:pt x="473" y="526"/>
                  </a:lnTo>
                  <a:lnTo>
                    <a:pt x="477" y="529"/>
                  </a:lnTo>
                  <a:lnTo>
                    <a:pt x="483" y="533"/>
                  </a:lnTo>
                  <a:lnTo>
                    <a:pt x="487" y="537"/>
                  </a:lnTo>
                  <a:lnTo>
                    <a:pt x="492" y="542"/>
                  </a:lnTo>
                  <a:lnTo>
                    <a:pt x="498" y="546"/>
                  </a:lnTo>
                  <a:lnTo>
                    <a:pt x="502" y="550"/>
                  </a:lnTo>
                  <a:lnTo>
                    <a:pt x="507" y="554"/>
                  </a:lnTo>
                  <a:lnTo>
                    <a:pt x="513" y="557"/>
                  </a:lnTo>
                  <a:lnTo>
                    <a:pt x="517" y="559"/>
                  </a:lnTo>
                  <a:lnTo>
                    <a:pt x="522" y="563"/>
                  </a:lnTo>
                  <a:lnTo>
                    <a:pt x="528" y="567"/>
                  </a:lnTo>
                  <a:lnTo>
                    <a:pt x="531" y="571"/>
                  </a:lnTo>
                  <a:lnTo>
                    <a:pt x="537" y="572"/>
                  </a:lnTo>
                  <a:lnTo>
                    <a:pt x="543" y="576"/>
                  </a:lnTo>
                  <a:lnTo>
                    <a:pt x="548" y="578"/>
                  </a:lnTo>
                  <a:lnTo>
                    <a:pt x="552" y="582"/>
                  </a:lnTo>
                  <a:lnTo>
                    <a:pt x="558" y="584"/>
                  </a:lnTo>
                  <a:lnTo>
                    <a:pt x="563" y="587"/>
                  </a:lnTo>
                  <a:lnTo>
                    <a:pt x="567" y="589"/>
                  </a:lnTo>
                  <a:lnTo>
                    <a:pt x="573" y="591"/>
                  </a:lnTo>
                  <a:lnTo>
                    <a:pt x="578" y="593"/>
                  </a:lnTo>
                  <a:lnTo>
                    <a:pt x="582" y="597"/>
                  </a:lnTo>
                  <a:lnTo>
                    <a:pt x="588" y="599"/>
                  </a:lnTo>
                  <a:lnTo>
                    <a:pt x="593" y="601"/>
                  </a:lnTo>
                  <a:lnTo>
                    <a:pt x="597" y="602"/>
                  </a:lnTo>
                  <a:lnTo>
                    <a:pt x="603" y="604"/>
                  </a:lnTo>
                  <a:lnTo>
                    <a:pt x="608" y="604"/>
                  </a:lnTo>
                  <a:lnTo>
                    <a:pt x="612" y="606"/>
                  </a:lnTo>
                  <a:lnTo>
                    <a:pt x="618" y="608"/>
                  </a:lnTo>
                  <a:lnTo>
                    <a:pt x="621" y="610"/>
                  </a:lnTo>
                  <a:lnTo>
                    <a:pt x="627" y="610"/>
                  </a:lnTo>
                  <a:close/>
                </a:path>
              </a:pathLst>
            </a:custGeom>
            <a:gradFill rotWithShape="1">
              <a:gsLst>
                <a:gs pos="0">
                  <a:srgbClr val="FF0000"/>
                </a:gs>
                <a:gs pos="100000">
                  <a:srgbClr val="FF0000"/>
                </a:gs>
              </a:gsLst>
              <a:lin ang="5400000" scaled="1"/>
            </a:gradFill>
            <a:ln w="19050">
              <a:noFill/>
              <a:round/>
              <a:headEnd/>
              <a:tailEnd/>
            </a:ln>
          </p:spPr>
          <p:txBody>
            <a:bodyPr/>
            <a:lstStyle/>
            <a:p>
              <a:endParaRPr lang="es-MX" dirty="0"/>
            </a:p>
          </p:txBody>
        </p:sp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652" y="322"/>
              <a:ext cx="909" cy="138"/>
              <a:chOff x="652" y="322"/>
              <a:chExt cx="909" cy="138"/>
            </a:xfrm>
          </p:grpSpPr>
          <p:sp>
            <p:nvSpPr>
              <p:cNvPr id="6162" name="Freeform 8"/>
              <p:cNvSpPr>
                <a:spLocks/>
              </p:cNvSpPr>
              <p:nvPr/>
            </p:nvSpPr>
            <p:spPr bwMode="auto">
              <a:xfrm>
                <a:off x="652" y="322"/>
                <a:ext cx="149" cy="138"/>
              </a:xfrm>
              <a:custGeom>
                <a:avLst/>
                <a:gdLst>
                  <a:gd name="T0" fmla="*/ 577 w 627"/>
                  <a:gd name="T1" fmla="*/ 0 h 629"/>
                  <a:gd name="T2" fmla="*/ 584 w 627"/>
                  <a:gd name="T3" fmla="*/ 2 h 629"/>
                  <a:gd name="T4" fmla="*/ 592 w 627"/>
                  <a:gd name="T5" fmla="*/ 4 h 629"/>
                  <a:gd name="T6" fmla="*/ 599 w 627"/>
                  <a:gd name="T7" fmla="*/ 6 h 629"/>
                  <a:gd name="T8" fmla="*/ 605 w 627"/>
                  <a:gd name="T9" fmla="*/ 12 h 629"/>
                  <a:gd name="T10" fmla="*/ 611 w 627"/>
                  <a:gd name="T11" fmla="*/ 15 h 629"/>
                  <a:gd name="T12" fmla="*/ 616 w 627"/>
                  <a:gd name="T13" fmla="*/ 21 h 629"/>
                  <a:gd name="T14" fmla="*/ 620 w 627"/>
                  <a:gd name="T15" fmla="*/ 27 h 629"/>
                  <a:gd name="T16" fmla="*/ 624 w 627"/>
                  <a:gd name="T17" fmla="*/ 34 h 629"/>
                  <a:gd name="T18" fmla="*/ 626 w 627"/>
                  <a:gd name="T19" fmla="*/ 40 h 629"/>
                  <a:gd name="T20" fmla="*/ 626 w 627"/>
                  <a:gd name="T21" fmla="*/ 47 h 629"/>
                  <a:gd name="T22" fmla="*/ 627 w 627"/>
                  <a:gd name="T23" fmla="*/ 400 h 629"/>
                  <a:gd name="T24" fmla="*/ 626 w 627"/>
                  <a:gd name="T25" fmla="*/ 409 h 629"/>
                  <a:gd name="T26" fmla="*/ 624 w 627"/>
                  <a:gd name="T27" fmla="*/ 417 h 629"/>
                  <a:gd name="T28" fmla="*/ 620 w 627"/>
                  <a:gd name="T29" fmla="*/ 422 h 629"/>
                  <a:gd name="T30" fmla="*/ 616 w 627"/>
                  <a:gd name="T31" fmla="*/ 430 h 629"/>
                  <a:gd name="T32" fmla="*/ 611 w 627"/>
                  <a:gd name="T33" fmla="*/ 435 h 629"/>
                  <a:gd name="T34" fmla="*/ 605 w 627"/>
                  <a:gd name="T35" fmla="*/ 441 h 629"/>
                  <a:gd name="T36" fmla="*/ 599 w 627"/>
                  <a:gd name="T37" fmla="*/ 445 h 629"/>
                  <a:gd name="T38" fmla="*/ 592 w 627"/>
                  <a:gd name="T39" fmla="*/ 449 h 629"/>
                  <a:gd name="T40" fmla="*/ 584 w 627"/>
                  <a:gd name="T41" fmla="*/ 450 h 629"/>
                  <a:gd name="T42" fmla="*/ 577 w 627"/>
                  <a:gd name="T43" fmla="*/ 452 h 629"/>
                  <a:gd name="T44" fmla="*/ 199 w 627"/>
                  <a:gd name="T45" fmla="*/ 302 h 629"/>
                  <a:gd name="T46" fmla="*/ 451 w 627"/>
                  <a:gd name="T47" fmla="*/ 302 h 629"/>
                  <a:gd name="T48" fmla="*/ 457 w 627"/>
                  <a:gd name="T49" fmla="*/ 300 h 629"/>
                  <a:gd name="T50" fmla="*/ 461 w 627"/>
                  <a:gd name="T51" fmla="*/ 299 h 629"/>
                  <a:gd name="T52" fmla="*/ 465 w 627"/>
                  <a:gd name="T53" fmla="*/ 293 h 629"/>
                  <a:gd name="T54" fmla="*/ 466 w 627"/>
                  <a:gd name="T55" fmla="*/ 289 h 629"/>
                  <a:gd name="T56" fmla="*/ 468 w 627"/>
                  <a:gd name="T57" fmla="*/ 285 h 629"/>
                  <a:gd name="T58" fmla="*/ 468 w 627"/>
                  <a:gd name="T59" fmla="*/ 276 h 629"/>
                  <a:gd name="T60" fmla="*/ 468 w 627"/>
                  <a:gd name="T61" fmla="*/ 265 h 629"/>
                  <a:gd name="T62" fmla="*/ 468 w 627"/>
                  <a:gd name="T63" fmla="*/ 253 h 629"/>
                  <a:gd name="T64" fmla="*/ 468 w 627"/>
                  <a:gd name="T65" fmla="*/ 242 h 629"/>
                  <a:gd name="T66" fmla="*/ 468 w 627"/>
                  <a:gd name="T67" fmla="*/ 231 h 629"/>
                  <a:gd name="T68" fmla="*/ 468 w 627"/>
                  <a:gd name="T69" fmla="*/ 220 h 629"/>
                  <a:gd name="T70" fmla="*/ 468 w 627"/>
                  <a:gd name="T71" fmla="*/ 208 h 629"/>
                  <a:gd name="T72" fmla="*/ 468 w 627"/>
                  <a:gd name="T73" fmla="*/ 199 h 629"/>
                  <a:gd name="T74" fmla="*/ 468 w 627"/>
                  <a:gd name="T75" fmla="*/ 188 h 629"/>
                  <a:gd name="T76" fmla="*/ 468 w 627"/>
                  <a:gd name="T77" fmla="*/ 177 h 629"/>
                  <a:gd name="T78" fmla="*/ 468 w 627"/>
                  <a:gd name="T79" fmla="*/ 165 h 629"/>
                  <a:gd name="T80" fmla="*/ 468 w 627"/>
                  <a:gd name="T81" fmla="*/ 160 h 629"/>
                  <a:gd name="T82" fmla="*/ 466 w 627"/>
                  <a:gd name="T83" fmla="*/ 154 h 629"/>
                  <a:gd name="T84" fmla="*/ 463 w 627"/>
                  <a:gd name="T85" fmla="*/ 152 h 629"/>
                  <a:gd name="T86" fmla="*/ 459 w 627"/>
                  <a:gd name="T87" fmla="*/ 148 h 629"/>
                  <a:gd name="T88" fmla="*/ 455 w 627"/>
                  <a:gd name="T89" fmla="*/ 147 h 629"/>
                  <a:gd name="T90" fmla="*/ 451 w 627"/>
                  <a:gd name="T91" fmla="*/ 145 h 629"/>
                  <a:gd name="T92" fmla="*/ 154 w 627"/>
                  <a:gd name="T93" fmla="*/ 145 h 629"/>
                  <a:gd name="T94" fmla="*/ 0 w 627"/>
                  <a:gd name="T95" fmla="*/ 0 h 629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27"/>
                  <a:gd name="T145" fmla="*/ 0 h 629"/>
                  <a:gd name="T146" fmla="*/ 627 w 627"/>
                  <a:gd name="T147" fmla="*/ 629 h 629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27" h="629">
                    <a:moveTo>
                      <a:pt x="0" y="0"/>
                    </a:moveTo>
                    <a:lnTo>
                      <a:pt x="575" y="0"/>
                    </a:lnTo>
                    <a:lnTo>
                      <a:pt x="577" y="0"/>
                    </a:lnTo>
                    <a:lnTo>
                      <a:pt x="579" y="0"/>
                    </a:lnTo>
                    <a:lnTo>
                      <a:pt x="582" y="0"/>
                    </a:lnTo>
                    <a:lnTo>
                      <a:pt x="584" y="2"/>
                    </a:lnTo>
                    <a:lnTo>
                      <a:pt x="588" y="2"/>
                    </a:lnTo>
                    <a:lnTo>
                      <a:pt x="590" y="2"/>
                    </a:lnTo>
                    <a:lnTo>
                      <a:pt x="592" y="4"/>
                    </a:lnTo>
                    <a:lnTo>
                      <a:pt x="596" y="4"/>
                    </a:lnTo>
                    <a:lnTo>
                      <a:pt x="597" y="6"/>
                    </a:lnTo>
                    <a:lnTo>
                      <a:pt x="599" y="6"/>
                    </a:lnTo>
                    <a:lnTo>
                      <a:pt x="601" y="8"/>
                    </a:lnTo>
                    <a:lnTo>
                      <a:pt x="603" y="10"/>
                    </a:lnTo>
                    <a:lnTo>
                      <a:pt x="605" y="12"/>
                    </a:lnTo>
                    <a:lnTo>
                      <a:pt x="607" y="12"/>
                    </a:lnTo>
                    <a:lnTo>
                      <a:pt x="609" y="13"/>
                    </a:lnTo>
                    <a:lnTo>
                      <a:pt x="611" y="15"/>
                    </a:lnTo>
                    <a:lnTo>
                      <a:pt x="612" y="17"/>
                    </a:lnTo>
                    <a:lnTo>
                      <a:pt x="614" y="19"/>
                    </a:lnTo>
                    <a:lnTo>
                      <a:pt x="616" y="21"/>
                    </a:lnTo>
                    <a:lnTo>
                      <a:pt x="618" y="23"/>
                    </a:lnTo>
                    <a:lnTo>
                      <a:pt x="618" y="25"/>
                    </a:lnTo>
                    <a:lnTo>
                      <a:pt x="620" y="27"/>
                    </a:lnTo>
                    <a:lnTo>
                      <a:pt x="622" y="28"/>
                    </a:lnTo>
                    <a:lnTo>
                      <a:pt x="622" y="32"/>
                    </a:lnTo>
                    <a:lnTo>
                      <a:pt x="624" y="34"/>
                    </a:lnTo>
                    <a:lnTo>
                      <a:pt x="624" y="36"/>
                    </a:lnTo>
                    <a:lnTo>
                      <a:pt x="624" y="38"/>
                    </a:lnTo>
                    <a:lnTo>
                      <a:pt x="626" y="40"/>
                    </a:lnTo>
                    <a:lnTo>
                      <a:pt x="626" y="43"/>
                    </a:lnTo>
                    <a:lnTo>
                      <a:pt x="626" y="45"/>
                    </a:lnTo>
                    <a:lnTo>
                      <a:pt x="626" y="47"/>
                    </a:lnTo>
                    <a:lnTo>
                      <a:pt x="627" y="49"/>
                    </a:lnTo>
                    <a:lnTo>
                      <a:pt x="627" y="398"/>
                    </a:lnTo>
                    <a:lnTo>
                      <a:pt x="627" y="400"/>
                    </a:lnTo>
                    <a:lnTo>
                      <a:pt x="626" y="404"/>
                    </a:lnTo>
                    <a:lnTo>
                      <a:pt x="626" y="405"/>
                    </a:lnTo>
                    <a:lnTo>
                      <a:pt x="626" y="409"/>
                    </a:lnTo>
                    <a:lnTo>
                      <a:pt x="626" y="411"/>
                    </a:lnTo>
                    <a:lnTo>
                      <a:pt x="624" y="413"/>
                    </a:lnTo>
                    <a:lnTo>
                      <a:pt x="624" y="417"/>
                    </a:lnTo>
                    <a:lnTo>
                      <a:pt x="622" y="419"/>
                    </a:lnTo>
                    <a:lnTo>
                      <a:pt x="622" y="420"/>
                    </a:lnTo>
                    <a:lnTo>
                      <a:pt x="620" y="422"/>
                    </a:lnTo>
                    <a:lnTo>
                      <a:pt x="618" y="426"/>
                    </a:lnTo>
                    <a:lnTo>
                      <a:pt x="618" y="428"/>
                    </a:lnTo>
                    <a:lnTo>
                      <a:pt x="616" y="430"/>
                    </a:lnTo>
                    <a:lnTo>
                      <a:pt x="614" y="432"/>
                    </a:lnTo>
                    <a:lnTo>
                      <a:pt x="612" y="434"/>
                    </a:lnTo>
                    <a:lnTo>
                      <a:pt x="611" y="435"/>
                    </a:lnTo>
                    <a:lnTo>
                      <a:pt x="609" y="437"/>
                    </a:lnTo>
                    <a:lnTo>
                      <a:pt x="607" y="439"/>
                    </a:lnTo>
                    <a:lnTo>
                      <a:pt x="605" y="441"/>
                    </a:lnTo>
                    <a:lnTo>
                      <a:pt x="603" y="443"/>
                    </a:lnTo>
                    <a:lnTo>
                      <a:pt x="601" y="443"/>
                    </a:lnTo>
                    <a:lnTo>
                      <a:pt x="599" y="445"/>
                    </a:lnTo>
                    <a:lnTo>
                      <a:pt x="597" y="447"/>
                    </a:lnTo>
                    <a:lnTo>
                      <a:pt x="594" y="447"/>
                    </a:lnTo>
                    <a:lnTo>
                      <a:pt x="592" y="449"/>
                    </a:lnTo>
                    <a:lnTo>
                      <a:pt x="590" y="450"/>
                    </a:lnTo>
                    <a:lnTo>
                      <a:pt x="586" y="450"/>
                    </a:lnTo>
                    <a:lnTo>
                      <a:pt x="584" y="450"/>
                    </a:lnTo>
                    <a:lnTo>
                      <a:pt x="582" y="452"/>
                    </a:lnTo>
                    <a:lnTo>
                      <a:pt x="579" y="452"/>
                    </a:lnTo>
                    <a:lnTo>
                      <a:pt x="577" y="452"/>
                    </a:lnTo>
                    <a:lnTo>
                      <a:pt x="575" y="452"/>
                    </a:lnTo>
                    <a:lnTo>
                      <a:pt x="199" y="452"/>
                    </a:lnTo>
                    <a:lnTo>
                      <a:pt x="199" y="302"/>
                    </a:lnTo>
                    <a:lnTo>
                      <a:pt x="448" y="302"/>
                    </a:lnTo>
                    <a:lnTo>
                      <a:pt x="450" y="302"/>
                    </a:lnTo>
                    <a:lnTo>
                      <a:pt x="451" y="302"/>
                    </a:lnTo>
                    <a:lnTo>
                      <a:pt x="453" y="302"/>
                    </a:lnTo>
                    <a:lnTo>
                      <a:pt x="455" y="300"/>
                    </a:lnTo>
                    <a:lnTo>
                      <a:pt x="457" y="300"/>
                    </a:lnTo>
                    <a:lnTo>
                      <a:pt x="459" y="300"/>
                    </a:lnTo>
                    <a:lnTo>
                      <a:pt x="459" y="299"/>
                    </a:lnTo>
                    <a:lnTo>
                      <a:pt x="461" y="299"/>
                    </a:lnTo>
                    <a:lnTo>
                      <a:pt x="463" y="297"/>
                    </a:lnTo>
                    <a:lnTo>
                      <a:pt x="465" y="295"/>
                    </a:lnTo>
                    <a:lnTo>
                      <a:pt x="465" y="293"/>
                    </a:lnTo>
                    <a:lnTo>
                      <a:pt x="466" y="293"/>
                    </a:lnTo>
                    <a:lnTo>
                      <a:pt x="466" y="291"/>
                    </a:lnTo>
                    <a:lnTo>
                      <a:pt x="466" y="289"/>
                    </a:lnTo>
                    <a:lnTo>
                      <a:pt x="468" y="289"/>
                    </a:lnTo>
                    <a:lnTo>
                      <a:pt x="468" y="287"/>
                    </a:lnTo>
                    <a:lnTo>
                      <a:pt x="468" y="285"/>
                    </a:lnTo>
                    <a:lnTo>
                      <a:pt x="468" y="283"/>
                    </a:lnTo>
                    <a:lnTo>
                      <a:pt x="468" y="280"/>
                    </a:lnTo>
                    <a:lnTo>
                      <a:pt x="468" y="276"/>
                    </a:lnTo>
                    <a:lnTo>
                      <a:pt x="468" y="272"/>
                    </a:lnTo>
                    <a:lnTo>
                      <a:pt x="468" y="268"/>
                    </a:lnTo>
                    <a:lnTo>
                      <a:pt x="468" y="265"/>
                    </a:lnTo>
                    <a:lnTo>
                      <a:pt x="468" y="261"/>
                    </a:lnTo>
                    <a:lnTo>
                      <a:pt x="468" y="257"/>
                    </a:lnTo>
                    <a:lnTo>
                      <a:pt x="468" y="253"/>
                    </a:lnTo>
                    <a:lnTo>
                      <a:pt x="468" y="250"/>
                    </a:lnTo>
                    <a:lnTo>
                      <a:pt x="468" y="246"/>
                    </a:lnTo>
                    <a:lnTo>
                      <a:pt x="468" y="242"/>
                    </a:lnTo>
                    <a:lnTo>
                      <a:pt x="468" y="238"/>
                    </a:lnTo>
                    <a:lnTo>
                      <a:pt x="468" y="235"/>
                    </a:lnTo>
                    <a:lnTo>
                      <a:pt x="468" y="231"/>
                    </a:lnTo>
                    <a:lnTo>
                      <a:pt x="468" y="227"/>
                    </a:lnTo>
                    <a:lnTo>
                      <a:pt x="468" y="223"/>
                    </a:lnTo>
                    <a:lnTo>
                      <a:pt x="468" y="220"/>
                    </a:lnTo>
                    <a:lnTo>
                      <a:pt x="468" y="216"/>
                    </a:lnTo>
                    <a:lnTo>
                      <a:pt x="468" y="212"/>
                    </a:lnTo>
                    <a:lnTo>
                      <a:pt x="468" y="208"/>
                    </a:lnTo>
                    <a:lnTo>
                      <a:pt x="468" y="207"/>
                    </a:lnTo>
                    <a:lnTo>
                      <a:pt x="468" y="203"/>
                    </a:lnTo>
                    <a:lnTo>
                      <a:pt x="468" y="199"/>
                    </a:lnTo>
                    <a:lnTo>
                      <a:pt x="468" y="195"/>
                    </a:lnTo>
                    <a:lnTo>
                      <a:pt x="468" y="192"/>
                    </a:lnTo>
                    <a:lnTo>
                      <a:pt x="468" y="188"/>
                    </a:lnTo>
                    <a:lnTo>
                      <a:pt x="468" y="184"/>
                    </a:lnTo>
                    <a:lnTo>
                      <a:pt x="468" y="180"/>
                    </a:lnTo>
                    <a:lnTo>
                      <a:pt x="468" y="177"/>
                    </a:lnTo>
                    <a:lnTo>
                      <a:pt x="468" y="173"/>
                    </a:lnTo>
                    <a:lnTo>
                      <a:pt x="468" y="169"/>
                    </a:lnTo>
                    <a:lnTo>
                      <a:pt x="468" y="165"/>
                    </a:lnTo>
                    <a:lnTo>
                      <a:pt x="468" y="163"/>
                    </a:lnTo>
                    <a:lnTo>
                      <a:pt x="468" y="162"/>
                    </a:lnTo>
                    <a:lnTo>
                      <a:pt x="468" y="160"/>
                    </a:lnTo>
                    <a:lnTo>
                      <a:pt x="466" y="158"/>
                    </a:lnTo>
                    <a:lnTo>
                      <a:pt x="466" y="156"/>
                    </a:lnTo>
                    <a:lnTo>
                      <a:pt x="466" y="154"/>
                    </a:lnTo>
                    <a:lnTo>
                      <a:pt x="465" y="154"/>
                    </a:lnTo>
                    <a:lnTo>
                      <a:pt x="465" y="152"/>
                    </a:lnTo>
                    <a:lnTo>
                      <a:pt x="463" y="152"/>
                    </a:lnTo>
                    <a:lnTo>
                      <a:pt x="463" y="150"/>
                    </a:lnTo>
                    <a:lnTo>
                      <a:pt x="461" y="148"/>
                    </a:lnTo>
                    <a:lnTo>
                      <a:pt x="459" y="148"/>
                    </a:lnTo>
                    <a:lnTo>
                      <a:pt x="459" y="147"/>
                    </a:lnTo>
                    <a:lnTo>
                      <a:pt x="457" y="147"/>
                    </a:lnTo>
                    <a:lnTo>
                      <a:pt x="455" y="147"/>
                    </a:lnTo>
                    <a:lnTo>
                      <a:pt x="455" y="145"/>
                    </a:lnTo>
                    <a:lnTo>
                      <a:pt x="453" y="145"/>
                    </a:lnTo>
                    <a:lnTo>
                      <a:pt x="451" y="145"/>
                    </a:lnTo>
                    <a:lnTo>
                      <a:pt x="450" y="145"/>
                    </a:lnTo>
                    <a:lnTo>
                      <a:pt x="448" y="145"/>
                    </a:lnTo>
                    <a:lnTo>
                      <a:pt x="154" y="145"/>
                    </a:lnTo>
                    <a:lnTo>
                      <a:pt x="154" y="629"/>
                    </a:lnTo>
                    <a:lnTo>
                      <a:pt x="0" y="6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000"/>
              </a:solidFill>
              <a:ln w="190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6163" name="Freeform 9"/>
              <p:cNvSpPr>
                <a:spLocks/>
              </p:cNvSpPr>
              <p:nvPr/>
            </p:nvSpPr>
            <p:spPr bwMode="auto">
              <a:xfrm>
                <a:off x="826" y="322"/>
                <a:ext cx="373" cy="138"/>
              </a:xfrm>
              <a:custGeom>
                <a:avLst/>
                <a:gdLst>
                  <a:gd name="T0" fmla="*/ 176 w 1563"/>
                  <a:gd name="T1" fmla="*/ 145 h 629"/>
                  <a:gd name="T2" fmla="*/ 166 w 1563"/>
                  <a:gd name="T3" fmla="*/ 148 h 629"/>
                  <a:gd name="T4" fmla="*/ 157 w 1563"/>
                  <a:gd name="T5" fmla="*/ 160 h 629"/>
                  <a:gd name="T6" fmla="*/ 153 w 1563"/>
                  <a:gd name="T7" fmla="*/ 169 h 629"/>
                  <a:gd name="T8" fmla="*/ 153 w 1563"/>
                  <a:gd name="T9" fmla="*/ 389 h 629"/>
                  <a:gd name="T10" fmla="*/ 153 w 1563"/>
                  <a:gd name="T11" fmla="*/ 404 h 629"/>
                  <a:gd name="T12" fmla="*/ 153 w 1563"/>
                  <a:gd name="T13" fmla="*/ 419 h 629"/>
                  <a:gd name="T14" fmla="*/ 153 w 1563"/>
                  <a:gd name="T15" fmla="*/ 434 h 629"/>
                  <a:gd name="T16" fmla="*/ 153 w 1563"/>
                  <a:gd name="T17" fmla="*/ 449 h 629"/>
                  <a:gd name="T18" fmla="*/ 153 w 1563"/>
                  <a:gd name="T19" fmla="*/ 464 h 629"/>
                  <a:gd name="T20" fmla="*/ 155 w 1563"/>
                  <a:gd name="T21" fmla="*/ 473 h 629"/>
                  <a:gd name="T22" fmla="*/ 161 w 1563"/>
                  <a:gd name="T23" fmla="*/ 484 h 629"/>
                  <a:gd name="T24" fmla="*/ 172 w 1563"/>
                  <a:gd name="T25" fmla="*/ 492 h 629"/>
                  <a:gd name="T26" fmla="*/ 668 w 1563"/>
                  <a:gd name="T27" fmla="*/ 492 h 629"/>
                  <a:gd name="T28" fmla="*/ 677 w 1563"/>
                  <a:gd name="T29" fmla="*/ 490 h 629"/>
                  <a:gd name="T30" fmla="*/ 683 w 1563"/>
                  <a:gd name="T31" fmla="*/ 484 h 629"/>
                  <a:gd name="T32" fmla="*/ 690 w 1563"/>
                  <a:gd name="T33" fmla="*/ 475 h 629"/>
                  <a:gd name="T34" fmla="*/ 692 w 1563"/>
                  <a:gd name="T35" fmla="*/ 0 h 629"/>
                  <a:gd name="T36" fmla="*/ 870 w 1563"/>
                  <a:gd name="T37" fmla="*/ 2 h 629"/>
                  <a:gd name="T38" fmla="*/ 883 w 1563"/>
                  <a:gd name="T39" fmla="*/ 10 h 629"/>
                  <a:gd name="T40" fmla="*/ 896 w 1563"/>
                  <a:gd name="T41" fmla="*/ 19 h 629"/>
                  <a:gd name="T42" fmla="*/ 907 w 1563"/>
                  <a:gd name="T43" fmla="*/ 32 h 629"/>
                  <a:gd name="T44" fmla="*/ 917 w 1563"/>
                  <a:gd name="T45" fmla="*/ 43 h 629"/>
                  <a:gd name="T46" fmla="*/ 941 w 1563"/>
                  <a:gd name="T47" fmla="*/ 83 h 629"/>
                  <a:gd name="T48" fmla="*/ 979 w 1563"/>
                  <a:gd name="T49" fmla="*/ 150 h 629"/>
                  <a:gd name="T50" fmla="*/ 1014 w 1563"/>
                  <a:gd name="T51" fmla="*/ 218 h 629"/>
                  <a:gd name="T52" fmla="*/ 1050 w 1563"/>
                  <a:gd name="T53" fmla="*/ 287 h 629"/>
                  <a:gd name="T54" fmla="*/ 1085 w 1563"/>
                  <a:gd name="T55" fmla="*/ 355 h 629"/>
                  <a:gd name="T56" fmla="*/ 1121 w 1563"/>
                  <a:gd name="T57" fmla="*/ 413 h 629"/>
                  <a:gd name="T58" fmla="*/ 1126 w 1563"/>
                  <a:gd name="T59" fmla="*/ 422 h 629"/>
                  <a:gd name="T60" fmla="*/ 1136 w 1563"/>
                  <a:gd name="T61" fmla="*/ 424 h 629"/>
                  <a:gd name="T62" fmla="*/ 1143 w 1563"/>
                  <a:gd name="T63" fmla="*/ 413 h 629"/>
                  <a:gd name="T64" fmla="*/ 1349 w 1563"/>
                  <a:gd name="T65" fmla="*/ 40 h 629"/>
                  <a:gd name="T66" fmla="*/ 1358 w 1563"/>
                  <a:gd name="T67" fmla="*/ 27 h 629"/>
                  <a:gd name="T68" fmla="*/ 1370 w 1563"/>
                  <a:gd name="T69" fmla="*/ 15 h 629"/>
                  <a:gd name="T70" fmla="*/ 1383 w 1563"/>
                  <a:gd name="T71" fmla="*/ 6 h 629"/>
                  <a:gd name="T72" fmla="*/ 1398 w 1563"/>
                  <a:gd name="T73" fmla="*/ 2 h 629"/>
                  <a:gd name="T74" fmla="*/ 1563 w 1563"/>
                  <a:gd name="T75" fmla="*/ 629 h 629"/>
                  <a:gd name="T76" fmla="*/ 1212 w 1563"/>
                  <a:gd name="T77" fmla="*/ 614 h 629"/>
                  <a:gd name="T78" fmla="*/ 1207 w 1563"/>
                  <a:gd name="T79" fmla="*/ 619 h 629"/>
                  <a:gd name="T80" fmla="*/ 1201 w 1563"/>
                  <a:gd name="T81" fmla="*/ 627 h 629"/>
                  <a:gd name="T82" fmla="*/ 1190 w 1563"/>
                  <a:gd name="T83" fmla="*/ 629 h 629"/>
                  <a:gd name="T84" fmla="*/ 1068 w 1563"/>
                  <a:gd name="T85" fmla="*/ 627 h 629"/>
                  <a:gd name="T86" fmla="*/ 1059 w 1563"/>
                  <a:gd name="T87" fmla="*/ 621 h 629"/>
                  <a:gd name="T88" fmla="*/ 1053 w 1563"/>
                  <a:gd name="T89" fmla="*/ 614 h 629"/>
                  <a:gd name="T90" fmla="*/ 857 w 1563"/>
                  <a:gd name="T91" fmla="*/ 582 h 629"/>
                  <a:gd name="T92" fmla="*/ 855 w 1563"/>
                  <a:gd name="T93" fmla="*/ 597 h 629"/>
                  <a:gd name="T94" fmla="*/ 848 w 1563"/>
                  <a:gd name="T95" fmla="*/ 610 h 629"/>
                  <a:gd name="T96" fmla="*/ 838 w 1563"/>
                  <a:gd name="T97" fmla="*/ 619 h 629"/>
                  <a:gd name="T98" fmla="*/ 825 w 1563"/>
                  <a:gd name="T99" fmla="*/ 627 h 629"/>
                  <a:gd name="T100" fmla="*/ 812 w 1563"/>
                  <a:gd name="T101" fmla="*/ 629 h 629"/>
                  <a:gd name="T102" fmla="*/ 37 w 1563"/>
                  <a:gd name="T103" fmla="*/ 629 h 629"/>
                  <a:gd name="T104" fmla="*/ 24 w 1563"/>
                  <a:gd name="T105" fmla="*/ 623 h 629"/>
                  <a:gd name="T106" fmla="*/ 13 w 1563"/>
                  <a:gd name="T107" fmla="*/ 615 h 629"/>
                  <a:gd name="T108" fmla="*/ 5 w 1563"/>
                  <a:gd name="T109" fmla="*/ 604 h 629"/>
                  <a:gd name="T110" fmla="*/ 0 w 1563"/>
                  <a:gd name="T111" fmla="*/ 589 h 629"/>
                  <a:gd name="T112" fmla="*/ 0 w 1563"/>
                  <a:gd name="T113" fmla="*/ 47 h 629"/>
                  <a:gd name="T114" fmla="*/ 1 w 1563"/>
                  <a:gd name="T115" fmla="*/ 32 h 629"/>
                  <a:gd name="T116" fmla="*/ 9 w 1563"/>
                  <a:gd name="T117" fmla="*/ 21 h 629"/>
                  <a:gd name="T118" fmla="*/ 18 w 1563"/>
                  <a:gd name="T119" fmla="*/ 10 h 629"/>
                  <a:gd name="T120" fmla="*/ 31 w 1563"/>
                  <a:gd name="T121" fmla="*/ 4 h 629"/>
                  <a:gd name="T122" fmla="*/ 46 w 1563"/>
                  <a:gd name="T123" fmla="*/ 0 h 629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563"/>
                  <a:gd name="T187" fmla="*/ 0 h 629"/>
                  <a:gd name="T188" fmla="*/ 1563 w 1563"/>
                  <a:gd name="T189" fmla="*/ 629 h 629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563" h="629">
                    <a:moveTo>
                      <a:pt x="48" y="0"/>
                    </a:moveTo>
                    <a:lnTo>
                      <a:pt x="587" y="0"/>
                    </a:lnTo>
                    <a:lnTo>
                      <a:pt x="587" y="145"/>
                    </a:lnTo>
                    <a:lnTo>
                      <a:pt x="179" y="145"/>
                    </a:lnTo>
                    <a:lnTo>
                      <a:pt x="177" y="145"/>
                    </a:lnTo>
                    <a:lnTo>
                      <a:pt x="176" y="145"/>
                    </a:lnTo>
                    <a:lnTo>
                      <a:pt x="174" y="145"/>
                    </a:lnTo>
                    <a:lnTo>
                      <a:pt x="174" y="147"/>
                    </a:lnTo>
                    <a:lnTo>
                      <a:pt x="172" y="147"/>
                    </a:lnTo>
                    <a:lnTo>
                      <a:pt x="170" y="147"/>
                    </a:lnTo>
                    <a:lnTo>
                      <a:pt x="168" y="148"/>
                    </a:lnTo>
                    <a:lnTo>
                      <a:pt x="166" y="148"/>
                    </a:lnTo>
                    <a:lnTo>
                      <a:pt x="164" y="150"/>
                    </a:lnTo>
                    <a:lnTo>
                      <a:pt x="162" y="152"/>
                    </a:lnTo>
                    <a:lnTo>
                      <a:pt x="161" y="154"/>
                    </a:lnTo>
                    <a:lnTo>
                      <a:pt x="159" y="156"/>
                    </a:lnTo>
                    <a:lnTo>
                      <a:pt x="157" y="158"/>
                    </a:lnTo>
                    <a:lnTo>
                      <a:pt x="157" y="160"/>
                    </a:lnTo>
                    <a:lnTo>
                      <a:pt x="155" y="162"/>
                    </a:lnTo>
                    <a:lnTo>
                      <a:pt x="155" y="163"/>
                    </a:lnTo>
                    <a:lnTo>
                      <a:pt x="155" y="165"/>
                    </a:lnTo>
                    <a:lnTo>
                      <a:pt x="155" y="167"/>
                    </a:lnTo>
                    <a:lnTo>
                      <a:pt x="153" y="167"/>
                    </a:lnTo>
                    <a:lnTo>
                      <a:pt x="153" y="169"/>
                    </a:lnTo>
                    <a:lnTo>
                      <a:pt x="153" y="171"/>
                    </a:lnTo>
                    <a:lnTo>
                      <a:pt x="153" y="248"/>
                    </a:lnTo>
                    <a:lnTo>
                      <a:pt x="541" y="248"/>
                    </a:lnTo>
                    <a:lnTo>
                      <a:pt x="541" y="387"/>
                    </a:lnTo>
                    <a:lnTo>
                      <a:pt x="153" y="387"/>
                    </a:lnTo>
                    <a:lnTo>
                      <a:pt x="153" y="389"/>
                    </a:lnTo>
                    <a:lnTo>
                      <a:pt x="153" y="392"/>
                    </a:lnTo>
                    <a:lnTo>
                      <a:pt x="153" y="394"/>
                    </a:lnTo>
                    <a:lnTo>
                      <a:pt x="153" y="396"/>
                    </a:lnTo>
                    <a:lnTo>
                      <a:pt x="153" y="400"/>
                    </a:lnTo>
                    <a:lnTo>
                      <a:pt x="153" y="402"/>
                    </a:lnTo>
                    <a:lnTo>
                      <a:pt x="153" y="404"/>
                    </a:lnTo>
                    <a:lnTo>
                      <a:pt x="153" y="407"/>
                    </a:lnTo>
                    <a:lnTo>
                      <a:pt x="153" y="409"/>
                    </a:lnTo>
                    <a:lnTo>
                      <a:pt x="153" y="411"/>
                    </a:lnTo>
                    <a:lnTo>
                      <a:pt x="153" y="413"/>
                    </a:lnTo>
                    <a:lnTo>
                      <a:pt x="153" y="417"/>
                    </a:lnTo>
                    <a:lnTo>
                      <a:pt x="153" y="419"/>
                    </a:lnTo>
                    <a:lnTo>
                      <a:pt x="153" y="420"/>
                    </a:lnTo>
                    <a:lnTo>
                      <a:pt x="153" y="424"/>
                    </a:lnTo>
                    <a:lnTo>
                      <a:pt x="153" y="426"/>
                    </a:lnTo>
                    <a:lnTo>
                      <a:pt x="153" y="428"/>
                    </a:lnTo>
                    <a:lnTo>
                      <a:pt x="153" y="432"/>
                    </a:lnTo>
                    <a:lnTo>
                      <a:pt x="153" y="434"/>
                    </a:lnTo>
                    <a:lnTo>
                      <a:pt x="153" y="435"/>
                    </a:lnTo>
                    <a:lnTo>
                      <a:pt x="153" y="439"/>
                    </a:lnTo>
                    <a:lnTo>
                      <a:pt x="153" y="441"/>
                    </a:lnTo>
                    <a:lnTo>
                      <a:pt x="153" y="443"/>
                    </a:lnTo>
                    <a:lnTo>
                      <a:pt x="153" y="447"/>
                    </a:lnTo>
                    <a:lnTo>
                      <a:pt x="153" y="449"/>
                    </a:lnTo>
                    <a:lnTo>
                      <a:pt x="153" y="450"/>
                    </a:lnTo>
                    <a:lnTo>
                      <a:pt x="153" y="454"/>
                    </a:lnTo>
                    <a:lnTo>
                      <a:pt x="153" y="456"/>
                    </a:lnTo>
                    <a:lnTo>
                      <a:pt x="153" y="458"/>
                    </a:lnTo>
                    <a:lnTo>
                      <a:pt x="153" y="462"/>
                    </a:lnTo>
                    <a:lnTo>
                      <a:pt x="153" y="464"/>
                    </a:lnTo>
                    <a:lnTo>
                      <a:pt x="153" y="465"/>
                    </a:lnTo>
                    <a:lnTo>
                      <a:pt x="153" y="467"/>
                    </a:lnTo>
                    <a:lnTo>
                      <a:pt x="153" y="469"/>
                    </a:lnTo>
                    <a:lnTo>
                      <a:pt x="153" y="471"/>
                    </a:lnTo>
                    <a:lnTo>
                      <a:pt x="153" y="473"/>
                    </a:lnTo>
                    <a:lnTo>
                      <a:pt x="155" y="473"/>
                    </a:lnTo>
                    <a:lnTo>
                      <a:pt x="155" y="475"/>
                    </a:lnTo>
                    <a:lnTo>
                      <a:pt x="155" y="477"/>
                    </a:lnTo>
                    <a:lnTo>
                      <a:pt x="157" y="479"/>
                    </a:lnTo>
                    <a:lnTo>
                      <a:pt x="157" y="480"/>
                    </a:lnTo>
                    <a:lnTo>
                      <a:pt x="159" y="482"/>
                    </a:lnTo>
                    <a:lnTo>
                      <a:pt x="161" y="484"/>
                    </a:lnTo>
                    <a:lnTo>
                      <a:pt x="162" y="486"/>
                    </a:lnTo>
                    <a:lnTo>
                      <a:pt x="164" y="488"/>
                    </a:lnTo>
                    <a:lnTo>
                      <a:pt x="166" y="488"/>
                    </a:lnTo>
                    <a:lnTo>
                      <a:pt x="168" y="490"/>
                    </a:lnTo>
                    <a:lnTo>
                      <a:pt x="170" y="490"/>
                    </a:lnTo>
                    <a:lnTo>
                      <a:pt x="172" y="492"/>
                    </a:lnTo>
                    <a:lnTo>
                      <a:pt x="174" y="492"/>
                    </a:lnTo>
                    <a:lnTo>
                      <a:pt x="176" y="492"/>
                    </a:lnTo>
                    <a:lnTo>
                      <a:pt x="177" y="492"/>
                    </a:lnTo>
                    <a:lnTo>
                      <a:pt x="179" y="492"/>
                    </a:lnTo>
                    <a:lnTo>
                      <a:pt x="181" y="492"/>
                    </a:lnTo>
                    <a:lnTo>
                      <a:pt x="668" y="492"/>
                    </a:lnTo>
                    <a:lnTo>
                      <a:pt x="670" y="492"/>
                    </a:lnTo>
                    <a:lnTo>
                      <a:pt x="672" y="492"/>
                    </a:lnTo>
                    <a:lnTo>
                      <a:pt x="673" y="492"/>
                    </a:lnTo>
                    <a:lnTo>
                      <a:pt x="673" y="490"/>
                    </a:lnTo>
                    <a:lnTo>
                      <a:pt x="675" y="490"/>
                    </a:lnTo>
                    <a:lnTo>
                      <a:pt x="677" y="490"/>
                    </a:lnTo>
                    <a:lnTo>
                      <a:pt x="677" y="488"/>
                    </a:lnTo>
                    <a:lnTo>
                      <a:pt x="679" y="488"/>
                    </a:lnTo>
                    <a:lnTo>
                      <a:pt x="681" y="488"/>
                    </a:lnTo>
                    <a:lnTo>
                      <a:pt x="681" y="486"/>
                    </a:lnTo>
                    <a:lnTo>
                      <a:pt x="683" y="486"/>
                    </a:lnTo>
                    <a:lnTo>
                      <a:pt x="683" y="484"/>
                    </a:lnTo>
                    <a:lnTo>
                      <a:pt x="685" y="482"/>
                    </a:lnTo>
                    <a:lnTo>
                      <a:pt x="687" y="480"/>
                    </a:lnTo>
                    <a:lnTo>
                      <a:pt x="688" y="479"/>
                    </a:lnTo>
                    <a:lnTo>
                      <a:pt x="688" y="477"/>
                    </a:lnTo>
                    <a:lnTo>
                      <a:pt x="690" y="477"/>
                    </a:lnTo>
                    <a:lnTo>
                      <a:pt x="690" y="475"/>
                    </a:lnTo>
                    <a:lnTo>
                      <a:pt x="690" y="473"/>
                    </a:lnTo>
                    <a:lnTo>
                      <a:pt x="690" y="471"/>
                    </a:lnTo>
                    <a:lnTo>
                      <a:pt x="692" y="469"/>
                    </a:lnTo>
                    <a:lnTo>
                      <a:pt x="692" y="467"/>
                    </a:lnTo>
                    <a:lnTo>
                      <a:pt x="692" y="465"/>
                    </a:lnTo>
                    <a:lnTo>
                      <a:pt x="692" y="0"/>
                    </a:lnTo>
                    <a:lnTo>
                      <a:pt x="857" y="0"/>
                    </a:lnTo>
                    <a:lnTo>
                      <a:pt x="861" y="0"/>
                    </a:lnTo>
                    <a:lnTo>
                      <a:pt x="862" y="0"/>
                    </a:lnTo>
                    <a:lnTo>
                      <a:pt x="864" y="0"/>
                    </a:lnTo>
                    <a:lnTo>
                      <a:pt x="868" y="2"/>
                    </a:lnTo>
                    <a:lnTo>
                      <a:pt x="870" y="2"/>
                    </a:lnTo>
                    <a:lnTo>
                      <a:pt x="872" y="4"/>
                    </a:lnTo>
                    <a:lnTo>
                      <a:pt x="874" y="4"/>
                    </a:lnTo>
                    <a:lnTo>
                      <a:pt x="877" y="6"/>
                    </a:lnTo>
                    <a:lnTo>
                      <a:pt x="879" y="6"/>
                    </a:lnTo>
                    <a:lnTo>
                      <a:pt x="881" y="8"/>
                    </a:lnTo>
                    <a:lnTo>
                      <a:pt x="883" y="10"/>
                    </a:lnTo>
                    <a:lnTo>
                      <a:pt x="885" y="12"/>
                    </a:lnTo>
                    <a:lnTo>
                      <a:pt x="889" y="12"/>
                    </a:lnTo>
                    <a:lnTo>
                      <a:pt x="891" y="13"/>
                    </a:lnTo>
                    <a:lnTo>
                      <a:pt x="892" y="15"/>
                    </a:lnTo>
                    <a:lnTo>
                      <a:pt x="894" y="17"/>
                    </a:lnTo>
                    <a:lnTo>
                      <a:pt x="896" y="19"/>
                    </a:lnTo>
                    <a:lnTo>
                      <a:pt x="898" y="21"/>
                    </a:lnTo>
                    <a:lnTo>
                      <a:pt x="900" y="23"/>
                    </a:lnTo>
                    <a:lnTo>
                      <a:pt x="902" y="25"/>
                    </a:lnTo>
                    <a:lnTo>
                      <a:pt x="904" y="27"/>
                    </a:lnTo>
                    <a:lnTo>
                      <a:pt x="906" y="28"/>
                    </a:lnTo>
                    <a:lnTo>
                      <a:pt x="907" y="32"/>
                    </a:lnTo>
                    <a:lnTo>
                      <a:pt x="909" y="34"/>
                    </a:lnTo>
                    <a:lnTo>
                      <a:pt x="911" y="36"/>
                    </a:lnTo>
                    <a:lnTo>
                      <a:pt x="911" y="38"/>
                    </a:lnTo>
                    <a:lnTo>
                      <a:pt x="913" y="40"/>
                    </a:lnTo>
                    <a:lnTo>
                      <a:pt x="915" y="42"/>
                    </a:lnTo>
                    <a:lnTo>
                      <a:pt x="917" y="43"/>
                    </a:lnTo>
                    <a:lnTo>
                      <a:pt x="919" y="45"/>
                    </a:lnTo>
                    <a:lnTo>
                      <a:pt x="919" y="47"/>
                    </a:lnTo>
                    <a:lnTo>
                      <a:pt x="921" y="49"/>
                    </a:lnTo>
                    <a:lnTo>
                      <a:pt x="928" y="60"/>
                    </a:lnTo>
                    <a:lnTo>
                      <a:pt x="934" y="72"/>
                    </a:lnTo>
                    <a:lnTo>
                      <a:pt x="941" y="83"/>
                    </a:lnTo>
                    <a:lnTo>
                      <a:pt x="947" y="94"/>
                    </a:lnTo>
                    <a:lnTo>
                      <a:pt x="954" y="105"/>
                    </a:lnTo>
                    <a:lnTo>
                      <a:pt x="960" y="117"/>
                    </a:lnTo>
                    <a:lnTo>
                      <a:pt x="965" y="128"/>
                    </a:lnTo>
                    <a:lnTo>
                      <a:pt x="973" y="139"/>
                    </a:lnTo>
                    <a:lnTo>
                      <a:pt x="979" y="150"/>
                    </a:lnTo>
                    <a:lnTo>
                      <a:pt x="984" y="162"/>
                    </a:lnTo>
                    <a:lnTo>
                      <a:pt x="990" y="173"/>
                    </a:lnTo>
                    <a:lnTo>
                      <a:pt x="995" y="184"/>
                    </a:lnTo>
                    <a:lnTo>
                      <a:pt x="1003" y="195"/>
                    </a:lnTo>
                    <a:lnTo>
                      <a:pt x="1008" y="207"/>
                    </a:lnTo>
                    <a:lnTo>
                      <a:pt x="1014" y="218"/>
                    </a:lnTo>
                    <a:lnTo>
                      <a:pt x="1020" y="229"/>
                    </a:lnTo>
                    <a:lnTo>
                      <a:pt x="1025" y="242"/>
                    </a:lnTo>
                    <a:lnTo>
                      <a:pt x="1031" y="253"/>
                    </a:lnTo>
                    <a:lnTo>
                      <a:pt x="1037" y="265"/>
                    </a:lnTo>
                    <a:lnTo>
                      <a:pt x="1044" y="276"/>
                    </a:lnTo>
                    <a:lnTo>
                      <a:pt x="1050" y="287"/>
                    </a:lnTo>
                    <a:lnTo>
                      <a:pt x="1055" y="299"/>
                    </a:lnTo>
                    <a:lnTo>
                      <a:pt x="1061" y="310"/>
                    </a:lnTo>
                    <a:lnTo>
                      <a:pt x="1067" y="321"/>
                    </a:lnTo>
                    <a:lnTo>
                      <a:pt x="1074" y="332"/>
                    </a:lnTo>
                    <a:lnTo>
                      <a:pt x="1080" y="344"/>
                    </a:lnTo>
                    <a:lnTo>
                      <a:pt x="1085" y="355"/>
                    </a:lnTo>
                    <a:lnTo>
                      <a:pt x="1093" y="366"/>
                    </a:lnTo>
                    <a:lnTo>
                      <a:pt x="1098" y="377"/>
                    </a:lnTo>
                    <a:lnTo>
                      <a:pt x="1106" y="389"/>
                    </a:lnTo>
                    <a:lnTo>
                      <a:pt x="1111" y="400"/>
                    </a:lnTo>
                    <a:lnTo>
                      <a:pt x="1119" y="411"/>
                    </a:lnTo>
                    <a:lnTo>
                      <a:pt x="1121" y="413"/>
                    </a:lnTo>
                    <a:lnTo>
                      <a:pt x="1121" y="415"/>
                    </a:lnTo>
                    <a:lnTo>
                      <a:pt x="1123" y="417"/>
                    </a:lnTo>
                    <a:lnTo>
                      <a:pt x="1123" y="419"/>
                    </a:lnTo>
                    <a:lnTo>
                      <a:pt x="1125" y="419"/>
                    </a:lnTo>
                    <a:lnTo>
                      <a:pt x="1125" y="420"/>
                    </a:lnTo>
                    <a:lnTo>
                      <a:pt x="1126" y="422"/>
                    </a:lnTo>
                    <a:lnTo>
                      <a:pt x="1128" y="424"/>
                    </a:lnTo>
                    <a:lnTo>
                      <a:pt x="1130" y="426"/>
                    </a:lnTo>
                    <a:lnTo>
                      <a:pt x="1132" y="426"/>
                    </a:lnTo>
                    <a:lnTo>
                      <a:pt x="1134" y="426"/>
                    </a:lnTo>
                    <a:lnTo>
                      <a:pt x="1134" y="424"/>
                    </a:lnTo>
                    <a:lnTo>
                      <a:pt x="1136" y="424"/>
                    </a:lnTo>
                    <a:lnTo>
                      <a:pt x="1138" y="422"/>
                    </a:lnTo>
                    <a:lnTo>
                      <a:pt x="1138" y="420"/>
                    </a:lnTo>
                    <a:lnTo>
                      <a:pt x="1140" y="419"/>
                    </a:lnTo>
                    <a:lnTo>
                      <a:pt x="1141" y="417"/>
                    </a:lnTo>
                    <a:lnTo>
                      <a:pt x="1141" y="415"/>
                    </a:lnTo>
                    <a:lnTo>
                      <a:pt x="1143" y="413"/>
                    </a:lnTo>
                    <a:lnTo>
                      <a:pt x="1143" y="411"/>
                    </a:lnTo>
                    <a:lnTo>
                      <a:pt x="1344" y="49"/>
                    </a:lnTo>
                    <a:lnTo>
                      <a:pt x="1345" y="47"/>
                    </a:lnTo>
                    <a:lnTo>
                      <a:pt x="1347" y="45"/>
                    </a:lnTo>
                    <a:lnTo>
                      <a:pt x="1347" y="42"/>
                    </a:lnTo>
                    <a:lnTo>
                      <a:pt x="1349" y="40"/>
                    </a:lnTo>
                    <a:lnTo>
                      <a:pt x="1351" y="38"/>
                    </a:lnTo>
                    <a:lnTo>
                      <a:pt x="1353" y="36"/>
                    </a:lnTo>
                    <a:lnTo>
                      <a:pt x="1355" y="32"/>
                    </a:lnTo>
                    <a:lnTo>
                      <a:pt x="1357" y="30"/>
                    </a:lnTo>
                    <a:lnTo>
                      <a:pt x="1357" y="28"/>
                    </a:lnTo>
                    <a:lnTo>
                      <a:pt x="1358" y="27"/>
                    </a:lnTo>
                    <a:lnTo>
                      <a:pt x="1360" y="25"/>
                    </a:lnTo>
                    <a:lnTo>
                      <a:pt x="1362" y="23"/>
                    </a:lnTo>
                    <a:lnTo>
                      <a:pt x="1364" y="21"/>
                    </a:lnTo>
                    <a:lnTo>
                      <a:pt x="1366" y="19"/>
                    </a:lnTo>
                    <a:lnTo>
                      <a:pt x="1368" y="17"/>
                    </a:lnTo>
                    <a:lnTo>
                      <a:pt x="1370" y="15"/>
                    </a:lnTo>
                    <a:lnTo>
                      <a:pt x="1372" y="13"/>
                    </a:lnTo>
                    <a:lnTo>
                      <a:pt x="1373" y="12"/>
                    </a:lnTo>
                    <a:lnTo>
                      <a:pt x="1377" y="10"/>
                    </a:lnTo>
                    <a:lnTo>
                      <a:pt x="1379" y="10"/>
                    </a:lnTo>
                    <a:lnTo>
                      <a:pt x="1381" y="8"/>
                    </a:lnTo>
                    <a:lnTo>
                      <a:pt x="1383" y="6"/>
                    </a:lnTo>
                    <a:lnTo>
                      <a:pt x="1385" y="6"/>
                    </a:lnTo>
                    <a:lnTo>
                      <a:pt x="1388" y="4"/>
                    </a:lnTo>
                    <a:lnTo>
                      <a:pt x="1390" y="4"/>
                    </a:lnTo>
                    <a:lnTo>
                      <a:pt x="1392" y="2"/>
                    </a:lnTo>
                    <a:lnTo>
                      <a:pt x="1396" y="2"/>
                    </a:lnTo>
                    <a:lnTo>
                      <a:pt x="1398" y="2"/>
                    </a:lnTo>
                    <a:lnTo>
                      <a:pt x="1400" y="0"/>
                    </a:lnTo>
                    <a:lnTo>
                      <a:pt x="1403" y="0"/>
                    </a:lnTo>
                    <a:lnTo>
                      <a:pt x="1405" y="0"/>
                    </a:lnTo>
                    <a:lnTo>
                      <a:pt x="1409" y="0"/>
                    </a:lnTo>
                    <a:lnTo>
                      <a:pt x="1563" y="0"/>
                    </a:lnTo>
                    <a:lnTo>
                      <a:pt x="1563" y="629"/>
                    </a:lnTo>
                    <a:lnTo>
                      <a:pt x="1409" y="629"/>
                    </a:lnTo>
                    <a:lnTo>
                      <a:pt x="1409" y="257"/>
                    </a:lnTo>
                    <a:lnTo>
                      <a:pt x="1214" y="608"/>
                    </a:lnTo>
                    <a:lnTo>
                      <a:pt x="1214" y="610"/>
                    </a:lnTo>
                    <a:lnTo>
                      <a:pt x="1212" y="612"/>
                    </a:lnTo>
                    <a:lnTo>
                      <a:pt x="1212" y="614"/>
                    </a:lnTo>
                    <a:lnTo>
                      <a:pt x="1211" y="614"/>
                    </a:lnTo>
                    <a:lnTo>
                      <a:pt x="1211" y="615"/>
                    </a:lnTo>
                    <a:lnTo>
                      <a:pt x="1211" y="617"/>
                    </a:lnTo>
                    <a:lnTo>
                      <a:pt x="1209" y="617"/>
                    </a:lnTo>
                    <a:lnTo>
                      <a:pt x="1209" y="619"/>
                    </a:lnTo>
                    <a:lnTo>
                      <a:pt x="1207" y="619"/>
                    </a:lnTo>
                    <a:lnTo>
                      <a:pt x="1207" y="621"/>
                    </a:lnTo>
                    <a:lnTo>
                      <a:pt x="1205" y="623"/>
                    </a:lnTo>
                    <a:lnTo>
                      <a:pt x="1203" y="623"/>
                    </a:lnTo>
                    <a:lnTo>
                      <a:pt x="1203" y="625"/>
                    </a:lnTo>
                    <a:lnTo>
                      <a:pt x="1201" y="625"/>
                    </a:lnTo>
                    <a:lnTo>
                      <a:pt x="1201" y="627"/>
                    </a:lnTo>
                    <a:lnTo>
                      <a:pt x="1199" y="627"/>
                    </a:lnTo>
                    <a:lnTo>
                      <a:pt x="1198" y="627"/>
                    </a:lnTo>
                    <a:lnTo>
                      <a:pt x="1196" y="629"/>
                    </a:lnTo>
                    <a:lnTo>
                      <a:pt x="1194" y="629"/>
                    </a:lnTo>
                    <a:lnTo>
                      <a:pt x="1192" y="629"/>
                    </a:lnTo>
                    <a:lnTo>
                      <a:pt x="1190" y="629"/>
                    </a:lnTo>
                    <a:lnTo>
                      <a:pt x="1076" y="629"/>
                    </a:lnTo>
                    <a:lnTo>
                      <a:pt x="1074" y="629"/>
                    </a:lnTo>
                    <a:lnTo>
                      <a:pt x="1072" y="629"/>
                    </a:lnTo>
                    <a:lnTo>
                      <a:pt x="1070" y="629"/>
                    </a:lnTo>
                    <a:lnTo>
                      <a:pt x="1068" y="629"/>
                    </a:lnTo>
                    <a:lnTo>
                      <a:pt x="1068" y="627"/>
                    </a:lnTo>
                    <a:lnTo>
                      <a:pt x="1067" y="627"/>
                    </a:lnTo>
                    <a:lnTo>
                      <a:pt x="1065" y="627"/>
                    </a:lnTo>
                    <a:lnTo>
                      <a:pt x="1065" y="625"/>
                    </a:lnTo>
                    <a:lnTo>
                      <a:pt x="1063" y="625"/>
                    </a:lnTo>
                    <a:lnTo>
                      <a:pt x="1061" y="623"/>
                    </a:lnTo>
                    <a:lnTo>
                      <a:pt x="1059" y="621"/>
                    </a:lnTo>
                    <a:lnTo>
                      <a:pt x="1057" y="619"/>
                    </a:lnTo>
                    <a:lnTo>
                      <a:pt x="1057" y="617"/>
                    </a:lnTo>
                    <a:lnTo>
                      <a:pt x="1055" y="617"/>
                    </a:lnTo>
                    <a:lnTo>
                      <a:pt x="1055" y="615"/>
                    </a:lnTo>
                    <a:lnTo>
                      <a:pt x="1053" y="615"/>
                    </a:lnTo>
                    <a:lnTo>
                      <a:pt x="1053" y="614"/>
                    </a:lnTo>
                    <a:lnTo>
                      <a:pt x="1052" y="612"/>
                    </a:lnTo>
                    <a:lnTo>
                      <a:pt x="1052" y="610"/>
                    </a:lnTo>
                    <a:lnTo>
                      <a:pt x="1050" y="608"/>
                    </a:lnTo>
                    <a:lnTo>
                      <a:pt x="857" y="257"/>
                    </a:lnTo>
                    <a:lnTo>
                      <a:pt x="857" y="580"/>
                    </a:lnTo>
                    <a:lnTo>
                      <a:pt x="857" y="582"/>
                    </a:lnTo>
                    <a:lnTo>
                      <a:pt x="857" y="585"/>
                    </a:lnTo>
                    <a:lnTo>
                      <a:pt x="857" y="587"/>
                    </a:lnTo>
                    <a:lnTo>
                      <a:pt x="857" y="589"/>
                    </a:lnTo>
                    <a:lnTo>
                      <a:pt x="857" y="593"/>
                    </a:lnTo>
                    <a:lnTo>
                      <a:pt x="855" y="595"/>
                    </a:lnTo>
                    <a:lnTo>
                      <a:pt x="855" y="597"/>
                    </a:lnTo>
                    <a:lnTo>
                      <a:pt x="853" y="599"/>
                    </a:lnTo>
                    <a:lnTo>
                      <a:pt x="853" y="600"/>
                    </a:lnTo>
                    <a:lnTo>
                      <a:pt x="851" y="604"/>
                    </a:lnTo>
                    <a:lnTo>
                      <a:pt x="849" y="606"/>
                    </a:lnTo>
                    <a:lnTo>
                      <a:pt x="849" y="608"/>
                    </a:lnTo>
                    <a:lnTo>
                      <a:pt x="848" y="610"/>
                    </a:lnTo>
                    <a:lnTo>
                      <a:pt x="846" y="612"/>
                    </a:lnTo>
                    <a:lnTo>
                      <a:pt x="844" y="614"/>
                    </a:lnTo>
                    <a:lnTo>
                      <a:pt x="842" y="615"/>
                    </a:lnTo>
                    <a:lnTo>
                      <a:pt x="840" y="615"/>
                    </a:lnTo>
                    <a:lnTo>
                      <a:pt x="840" y="617"/>
                    </a:lnTo>
                    <a:lnTo>
                      <a:pt x="838" y="619"/>
                    </a:lnTo>
                    <a:lnTo>
                      <a:pt x="834" y="621"/>
                    </a:lnTo>
                    <a:lnTo>
                      <a:pt x="833" y="621"/>
                    </a:lnTo>
                    <a:lnTo>
                      <a:pt x="831" y="623"/>
                    </a:lnTo>
                    <a:lnTo>
                      <a:pt x="829" y="625"/>
                    </a:lnTo>
                    <a:lnTo>
                      <a:pt x="827" y="625"/>
                    </a:lnTo>
                    <a:lnTo>
                      <a:pt x="825" y="627"/>
                    </a:lnTo>
                    <a:lnTo>
                      <a:pt x="823" y="627"/>
                    </a:lnTo>
                    <a:lnTo>
                      <a:pt x="821" y="627"/>
                    </a:lnTo>
                    <a:lnTo>
                      <a:pt x="818" y="629"/>
                    </a:lnTo>
                    <a:lnTo>
                      <a:pt x="816" y="629"/>
                    </a:lnTo>
                    <a:lnTo>
                      <a:pt x="814" y="629"/>
                    </a:lnTo>
                    <a:lnTo>
                      <a:pt x="812" y="629"/>
                    </a:lnTo>
                    <a:lnTo>
                      <a:pt x="808" y="629"/>
                    </a:lnTo>
                    <a:lnTo>
                      <a:pt x="48" y="629"/>
                    </a:lnTo>
                    <a:lnTo>
                      <a:pt x="45" y="629"/>
                    </a:lnTo>
                    <a:lnTo>
                      <a:pt x="43" y="629"/>
                    </a:lnTo>
                    <a:lnTo>
                      <a:pt x="41" y="629"/>
                    </a:lnTo>
                    <a:lnTo>
                      <a:pt x="37" y="629"/>
                    </a:lnTo>
                    <a:lnTo>
                      <a:pt x="35" y="629"/>
                    </a:lnTo>
                    <a:lnTo>
                      <a:pt x="33" y="627"/>
                    </a:lnTo>
                    <a:lnTo>
                      <a:pt x="31" y="627"/>
                    </a:lnTo>
                    <a:lnTo>
                      <a:pt x="30" y="625"/>
                    </a:lnTo>
                    <a:lnTo>
                      <a:pt x="26" y="625"/>
                    </a:lnTo>
                    <a:lnTo>
                      <a:pt x="24" y="623"/>
                    </a:lnTo>
                    <a:lnTo>
                      <a:pt x="22" y="623"/>
                    </a:lnTo>
                    <a:lnTo>
                      <a:pt x="20" y="621"/>
                    </a:lnTo>
                    <a:lnTo>
                      <a:pt x="18" y="619"/>
                    </a:lnTo>
                    <a:lnTo>
                      <a:pt x="16" y="617"/>
                    </a:lnTo>
                    <a:lnTo>
                      <a:pt x="15" y="617"/>
                    </a:lnTo>
                    <a:lnTo>
                      <a:pt x="13" y="615"/>
                    </a:lnTo>
                    <a:lnTo>
                      <a:pt x="11" y="614"/>
                    </a:lnTo>
                    <a:lnTo>
                      <a:pt x="11" y="612"/>
                    </a:lnTo>
                    <a:lnTo>
                      <a:pt x="9" y="610"/>
                    </a:lnTo>
                    <a:lnTo>
                      <a:pt x="7" y="608"/>
                    </a:lnTo>
                    <a:lnTo>
                      <a:pt x="5" y="606"/>
                    </a:lnTo>
                    <a:lnTo>
                      <a:pt x="5" y="604"/>
                    </a:lnTo>
                    <a:lnTo>
                      <a:pt x="3" y="600"/>
                    </a:lnTo>
                    <a:lnTo>
                      <a:pt x="3" y="599"/>
                    </a:lnTo>
                    <a:lnTo>
                      <a:pt x="1" y="597"/>
                    </a:lnTo>
                    <a:lnTo>
                      <a:pt x="1" y="595"/>
                    </a:lnTo>
                    <a:lnTo>
                      <a:pt x="0" y="593"/>
                    </a:lnTo>
                    <a:lnTo>
                      <a:pt x="0" y="589"/>
                    </a:lnTo>
                    <a:lnTo>
                      <a:pt x="0" y="587"/>
                    </a:lnTo>
                    <a:lnTo>
                      <a:pt x="0" y="585"/>
                    </a:lnTo>
                    <a:lnTo>
                      <a:pt x="0" y="582"/>
                    </a:lnTo>
                    <a:lnTo>
                      <a:pt x="0" y="580"/>
                    </a:lnTo>
                    <a:lnTo>
                      <a:pt x="0" y="49"/>
                    </a:lnTo>
                    <a:lnTo>
                      <a:pt x="0" y="47"/>
                    </a:lnTo>
                    <a:lnTo>
                      <a:pt x="0" y="45"/>
                    </a:lnTo>
                    <a:lnTo>
                      <a:pt x="0" y="42"/>
                    </a:lnTo>
                    <a:lnTo>
                      <a:pt x="0" y="40"/>
                    </a:lnTo>
                    <a:lnTo>
                      <a:pt x="0" y="38"/>
                    </a:lnTo>
                    <a:lnTo>
                      <a:pt x="1" y="36"/>
                    </a:lnTo>
                    <a:lnTo>
                      <a:pt x="1" y="32"/>
                    </a:lnTo>
                    <a:lnTo>
                      <a:pt x="3" y="30"/>
                    </a:lnTo>
                    <a:lnTo>
                      <a:pt x="3" y="28"/>
                    </a:lnTo>
                    <a:lnTo>
                      <a:pt x="5" y="27"/>
                    </a:lnTo>
                    <a:lnTo>
                      <a:pt x="5" y="25"/>
                    </a:lnTo>
                    <a:lnTo>
                      <a:pt x="7" y="23"/>
                    </a:lnTo>
                    <a:lnTo>
                      <a:pt x="9" y="21"/>
                    </a:lnTo>
                    <a:lnTo>
                      <a:pt x="11" y="19"/>
                    </a:lnTo>
                    <a:lnTo>
                      <a:pt x="13" y="17"/>
                    </a:lnTo>
                    <a:lnTo>
                      <a:pt x="13" y="15"/>
                    </a:lnTo>
                    <a:lnTo>
                      <a:pt x="15" y="13"/>
                    </a:lnTo>
                    <a:lnTo>
                      <a:pt x="16" y="12"/>
                    </a:lnTo>
                    <a:lnTo>
                      <a:pt x="18" y="10"/>
                    </a:lnTo>
                    <a:lnTo>
                      <a:pt x="20" y="10"/>
                    </a:lnTo>
                    <a:lnTo>
                      <a:pt x="22" y="8"/>
                    </a:lnTo>
                    <a:lnTo>
                      <a:pt x="26" y="6"/>
                    </a:lnTo>
                    <a:lnTo>
                      <a:pt x="28" y="6"/>
                    </a:lnTo>
                    <a:lnTo>
                      <a:pt x="30" y="4"/>
                    </a:lnTo>
                    <a:lnTo>
                      <a:pt x="31" y="4"/>
                    </a:lnTo>
                    <a:lnTo>
                      <a:pt x="33" y="2"/>
                    </a:lnTo>
                    <a:lnTo>
                      <a:pt x="37" y="2"/>
                    </a:lnTo>
                    <a:lnTo>
                      <a:pt x="39" y="2"/>
                    </a:lnTo>
                    <a:lnTo>
                      <a:pt x="41" y="2"/>
                    </a:lnTo>
                    <a:lnTo>
                      <a:pt x="43" y="0"/>
                    </a:lnTo>
                    <a:lnTo>
                      <a:pt x="46" y="0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8000"/>
              </a:solidFill>
              <a:ln w="190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6164" name="Freeform 10"/>
              <p:cNvSpPr>
                <a:spLocks/>
              </p:cNvSpPr>
              <p:nvPr/>
            </p:nvSpPr>
            <p:spPr bwMode="auto">
              <a:xfrm>
                <a:off x="1228" y="322"/>
                <a:ext cx="333" cy="138"/>
              </a:xfrm>
              <a:custGeom>
                <a:avLst/>
                <a:gdLst>
                  <a:gd name="T0" fmla="*/ 4 w 1397"/>
                  <a:gd name="T1" fmla="*/ 40 h 629"/>
                  <a:gd name="T2" fmla="*/ 15 w 1397"/>
                  <a:gd name="T3" fmla="*/ 19 h 629"/>
                  <a:gd name="T4" fmla="*/ 34 w 1397"/>
                  <a:gd name="T5" fmla="*/ 6 h 629"/>
                  <a:gd name="T6" fmla="*/ 58 w 1397"/>
                  <a:gd name="T7" fmla="*/ 0 h 629"/>
                  <a:gd name="T8" fmla="*/ 178 w 1397"/>
                  <a:gd name="T9" fmla="*/ 147 h 629"/>
                  <a:gd name="T10" fmla="*/ 163 w 1397"/>
                  <a:gd name="T11" fmla="*/ 152 h 629"/>
                  <a:gd name="T12" fmla="*/ 152 w 1397"/>
                  <a:gd name="T13" fmla="*/ 165 h 629"/>
                  <a:gd name="T14" fmla="*/ 148 w 1397"/>
                  <a:gd name="T15" fmla="*/ 178 h 629"/>
                  <a:gd name="T16" fmla="*/ 148 w 1397"/>
                  <a:gd name="T17" fmla="*/ 467 h 629"/>
                  <a:gd name="T18" fmla="*/ 156 w 1397"/>
                  <a:gd name="T19" fmla="*/ 480 h 629"/>
                  <a:gd name="T20" fmla="*/ 167 w 1397"/>
                  <a:gd name="T21" fmla="*/ 490 h 629"/>
                  <a:gd name="T22" fmla="*/ 182 w 1397"/>
                  <a:gd name="T23" fmla="*/ 494 h 629"/>
                  <a:gd name="T24" fmla="*/ 798 w 1397"/>
                  <a:gd name="T25" fmla="*/ 492 h 629"/>
                  <a:gd name="T26" fmla="*/ 813 w 1397"/>
                  <a:gd name="T27" fmla="*/ 479 h 629"/>
                  <a:gd name="T28" fmla="*/ 844 w 1397"/>
                  <a:gd name="T29" fmla="*/ 439 h 629"/>
                  <a:gd name="T30" fmla="*/ 878 w 1397"/>
                  <a:gd name="T31" fmla="*/ 402 h 629"/>
                  <a:gd name="T32" fmla="*/ 910 w 1397"/>
                  <a:gd name="T33" fmla="*/ 364 h 629"/>
                  <a:gd name="T34" fmla="*/ 934 w 1397"/>
                  <a:gd name="T35" fmla="*/ 334 h 629"/>
                  <a:gd name="T36" fmla="*/ 940 w 1397"/>
                  <a:gd name="T37" fmla="*/ 323 h 629"/>
                  <a:gd name="T38" fmla="*/ 934 w 1397"/>
                  <a:gd name="T39" fmla="*/ 310 h 629"/>
                  <a:gd name="T40" fmla="*/ 792 w 1397"/>
                  <a:gd name="T41" fmla="*/ 152 h 629"/>
                  <a:gd name="T42" fmla="*/ 781 w 1397"/>
                  <a:gd name="T43" fmla="*/ 145 h 629"/>
                  <a:gd name="T44" fmla="*/ 708 w 1397"/>
                  <a:gd name="T45" fmla="*/ 0 h 629"/>
                  <a:gd name="T46" fmla="*/ 745 w 1397"/>
                  <a:gd name="T47" fmla="*/ 0 h 629"/>
                  <a:gd name="T48" fmla="*/ 785 w 1397"/>
                  <a:gd name="T49" fmla="*/ 0 h 629"/>
                  <a:gd name="T50" fmla="*/ 824 w 1397"/>
                  <a:gd name="T51" fmla="*/ 0 h 629"/>
                  <a:gd name="T52" fmla="*/ 858 w 1397"/>
                  <a:gd name="T53" fmla="*/ 4 h 629"/>
                  <a:gd name="T54" fmla="*/ 880 w 1397"/>
                  <a:gd name="T55" fmla="*/ 15 h 629"/>
                  <a:gd name="T56" fmla="*/ 899 w 1397"/>
                  <a:gd name="T57" fmla="*/ 34 h 629"/>
                  <a:gd name="T58" fmla="*/ 914 w 1397"/>
                  <a:gd name="T59" fmla="*/ 55 h 629"/>
                  <a:gd name="T60" fmla="*/ 1035 w 1397"/>
                  <a:gd name="T61" fmla="*/ 197 h 629"/>
                  <a:gd name="T62" fmla="*/ 1045 w 1397"/>
                  <a:gd name="T63" fmla="*/ 203 h 629"/>
                  <a:gd name="T64" fmla="*/ 1168 w 1397"/>
                  <a:gd name="T65" fmla="*/ 58 h 629"/>
                  <a:gd name="T66" fmla="*/ 1183 w 1397"/>
                  <a:gd name="T67" fmla="*/ 40 h 629"/>
                  <a:gd name="T68" fmla="*/ 1202 w 1397"/>
                  <a:gd name="T69" fmla="*/ 21 h 629"/>
                  <a:gd name="T70" fmla="*/ 1224 w 1397"/>
                  <a:gd name="T71" fmla="*/ 6 h 629"/>
                  <a:gd name="T72" fmla="*/ 1397 w 1397"/>
                  <a:gd name="T73" fmla="*/ 0 h 629"/>
                  <a:gd name="T74" fmla="*/ 1378 w 1397"/>
                  <a:gd name="T75" fmla="*/ 145 h 629"/>
                  <a:gd name="T76" fmla="*/ 1354 w 1397"/>
                  <a:gd name="T77" fmla="*/ 145 h 629"/>
                  <a:gd name="T78" fmla="*/ 1331 w 1397"/>
                  <a:gd name="T79" fmla="*/ 145 h 629"/>
                  <a:gd name="T80" fmla="*/ 1307 w 1397"/>
                  <a:gd name="T81" fmla="*/ 145 h 629"/>
                  <a:gd name="T82" fmla="*/ 1294 w 1397"/>
                  <a:gd name="T83" fmla="*/ 148 h 629"/>
                  <a:gd name="T84" fmla="*/ 1153 w 1397"/>
                  <a:gd name="T85" fmla="*/ 312 h 629"/>
                  <a:gd name="T86" fmla="*/ 1148 w 1397"/>
                  <a:gd name="T87" fmla="*/ 323 h 629"/>
                  <a:gd name="T88" fmla="*/ 1153 w 1397"/>
                  <a:gd name="T89" fmla="*/ 334 h 629"/>
                  <a:gd name="T90" fmla="*/ 1288 w 1397"/>
                  <a:gd name="T91" fmla="*/ 492 h 629"/>
                  <a:gd name="T92" fmla="*/ 1303 w 1397"/>
                  <a:gd name="T93" fmla="*/ 492 h 629"/>
                  <a:gd name="T94" fmla="*/ 1200 w 1397"/>
                  <a:gd name="T95" fmla="*/ 629 h 629"/>
                  <a:gd name="T96" fmla="*/ 1185 w 1397"/>
                  <a:gd name="T97" fmla="*/ 625 h 629"/>
                  <a:gd name="T98" fmla="*/ 1174 w 1397"/>
                  <a:gd name="T99" fmla="*/ 619 h 629"/>
                  <a:gd name="T100" fmla="*/ 888 w 1397"/>
                  <a:gd name="T101" fmla="*/ 623 h 629"/>
                  <a:gd name="T102" fmla="*/ 874 w 1397"/>
                  <a:gd name="T103" fmla="*/ 629 h 629"/>
                  <a:gd name="T104" fmla="*/ 859 w 1397"/>
                  <a:gd name="T105" fmla="*/ 629 h 629"/>
                  <a:gd name="T106" fmla="*/ 40 w 1397"/>
                  <a:gd name="T107" fmla="*/ 625 h 629"/>
                  <a:gd name="T108" fmla="*/ 19 w 1397"/>
                  <a:gd name="T109" fmla="*/ 615 h 629"/>
                  <a:gd name="T110" fmla="*/ 6 w 1397"/>
                  <a:gd name="T111" fmla="*/ 597 h 629"/>
                  <a:gd name="T112" fmla="*/ 0 w 1397"/>
                  <a:gd name="T113" fmla="*/ 574 h 629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397"/>
                  <a:gd name="T172" fmla="*/ 0 h 629"/>
                  <a:gd name="T173" fmla="*/ 1397 w 1397"/>
                  <a:gd name="T174" fmla="*/ 629 h 629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397" h="629">
                    <a:moveTo>
                      <a:pt x="0" y="58"/>
                    </a:moveTo>
                    <a:lnTo>
                      <a:pt x="0" y="57"/>
                    </a:lnTo>
                    <a:lnTo>
                      <a:pt x="0" y="53"/>
                    </a:lnTo>
                    <a:lnTo>
                      <a:pt x="0" y="51"/>
                    </a:lnTo>
                    <a:lnTo>
                      <a:pt x="0" y="47"/>
                    </a:lnTo>
                    <a:lnTo>
                      <a:pt x="2" y="45"/>
                    </a:lnTo>
                    <a:lnTo>
                      <a:pt x="2" y="42"/>
                    </a:lnTo>
                    <a:lnTo>
                      <a:pt x="4" y="40"/>
                    </a:lnTo>
                    <a:lnTo>
                      <a:pt x="4" y="36"/>
                    </a:lnTo>
                    <a:lnTo>
                      <a:pt x="6" y="34"/>
                    </a:lnTo>
                    <a:lnTo>
                      <a:pt x="8" y="30"/>
                    </a:lnTo>
                    <a:lnTo>
                      <a:pt x="10" y="28"/>
                    </a:lnTo>
                    <a:lnTo>
                      <a:pt x="10" y="27"/>
                    </a:lnTo>
                    <a:lnTo>
                      <a:pt x="12" y="25"/>
                    </a:lnTo>
                    <a:lnTo>
                      <a:pt x="13" y="21"/>
                    </a:lnTo>
                    <a:lnTo>
                      <a:pt x="15" y="19"/>
                    </a:lnTo>
                    <a:lnTo>
                      <a:pt x="17" y="17"/>
                    </a:lnTo>
                    <a:lnTo>
                      <a:pt x="21" y="15"/>
                    </a:lnTo>
                    <a:lnTo>
                      <a:pt x="23" y="13"/>
                    </a:lnTo>
                    <a:lnTo>
                      <a:pt x="25" y="12"/>
                    </a:lnTo>
                    <a:lnTo>
                      <a:pt x="27" y="10"/>
                    </a:lnTo>
                    <a:lnTo>
                      <a:pt x="30" y="10"/>
                    </a:lnTo>
                    <a:lnTo>
                      <a:pt x="32" y="8"/>
                    </a:lnTo>
                    <a:lnTo>
                      <a:pt x="34" y="6"/>
                    </a:lnTo>
                    <a:lnTo>
                      <a:pt x="38" y="6"/>
                    </a:lnTo>
                    <a:lnTo>
                      <a:pt x="40" y="4"/>
                    </a:lnTo>
                    <a:lnTo>
                      <a:pt x="43" y="2"/>
                    </a:lnTo>
                    <a:lnTo>
                      <a:pt x="45" y="2"/>
                    </a:lnTo>
                    <a:lnTo>
                      <a:pt x="49" y="2"/>
                    </a:lnTo>
                    <a:lnTo>
                      <a:pt x="51" y="0"/>
                    </a:lnTo>
                    <a:lnTo>
                      <a:pt x="55" y="0"/>
                    </a:lnTo>
                    <a:lnTo>
                      <a:pt x="58" y="0"/>
                    </a:lnTo>
                    <a:lnTo>
                      <a:pt x="60" y="0"/>
                    </a:lnTo>
                    <a:lnTo>
                      <a:pt x="590" y="0"/>
                    </a:lnTo>
                    <a:lnTo>
                      <a:pt x="590" y="145"/>
                    </a:lnTo>
                    <a:lnTo>
                      <a:pt x="186" y="145"/>
                    </a:lnTo>
                    <a:lnTo>
                      <a:pt x="184" y="145"/>
                    </a:lnTo>
                    <a:lnTo>
                      <a:pt x="182" y="145"/>
                    </a:lnTo>
                    <a:lnTo>
                      <a:pt x="180" y="145"/>
                    </a:lnTo>
                    <a:lnTo>
                      <a:pt x="178" y="147"/>
                    </a:lnTo>
                    <a:lnTo>
                      <a:pt x="176" y="147"/>
                    </a:lnTo>
                    <a:lnTo>
                      <a:pt x="174" y="147"/>
                    </a:lnTo>
                    <a:lnTo>
                      <a:pt x="173" y="147"/>
                    </a:lnTo>
                    <a:lnTo>
                      <a:pt x="171" y="148"/>
                    </a:lnTo>
                    <a:lnTo>
                      <a:pt x="169" y="148"/>
                    </a:lnTo>
                    <a:lnTo>
                      <a:pt x="167" y="150"/>
                    </a:lnTo>
                    <a:lnTo>
                      <a:pt x="165" y="150"/>
                    </a:lnTo>
                    <a:lnTo>
                      <a:pt x="163" y="152"/>
                    </a:lnTo>
                    <a:lnTo>
                      <a:pt x="161" y="154"/>
                    </a:lnTo>
                    <a:lnTo>
                      <a:pt x="159" y="156"/>
                    </a:lnTo>
                    <a:lnTo>
                      <a:pt x="158" y="156"/>
                    </a:lnTo>
                    <a:lnTo>
                      <a:pt x="158" y="158"/>
                    </a:lnTo>
                    <a:lnTo>
                      <a:pt x="156" y="160"/>
                    </a:lnTo>
                    <a:lnTo>
                      <a:pt x="154" y="162"/>
                    </a:lnTo>
                    <a:lnTo>
                      <a:pt x="152" y="163"/>
                    </a:lnTo>
                    <a:lnTo>
                      <a:pt x="152" y="165"/>
                    </a:lnTo>
                    <a:lnTo>
                      <a:pt x="152" y="167"/>
                    </a:lnTo>
                    <a:lnTo>
                      <a:pt x="150" y="167"/>
                    </a:lnTo>
                    <a:lnTo>
                      <a:pt x="150" y="169"/>
                    </a:lnTo>
                    <a:lnTo>
                      <a:pt x="150" y="171"/>
                    </a:lnTo>
                    <a:lnTo>
                      <a:pt x="148" y="173"/>
                    </a:lnTo>
                    <a:lnTo>
                      <a:pt x="148" y="175"/>
                    </a:lnTo>
                    <a:lnTo>
                      <a:pt x="148" y="177"/>
                    </a:lnTo>
                    <a:lnTo>
                      <a:pt x="148" y="178"/>
                    </a:lnTo>
                    <a:lnTo>
                      <a:pt x="148" y="180"/>
                    </a:lnTo>
                    <a:lnTo>
                      <a:pt x="148" y="182"/>
                    </a:lnTo>
                    <a:lnTo>
                      <a:pt x="148" y="248"/>
                    </a:lnTo>
                    <a:lnTo>
                      <a:pt x="528" y="248"/>
                    </a:lnTo>
                    <a:lnTo>
                      <a:pt x="528" y="387"/>
                    </a:lnTo>
                    <a:lnTo>
                      <a:pt x="148" y="387"/>
                    </a:lnTo>
                    <a:lnTo>
                      <a:pt x="148" y="465"/>
                    </a:lnTo>
                    <a:lnTo>
                      <a:pt x="148" y="467"/>
                    </a:lnTo>
                    <a:lnTo>
                      <a:pt x="150" y="469"/>
                    </a:lnTo>
                    <a:lnTo>
                      <a:pt x="150" y="471"/>
                    </a:lnTo>
                    <a:lnTo>
                      <a:pt x="150" y="473"/>
                    </a:lnTo>
                    <a:lnTo>
                      <a:pt x="152" y="475"/>
                    </a:lnTo>
                    <a:lnTo>
                      <a:pt x="152" y="477"/>
                    </a:lnTo>
                    <a:lnTo>
                      <a:pt x="154" y="479"/>
                    </a:lnTo>
                    <a:lnTo>
                      <a:pt x="154" y="480"/>
                    </a:lnTo>
                    <a:lnTo>
                      <a:pt x="156" y="480"/>
                    </a:lnTo>
                    <a:lnTo>
                      <a:pt x="156" y="482"/>
                    </a:lnTo>
                    <a:lnTo>
                      <a:pt x="158" y="484"/>
                    </a:lnTo>
                    <a:lnTo>
                      <a:pt x="159" y="484"/>
                    </a:lnTo>
                    <a:lnTo>
                      <a:pt x="159" y="486"/>
                    </a:lnTo>
                    <a:lnTo>
                      <a:pt x="161" y="486"/>
                    </a:lnTo>
                    <a:lnTo>
                      <a:pt x="163" y="488"/>
                    </a:lnTo>
                    <a:lnTo>
                      <a:pt x="165" y="488"/>
                    </a:lnTo>
                    <a:lnTo>
                      <a:pt x="167" y="490"/>
                    </a:lnTo>
                    <a:lnTo>
                      <a:pt x="169" y="490"/>
                    </a:lnTo>
                    <a:lnTo>
                      <a:pt x="171" y="492"/>
                    </a:lnTo>
                    <a:lnTo>
                      <a:pt x="173" y="492"/>
                    </a:lnTo>
                    <a:lnTo>
                      <a:pt x="174" y="492"/>
                    </a:lnTo>
                    <a:lnTo>
                      <a:pt x="176" y="494"/>
                    </a:lnTo>
                    <a:lnTo>
                      <a:pt x="178" y="494"/>
                    </a:lnTo>
                    <a:lnTo>
                      <a:pt x="180" y="494"/>
                    </a:lnTo>
                    <a:lnTo>
                      <a:pt x="182" y="494"/>
                    </a:lnTo>
                    <a:lnTo>
                      <a:pt x="184" y="494"/>
                    </a:lnTo>
                    <a:lnTo>
                      <a:pt x="186" y="494"/>
                    </a:lnTo>
                    <a:lnTo>
                      <a:pt x="788" y="492"/>
                    </a:lnTo>
                    <a:lnTo>
                      <a:pt x="790" y="492"/>
                    </a:lnTo>
                    <a:lnTo>
                      <a:pt x="792" y="492"/>
                    </a:lnTo>
                    <a:lnTo>
                      <a:pt x="794" y="492"/>
                    </a:lnTo>
                    <a:lnTo>
                      <a:pt x="796" y="492"/>
                    </a:lnTo>
                    <a:lnTo>
                      <a:pt x="798" y="492"/>
                    </a:lnTo>
                    <a:lnTo>
                      <a:pt x="800" y="492"/>
                    </a:lnTo>
                    <a:lnTo>
                      <a:pt x="800" y="490"/>
                    </a:lnTo>
                    <a:lnTo>
                      <a:pt x="801" y="490"/>
                    </a:lnTo>
                    <a:lnTo>
                      <a:pt x="803" y="490"/>
                    </a:lnTo>
                    <a:lnTo>
                      <a:pt x="803" y="488"/>
                    </a:lnTo>
                    <a:lnTo>
                      <a:pt x="805" y="488"/>
                    </a:lnTo>
                    <a:lnTo>
                      <a:pt x="809" y="482"/>
                    </a:lnTo>
                    <a:lnTo>
                      <a:pt x="813" y="479"/>
                    </a:lnTo>
                    <a:lnTo>
                      <a:pt x="818" y="473"/>
                    </a:lnTo>
                    <a:lnTo>
                      <a:pt x="822" y="467"/>
                    </a:lnTo>
                    <a:lnTo>
                      <a:pt x="826" y="464"/>
                    </a:lnTo>
                    <a:lnTo>
                      <a:pt x="829" y="458"/>
                    </a:lnTo>
                    <a:lnTo>
                      <a:pt x="833" y="454"/>
                    </a:lnTo>
                    <a:lnTo>
                      <a:pt x="837" y="449"/>
                    </a:lnTo>
                    <a:lnTo>
                      <a:pt x="841" y="445"/>
                    </a:lnTo>
                    <a:lnTo>
                      <a:pt x="844" y="439"/>
                    </a:lnTo>
                    <a:lnTo>
                      <a:pt x="850" y="435"/>
                    </a:lnTo>
                    <a:lnTo>
                      <a:pt x="854" y="430"/>
                    </a:lnTo>
                    <a:lnTo>
                      <a:pt x="858" y="426"/>
                    </a:lnTo>
                    <a:lnTo>
                      <a:pt x="861" y="420"/>
                    </a:lnTo>
                    <a:lnTo>
                      <a:pt x="865" y="417"/>
                    </a:lnTo>
                    <a:lnTo>
                      <a:pt x="869" y="411"/>
                    </a:lnTo>
                    <a:lnTo>
                      <a:pt x="873" y="407"/>
                    </a:lnTo>
                    <a:lnTo>
                      <a:pt x="878" y="402"/>
                    </a:lnTo>
                    <a:lnTo>
                      <a:pt x="882" y="398"/>
                    </a:lnTo>
                    <a:lnTo>
                      <a:pt x="886" y="392"/>
                    </a:lnTo>
                    <a:lnTo>
                      <a:pt x="889" y="389"/>
                    </a:lnTo>
                    <a:lnTo>
                      <a:pt x="893" y="383"/>
                    </a:lnTo>
                    <a:lnTo>
                      <a:pt x="897" y="379"/>
                    </a:lnTo>
                    <a:lnTo>
                      <a:pt x="901" y="374"/>
                    </a:lnTo>
                    <a:lnTo>
                      <a:pt x="906" y="370"/>
                    </a:lnTo>
                    <a:lnTo>
                      <a:pt x="910" y="364"/>
                    </a:lnTo>
                    <a:lnTo>
                      <a:pt x="914" y="360"/>
                    </a:lnTo>
                    <a:lnTo>
                      <a:pt x="917" y="355"/>
                    </a:lnTo>
                    <a:lnTo>
                      <a:pt x="921" y="351"/>
                    </a:lnTo>
                    <a:lnTo>
                      <a:pt x="925" y="345"/>
                    </a:lnTo>
                    <a:lnTo>
                      <a:pt x="929" y="342"/>
                    </a:lnTo>
                    <a:lnTo>
                      <a:pt x="932" y="336"/>
                    </a:lnTo>
                    <a:lnTo>
                      <a:pt x="934" y="336"/>
                    </a:lnTo>
                    <a:lnTo>
                      <a:pt x="934" y="334"/>
                    </a:lnTo>
                    <a:lnTo>
                      <a:pt x="936" y="334"/>
                    </a:lnTo>
                    <a:lnTo>
                      <a:pt x="936" y="332"/>
                    </a:lnTo>
                    <a:lnTo>
                      <a:pt x="936" y="330"/>
                    </a:lnTo>
                    <a:lnTo>
                      <a:pt x="938" y="330"/>
                    </a:lnTo>
                    <a:lnTo>
                      <a:pt x="938" y="329"/>
                    </a:lnTo>
                    <a:lnTo>
                      <a:pt x="938" y="327"/>
                    </a:lnTo>
                    <a:lnTo>
                      <a:pt x="940" y="325"/>
                    </a:lnTo>
                    <a:lnTo>
                      <a:pt x="940" y="323"/>
                    </a:lnTo>
                    <a:lnTo>
                      <a:pt x="940" y="321"/>
                    </a:lnTo>
                    <a:lnTo>
                      <a:pt x="938" y="319"/>
                    </a:lnTo>
                    <a:lnTo>
                      <a:pt x="938" y="317"/>
                    </a:lnTo>
                    <a:lnTo>
                      <a:pt x="938" y="315"/>
                    </a:lnTo>
                    <a:lnTo>
                      <a:pt x="936" y="314"/>
                    </a:lnTo>
                    <a:lnTo>
                      <a:pt x="936" y="312"/>
                    </a:lnTo>
                    <a:lnTo>
                      <a:pt x="934" y="312"/>
                    </a:lnTo>
                    <a:lnTo>
                      <a:pt x="934" y="310"/>
                    </a:lnTo>
                    <a:lnTo>
                      <a:pt x="932" y="310"/>
                    </a:lnTo>
                    <a:lnTo>
                      <a:pt x="801" y="160"/>
                    </a:lnTo>
                    <a:lnTo>
                      <a:pt x="800" y="158"/>
                    </a:lnTo>
                    <a:lnTo>
                      <a:pt x="798" y="156"/>
                    </a:lnTo>
                    <a:lnTo>
                      <a:pt x="796" y="154"/>
                    </a:lnTo>
                    <a:lnTo>
                      <a:pt x="794" y="154"/>
                    </a:lnTo>
                    <a:lnTo>
                      <a:pt x="794" y="152"/>
                    </a:lnTo>
                    <a:lnTo>
                      <a:pt x="792" y="152"/>
                    </a:lnTo>
                    <a:lnTo>
                      <a:pt x="792" y="150"/>
                    </a:lnTo>
                    <a:lnTo>
                      <a:pt x="790" y="150"/>
                    </a:lnTo>
                    <a:lnTo>
                      <a:pt x="790" y="148"/>
                    </a:lnTo>
                    <a:lnTo>
                      <a:pt x="788" y="148"/>
                    </a:lnTo>
                    <a:lnTo>
                      <a:pt x="786" y="147"/>
                    </a:lnTo>
                    <a:lnTo>
                      <a:pt x="785" y="147"/>
                    </a:lnTo>
                    <a:lnTo>
                      <a:pt x="783" y="145"/>
                    </a:lnTo>
                    <a:lnTo>
                      <a:pt x="781" y="145"/>
                    </a:lnTo>
                    <a:lnTo>
                      <a:pt x="779" y="145"/>
                    </a:lnTo>
                    <a:lnTo>
                      <a:pt x="680" y="145"/>
                    </a:lnTo>
                    <a:lnTo>
                      <a:pt x="680" y="0"/>
                    </a:lnTo>
                    <a:lnTo>
                      <a:pt x="685" y="0"/>
                    </a:lnTo>
                    <a:lnTo>
                      <a:pt x="691" y="0"/>
                    </a:lnTo>
                    <a:lnTo>
                      <a:pt x="697" y="0"/>
                    </a:lnTo>
                    <a:lnTo>
                      <a:pt x="702" y="0"/>
                    </a:lnTo>
                    <a:lnTo>
                      <a:pt x="708" y="0"/>
                    </a:lnTo>
                    <a:lnTo>
                      <a:pt x="712" y="0"/>
                    </a:lnTo>
                    <a:lnTo>
                      <a:pt x="717" y="0"/>
                    </a:lnTo>
                    <a:lnTo>
                      <a:pt x="723" y="0"/>
                    </a:lnTo>
                    <a:lnTo>
                      <a:pt x="727" y="0"/>
                    </a:lnTo>
                    <a:lnTo>
                      <a:pt x="732" y="0"/>
                    </a:lnTo>
                    <a:lnTo>
                      <a:pt x="736" y="0"/>
                    </a:lnTo>
                    <a:lnTo>
                      <a:pt x="742" y="0"/>
                    </a:lnTo>
                    <a:lnTo>
                      <a:pt x="745" y="0"/>
                    </a:lnTo>
                    <a:lnTo>
                      <a:pt x="751" y="0"/>
                    </a:lnTo>
                    <a:lnTo>
                      <a:pt x="755" y="0"/>
                    </a:lnTo>
                    <a:lnTo>
                      <a:pt x="760" y="0"/>
                    </a:lnTo>
                    <a:lnTo>
                      <a:pt x="764" y="0"/>
                    </a:lnTo>
                    <a:lnTo>
                      <a:pt x="770" y="0"/>
                    </a:lnTo>
                    <a:lnTo>
                      <a:pt x="773" y="0"/>
                    </a:lnTo>
                    <a:lnTo>
                      <a:pt x="779" y="0"/>
                    </a:lnTo>
                    <a:lnTo>
                      <a:pt x="785" y="0"/>
                    </a:lnTo>
                    <a:lnTo>
                      <a:pt x="788" y="0"/>
                    </a:lnTo>
                    <a:lnTo>
                      <a:pt x="794" y="0"/>
                    </a:lnTo>
                    <a:lnTo>
                      <a:pt x="798" y="0"/>
                    </a:lnTo>
                    <a:lnTo>
                      <a:pt x="803" y="0"/>
                    </a:lnTo>
                    <a:lnTo>
                      <a:pt x="809" y="0"/>
                    </a:lnTo>
                    <a:lnTo>
                      <a:pt x="813" y="0"/>
                    </a:lnTo>
                    <a:lnTo>
                      <a:pt x="818" y="0"/>
                    </a:lnTo>
                    <a:lnTo>
                      <a:pt x="824" y="0"/>
                    </a:lnTo>
                    <a:lnTo>
                      <a:pt x="829" y="0"/>
                    </a:lnTo>
                    <a:lnTo>
                      <a:pt x="835" y="0"/>
                    </a:lnTo>
                    <a:lnTo>
                      <a:pt x="841" y="0"/>
                    </a:lnTo>
                    <a:lnTo>
                      <a:pt x="843" y="0"/>
                    </a:lnTo>
                    <a:lnTo>
                      <a:pt x="846" y="0"/>
                    </a:lnTo>
                    <a:lnTo>
                      <a:pt x="850" y="2"/>
                    </a:lnTo>
                    <a:lnTo>
                      <a:pt x="854" y="2"/>
                    </a:lnTo>
                    <a:lnTo>
                      <a:pt x="858" y="4"/>
                    </a:lnTo>
                    <a:lnTo>
                      <a:pt x="859" y="4"/>
                    </a:lnTo>
                    <a:lnTo>
                      <a:pt x="863" y="6"/>
                    </a:lnTo>
                    <a:lnTo>
                      <a:pt x="865" y="8"/>
                    </a:lnTo>
                    <a:lnTo>
                      <a:pt x="869" y="8"/>
                    </a:lnTo>
                    <a:lnTo>
                      <a:pt x="871" y="10"/>
                    </a:lnTo>
                    <a:lnTo>
                      <a:pt x="874" y="12"/>
                    </a:lnTo>
                    <a:lnTo>
                      <a:pt x="876" y="13"/>
                    </a:lnTo>
                    <a:lnTo>
                      <a:pt x="880" y="15"/>
                    </a:lnTo>
                    <a:lnTo>
                      <a:pt x="882" y="19"/>
                    </a:lnTo>
                    <a:lnTo>
                      <a:pt x="884" y="21"/>
                    </a:lnTo>
                    <a:lnTo>
                      <a:pt x="888" y="23"/>
                    </a:lnTo>
                    <a:lnTo>
                      <a:pt x="889" y="25"/>
                    </a:lnTo>
                    <a:lnTo>
                      <a:pt x="891" y="27"/>
                    </a:lnTo>
                    <a:lnTo>
                      <a:pt x="893" y="30"/>
                    </a:lnTo>
                    <a:lnTo>
                      <a:pt x="897" y="32"/>
                    </a:lnTo>
                    <a:lnTo>
                      <a:pt x="899" y="34"/>
                    </a:lnTo>
                    <a:lnTo>
                      <a:pt x="901" y="38"/>
                    </a:lnTo>
                    <a:lnTo>
                      <a:pt x="902" y="40"/>
                    </a:lnTo>
                    <a:lnTo>
                      <a:pt x="904" y="42"/>
                    </a:lnTo>
                    <a:lnTo>
                      <a:pt x="906" y="45"/>
                    </a:lnTo>
                    <a:lnTo>
                      <a:pt x="908" y="47"/>
                    </a:lnTo>
                    <a:lnTo>
                      <a:pt x="910" y="49"/>
                    </a:lnTo>
                    <a:lnTo>
                      <a:pt x="912" y="53"/>
                    </a:lnTo>
                    <a:lnTo>
                      <a:pt x="914" y="55"/>
                    </a:lnTo>
                    <a:lnTo>
                      <a:pt x="916" y="57"/>
                    </a:lnTo>
                    <a:lnTo>
                      <a:pt x="917" y="58"/>
                    </a:lnTo>
                    <a:lnTo>
                      <a:pt x="919" y="60"/>
                    </a:lnTo>
                    <a:lnTo>
                      <a:pt x="1032" y="193"/>
                    </a:lnTo>
                    <a:lnTo>
                      <a:pt x="1032" y="195"/>
                    </a:lnTo>
                    <a:lnTo>
                      <a:pt x="1034" y="195"/>
                    </a:lnTo>
                    <a:lnTo>
                      <a:pt x="1034" y="197"/>
                    </a:lnTo>
                    <a:lnTo>
                      <a:pt x="1035" y="197"/>
                    </a:lnTo>
                    <a:lnTo>
                      <a:pt x="1035" y="199"/>
                    </a:lnTo>
                    <a:lnTo>
                      <a:pt x="1037" y="201"/>
                    </a:lnTo>
                    <a:lnTo>
                      <a:pt x="1039" y="201"/>
                    </a:lnTo>
                    <a:lnTo>
                      <a:pt x="1039" y="203"/>
                    </a:lnTo>
                    <a:lnTo>
                      <a:pt x="1041" y="203"/>
                    </a:lnTo>
                    <a:lnTo>
                      <a:pt x="1043" y="205"/>
                    </a:lnTo>
                    <a:lnTo>
                      <a:pt x="1043" y="203"/>
                    </a:lnTo>
                    <a:lnTo>
                      <a:pt x="1045" y="203"/>
                    </a:lnTo>
                    <a:lnTo>
                      <a:pt x="1047" y="201"/>
                    </a:lnTo>
                    <a:lnTo>
                      <a:pt x="1048" y="199"/>
                    </a:lnTo>
                    <a:lnTo>
                      <a:pt x="1050" y="197"/>
                    </a:lnTo>
                    <a:lnTo>
                      <a:pt x="1050" y="195"/>
                    </a:lnTo>
                    <a:lnTo>
                      <a:pt x="1052" y="195"/>
                    </a:lnTo>
                    <a:lnTo>
                      <a:pt x="1052" y="193"/>
                    </a:lnTo>
                    <a:lnTo>
                      <a:pt x="1166" y="60"/>
                    </a:lnTo>
                    <a:lnTo>
                      <a:pt x="1168" y="58"/>
                    </a:lnTo>
                    <a:lnTo>
                      <a:pt x="1170" y="57"/>
                    </a:lnTo>
                    <a:lnTo>
                      <a:pt x="1170" y="55"/>
                    </a:lnTo>
                    <a:lnTo>
                      <a:pt x="1172" y="51"/>
                    </a:lnTo>
                    <a:lnTo>
                      <a:pt x="1174" y="49"/>
                    </a:lnTo>
                    <a:lnTo>
                      <a:pt x="1176" y="47"/>
                    </a:lnTo>
                    <a:lnTo>
                      <a:pt x="1178" y="45"/>
                    </a:lnTo>
                    <a:lnTo>
                      <a:pt x="1181" y="43"/>
                    </a:lnTo>
                    <a:lnTo>
                      <a:pt x="1183" y="40"/>
                    </a:lnTo>
                    <a:lnTo>
                      <a:pt x="1185" y="38"/>
                    </a:lnTo>
                    <a:lnTo>
                      <a:pt x="1187" y="36"/>
                    </a:lnTo>
                    <a:lnTo>
                      <a:pt x="1189" y="32"/>
                    </a:lnTo>
                    <a:lnTo>
                      <a:pt x="1193" y="30"/>
                    </a:lnTo>
                    <a:lnTo>
                      <a:pt x="1194" y="28"/>
                    </a:lnTo>
                    <a:lnTo>
                      <a:pt x="1196" y="27"/>
                    </a:lnTo>
                    <a:lnTo>
                      <a:pt x="1200" y="23"/>
                    </a:lnTo>
                    <a:lnTo>
                      <a:pt x="1202" y="21"/>
                    </a:lnTo>
                    <a:lnTo>
                      <a:pt x="1206" y="19"/>
                    </a:lnTo>
                    <a:lnTo>
                      <a:pt x="1208" y="17"/>
                    </a:lnTo>
                    <a:lnTo>
                      <a:pt x="1211" y="15"/>
                    </a:lnTo>
                    <a:lnTo>
                      <a:pt x="1213" y="12"/>
                    </a:lnTo>
                    <a:lnTo>
                      <a:pt x="1217" y="10"/>
                    </a:lnTo>
                    <a:lnTo>
                      <a:pt x="1219" y="10"/>
                    </a:lnTo>
                    <a:lnTo>
                      <a:pt x="1223" y="8"/>
                    </a:lnTo>
                    <a:lnTo>
                      <a:pt x="1224" y="6"/>
                    </a:lnTo>
                    <a:lnTo>
                      <a:pt x="1228" y="4"/>
                    </a:lnTo>
                    <a:lnTo>
                      <a:pt x="1230" y="4"/>
                    </a:lnTo>
                    <a:lnTo>
                      <a:pt x="1234" y="2"/>
                    </a:lnTo>
                    <a:lnTo>
                      <a:pt x="1238" y="2"/>
                    </a:lnTo>
                    <a:lnTo>
                      <a:pt x="1239" y="0"/>
                    </a:lnTo>
                    <a:lnTo>
                      <a:pt x="1243" y="0"/>
                    </a:lnTo>
                    <a:lnTo>
                      <a:pt x="1245" y="0"/>
                    </a:lnTo>
                    <a:lnTo>
                      <a:pt x="1397" y="0"/>
                    </a:lnTo>
                    <a:lnTo>
                      <a:pt x="1397" y="145"/>
                    </a:lnTo>
                    <a:lnTo>
                      <a:pt x="1395" y="145"/>
                    </a:lnTo>
                    <a:lnTo>
                      <a:pt x="1391" y="145"/>
                    </a:lnTo>
                    <a:lnTo>
                      <a:pt x="1389" y="145"/>
                    </a:lnTo>
                    <a:lnTo>
                      <a:pt x="1385" y="145"/>
                    </a:lnTo>
                    <a:lnTo>
                      <a:pt x="1384" y="145"/>
                    </a:lnTo>
                    <a:lnTo>
                      <a:pt x="1380" y="145"/>
                    </a:lnTo>
                    <a:lnTo>
                      <a:pt x="1378" y="145"/>
                    </a:lnTo>
                    <a:lnTo>
                      <a:pt x="1374" y="145"/>
                    </a:lnTo>
                    <a:lnTo>
                      <a:pt x="1370" y="145"/>
                    </a:lnTo>
                    <a:lnTo>
                      <a:pt x="1369" y="145"/>
                    </a:lnTo>
                    <a:lnTo>
                      <a:pt x="1365" y="145"/>
                    </a:lnTo>
                    <a:lnTo>
                      <a:pt x="1363" y="145"/>
                    </a:lnTo>
                    <a:lnTo>
                      <a:pt x="1359" y="145"/>
                    </a:lnTo>
                    <a:lnTo>
                      <a:pt x="1357" y="145"/>
                    </a:lnTo>
                    <a:lnTo>
                      <a:pt x="1354" y="145"/>
                    </a:lnTo>
                    <a:lnTo>
                      <a:pt x="1352" y="145"/>
                    </a:lnTo>
                    <a:lnTo>
                      <a:pt x="1348" y="145"/>
                    </a:lnTo>
                    <a:lnTo>
                      <a:pt x="1344" y="145"/>
                    </a:lnTo>
                    <a:lnTo>
                      <a:pt x="1342" y="145"/>
                    </a:lnTo>
                    <a:lnTo>
                      <a:pt x="1339" y="145"/>
                    </a:lnTo>
                    <a:lnTo>
                      <a:pt x="1337" y="145"/>
                    </a:lnTo>
                    <a:lnTo>
                      <a:pt x="1333" y="145"/>
                    </a:lnTo>
                    <a:lnTo>
                      <a:pt x="1331" y="145"/>
                    </a:lnTo>
                    <a:lnTo>
                      <a:pt x="1327" y="145"/>
                    </a:lnTo>
                    <a:lnTo>
                      <a:pt x="1326" y="145"/>
                    </a:lnTo>
                    <a:lnTo>
                      <a:pt x="1322" y="145"/>
                    </a:lnTo>
                    <a:lnTo>
                      <a:pt x="1318" y="145"/>
                    </a:lnTo>
                    <a:lnTo>
                      <a:pt x="1316" y="145"/>
                    </a:lnTo>
                    <a:lnTo>
                      <a:pt x="1312" y="145"/>
                    </a:lnTo>
                    <a:lnTo>
                      <a:pt x="1311" y="145"/>
                    </a:lnTo>
                    <a:lnTo>
                      <a:pt x="1307" y="145"/>
                    </a:lnTo>
                    <a:lnTo>
                      <a:pt x="1305" y="145"/>
                    </a:lnTo>
                    <a:lnTo>
                      <a:pt x="1303" y="145"/>
                    </a:lnTo>
                    <a:lnTo>
                      <a:pt x="1301" y="145"/>
                    </a:lnTo>
                    <a:lnTo>
                      <a:pt x="1299" y="145"/>
                    </a:lnTo>
                    <a:lnTo>
                      <a:pt x="1297" y="147"/>
                    </a:lnTo>
                    <a:lnTo>
                      <a:pt x="1296" y="147"/>
                    </a:lnTo>
                    <a:lnTo>
                      <a:pt x="1294" y="147"/>
                    </a:lnTo>
                    <a:lnTo>
                      <a:pt x="1294" y="148"/>
                    </a:lnTo>
                    <a:lnTo>
                      <a:pt x="1292" y="148"/>
                    </a:lnTo>
                    <a:lnTo>
                      <a:pt x="1292" y="150"/>
                    </a:lnTo>
                    <a:lnTo>
                      <a:pt x="1290" y="150"/>
                    </a:lnTo>
                    <a:lnTo>
                      <a:pt x="1290" y="152"/>
                    </a:lnTo>
                    <a:lnTo>
                      <a:pt x="1288" y="152"/>
                    </a:lnTo>
                    <a:lnTo>
                      <a:pt x="1155" y="310"/>
                    </a:lnTo>
                    <a:lnTo>
                      <a:pt x="1155" y="312"/>
                    </a:lnTo>
                    <a:lnTo>
                      <a:pt x="1153" y="312"/>
                    </a:lnTo>
                    <a:lnTo>
                      <a:pt x="1153" y="314"/>
                    </a:lnTo>
                    <a:lnTo>
                      <a:pt x="1151" y="314"/>
                    </a:lnTo>
                    <a:lnTo>
                      <a:pt x="1151" y="315"/>
                    </a:lnTo>
                    <a:lnTo>
                      <a:pt x="1150" y="317"/>
                    </a:lnTo>
                    <a:lnTo>
                      <a:pt x="1150" y="319"/>
                    </a:lnTo>
                    <a:lnTo>
                      <a:pt x="1148" y="319"/>
                    </a:lnTo>
                    <a:lnTo>
                      <a:pt x="1148" y="321"/>
                    </a:lnTo>
                    <a:lnTo>
                      <a:pt x="1148" y="323"/>
                    </a:lnTo>
                    <a:lnTo>
                      <a:pt x="1148" y="325"/>
                    </a:lnTo>
                    <a:lnTo>
                      <a:pt x="1148" y="327"/>
                    </a:lnTo>
                    <a:lnTo>
                      <a:pt x="1150" y="329"/>
                    </a:lnTo>
                    <a:lnTo>
                      <a:pt x="1150" y="330"/>
                    </a:lnTo>
                    <a:lnTo>
                      <a:pt x="1151" y="330"/>
                    </a:lnTo>
                    <a:lnTo>
                      <a:pt x="1151" y="332"/>
                    </a:lnTo>
                    <a:lnTo>
                      <a:pt x="1153" y="332"/>
                    </a:lnTo>
                    <a:lnTo>
                      <a:pt x="1153" y="334"/>
                    </a:lnTo>
                    <a:lnTo>
                      <a:pt x="1153" y="336"/>
                    </a:lnTo>
                    <a:lnTo>
                      <a:pt x="1155" y="336"/>
                    </a:lnTo>
                    <a:lnTo>
                      <a:pt x="1281" y="488"/>
                    </a:lnTo>
                    <a:lnTo>
                      <a:pt x="1282" y="488"/>
                    </a:lnTo>
                    <a:lnTo>
                      <a:pt x="1282" y="490"/>
                    </a:lnTo>
                    <a:lnTo>
                      <a:pt x="1284" y="490"/>
                    </a:lnTo>
                    <a:lnTo>
                      <a:pt x="1286" y="492"/>
                    </a:lnTo>
                    <a:lnTo>
                      <a:pt x="1288" y="492"/>
                    </a:lnTo>
                    <a:lnTo>
                      <a:pt x="1290" y="492"/>
                    </a:lnTo>
                    <a:lnTo>
                      <a:pt x="1292" y="492"/>
                    </a:lnTo>
                    <a:lnTo>
                      <a:pt x="1294" y="492"/>
                    </a:lnTo>
                    <a:lnTo>
                      <a:pt x="1296" y="492"/>
                    </a:lnTo>
                    <a:lnTo>
                      <a:pt x="1297" y="492"/>
                    </a:lnTo>
                    <a:lnTo>
                      <a:pt x="1299" y="492"/>
                    </a:lnTo>
                    <a:lnTo>
                      <a:pt x="1301" y="492"/>
                    </a:lnTo>
                    <a:lnTo>
                      <a:pt x="1303" y="492"/>
                    </a:lnTo>
                    <a:lnTo>
                      <a:pt x="1305" y="492"/>
                    </a:lnTo>
                    <a:lnTo>
                      <a:pt x="1397" y="492"/>
                    </a:lnTo>
                    <a:lnTo>
                      <a:pt x="1397" y="629"/>
                    </a:lnTo>
                    <a:lnTo>
                      <a:pt x="1208" y="629"/>
                    </a:lnTo>
                    <a:lnTo>
                      <a:pt x="1206" y="629"/>
                    </a:lnTo>
                    <a:lnTo>
                      <a:pt x="1204" y="629"/>
                    </a:lnTo>
                    <a:lnTo>
                      <a:pt x="1202" y="629"/>
                    </a:lnTo>
                    <a:lnTo>
                      <a:pt x="1200" y="629"/>
                    </a:lnTo>
                    <a:lnTo>
                      <a:pt x="1198" y="627"/>
                    </a:lnTo>
                    <a:lnTo>
                      <a:pt x="1196" y="627"/>
                    </a:lnTo>
                    <a:lnTo>
                      <a:pt x="1194" y="627"/>
                    </a:lnTo>
                    <a:lnTo>
                      <a:pt x="1193" y="627"/>
                    </a:lnTo>
                    <a:lnTo>
                      <a:pt x="1191" y="627"/>
                    </a:lnTo>
                    <a:lnTo>
                      <a:pt x="1189" y="625"/>
                    </a:lnTo>
                    <a:lnTo>
                      <a:pt x="1187" y="625"/>
                    </a:lnTo>
                    <a:lnTo>
                      <a:pt x="1185" y="625"/>
                    </a:lnTo>
                    <a:lnTo>
                      <a:pt x="1183" y="623"/>
                    </a:lnTo>
                    <a:lnTo>
                      <a:pt x="1181" y="623"/>
                    </a:lnTo>
                    <a:lnTo>
                      <a:pt x="1180" y="623"/>
                    </a:lnTo>
                    <a:lnTo>
                      <a:pt x="1180" y="621"/>
                    </a:lnTo>
                    <a:lnTo>
                      <a:pt x="1178" y="621"/>
                    </a:lnTo>
                    <a:lnTo>
                      <a:pt x="1176" y="621"/>
                    </a:lnTo>
                    <a:lnTo>
                      <a:pt x="1176" y="619"/>
                    </a:lnTo>
                    <a:lnTo>
                      <a:pt x="1174" y="619"/>
                    </a:lnTo>
                    <a:lnTo>
                      <a:pt x="1174" y="617"/>
                    </a:lnTo>
                    <a:lnTo>
                      <a:pt x="1034" y="449"/>
                    </a:lnTo>
                    <a:lnTo>
                      <a:pt x="895" y="617"/>
                    </a:lnTo>
                    <a:lnTo>
                      <a:pt x="895" y="619"/>
                    </a:lnTo>
                    <a:lnTo>
                      <a:pt x="893" y="619"/>
                    </a:lnTo>
                    <a:lnTo>
                      <a:pt x="891" y="621"/>
                    </a:lnTo>
                    <a:lnTo>
                      <a:pt x="889" y="623"/>
                    </a:lnTo>
                    <a:lnTo>
                      <a:pt x="888" y="623"/>
                    </a:lnTo>
                    <a:lnTo>
                      <a:pt x="886" y="625"/>
                    </a:lnTo>
                    <a:lnTo>
                      <a:pt x="884" y="625"/>
                    </a:lnTo>
                    <a:lnTo>
                      <a:pt x="882" y="625"/>
                    </a:lnTo>
                    <a:lnTo>
                      <a:pt x="880" y="627"/>
                    </a:lnTo>
                    <a:lnTo>
                      <a:pt x="878" y="627"/>
                    </a:lnTo>
                    <a:lnTo>
                      <a:pt x="876" y="627"/>
                    </a:lnTo>
                    <a:lnTo>
                      <a:pt x="874" y="627"/>
                    </a:lnTo>
                    <a:lnTo>
                      <a:pt x="874" y="629"/>
                    </a:lnTo>
                    <a:lnTo>
                      <a:pt x="873" y="629"/>
                    </a:lnTo>
                    <a:lnTo>
                      <a:pt x="871" y="629"/>
                    </a:lnTo>
                    <a:lnTo>
                      <a:pt x="869" y="629"/>
                    </a:lnTo>
                    <a:lnTo>
                      <a:pt x="867" y="629"/>
                    </a:lnTo>
                    <a:lnTo>
                      <a:pt x="865" y="629"/>
                    </a:lnTo>
                    <a:lnTo>
                      <a:pt x="863" y="629"/>
                    </a:lnTo>
                    <a:lnTo>
                      <a:pt x="861" y="629"/>
                    </a:lnTo>
                    <a:lnTo>
                      <a:pt x="859" y="629"/>
                    </a:lnTo>
                    <a:lnTo>
                      <a:pt x="60" y="629"/>
                    </a:lnTo>
                    <a:lnTo>
                      <a:pt x="56" y="629"/>
                    </a:lnTo>
                    <a:lnTo>
                      <a:pt x="55" y="629"/>
                    </a:lnTo>
                    <a:lnTo>
                      <a:pt x="51" y="629"/>
                    </a:lnTo>
                    <a:lnTo>
                      <a:pt x="49" y="629"/>
                    </a:lnTo>
                    <a:lnTo>
                      <a:pt x="45" y="627"/>
                    </a:lnTo>
                    <a:lnTo>
                      <a:pt x="41" y="627"/>
                    </a:lnTo>
                    <a:lnTo>
                      <a:pt x="40" y="625"/>
                    </a:lnTo>
                    <a:lnTo>
                      <a:pt x="36" y="625"/>
                    </a:lnTo>
                    <a:lnTo>
                      <a:pt x="34" y="623"/>
                    </a:lnTo>
                    <a:lnTo>
                      <a:pt x="32" y="623"/>
                    </a:lnTo>
                    <a:lnTo>
                      <a:pt x="28" y="621"/>
                    </a:lnTo>
                    <a:lnTo>
                      <a:pt x="27" y="619"/>
                    </a:lnTo>
                    <a:lnTo>
                      <a:pt x="25" y="617"/>
                    </a:lnTo>
                    <a:lnTo>
                      <a:pt x="21" y="617"/>
                    </a:lnTo>
                    <a:lnTo>
                      <a:pt x="19" y="615"/>
                    </a:lnTo>
                    <a:lnTo>
                      <a:pt x="17" y="614"/>
                    </a:lnTo>
                    <a:lnTo>
                      <a:pt x="15" y="612"/>
                    </a:lnTo>
                    <a:lnTo>
                      <a:pt x="13" y="610"/>
                    </a:lnTo>
                    <a:lnTo>
                      <a:pt x="12" y="606"/>
                    </a:lnTo>
                    <a:lnTo>
                      <a:pt x="10" y="604"/>
                    </a:lnTo>
                    <a:lnTo>
                      <a:pt x="8" y="602"/>
                    </a:lnTo>
                    <a:lnTo>
                      <a:pt x="8" y="600"/>
                    </a:lnTo>
                    <a:lnTo>
                      <a:pt x="6" y="597"/>
                    </a:lnTo>
                    <a:lnTo>
                      <a:pt x="4" y="595"/>
                    </a:lnTo>
                    <a:lnTo>
                      <a:pt x="4" y="593"/>
                    </a:lnTo>
                    <a:lnTo>
                      <a:pt x="2" y="589"/>
                    </a:lnTo>
                    <a:lnTo>
                      <a:pt x="2" y="587"/>
                    </a:lnTo>
                    <a:lnTo>
                      <a:pt x="0" y="584"/>
                    </a:lnTo>
                    <a:lnTo>
                      <a:pt x="0" y="582"/>
                    </a:lnTo>
                    <a:lnTo>
                      <a:pt x="0" y="578"/>
                    </a:lnTo>
                    <a:lnTo>
                      <a:pt x="0" y="574"/>
                    </a:lnTo>
                    <a:lnTo>
                      <a:pt x="0" y="572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008000"/>
              </a:solidFill>
              <a:ln w="190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</p:grpSp>
        <p:sp>
          <p:nvSpPr>
            <p:cNvPr id="6160" name="Rectangle 11"/>
            <p:cNvSpPr>
              <a:spLocks noChangeArrowheads="1"/>
            </p:cNvSpPr>
            <p:nvPr/>
          </p:nvSpPr>
          <p:spPr bwMode="auto">
            <a:xfrm>
              <a:off x="644" y="505"/>
              <a:ext cx="922" cy="31"/>
            </a:xfrm>
            <a:prstGeom prst="rect">
              <a:avLst/>
            </a:prstGeom>
            <a:solidFill>
              <a:srgbClr val="B2B2B2"/>
            </a:solidFill>
            <a:ln w="19050" algn="ctr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6161" name="WordArt 12"/>
            <p:cNvSpPr>
              <a:spLocks noChangeArrowheads="1" noChangeShapeType="1" noTextEdit="1"/>
            </p:cNvSpPr>
            <p:nvPr/>
          </p:nvSpPr>
          <p:spPr bwMode="auto">
            <a:xfrm>
              <a:off x="134" y="572"/>
              <a:ext cx="1432" cy="11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ES" sz="3600" i="1" kern="10" spc="720" dirty="0">
                  <a:ln w="9525">
                    <a:noFill/>
                    <a:round/>
                    <a:headEnd/>
                    <a:tailEnd/>
                  </a:ln>
                  <a:solidFill>
                    <a:srgbClr val="000000"/>
                  </a:solidFill>
                  <a:latin typeface="Arial Black"/>
                </a:rPr>
                <a:t>EXPLORACIÓN Y PRODUCCIÓN</a:t>
              </a:r>
            </a:p>
          </p:txBody>
        </p:sp>
      </p:grpSp>
      <p:sp>
        <p:nvSpPr>
          <p:cNvPr id="6148" name="Text Box 15"/>
          <p:cNvSpPr txBox="1">
            <a:spLocks noChangeArrowheads="1"/>
          </p:cNvSpPr>
          <p:nvPr/>
        </p:nvSpPr>
        <p:spPr bwMode="auto">
          <a:xfrm>
            <a:off x="5725467" y="6361583"/>
            <a:ext cx="323902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s-ES" sz="1200" b="1" dirty="0" smtClean="0">
                <a:latin typeface="+mj-lt"/>
              </a:rPr>
              <a:t>Villahermosa; Tab.  20 de Noviembre 2010.</a:t>
            </a:r>
            <a:endParaRPr lang="es-ES" sz="1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149" name="Text Box 16"/>
          <p:cNvSpPr txBox="1">
            <a:spLocks noChangeArrowheads="1"/>
          </p:cNvSpPr>
          <p:nvPr/>
        </p:nvSpPr>
        <p:spPr bwMode="auto">
          <a:xfrm>
            <a:off x="3733801" y="2996952"/>
            <a:ext cx="5257799" cy="1400919"/>
          </a:xfrm>
          <a:prstGeom prst="rect">
            <a:avLst/>
          </a:prstGeom>
          <a:noFill/>
          <a:ln w="8001" algn="ctr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>
              <a:spcBef>
                <a:spcPct val="0"/>
              </a:spcBef>
            </a:pPr>
            <a:r>
              <a:rPr lang="es-ES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ÁREA: DISEÑO DE EXPLOTACION DEL PROYECTO INTEGRAL DELTA GRIJALVA, ACTIVO SAMARIA LUNA.</a:t>
            </a:r>
            <a:endParaRPr lang="es-ES" sz="20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Rounded MT Bold" pitchFamily="34" charset="0"/>
            </a:endParaRPr>
          </a:p>
        </p:txBody>
      </p:sp>
      <p:grpSp>
        <p:nvGrpSpPr>
          <p:cNvPr id="4" name="Group 33"/>
          <p:cNvGrpSpPr>
            <a:grpSpLocks/>
          </p:cNvGrpSpPr>
          <p:nvPr/>
        </p:nvGrpSpPr>
        <p:grpSpPr bwMode="auto">
          <a:xfrm>
            <a:off x="468313" y="1628775"/>
            <a:ext cx="3095625" cy="4608513"/>
            <a:chOff x="703" y="1026"/>
            <a:chExt cx="1950" cy="2903"/>
          </a:xfrm>
        </p:grpSpPr>
        <p:sp>
          <p:nvSpPr>
            <p:cNvPr id="6153" name="AutoShape 22" descr="100_0723"/>
            <p:cNvSpPr>
              <a:spLocks noChangeArrowheads="1"/>
            </p:cNvSpPr>
            <p:nvPr/>
          </p:nvSpPr>
          <p:spPr bwMode="auto">
            <a:xfrm>
              <a:off x="1771" y="2063"/>
              <a:ext cx="882" cy="829"/>
            </a:xfrm>
            <a:prstGeom prst="diamond">
              <a:avLst/>
            </a:prstGeom>
            <a:blipFill dpi="0" rotWithShape="1">
              <a:blip r:embed="rId3" cstate="print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 dirty="0"/>
            </a:p>
          </p:txBody>
        </p:sp>
        <p:sp>
          <p:nvSpPr>
            <p:cNvPr id="6154" name="AutoShape 23" descr="Copia de sDerekMacKay1001"/>
            <p:cNvSpPr>
              <a:spLocks noChangeArrowheads="1"/>
            </p:cNvSpPr>
            <p:nvPr/>
          </p:nvSpPr>
          <p:spPr bwMode="auto">
            <a:xfrm>
              <a:off x="1267" y="1565"/>
              <a:ext cx="882" cy="830"/>
            </a:xfrm>
            <a:prstGeom prst="diamond">
              <a:avLst/>
            </a:prstGeom>
            <a:blipFill dpi="0" rotWithShape="1">
              <a:blip r:embed="rId4" cstate="print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 dirty="0"/>
            </a:p>
          </p:txBody>
        </p:sp>
        <p:sp>
          <p:nvSpPr>
            <p:cNvPr id="6155" name="AutoShape 24" descr="DSC_0586"/>
            <p:cNvSpPr>
              <a:spLocks noChangeArrowheads="1"/>
            </p:cNvSpPr>
            <p:nvPr/>
          </p:nvSpPr>
          <p:spPr bwMode="auto">
            <a:xfrm>
              <a:off x="745" y="1026"/>
              <a:ext cx="882" cy="829"/>
            </a:xfrm>
            <a:prstGeom prst="diamond">
              <a:avLst/>
            </a:prstGeom>
            <a:blipFill dpi="0" rotWithShape="1">
              <a:blip r:embed="rId5" cstate="print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 dirty="0"/>
            </a:p>
          </p:txBody>
        </p:sp>
        <p:sp>
          <p:nvSpPr>
            <p:cNvPr id="6156" name="AutoShape 25" descr="100_3072"/>
            <p:cNvSpPr>
              <a:spLocks noChangeArrowheads="1"/>
            </p:cNvSpPr>
            <p:nvPr/>
          </p:nvSpPr>
          <p:spPr bwMode="auto">
            <a:xfrm>
              <a:off x="1249" y="2602"/>
              <a:ext cx="882" cy="830"/>
            </a:xfrm>
            <a:prstGeom prst="diamond">
              <a:avLst/>
            </a:prstGeom>
            <a:blipFill dpi="0" rotWithShape="1">
              <a:blip r:embed="rId6" cstate="print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 dirty="0"/>
            </a:p>
          </p:txBody>
        </p:sp>
        <p:sp>
          <p:nvSpPr>
            <p:cNvPr id="6157" name="AutoShape 26" descr="EQ 210 CARTAGO 1"/>
            <p:cNvSpPr>
              <a:spLocks noChangeArrowheads="1"/>
            </p:cNvSpPr>
            <p:nvPr/>
          </p:nvSpPr>
          <p:spPr bwMode="auto">
            <a:xfrm>
              <a:off x="703" y="3100"/>
              <a:ext cx="882" cy="829"/>
            </a:xfrm>
            <a:prstGeom prst="diamond">
              <a:avLst/>
            </a:prstGeom>
            <a:blipFill dpi="0" rotWithShape="1">
              <a:blip r:embed="rId7" cstate="print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 dirty="0"/>
            </a:p>
          </p:txBody>
        </p:sp>
      </p:grpSp>
      <p:pic>
        <p:nvPicPr>
          <p:cNvPr id="21" name="20 Imagen" descr="F:\Documents\Documents\Pictures\Logos\UVM.gif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72200" y="404664"/>
            <a:ext cx="2384945" cy="4575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Text Box 15"/>
          <p:cNvSpPr txBox="1">
            <a:spLocks noChangeArrowheads="1"/>
          </p:cNvSpPr>
          <p:nvPr/>
        </p:nvSpPr>
        <p:spPr bwMode="auto">
          <a:xfrm>
            <a:off x="3048000" y="4795897"/>
            <a:ext cx="35052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1600" b="1" dirty="0" smtClean="0">
                <a:solidFill>
                  <a:srgbClr val="002060"/>
                </a:solidFill>
              </a:rPr>
              <a:t>PRESENTADO POR:</a:t>
            </a:r>
          </a:p>
          <a:p>
            <a:pPr>
              <a:buFont typeface="Arial" pitchFamily="34" charset="0"/>
              <a:buChar char="•"/>
            </a:pPr>
            <a:endParaRPr lang="es-ES" sz="1600" b="1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s-ES" sz="1600" b="1" dirty="0" err="1" smtClean="0">
                <a:solidFill>
                  <a:srgbClr val="002060"/>
                </a:solidFill>
              </a:rPr>
              <a:t>Pierina</a:t>
            </a:r>
            <a:r>
              <a:rPr lang="es-ES" sz="1600" b="1" dirty="0" smtClean="0">
                <a:solidFill>
                  <a:srgbClr val="002060"/>
                </a:solidFill>
              </a:rPr>
              <a:t> González </a:t>
            </a:r>
            <a:r>
              <a:rPr lang="es-ES" sz="1600" b="1" dirty="0" err="1" smtClean="0">
                <a:solidFill>
                  <a:srgbClr val="002060"/>
                </a:solidFill>
              </a:rPr>
              <a:t>Véliz</a:t>
            </a:r>
            <a:endParaRPr lang="es-ES" sz="1600" b="1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s-ES" sz="1600" b="1" dirty="0" smtClean="0">
                <a:solidFill>
                  <a:srgbClr val="002060"/>
                </a:solidFill>
              </a:rPr>
              <a:t>Melisa Martínez Contreras</a:t>
            </a:r>
          </a:p>
          <a:p>
            <a:pPr>
              <a:buFont typeface="Arial" pitchFamily="34" charset="0"/>
              <a:buChar char="•"/>
            </a:pPr>
            <a:r>
              <a:rPr lang="es-ES" sz="1600" b="1" dirty="0" smtClean="0">
                <a:solidFill>
                  <a:srgbClr val="002060"/>
                </a:solidFill>
              </a:rPr>
              <a:t>Pedro Clemente González </a:t>
            </a:r>
            <a:r>
              <a:rPr lang="es-ES" sz="1600" b="1" dirty="0" err="1" smtClean="0">
                <a:solidFill>
                  <a:srgbClr val="002060"/>
                </a:solidFill>
              </a:rPr>
              <a:t>Véliz</a:t>
            </a:r>
            <a:endParaRPr lang="es-ES" sz="1600" b="1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s-ES" sz="1600" b="1" dirty="0" smtClean="0">
                <a:solidFill>
                  <a:srgbClr val="002060"/>
                </a:solidFill>
              </a:rPr>
              <a:t>Pedro Cesar González </a:t>
            </a:r>
            <a:r>
              <a:rPr lang="es-ES" sz="1600" b="1" dirty="0" err="1" smtClean="0">
                <a:solidFill>
                  <a:srgbClr val="002060"/>
                </a:solidFill>
              </a:rPr>
              <a:t>Véliz</a:t>
            </a:r>
            <a:endParaRPr lang="es-ES" sz="1600" b="1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endParaRPr lang="es-ES" sz="1600" b="1" dirty="0" smtClean="0">
              <a:solidFill>
                <a:srgbClr val="002060"/>
              </a:solidFill>
            </a:endParaRPr>
          </a:p>
          <a:p>
            <a:endParaRPr lang="es-ES" sz="1600" b="1" dirty="0">
              <a:solidFill>
                <a:srgbClr val="002060"/>
              </a:solidFill>
            </a:endParaRP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3657601" y="2133600"/>
            <a:ext cx="5257799" cy="762000"/>
          </a:xfrm>
          <a:prstGeom prst="rect">
            <a:avLst/>
          </a:prstGeom>
          <a:noFill/>
          <a:ln w="8001" algn="ctr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>
              <a:spcBef>
                <a:spcPct val="0"/>
              </a:spcBef>
            </a:pPr>
            <a:r>
              <a:rPr lang="es-ES" sz="2000" b="1" dirty="0" smtClean="0">
                <a:ln w="1905"/>
                <a:solidFill>
                  <a:srgbClr val="FF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LA MEJORA DE LA PRODUCTIVIDAD</a:t>
            </a:r>
            <a:endParaRPr lang="es-ES" sz="2000" b="1" dirty="0">
              <a:ln w="1905"/>
              <a:solidFill>
                <a:srgbClr val="FF99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0852196"/>
              </p:ext>
            </p:extLst>
          </p:nvPr>
        </p:nvGraphicFramePr>
        <p:xfrm>
          <a:off x="457200" y="2336800"/>
          <a:ext cx="8229601" cy="23208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9980"/>
                <a:gridCol w="3873215"/>
                <a:gridCol w="984017"/>
                <a:gridCol w="347647"/>
                <a:gridCol w="536201"/>
                <a:gridCol w="542093"/>
                <a:gridCol w="394785"/>
                <a:gridCol w="406570"/>
                <a:gridCol w="471385"/>
                <a:gridCol w="453708"/>
              </a:tblGrid>
              <a:tr h="113186"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 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MX" sz="800" u="none" strike="noStrike">
                          <a:effectLst/>
                        </a:rPr>
                        <a:t>REPORTE DE LISTA DE ACTIVIDADES POR FUNCIONES O PROCESOS</a:t>
                      </a:r>
                      <a:endParaRPr lang="es-MX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800" u="none" strike="noStrike">
                          <a:effectLst/>
                        </a:rPr>
                        <a:t>11-nov-08</a:t>
                      </a:r>
                      <a:endParaRPr lang="es-MX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3" gridSpan="4"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 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94322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 dirty="0">
                          <a:effectLst/>
                        </a:rPr>
                        <a:t>Apellidos/Nombre: Francisco </a:t>
                      </a:r>
                      <a:r>
                        <a:rPr lang="es-MX" sz="800" u="none" strike="noStrike" dirty="0" smtClean="0">
                          <a:effectLst/>
                        </a:rPr>
                        <a:t>Domínguez Méndez</a:t>
                      </a:r>
                      <a:endParaRPr lang="es-MX" sz="8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>
                          <a:effectLst/>
                        </a:rPr>
                        <a:t>Área : Diseño de explotación</a:t>
                      </a:r>
                      <a:endParaRPr lang="es-MX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41483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 dirty="0">
                          <a:effectLst/>
                        </a:rPr>
                        <a:t>Antigüedad:  10 años</a:t>
                      </a:r>
                      <a:endParaRPr lang="es-MX" sz="8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>
                          <a:effectLst/>
                        </a:rPr>
                        <a:t>Puesto: Especialista Tecnico Geofísica</a:t>
                      </a:r>
                      <a:endParaRPr lang="es-MX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82966"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NP</a:t>
                      </a:r>
                      <a:endParaRPr lang="es-MX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Actividad o Tarea</a:t>
                      </a:r>
                      <a:endParaRPr lang="es-MX" sz="8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Unidad de medida</a:t>
                      </a:r>
                      <a:endParaRPr lang="es-MX" sz="8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Cant.</a:t>
                      </a:r>
                      <a:endParaRPr lang="es-MX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Frecuencia</a:t>
                      </a:r>
                      <a:endParaRPr lang="es-MX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Tiempo estimado (minutos)</a:t>
                      </a:r>
                      <a:endParaRPr lang="es-MX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TTP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TTA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Cálculo %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Clas. ABC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910"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1</a:t>
                      </a:r>
                      <a:endParaRPr lang="es-MX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 dirty="0">
                          <a:effectLst/>
                        </a:rPr>
                        <a:t>Dar seguimiento a segmento </a:t>
                      </a:r>
                      <a:r>
                        <a:rPr lang="es-MX" sz="800" u="none" strike="noStrike" dirty="0" smtClean="0">
                          <a:effectLst/>
                        </a:rPr>
                        <a:t>sísmico </a:t>
                      </a:r>
                      <a:r>
                        <a:rPr lang="es-MX" sz="800" u="none" strike="noStrike" dirty="0">
                          <a:effectLst/>
                        </a:rPr>
                        <a:t>de la perforación de pozos nuevos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Seguimiento a pozos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3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Diaria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10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0.50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0.50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2.47%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A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2225"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2</a:t>
                      </a:r>
                      <a:endParaRPr lang="es-MX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 dirty="0">
                          <a:effectLst/>
                        </a:rPr>
                        <a:t>Actualizar planos de contingencia de horizontes de </a:t>
                      </a:r>
                      <a:r>
                        <a:rPr lang="es-MX" sz="800" u="none" strike="noStrike" dirty="0" smtClean="0">
                          <a:effectLst/>
                        </a:rPr>
                        <a:t>interés</a:t>
                      </a:r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Planos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2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Semanal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1200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7.19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7.69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38.06%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A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35805"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3</a:t>
                      </a:r>
                      <a:endParaRPr lang="es-MX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 dirty="0">
                          <a:effectLst/>
                        </a:rPr>
                        <a:t>Cotejar o actualizar modelo velocidades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 err="1">
                          <a:effectLst/>
                        </a:rPr>
                        <a:t>Mod</a:t>
                      </a:r>
                      <a:r>
                        <a:rPr lang="es-MX" sz="800" u="none" strike="noStrike" dirty="0">
                          <a:effectLst/>
                        </a:rPr>
                        <a:t>. Velocidad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1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Semanal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2400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7.19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14.88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73.65%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A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7595"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4</a:t>
                      </a:r>
                      <a:endParaRPr lang="es-MX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 dirty="0">
                          <a:effectLst/>
                        </a:rPr>
                        <a:t>Dar apoyo con información geofísica/geología al proyecto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Apoyos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4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Diaria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45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3.00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17.88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88.50%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B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6330"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5</a:t>
                      </a:r>
                      <a:endParaRPr lang="es-MX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>
                          <a:effectLst/>
                        </a:rPr>
                        <a:t>Propuestas de localizaciones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Nueva localización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1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Trimestral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2400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0.56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18.44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91.27%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B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7989"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6</a:t>
                      </a:r>
                      <a:endParaRPr lang="es-MX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>
                          <a:effectLst/>
                        </a:rPr>
                        <a:t>Elaboración de propuestas de mejores prácticas en la interpretación sismica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u="none" strike="noStrike" dirty="0">
                          <a:effectLst/>
                        </a:rPr>
                        <a:t>Propuestas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1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Trimestral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7200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1.68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20.12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99.58%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C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7989"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7</a:t>
                      </a:r>
                      <a:endParaRPr lang="es-MX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>
                          <a:effectLst/>
                        </a:rPr>
                        <a:t>Apoyo técnico especializado a otros proyectos distintos de la estructura del activo SL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Apoyos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1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Mensual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120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0.08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20.21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100.00%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C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6112"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 </a:t>
                      </a:r>
                      <a:endParaRPr lang="es-MX" sz="8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 dirty="0">
                          <a:effectLst/>
                        </a:rPr>
                        <a:t> 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 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 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 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 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20.2057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 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 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 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376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6191725"/>
              </p:ext>
            </p:extLst>
          </p:nvPr>
        </p:nvGraphicFramePr>
        <p:xfrm>
          <a:off x="457200" y="1724025"/>
          <a:ext cx="8229601" cy="36893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9980"/>
                <a:gridCol w="3873215"/>
                <a:gridCol w="984017"/>
                <a:gridCol w="347647"/>
                <a:gridCol w="536201"/>
                <a:gridCol w="542093"/>
                <a:gridCol w="394785"/>
                <a:gridCol w="406570"/>
                <a:gridCol w="471385"/>
                <a:gridCol w="453708"/>
              </a:tblGrid>
              <a:tr h="113186"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 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MX" sz="800" u="none" strike="noStrike">
                          <a:effectLst/>
                        </a:rPr>
                        <a:t>REPORTE DE LISTA DE ACTIVIDADES POR FUNCIONES O PROCESOS</a:t>
                      </a:r>
                      <a:endParaRPr lang="es-MX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800" u="none" strike="noStrike">
                          <a:effectLst/>
                        </a:rPr>
                        <a:t>11-nov-08</a:t>
                      </a:r>
                      <a:endParaRPr lang="es-MX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3" gridSpan="4"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 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94322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>
                          <a:effectLst/>
                        </a:rPr>
                        <a:t>Apellidos/Nombre: Alfonzo González García</a:t>
                      </a:r>
                      <a:endParaRPr lang="es-MX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>
                          <a:effectLst/>
                        </a:rPr>
                        <a:t>Área : Diseño de explotación</a:t>
                      </a:r>
                      <a:endParaRPr lang="es-MX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41483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 dirty="0">
                          <a:effectLst/>
                        </a:rPr>
                        <a:t>Antigüedad:  1 año</a:t>
                      </a:r>
                      <a:endParaRPr lang="es-MX" sz="8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>
                          <a:effectLst/>
                        </a:rPr>
                        <a:t>Puesto: Especialista Técnico Petrofisíco</a:t>
                      </a:r>
                      <a:endParaRPr lang="es-MX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82966"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NP</a:t>
                      </a:r>
                      <a:endParaRPr lang="es-MX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Actividad o Tarea</a:t>
                      </a:r>
                      <a:endParaRPr lang="es-MX" sz="8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Unidad de medida</a:t>
                      </a:r>
                      <a:endParaRPr lang="es-MX" sz="8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Cant.</a:t>
                      </a:r>
                      <a:endParaRPr lang="es-MX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Frecuencia</a:t>
                      </a:r>
                      <a:endParaRPr lang="es-MX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Tiempo estimado (minutos)</a:t>
                      </a:r>
                      <a:endParaRPr lang="es-MX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TTP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TTA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Cálculo %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Clas. ABC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910"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1</a:t>
                      </a:r>
                      <a:endParaRPr lang="es-MX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>
                          <a:effectLst/>
                        </a:rPr>
                        <a:t>Carga de datos de registros geofísicos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Datos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3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Semanal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5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0.04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0.04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0.19%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A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2225"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2</a:t>
                      </a:r>
                      <a:endParaRPr lang="es-MX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>
                          <a:effectLst/>
                        </a:rPr>
                        <a:t>Seguimientos a los historicos de perforación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Seguimiento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10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Diaria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3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0.50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0.54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2.36%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A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35805"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3</a:t>
                      </a:r>
                      <a:endParaRPr lang="es-MX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 dirty="0">
                          <a:effectLst/>
                        </a:rPr>
                        <a:t>Actualización de estados </a:t>
                      </a:r>
                      <a:r>
                        <a:rPr lang="es-MX" sz="800" u="none" strike="noStrike" dirty="0" smtClean="0">
                          <a:effectLst/>
                        </a:rPr>
                        <a:t>mecánicos </a:t>
                      </a:r>
                      <a:r>
                        <a:rPr lang="es-MX" sz="800" u="none" strike="noStrike" dirty="0">
                          <a:effectLst/>
                        </a:rPr>
                        <a:t>de pozos perforados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Actualización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10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Semanal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2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0.06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0.60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2.61%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A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7595"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4</a:t>
                      </a:r>
                      <a:endParaRPr lang="es-MX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 dirty="0">
                          <a:effectLst/>
                        </a:rPr>
                        <a:t>Edita de registros geofísicos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Edición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3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Semanal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60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0.54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1.14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4.95%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A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6330"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5</a:t>
                      </a:r>
                      <a:endParaRPr lang="es-MX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>
                          <a:effectLst/>
                        </a:rPr>
                        <a:t>Elaboración de secciones estructurales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Secciones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10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Semanal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480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14.38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15.53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67.12%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A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7989"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6</a:t>
                      </a:r>
                      <a:endParaRPr lang="es-MX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>
                          <a:effectLst/>
                        </a:rPr>
                        <a:t>Actualización de las secciones estructurales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u="none" strike="noStrike">
                          <a:effectLst/>
                        </a:rPr>
                        <a:t>Actualización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10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Semanal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10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0.30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15.83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68.42%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A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7989"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7</a:t>
                      </a:r>
                      <a:endParaRPr lang="es-MX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>
                          <a:effectLst/>
                        </a:rPr>
                        <a:t>Selección de intervalos a disparar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Selección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1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Mensual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60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0.04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15.87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68.60%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A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1176"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8</a:t>
                      </a:r>
                      <a:endParaRPr lang="es-MX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800" u="none" strike="noStrike">
                          <a:effectLst/>
                        </a:rPr>
                        <a:t>Análisis volumetrico de yacimientos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Análisis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1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Mensual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360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0.25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16.12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69.69%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A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6112"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9</a:t>
                      </a:r>
                      <a:endParaRPr lang="es-MX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>
                          <a:effectLst/>
                        </a:rPr>
                        <a:t>Actualización de configuraciones estructurales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Actualización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4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Semanal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15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0.18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16.30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70.47%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A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6112"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10</a:t>
                      </a:r>
                      <a:endParaRPr lang="es-MX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>
                          <a:effectLst/>
                        </a:rPr>
                        <a:t>Trazados de cimes estratrigraficos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Trazados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1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Semanal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180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0.54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16.84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72.80%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A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6112"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11</a:t>
                      </a:r>
                      <a:endParaRPr lang="es-MX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>
                          <a:effectLst/>
                        </a:rPr>
                        <a:t>Elaboración de tarjetas de seguimiento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Tarjetas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1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Semanal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180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0.54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17.38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75.13%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A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6112"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12</a:t>
                      </a:r>
                      <a:endParaRPr lang="es-MX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>
                          <a:effectLst/>
                        </a:rPr>
                        <a:t>Seguimiento a las tarjetas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Seguimiento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10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Semanal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60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1.80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19.18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82.90%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B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6112"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13</a:t>
                      </a:r>
                      <a:endParaRPr lang="es-MX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MX" sz="800" u="none" strike="noStrike">
                          <a:effectLst/>
                        </a:rPr>
                        <a:t>Visualización de trayectoria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Visualizaciones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3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Semanal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120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1.08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20.25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87.56%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B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6112"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14</a:t>
                      </a:r>
                      <a:endParaRPr lang="es-MX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>
                          <a:effectLst/>
                        </a:rPr>
                        <a:t>Asistencia a reporte de pozos integrantes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Asistencia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1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Semanal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120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0.36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20.61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89.12%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B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6112"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15</a:t>
                      </a:r>
                      <a:endParaRPr lang="es-MX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>
                          <a:effectLst/>
                        </a:rPr>
                        <a:t>Asistencia al PART (Programa de Alto Rendimiento Técnico)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Asistencia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1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Semanal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120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0.36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20.97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90.67%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B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6112"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16</a:t>
                      </a:r>
                      <a:endParaRPr lang="es-MX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>
                          <a:effectLst/>
                        </a:rPr>
                        <a:t>Salidas a campo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Salidas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1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Mensual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 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0.00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20.97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90.67%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B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6112"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17</a:t>
                      </a:r>
                      <a:endParaRPr lang="es-MX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800" u="none" strike="noStrike">
                          <a:effectLst/>
                        </a:rPr>
                        <a:t>Apoyo técnico al proyecto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Apoyos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3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Semanal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240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2.16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23.13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100.00%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C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6112"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 </a:t>
                      </a:r>
                      <a:endParaRPr lang="es-MX" sz="8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 dirty="0">
                          <a:effectLst/>
                        </a:rPr>
                        <a:t> 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 dirty="0">
                          <a:effectLst/>
                        </a:rPr>
                        <a:t> 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 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 dirty="0">
                          <a:effectLst/>
                        </a:rPr>
                        <a:t> 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 dirty="0">
                          <a:effectLst/>
                        </a:rPr>
                        <a:t> 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u="none" strike="noStrike">
                          <a:effectLst/>
                        </a:rPr>
                        <a:t>23.1310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 dirty="0">
                          <a:effectLst/>
                        </a:rPr>
                        <a:t> 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 dirty="0">
                          <a:effectLst/>
                        </a:rPr>
                        <a:t> 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 dirty="0">
                          <a:effectLst/>
                        </a:rPr>
                        <a:t> 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116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8838886"/>
              </p:ext>
            </p:extLst>
          </p:nvPr>
        </p:nvGraphicFramePr>
        <p:xfrm>
          <a:off x="457200" y="2416175"/>
          <a:ext cx="8229601" cy="216285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9980"/>
                <a:gridCol w="3873215"/>
                <a:gridCol w="984017"/>
                <a:gridCol w="347647"/>
                <a:gridCol w="536201"/>
                <a:gridCol w="542093"/>
                <a:gridCol w="394785"/>
                <a:gridCol w="406570"/>
                <a:gridCol w="471385"/>
                <a:gridCol w="453708"/>
              </a:tblGrid>
              <a:tr h="113186"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 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MX" sz="800" u="none" strike="noStrike">
                          <a:effectLst/>
                        </a:rPr>
                        <a:t>REPORTE DE LISTA DE ACTIVIDADES POR FUNCIONES O PROCESOS</a:t>
                      </a:r>
                      <a:endParaRPr lang="es-MX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800" u="none" strike="noStrike">
                          <a:effectLst/>
                        </a:rPr>
                        <a:t>11-nov-08</a:t>
                      </a:r>
                      <a:endParaRPr lang="es-MX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3" gridSpan="4"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 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94322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 dirty="0">
                          <a:effectLst/>
                        </a:rPr>
                        <a:t>Apellidos/Nombre: Julio Cesar </a:t>
                      </a:r>
                      <a:r>
                        <a:rPr lang="es-MX" sz="800" u="none" strike="noStrike" dirty="0" err="1">
                          <a:effectLst/>
                        </a:rPr>
                        <a:t>Escorcia</a:t>
                      </a:r>
                      <a:r>
                        <a:rPr lang="es-MX" sz="800" u="none" strike="noStrike" dirty="0">
                          <a:effectLst/>
                        </a:rPr>
                        <a:t> </a:t>
                      </a:r>
                      <a:r>
                        <a:rPr lang="es-MX" sz="800" u="none" strike="noStrike" dirty="0" err="1">
                          <a:effectLst/>
                        </a:rPr>
                        <a:t>Juarez</a:t>
                      </a:r>
                      <a:endParaRPr lang="es-MX" sz="8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>
                          <a:effectLst/>
                        </a:rPr>
                        <a:t>Área : Productividad de pozos</a:t>
                      </a:r>
                      <a:endParaRPr lang="es-MX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41483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 dirty="0">
                          <a:effectLst/>
                        </a:rPr>
                        <a:t>Antigüedad:  1 año</a:t>
                      </a:r>
                      <a:endParaRPr lang="es-MX" sz="8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>
                          <a:effectLst/>
                        </a:rPr>
                        <a:t>Puesto: Ing. De productividad</a:t>
                      </a:r>
                      <a:endParaRPr lang="es-MX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82966"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NP</a:t>
                      </a:r>
                      <a:endParaRPr lang="es-MX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Actividad o Tarea</a:t>
                      </a:r>
                      <a:endParaRPr lang="es-MX" sz="8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Unidad de medida</a:t>
                      </a:r>
                      <a:endParaRPr lang="es-MX" sz="8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Cant.</a:t>
                      </a:r>
                      <a:endParaRPr lang="es-MX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Frecuencia</a:t>
                      </a:r>
                      <a:endParaRPr lang="es-MX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Tiempo estimado (minutos)</a:t>
                      </a:r>
                      <a:endParaRPr lang="es-MX" sz="8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TTP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TTA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Cálculo %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Clas. ABC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910"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1</a:t>
                      </a:r>
                      <a:endParaRPr lang="es-MX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 dirty="0">
                          <a:effectLst/>
                        </a:rPr>
                        <a:t>Modelado de pozos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Pozos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4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Diaria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30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2.00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2.00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16.89%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A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2225"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2</a:t>
                      </a:r>
                      <a:endParaRPr lang="es-MX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 dirty="0">
                          <a:effectLst/>
                        </a:rPr>
                        <a:t>Programa de operación semanal</a:t>
                      </a:r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Programas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2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Semanal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120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0.72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2.72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22.97%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A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35805"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3</a:t>
                      </a:r>
                      <a:endParaRPr lang="es-MX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 dirty="0">
                          <a:effectLst/>
                        </a:rPr>
                        <a:t>Programa operativo mensual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Programas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2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Mensual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150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0.21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2.93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24.74%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A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7595"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4</a:t>
                      </a:r>
                      <a:endParaRPr lang="es-MX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>
                          <a:effectLst/>
                        </a:rPr>
                        <a:t>Seguimiento y comportamiento de producción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Pozos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54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Diaria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3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2.70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5.63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47.55%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A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6330"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5</a:t>
                      </a:r>
                      <a:endParaRPr lang="es-MX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>
                          <a:effectLst/>
                        </a:rPr>
                        <a:t>Analisis y comportamiento de pozos cerrados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Pozos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5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Mensual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60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0.21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5.84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49.32%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A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7989"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6</a:t>
                      </a:r>
                      <a:endParaRPr lang="es-MX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>
                          <a:effectLst/>
                        </a:rPr>
                        <a:t>Programación de intervenciones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u="none" strike="noStrike">
                          <a:effectLst/>
                        </a:rPr>
                        <a:t>Pozos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2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Diaria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180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6.00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11.84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100.00%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C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6112"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 </a:t>
                      </a:r>
                      <a:endParaRPr lang="es-MX" sz="8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 dirty="0">
                          <a:effectLst/>
                        </a:rPr>
                        <a:t> 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 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 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 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 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11.8390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 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 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 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416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3727778"/>
              </p:ext>
            </p:extLst>
          </p:nvPr>
        </p:nvGraphicFramePr>
        <p:xfrm>
          <a:off x="457200" y="2336800"/>
          <a:ext cx="8229601" cy="232888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9980"/>
                <a:gridCol w="3873215"/>
                <a:gridCol w="984017"/>
                <a:gridCol w="347647"/>
                <a:gridCol w="536201"/>
                <a:gridCol w="542093"/>
                <a:gridCol w="394785"/>
                <a:gridCol w="406570"/>
                <a:gridCol w="471385"/>
                <a:gridCol w="453708"/>
              </a:tblGrid>
              <a:tr h="113186"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 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MX" sz="800" u="none" strike="noStrike">
                          <a:effectLst/>
                        </a:rPr>
                        <a:t>REPORTE DE LISTA DE ACTIVIDADES POR FUNCIONES O PROCESOS</a:t>
                      </a:r>
                      <a:endParaRPr lang="es-MX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800" u="none" strike="noStrike">
                          <a:effectLst/>
                        </a:rPr>
                        <a:t>18-nov-10</a:t>
                      </a:r>
                      <a:endParaRPr lang="es-MX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3" gridSpan="4"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 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94322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 dirty="0">
                          <a:effectLst/>
                        </a:rPr>
                        <a:t>Apellidos/Nombre: </a:t>
                      </a:r>
                      <a:r>
                        <a:rPr lang="es-MX" sz="800" u="none" strike="noStrike" dirty="0" smtClean="0">
                          <a:effectLst/>
                        </a:rPr>
                        <a:t>Aarón </a:t>
                      </a:r>
                      <a:r>
                        <a:rPr lang="es-MX" sz="800" u="none" strike="noStrike" dirty="0">
                          <a:effectLst/>
                        </a:rPr>
                        <a:t>Medina </a:t>
                      </a:r>
                      <a:r>
                        <a:rPr lang="es-MX" sz="800" u="none" strike="noStrike" dirty="0" smtClean="0">
                          <a:effectLst/>
                        </a:rPr>
                        <a:t>Ramírez</a:t>
                      </a:r>
                      <a:endParaRPr lang="es-MX" sz="8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>
                          <a:effectLst/>
                        </a:rPr>
                        <a:t>Área : Productividad</a:t>
                      </a:r>
                      <a:endParaRPr lang="es-MX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41483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 dirty="0">
                          <a:effectLst/>
                        </a:rPr>
                        <a:t>Antigüedad:  6 Meses</a:t>
                      </a:r>
                      <a:endParaRPr lang="es-MX" sz="8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>
                          <a:effectLst/>
                        </a:rPr>
                        <a:t>Puesto: Ingeniero de Productividad</a:t>
                      </a:r>
                      <a:endParaRPr lang="es-MX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82966"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NP</a:t>
                      </a:r>
                      <a:endParaRPr lang="es-MX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Actividad o Tarea</a:t>
                      </a:r>
                      <a:endParaRPr lang="es-MX" sz="8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Unidad de medida</a:t>
                      </a:r>
                      <a:endParaRPr lang="es-MX" sz="8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Cant.</a:t>
                      </a:r>
                      <a:endParaRPr lang="es-MX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Frecuencia</a:t>
                      </a:r>
                      <a:endParaRPr lang="es-MX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Tiempo estimado (minutos)</a:t>
                      </a:r>
                      <a:endParaRPr lang="es-MX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TTP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TTA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Cálculo %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Clas. ABC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910"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1</a:t>
                      </a:r>
                      <a:endParaRPr lang="es-MX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 dirty="0">
                          <a:effectLst/>
                        </a:rPr>
                        <a:t>Carga de base de datos (listado numérico)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Listado numérico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6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Diaria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20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2.00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2.00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18.52%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A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2225"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2</a:t>
                      </a:r>
                      <a:endParaRPr lang="es-MX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 dirty="0">
                          <a:effectLst/>
                        </a:rPr>
                        <a:t>Carga de base de datos (listado de texto)</a:t>
                      </a:r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Listada de texto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1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Diaria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60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1.00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3.00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27.78%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A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35805"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3</a:t>
                      </a:r>
                      <a:endParaRPr lang="es-MX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 dirty="0" smtClean="0">
                          <a:effectLst/>
                        </a:rPr>
                        <a:t>Juntas </a:t>
                      </a:r>
                      <a:r>
                        <a:rPr lang="es-MX" sz="800" u="none" strike="noStrike" dirty="0">
                          <a:effectLst/>
                        </a:rPr>
                        <a:t>o reuniones de trabajo (tratan temas sobre operación semanal, registros, actividades de pozo)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 smtClean="0">
                          <a:effectLst/>
                        </a:rPr>
                        <a:t>Reunión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4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Semanal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120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1.44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4.44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41.10%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A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7595"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4</a:t>
                      </a:r>
                      <a:endParaRPr lang="es-MX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>
                          <a:effectLst/>
                        </a:rPr>
                        <a:t>Análisis nodal (caida de presión, sistema de tubería)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Lista de datos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2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Diaria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90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3.00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7.44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68.89%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A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6330"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5</a:t>
                      </a:r>
                      <a:endParaRPr lang="es-MX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 dirty="0">
                          <a:effectLst/>
                        </a:rPr>
                        <a:t>Presentaciones (</a:t>
                      </a:r>
                      <a:r>
                        <a:rPr lang="es-MX" sz="800" u="none" strike="noStrike" dirty="0" err="1">
                          <a:effectLst/>
                        </a:rPr>
                        <a:t>powerpoint</a:t>
                      </a:r>
                      <a:r>
                        <a:rPr lang="es-MX" sz="800" u="none" strike="noStrike" dirty="0">
                          <a:effectLst/>
                        </a:rPr>
                        <a:t>, análisis de datos)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Powerpoint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2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Semanal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60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0.36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7.80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72.22%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A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7989"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6</a:t>
                      </a:r>
                      <a:endParaRPr lang="es-MX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>
                          <a:effectLst/>
                        </a:rPr>
                        <a:t>Representaciones gráficas (cargas de datos)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u="none" strike="noStrike">
                          <a:effectLst/>
                        </a:rPr>
                        <a:t>Gráficas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1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Diaria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60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1.00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8.80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81.48%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B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7989"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7</a:t>
                      </a:r>
                      <a:endParaRPr lang="es-MX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>
                          <a:effectLst/>
                        </a:rPr>
                        <a:t>Desacanso (almuerzo)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Descanso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1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Diaria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120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2.00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10.80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100.00%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C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6112"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 </a:t>
                      </a:r>
                      <a:endParaRPr lang="es-MX" sz="8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 dirty="0">
                          <a:effectLst/>
                        </a:rPr>
                        <a:t> 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 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 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 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 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10.7978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 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 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 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994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6292252"/>
              </p:ext>
            </p:extLst>
          </p:nvPr>
        </p:nvGraphicFramePr>
        <p:xfrm>
          <a:off x="457200" y="2174875"/>
          <a:ext cx="8229601" cy="26778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9980"/>
                <a:gridCol w="3873215"/>
                <a:gridCol w="984017"/>
                <a:gridCol w="347647"/>
                <a:gridCol w="536201"/>
                <a:gridCol w="542093"/>
                <a:gridCol w="394785"/>
                <a:gridCol w="406570"/>
                <a:gridCol w="471385"/>
                <a:gridCol w="453708"/>
              </a:tblGrid>
              <a:tr h="113186"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 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MX" sz="800" u="none" strike="noStrike">
                          <a:effectLst/>
                        </a:rPr>
                        <a:t>REPORTE DE LISTA DE ACTIVIDADES POR FUNCIONES O PROCESOS</a:t>
                      </a:r>
                      <a:endParaRPr lang="es-MX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800" u="none" strike="noStrike" dirty="0" smtClean="0">
                          <a:effectLst/>
                        </a:rPr>
                        <a:t>18-nov-10</a:t>
                      </a:r>
                      <a:endParaRPr lang="es-MX" sz="8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3" gridSpan="4"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 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94322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 dirty="0">
                          <a:effectLst/>
                        </a:rPr>
                        <a:t>Apellidos/Nombre: Jorge Enrique Paredes Enciso</a:t>
                      </a:r>
                      <a:endParaRPr lang="es-MX" sz="8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>
                          <a:effectLst/>
                        </a:rPr>
                        <a:t>Área : Yacimientos</a:t>
                      </a:r>
                      <a:endParaRPr lang="es-MX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41483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 dirty="0">
                          <a:effectLst/>
                        </a:rPr>
                        <a:t>Antigüedad:  1 Año y 6 meses</a:t>
                      </a:r>
                      <a:endParaRPr lang="es-MX" sz="8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>
                          <a:effectLst/>
                        </a:rPr>
                        <a:t>Puesto: Ing. De Yacimientos y Simulación</a:t>
                      </a:r>
                      <a:endParaRPr lang="es-MX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82966"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NP</a:t>
                      </a:r>
                      <a:endParaRPr lang="es-MX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Actividad o Tarea</a:t>
                      </a:r>
                      <a:endParaRPr lang="es-MX" sz="8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Unidad de medida</a:t>
                      </a:r>
                      <a:endParaRPr lang="es-MX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Cant.</a:t>
                      </a:r>
                      <a:endParaRPr lang="es-MX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Frecuencia</a:t>
                      </a:r>
                      <a:endParaRPr lang="es-MX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Tiempo estimado (minutos)</a:t>
                      </a:r>
                      <a:endParaRPr lang="es-MX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TTP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TTA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Cálculo %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Clas. ABC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910"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1</a:t>
                      </a:r>
                      <a:endParaRPr lang="es-MX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 dirty="0">
                          <a:effectLst/>
                        </a:rPr>
                        <a:t>Revisión de reportes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Reportes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8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Diaria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4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0.53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0.53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4.43%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A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2225"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2</a:t>
                      </a:r>
                      <a:endParaRPr lang="es-MX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 dirty="0">
                          <a:effectLst/>
                        </a:rPr>
                        <a:t>Pronósticos de producción</a:t>
                      </a:r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Pronosticos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1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Diaria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120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2.00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2.53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21.05%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A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35805"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3</a:t>
                      </a:r>
                      <a:endParaRPr lang="es-MX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 dirty="0">
                          <a:effectLst/>
                        </a:rPr>
                        <a:t>Revisión de los balances de materia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Balance de materia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1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Diaria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60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1.00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3.53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29.36%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A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7595"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4</a:t>
                      </a:r>
                      <a:endParaRPr lang="es-MX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>
                          <a:effectLst/>
                        </a:rPr>
                        <a:t>Revisión de los modelos de simulación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Modelos de simulación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1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Diaria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120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2.00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5.53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45.98%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A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6330"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5</a:t>
                      </a:r>
                      <a:endParaRPr lang="es-MX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>
                          <a:effectLst/>
                        </a:rPr>
                        <a:t>Presentaciones del proyectos en general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Presentación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3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Diaria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40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2.00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7.53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62.60%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A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7989"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6</a:t>
                      </a:r>
                      <a:endParaRPr lang="es-MX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>
                          <a:effectLst/>
                        </a:rPr>
                        <a:t>Recibe de su jefe el SAC con los ajustes para posterior envio a los ingenieros del proyecto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u="none" strike="noStrike">
                          <a:effectLst/>
                        </a:rPr>
                        <a:t>Recibo de SAC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1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Diaria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30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0.50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8.03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66.76%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A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1176"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7</a:t>
                      </a:r>
                      <a:endParaRPr lang="es-MX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800" u="none" strike="noStrike">
                          <a:effectLst/>
                        </a:rPr>
                        <a:t>Validación y corrección de analisis PVT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Analisis y Corrección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1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Diaria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60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1.00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9.03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75.07%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A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6112"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8</a:t>
                      </a:r>
                      <a:endParaRPr lang="es-MX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>
                          <a:effectLst/>
                        </a:rPr>
                        <a:t>Análisis de curvas de declinación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Analisis de curvas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10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Diaria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12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2.00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11.03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91.69%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B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6112"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9</a:t>
                      </a:r>
                      <a:endParaRPr lang="es-MX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>
                          <a:effectLst/>
                        </a:rPr>
                        <a:t>Pruebas de presión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Pruebas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1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Diaria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60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1.00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12.03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100.00%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C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6112"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 </a:t>
                      </a:r>
                      <a:endParaRPr lang="es-MX" sz="8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 dirty="0">
                          <a:effectLst/>
                        </a:rPr>
                        <a:t> 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 dirty="0">
                          <a:effectLst/>
                        </a:rPr>
                        <a:t> 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 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 dirty="0">
                          <a:effectLst/>
                        </a:rPr>
                        <a:t> 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 dirty="0">
                          <a:effectLst/>
                        </a:rPr>
                        <a:t> 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u="none" strike="noStrike">
                          <a:effectLst/>
                        </a:rPr>
                        <a:t>12.0333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 dirty="0">
                          <a:effectLst/>
                        </a:rPr>
                        <a:t> 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 dirty="0">
                          <a:effectLst/>
                        </a:rPr>
                        <a:t> 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 dirty="0">
                          <a:effectLst/>
                        </a:rPr>
                        <a:t> 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14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351819"/>
              </p:ext>
            </p:extLst>
          </p:nvPr>
        </p:nvGraphicFramePr>
        <p:xfrm>
          <a:off x="457200" y="1989138"/>
          <a:ext cx="8229601" cy="30936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9980"/>
                <a:gridCol w="3873215"/>
                <a:gridCol w="984017"/>
                <a:gridCol w="347647"/>
                <a:gridCol w="536201"/>
                <a:gridCol w="542093"/>
                <a:gridCol w="394785"/>
                <a:gridCol w="406570"/>
                <a:gridCol w="471385"/>
                <a:gridCol w="453708"/>
              </a:tblGrid>
              <a:tr h="113186"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 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MX" sz="800" u="none" strike="noStrike">
                          <a:effectLst/>
                        </a:rPr>
                        <a:t>REPORTE DE LISTA DE ACTIVIDADES POR FUNCIONES O PROCESOS</a:t>
                      </a:r>
                      <a:endParaRPr lang="es-MX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800" u="none" strike="noStrike">
                          <a:effectLst/>
                        </a:rPr>
                        <a:t>11-nov-08</a:t>
                      </a:r>
                      <a:endParaRPr lang="es-MX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3" gridSpan="4"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 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94322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 dirty="0">
                          <a:effectLst/>
                        </a:rPr>
                        <a:t>Apellidos/Nombre: Luis Manuel </a:t>
                      </a:r>
                      <a:r>
                        <a:rPr lang="es-MX" sz="800" u="none" strike="noStrike" dirty="0" err="1">
                          <a:effectLst/>
                        </a:rPr>
                        <a:t>Fernandez</a:t>
                      </a:r>
                      <a:endParaRPr lang="es-MX" sz="8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>
                          <a:effectLst/>
                        </a:rPr>
                        <a:t>Área : Yacimientos</a:t>
                      </a:r>
                      <a:endParaRPr lang="es-MX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41483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>
                          <a:effectLst/>
                        </a:rPr>
                        <a:t>Antigüedad:  5 Años</a:t>
                      </a:r>
                      <a:endParaRPr lang="es-MX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>
                          <a:effectLst/>
                        </a:rPr>
                        <a:t>Puesto: Ingeniero de Yacimiento</a:t>
                      </a:r>
                      <a:endParaRPr lang="es-MX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82966"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NP</a:t>
                      </a:r>
                      <a:endParaRPr lang="es-MX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Actividad o Tarea</a:t>
                      </a:r>
                      <a:endParaRPr lang="es-MX" sz="8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Unidad de medida</a:t>
                      </a:r>
                      <a:endParaRPr lang="es-MX" sz="8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Cant.</a:t>
                      </a:r>
                      <a:endParaRPr lang="es-MX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Frecuencia</a:t>
                      </a:r>
                      <a:endParaRPr lang="es-MX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Tiempo estimado (minutos)</a:t>
                      </a:r>
                      <a:endParaRPr lang="es-MX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TTP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TTA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Cálculo %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Clas. ABC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910"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1</a:t>
                      </a:r>
                      <a:endParaRPr lang="es-MX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>
                          <a:effectLst/>
                        </a:rPr>
                        <a:t>Realizar pronóticos de producción (actualización de bases de datos a  producciones actuales, mediante EXCEL)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Hoja de Excel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5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Mensual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192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0.67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0.67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2.81%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A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2225"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2</a:t>
                      </a:r>
                      <a:endParaRPr lang="es-MX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 dirty="0">
                          <a:effectLst/>
                        </a:rPr>
                        <a:t>Actualización de reservas de hidrocarburos (mediante un software)</a:t>
                      </a:r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1 Actualización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2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Anual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2400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0.28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0.95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3.99%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A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35805"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3</a:t>
                      </a:r>
                      <a:endParaRPr lang="es-MX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 dirty="0">
                          <a:effectLst/>
                        </a:rPr>
                        <a:t>Presentaciones </a:t>
                      </a:r>
                      <a:r>
                        <a:rPr lang="es-MX" sz="800" u="none" strike="noStrike" dirty="0" smtClean="0">
                          <a:effectLst/>
                        </a:rPr>
                        <a:t>(PowerPoint)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Presentaciones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1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Semanal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960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2.88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3.83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16.03%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A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7595"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4</a:t>
                      </a:r>
                      <a:endParaRPr lang="es-MX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>
                          <a:effectLst/>
                        </a:rPr>
                        <a:t>Realización de pruebas de presión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Pruebas de Presión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2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Anual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2400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0.28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4.11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17.20%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A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6330"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5</a:t>
                      </a:r>
                      <a:endParaRPr lang="es-MX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>
                          <a:effectLst/>
                        </a:rPr>
                        <a:t>Actualziación de bases de datos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Bases de Datos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5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Diaria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120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10.00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14.11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59.07%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A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7989"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6</a:t>
                      </a:r>
                      <a:endParaRPr lang="es-MX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 dirty="0">
                          <a:effectLst/>
                        </a:rPr>
                        <a:t>Cartera de proyectos (estrategia de desarrollo, propuestas)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u="none" strike="noStrike">
                          <a:effectLst/>
                        </a:rPr>
                        <a:t>Cartera de Trabajo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1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Anual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9600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0.56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14.67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61.41%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A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7989"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7</a:t>
                      </a:r>
                      <a:endParaRPr lang="es-MX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 dirty="0">
                          <a:effectLst/>
                        </a:rPr>
                        <a:t>Reunión o juntas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Reuniones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2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Diaria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90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3.00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17.67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73.97%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A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1176"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8</a:t>
                      </a:r>
                      <a:endParaRPr lang="es-MX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800" u="none" strike="noStrike">
                          <a:effectLst/>
                        </a:rPr>
                        <a:t>Elaboración de documentos (cambio, monto y alcance)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Documentos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1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Anual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9600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0.56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18.23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76.31%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A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6112"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9</a:t>
                      </a:r>
                      <a:endParaRPr lang="es-MX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>
                          <a:effectLst/>
                        </a:rPr>
                        <a:t>Diplomado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Cursos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1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Mensual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2400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1.68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19.91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83.35%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B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6112"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10</a:t>
                      </a:r>
                      <a:endParaRPr lang="es-MX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>
                          <a:effectLst/>
                        </a:rPr>
                        <a:t>Almuerzo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Comida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1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Diaria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120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2.00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21.91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91.72%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B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6112"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11</a:t>
                      </a:r>
                      <a:endParaRPr lang="es-MX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>
                          <a:effectLst/>
                        </a:rPr>
                        <a:t>reuniones de compañeros de trabajos (cumpleaños, alcance de metas del proyecto)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Reuniones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1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Semanal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60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0.18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22.09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92.47%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B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6112"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12</a:t>
                      </a:r>
                      <a:endParaRPr lang="es-MX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>
                          <a:effectLst/>
                        </a:rPr>
                        <a:t>Análisis de pozos (datos, presión, histórias, producción)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Analisis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2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Semanal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300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1.80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23.89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100.00%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C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6112"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 </a:t>
                      </a:r>
                      <a:endParaRPr lang="es-MX" sz="8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 dirty="0">
                          <a:effectLst/>
                        </a:rPr>
                        <a:t> 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 dirty="0">
                          <a:effectLst/>
                        </a:rPr>
                        <a:t> 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 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 dirty="0">
                          <a:effectLst/>
                        </a:rPr>
                        <a:t> 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 dirty="0">
                          <a:effectLst/>
                        </a:rPr>
                        <a:t> 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u="none" strike="noStrike">
                          <a:effectLst/>
                        </a:rPr>
                        <a:t>23.8854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 dirty="0">
                          <a:effectLst/>
                        </a:rPr>
                        <a:t> 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 dirty="0">
                          <a:effectLst/>
                        </a:rPr>
                        <a:t> 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 dirty="0">
                          <a:effectLst/>
                        </a:rPr>
                        <a:t> 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658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7090284"/>
              </p:ext>
            </p:extLst>
          </p:nvPr>
        </p:nvGraphicFramePr>
        <p:xfrm>
          <a:off x="457200" y="2416175"/>
          <a:ext cx="8229601" cy="216285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9980"/>
                <a:gridCol w="3873215"/>
                <a:gridCol w="984017"/>
                <a:gridCol w="347647"/>
                <a:gridCol w="536201"/>
                <a:gridCol w="542093"/>
                <a:gridCol w="394785"/>
                <a:gridCol w="406570"/>
                <a:gridCol w="471385"/>
                <a:gridCol w="453708"/>
              </a:tblGrid>
              <a:tr h="113186"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 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MX" sz="800" u="none" strike="noStrike">
                          <a:effectLst/>
                        </a:rPr>
                        <a:t>REPORTE DE LISTA DE ACTIVIDADES POR FUNCIONES O PROCESOS</a:t>
                      </a:r>
                      <a:endParaRPr lang="es-MX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800" u="none" strike="noStrike">
                          <a:effectLst/>
                        </a:rPr>
                        <a:t>18-nov-10</a:t>
                      </a:r>
                      <a:endParaRPr lang="es-MX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3" gridSpan="4"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 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94322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 dirty="0">
                          <a:effectLst/>
                        </a:rPr>
                        <a:t>Apellidos/Nombre: Marcos Antonio Silva</a:t>
                      </a:r>
                      <a:endParaRPr lang="es-MX" sz="8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>
                          <a:effectLst/>
                        </a:rPr>
                        <a:t>Área : Yacimientos</a:t>
                      </a:r>
                      <a:endParaRPr lang="es-MX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41483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>
                          <a:effectLst/>
                        </a:rPr>
                        <a:t>Antigüedad:  1 Año</a:t>
                      </a:r>
                      <a:endParaRPr lang="es-MX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>
                          <a:effectLst/>
                        </a:rPr>
                        <a:t>Puesto: Ingeniero de Yacimientos</a:t>
                      </a:r>
                      <a:endParaRPr lang="es-MX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82966"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NP</a:t>
                      </a:r>
                      <a:endParaRPr lang="es-MX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Actividad o Tarea</a:t>
                      </a:r>
                      <a:endParaRPr lang="es-MX" sz="8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Unidad de medida</a:t>
                      </a:r>
                      <a:endParaRPr lang="es-MX" sz="8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Cant.</a:t>
                      </a:r>
                      <a:endParaRPr lang="es-MX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Frecuencia</a:t>
                      </a:r>
                      <a:endParaRPr lang="es-MX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Tiempo estimado (minutos)</a:t>
                      </a:r>
                      <a:endParaRPr lang="es-MX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TTP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TTA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Cálculo %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Clas. ABC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910"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1</a:t>
                      </a:r>
                      <a:endParaRPr lang="es-MX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 dirty="0">
                          <a:effectLst/>
                        </a:rPr>
                        <a:t>Actualizar bases de datos (OFM, mediante un software)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Base de datos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4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Diaria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240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16.00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16.00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31.93%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A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2225"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2</a:t>
                      </a:r>
                      <a:endParaRPr lang="es-MX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 dirty="0">
                          <a:effectLst/>
                        </a:rPr>
                        <a:t>Carga de información del FEL en el portal (internet)</a:t>
                      </a:r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Cargas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3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Diaria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120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6.00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22.00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43.90%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A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35805"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3</a:t>
                      </a:r>
                      <a:endParaRPr lang="es-MX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>
                          <a:effectLst/>
                        </a:rPr>
                        <a:t>Realización de presentaciones (powerpoint)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Presentaciones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2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Semanal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480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2.88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24.88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49.64%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A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7595"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4</a:t>
                      </a:r>
                      <a:endParaRPr lang="es-MX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 dirty="0">
                          <a:effectLst/>
                        </a:rPr>
                        <a:t>Revisión de documentos del FEL (WORD)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Documentos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12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Diaria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120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24.00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48.88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97.54%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C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6330"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5</a:t>
                      </a:r>
                      <a:endParaRPr lang="es-MX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 dirty="0">
                          <a:effectLst/>
                        </a:rPr>
                        <a:t>Revisas gráficas de comportamientos de presión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Gráficas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5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Semanal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60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0.90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49.78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99.33%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C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7989"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6</a:t>
                      </a:r>
                      <a:endParaRPr lang="es-MX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>
                          <a:effectLst/>
                        </a:rPr>
                        <a:t>Asistencia a reuniones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u="none" strike="noStrike">
                          <a:effectLst/>
                        </a:rPr>
                        <a:t>Reuniones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1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Diaria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20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0.33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50.11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100.00%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C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6112"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 </a:t>
                      </a:r>
                      <a:endParaRPr lang="es-MX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>
                          <a:effectLst/>
                        </a:rPr>
                        <a:t> 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>
                          <a:effectLst/>
                        </a:rPr>
                        <a:t> 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 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>
                          <a:effectLst/>
                        </a:rPr>
                        <a:t> 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 dirty="0">
                          <a:effectLst/>
                        </a:rPr>
                        <a:t> 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u="none" strike="noStrike">
                          <a:effectLst/>
                        </a:rPr>
                        <a:t>50.1086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 dirty="0">
                          <a:effectLst/>
                        </a:rPr>
                        <a:t> 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 dirty="0">
                          <a:effectLst/>
                        </a:rPr>
                        <a:t> 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 dirty="0">
                          <a:effectLst/>
                        </a:rPr>
                        <a:t> 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428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6027575"/>
              </p:ext>
            </p:extLst>
          </p:nvPr>
        </p:nvGraphicFramePr>
        <p:xfrm>
          <a:off x="457200" y="2336800"/>
          <a:ext cx="8229601" cy="23208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9980"/>
                <a:gridCol w="3873215"/>
                <a:gridCol w="984017"/>
                <a:gridCol w="347647"/>
                <a:gridCol w="536201"/>
                <a:gridCol w="542093"/>
                <a:gridCol w="394785"/>
                <a:gridCol w="406570"/>
                <a:gridCol w="471385"/>
                <a:gridCol w="453708"/>
              </a:tblGrid>
              <a:tr h="113186"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 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MX" sz="800" u="none" strike="noStrike">
                          <a:effectLst/>
                        </a:rPr>
                        <a:t>REPORTE DE LISTA DE ACTIVIDADES POR FUNCIONES O PROCESOS</a:t>
                      </a:r>
                      <a:endParaRPr lang="es-MX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800" u="none" strike="noStrike">
                          <a:effectLst/>
                        </a:rPr>
                        <a:t>18-nov-10</a:t>
                      </a:r>
                      <a:endParaRPr lang="es-MX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3" gridSpan="4"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 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94322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 dirty="0">
                          <a:effectLst/>
                        </a:rPr>
                        <a:t>Apellidos/Nombre: </a:t>
                      </a:r>
                      <a:r>
                        <a:rPr lang="es-MX" sz="800" u="none" strike="noStrike" dirty="0" smtClean="0">
                          <a:effectLst/>
                        </a:rPr>
                        <a:t>Agustín </a:t>
                      </a:r>
                      <a:r>
                        <a:rPr lang="es-MX" sz="800" u="none" strike="noStrike" dirty="0">
                          <a:effectLst/>
                        </a:rPr>
                        <a:t>Moreno Rosas</a:t>
                      </a:r>
                      <a:endParaRPr lang="es-MX" sz="8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>
                          <a:effectLst/>
                        </a:rPr>
                        <a:t>Área : Petrofísica</a:t>
                      </a:r>
                      <a:endParaRPr lang="es-MX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41483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 dirty="0">
                          <a:effectLst/>
                        </a:rPr>
                        <a:t>Antigüedad:  17 Años</a:t>
                      </a:r>
                      <a:endParaRPr lang="es-MX" sz="8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>
                          <a:effectLst/>
                        </a:rPr>
                        <a:t>Puesto: Especialista Técnico B</a:t>
                      </a:r>
                      <a:endParaRPr lang="es-MX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82966"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NP</a:t>
                      </a:r>
                      <a:endParaRPr lang="es-MX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Actividad o Tarea</a:t>
                      </a:r>
                      <a:endParaRPr lang="es-MX" sz="8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Unidad de medida</a:t>
                      </a:r>
                      <a:endParaRPr lang="es-MX" sz="8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Cant.</a:t>
                      </a:r>
                      <a:endParaRPr lang="es-MX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Frecuencia</a:t>
                      </a:r>
                      <a:endParaRPr lang="es-MX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Tiempo estimado (minutos)</a:t>
                      </a:r>
                      <a:endParaRPr lang="es-MX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TTP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TTA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Cálculo %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 err="1">
                          <a:effectLst/>
                        </a:rPr>
                        <a:t>Clas</a:t>
                      </a:r>
                      <a:r>
                        <a:rPr lang="es-MX" sz="800" u="none" strike="noStrike" dirty="0">
                          <a:effectLst/>
                        </a:rPr>
                        <a:t>. ABC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9910"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1</a:t>
                      </a:r>
                      <a:endParaRPr lang="es-MX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 dirty="0">
                          <a:effectLst/>
                        </a:rPr>
                        <a:t>Evaluación petrofísica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 smtClean="0">
                          <a:effectLst/>
                        </a:rPr>
                        <a:t>Evaluación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12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Anual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2400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1.68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1.68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7.52%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A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2225"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2</a:t>
                      </a:r>
                      <a:endParaRPr lang="es-MX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 dirty="0">
                          <a:effectLst/>
                        </a:rPr>
                        <a:t>Modelado </a:t>
                      </a:r>
                      <a:r>
                        <a:rPr lang="es-MX" sz="800" u="none" strike="noStrike" dirty="0" err="1" smtClean="0">
                          <a:effectLst/>
                        </a:rPr>
                        <a:t>Geoestadístico</a:t>
                      </a:r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Modelo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3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Anual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9600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1.68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3.36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15.04%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A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35805"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3</a:t>
                      </a:r>
                      <a:endParaRPr lang="es-MX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 dirty="0">
                          <a:effectLst/>
                        </a:rPr>
                        <a:t>Análisis de pronósticos de producción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Análisis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2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Anual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4800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0.56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3.92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17.54%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A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7595"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4</a:t>
                      </a:r>
                      <a:endParaRPr lang="es-MX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 dirty="0">
                          <a:effectLst/>
                        </a:rPr>
                        <a:t>Visitas a campo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Visitas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4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Anual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960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0.22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4.14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18.54%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A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6330"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5</a:t>
                      </a:r>
                      <a:endParaRPr lang="es-MX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 dirty="0">
                          <a:effectLst/>
                        </a:rPr>
                        <a:t>Generación de bases de </a:t>
                      </a:r>
                      <a:r>
                        <a:rPr lang="es-MX" sz="800" u="none" strike="noStrike" dirty="0" err="1">
                          <a:effectLst/>
                        </a:rPr>
                        <a:t>usurio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Bases de usuario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2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Mensual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2280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3.19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7.34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32.83%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A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7989"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6</a:t>
                      </a:r>
                      <a:endParaRPr lang="es-MX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 dirty="0">
                          <a:effectLst/>
                        </a:rPr>
                        <a:t>Presentaciones e informes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u="none" strike="noStrike">
                          <a:effectLst/>
                        </a:rPr>
                        <a:t>Presentaciones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3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Mensual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480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1.01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8.34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37.34%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A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7989"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7</a:t>
                      </a:r>
                      <a:endParaRPr lang="es-MX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>
                          <a:effectLst/>
                        </a:rPr>
                        <a:t>Seguimiento a pozos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Pozos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14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Diaria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60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14.00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22.34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100.00%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C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6112"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 </a:t>
                      </a:r>
                      <a:endParaRPr lang="es-MX" sz="8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 dirty="0">
                          <a:effectLst/>
                        </a:rPr>
                        <a:t> 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 dirty="0">
                          <a:effectLst/>
                        </a:rPr>
                        <a:t> 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 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 dirty="0">
                          <a:effectLst/>
                        </a:rPr>
                        <a:t> 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 dirty="0">
                          <a:effectLst/>
                        </a:rPr>
                        <a:t> 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u="none" strike="noStrike" dirty="0">
                          <a:effectLst/>
                        </a:rPr>
                        <a:t>22.3430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 dirty="0">
                          <a:effectLst/>
                        </a:rPr>
                        <a:t> 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 dirty="0">
                          <a:effectLst/>
                        </a:rPr>
                        <a:t> 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 dirty="0">
                          <a:effectLst/>
                        </a:rPr>
                        <a:t> 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241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60 Título"/>
          <p:cNvSpPr>
            <a:spLocks noGrp="1"/>
          </p:cNvSpPr>
          <p:nvPr>
            <p:ph type="title" idx="4294967295"/>
          </p:nvPr>
        </p:nvSpPr>
        <p:spPr>
          <a:xfrm>
            <a:off x="2666343" y="76200"/>
            <a:ext cx="7392057" cy="400110"/>
          </a:xfrm>
          <a:ln cap="flat" algn="ctr"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defRPr/>
            </a:pPr>
            <a:r>
              <a:rPr lang="es-MX" sz="2000" dirty="0" smtClean="0">
                <a:solidFill>
                  <a:schemeClr val="bg1"/>
                </a:solidFill>
                <a:latin typeface="+mn-lt"/>
              </a:rPr>
              <a:t>Grado de Especialización</a:t>
            </a:r>
            <a:endParaRPr lang="es-MX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3" name="22 Redondear rectángulo de esquina diagonal"/>
          <p:cNvSpPr/>
          <p:nvPr/>
        </p:nvSpPr>
        <p:spPr bwMode="auto">
          <a:xfrm>
            <a:off x="1752600" y="1143000"/>
            <a:ext cx="6248400" cy="304800"/>
          </a:xfrm>
          <a:prstGeom prst="round2Diag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81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rIns="0" anchor="ctr"/>
          <a:lstStyle/>
          <a:p>
            <a:pPr algn="ctr" defTabSz="265113" eaLnBrk="0" hangingPunct="0">
              <a:defRPr/>
            </a:pPr>
            <a:r>
              <a:rPr lang="es-ES_tradnl" sz="1600" b="1" spc="50" dirty="0">
                <a:ln w="13500">
                  <a:solidFill>
                    <a:srgbClr val="C0C0C0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	</a:t>
            </a:r>
            <a:r>
              <a:rPr lang="es-ES_tradnl" sz="1600" b="1" spc="50" dirty="0" smtClean="0">
                <a:ln w="13500">
                  <a:solidFill>
                    <a:srgbClr val="C0C0C0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Proyecto Integral Delta del Grijalva    </a:t>
            </a:r>
            <a:r>
              <a:rPr lang="es-ES_tradnl" sz="1600" b="1" spc="50" dirty="0" smtClean="0">
                <a:ln w="13500">
                  <a:solidFill>
                    <a:srgbClr val="C0C0C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22 empleados</a:t>
            </a:r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937" y="1861176"/>
            <a:ext cx="7612063" cy="4463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9 Gráfico"/>
          <p:cNvGraphicFramePr/>
          <p:nvPr/>
        </p:nvGraphicFramePr>
        <p:xfrm>
          <a:off x="359219" y="2265272"/>
          <a:ext cx="4102515" cy="2382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10 Gráfico"/>
          <p:cNvGraphicFramePr/>
          <p:nvPr/>
        </p:nvGraphicFramePr>
        <p:xfrm>
          <a:off x="6096000" y="2697388"/>
          <a:ext cx="2754086" cy="1924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16 Flecha a la derecha con bandas"/>
          <p:cNvSpPr/>
          <p:nvPr/>
        </p:nvSpPr>
        <p:spPr>
          <a:xfrm>
            <a:off x="5061843" y="3297141"/>
            <a:ext cx="592055" cy="880396"/>
          </a:xfrm>
          <a:prstGeom prst="stripedRightArrow">
            <a:avLst/>
          </a:prstGeom>
          <a:gradFill flip="none" rotWithShape="1">
            <a:gsLst>
              <a:gs pos="60000">
                <a:srgbClr val="FFC000"/>
              </a:gs>
              <a:gs pos="87000">
                <a:srgbClr val="FFFF00"/>
              </a:gs>
              <a:gs pos="99000">
                <a:srgbClr val="C49500"/>
              </a:gs>
            </a:gsLst>
            <a:path path="rect">
              <a:fillToRect r="100000" b="100000"/>
            </a:path>
            <a:tileRect l="-100000" t="-100000"/>
          </a:gradFill>
          <a:ln>
            <a:noFill/>
            <a:headEnd/>
            <a:tailEnd/>
          </a:ln>
          <a:effectLst>
            <a:outerShdw blurRad="177800" dist="114300" dir="2700000" algn="tl" rotWithShape="0">
              <a:prstClr val="black">
                <a:alpha val="40000"/>
              </a:prstClr>
            </a:outerShdw>
          </a:effectLst>
          <a:scene3d>
            <a:camera prst="obliqueBottomRight"/>
            <a:lightRig rig="soft" dir="t"/>
          </a:scene3d>
          <a:sp3d>
            <a:bevelT w="101600" h="152400" prst="artDeco"/>
          </a:sp3d>
        </p:spPr>
        <p:txBody>
          <a:bodyPr wrap="square" anchor="ctr">
            <a:spAutoFit/>
          </a:bodyPr>
          <a:lstStyle/>
          <a:p>
            <a:pPr defTabSz="280988">
              <a:lnSpc>
                <a:spcPct val="95000"/>
              </a:lnSpc>
              <a:spcAft>
                <a:spcPct val="100000"/>
              </a:spcAft>
              <a:buSzPct val="90000"/>
              <a:defRPr/>
            </a:pPr>
            <a:endParaRPr lang="es-MX" sz="2400" dirty="0">
              <a:gradFill flip="none" rotWithShape="1">
                <a:gsLst>
                  <a:gs pos="0">
                    <a:srgbClr val="003300"/>
                  </a:gs>
                  <a:gs pos="48000">
                    <a:srgbClr val="669900"/>
                  </a:gs>
                  <a:gs pos="100000">
                    <a:srgbClr val="009900"/>
                  </a:gs>
                </a:gsLst>
                <a:lin ang="16200000" scaled="1"/>
                <a:tileRect/>
              </a:gra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cs typeface="Times New Roman" pitchFamily="18" charset="0"/>
            </a:endParaRPr>
          </a:p>
        </p:txBody>
      </p:sp>
      <p:sp>
        <p:nvSpPr>
          <p:cNvPr id="22" name="60 Título"/>
          <p:cNvSpPr>
            <a:spLocks noGrp="1"/>
          </p:cNvSpPr>
          <p:nvPr>
            <p:ph type="title" idx="4294967295"/>
          </p:nvPr>
        </p:nvSpPr>
        <p:spPr>
          <a:xfrm>
            <a:off x="2666343" y="118646"/>
            <a:ext cx="7392057" cy="338554"/>
          </a:xfrm>
          <a:ln cap="flat" algn="ctr"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defRPr/>
            </a:pPr>
            <a:r>
              <a:rPr lang="es-MX" sz="1600" dirty="0" smtClean="0">
                <a:solidFill>
                  <a:schemeClr val="bg1"/>
                </a:solidFill>
                <a:effectLst/>
                <a:latin typeface="+mn-lt"/>
              </a:rPr>
              <a:t>Personal Entrevistados  en el </a:t>
            </a:r>
            <a:r>
              <a:rPr lang="es-MX" sz="1600" dirty="0" smtClean="0">
                <a:solidFill>
                  <a:schemeClr val="bg1"/>
                </a:solidFill>
                <a:latin typeface="+mn-lt"/>
              </a:rPr>
              <a:t>Proyecto Integral del Grijalva.</a:t>
            </a:r>
            <a:endParaRPr lang="es-MX" sz="1600" dirty="0"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8" name="17 Redondear rectángulo de esquina diagonal"/>
          <p:cNvSpPr/>
          <p:nvPr/>
        </p:nvSpPr>
        <p:spPr bwMode="auto">
          <a:xfrm>
            <a:off x="1676400" y="1630588"/>
            <a:ext cx="6248400" cy="304800"/>
          </a:xfrm>
          <a:prstGeom prst="round2Diag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81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rIns="0" anchor="ctr"/>
          <a:lstStyle/>
          <a:p>
            <a:pPr algn="ctr" defTabSz="265113" eaLnBrk="0" hangingPunct="0">
              <a:defRPr/>
            </a:pPr>
            <a:r>
              <a:rPr lang="es-ES_tradnl" sz="1600" b="1" spc="50" dirty="0">
                <a:ln w="13500">
                  <a:solidFill>
                    <a:srgbClr val="C0C0C0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	</a:t>
            </a:r>
            <a:r>
              <a:rPr lang="es-ES_tradnl" sz="1600" b="1" spc="50" dirty="0" smtClean="0">
                <a:ln w="13500">
                  <a:solidFill>
                    <a:srgbClr val="C0C0C0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Proyecto Integral Delta del Grijalva    </a:t>
            </a:r>
            <a:r>
              <a:rPr lang="es-ES_tradnl" sz="1600" b="1" spc="50" dirty="0" smtClean="0">
                <a:ln w="13500">
                  <a:solidFill>
                    <a:srgbClr val="C0C0C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22 empleados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2" cstate="print"/>
          <a:srcRect l="17778" t="31111" r="18333" b="10222"/>
          <a:stretch>
            <a:fillRect/>
          </a:stretch>
        </p:blipFill>
        <p:spPr bwMode="auto">
          <a:xfrm>
            <a:off x="76200" y="2670976"/>
            <a:ext cx="7162800" cy="4110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6" name="5 Conector recto de flecha"/>
          <p:cNvCxnSpPr/>
          <p:nvPr/>
        </p:nvCxnSpPr>
        <p:spPr>
          <a:xfrm rot="5400000">
            <a:off x="534194" y="1065212"/>
            <a:ext cx="6096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8" name="7 Conector recto de flecha"/>
          <p:cNvCxnSpPr/>
          <p:nvPr/>
        </p:nvCxnSpPr>
        <p:spPr>
          <a:xfrm>
            <a:off x="838994" y="1370012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9" name="8 CuadroTexto"/>
          <p:cNvSpPr txBox="1"/>
          <p:nvPr/>
        </p:nvSpPr>
        <p:spPr>
          <a:xfrm>
            <a:off x="1676400" y="901005"/>
            <a:ext cx="7010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dirty="0" smtClean="0"/>
              <a:t>	Petróleos Mexicanos es la mayor empresa de México y de América Latina, y el mayor contribuyente fiscal del país.</a:t>
            </a:r>
          </a:p>
          <a:p>
            <a:pPr algn="just"/>
            <a:endParaRPr lang="es-ES" sz="1600" dirty="0" smtClean="0"/>
          </a:p>
          <a:p>
            <a:pPr algn="just"/>
            <a:r>
              <a:rPr lang="es-ES" sz="1600" dirty="0" smtClean="0"/>
              <a:t>	Es de las pocas empresas petroleras del mundo que desarrolla toda la cadena productiva de la industria, desde la exploración, hasta la distribución y comercialización de productos finales</a:t>
            </a:r>
          </a:p>
          <a:p>
            <a:pPr algn="just"/>
            <a:endParaRPr lang="es-E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 txBox="1">
            <a:spLocks noChangeArrowheads="1"/>
          </p:cNvSpPr>
          <p:nvPr/>
        </p:nvSpPr>
        <p:spPr>
          <a:xfrm>
            <a:off x="152400" y="990600"/>
            <a:ext cx="5856287" cy="5410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MX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Objetivo:</a:t>
            </a: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s-MX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Analizar las cargas de trabajo de cada uno de los puestos clave de la organización con la finalidad de identificar áreas de oportunidad en la mejora de los procesos.</a:t>
            </a: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MX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MX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Procedimiento</a:t>
            </a:r>
            <a:r>
              <a:rPr kumimoji="0" lang="es-MX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:</a:t>
            </a: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s-MX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Determinar los procesos críticos a revisar en cada uno de las áreas actuales.</a:t>
            </a: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s-MX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Realizar el levantamiento de las listas de actividades del personal administrativo.</a:t>
            </a: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s-MX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Identificar áreas de oportunidad en la ejecución de los procesos principales de las áreas administrativas con la finalidad de optimizar los procesos actuales.</a:t>
            </a:r>
          </a:p>
        </p:txBody>
      </p:sp>
      <p:sp>
        <p:nvSpPr>
          <p:cNvPr id="3" name="60 Título"/>
          <p:cNvSpPr txBox="1">
            <a:spLocks/>
          </p:cNvSpPr>
          <p:nvPr/>
        </p:nvSpPr>
        <p:spPr>
          <a:xfrm>
            <a:off x="2666343" y="76200"/>
            <a:ext cx="7392057" cy="400110"/>
          </a:xfrm>
          <a:prstGeom prst="rect">
            <a:avLst/>
          </a:prstGeom>
          <a:ln cap="flat" algn="ctr"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Objetivos y Procedimientos</a:t>
            </a:r>
            <a:endParaRPr kumimoji="0" lang="es-MX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1026" name="AutoShape 2" descr="data:image/jpg;base64,/9j/4AAQSkZJRgABAQAAAQABAAD/2wBDAAkGBwgHBgkIBwgKCgkLDRYPDQwMDRsUFRAWIB0iIiAdHx8kKDQsJCYxJx8fLT0tMTU3Ojo6Iys/RD84QzQ5Ojf/2wBDAQoKCg0MDRoPDxo3JR8lNzc3Nzc3Nzc3Nzc3Nzc3Nzc3Nzc3Nzc3Nzc3Nzc3Nzc3Nzc3Nzc3Nzc3Nzc3Nzc3Nzf/wAARCACWAPcDASIAAhEBAxEB/8QAHAAAAwADAQEBAAAAAAAAAAAABAUGAAMHAgEI/8QATRAAAgEDAgMEBwQGBgcGBwAAAQIDAAQRBSEGEjETQVFhFCJxgZGxwTJScqEHFSMzQtEWU3Sy4fAkQ1Ric4KSJTQ1RGODJjZkosLi8f/EABkBAAMBAQEAAAAAAAAAAAAAAAECAwAEBf/EACURAAICAgIBBAIDAAAAAAAAAAABAhEhMQMSQQQTIjIUcUJRYf/aAAwDAQACEQMRAD8A36tfy2zQvHJIoIOQHIoaLXJmMayzNyA7eorEee9b9atGzBzlWBBwR7qCSzAUgIpJ7ydxVqQlsLk1OXmA7KGXI2JjHT3Ctb6mMHtNNtz3bKQRX2OGREVQ2cd/fXhrZjn1uu5yaHVBtlFZWMV/pltdNFGoVGIQFtsnJ3zVNw1GsnDsEyhkWSNnCFubG58fZS3RIRHoEKnqIj9accMDl4WtB/6DfNqlRS3ZzziGIwcTelNcyKvImY1AIPq+furIrx3VV/WCOx2xNaKxJ+FZxfvq4/4a/KlNspNzDsP3i9PbTqEWibnJOhvK8qHEg08n/ftWjP5AV9hljfn7RLIFVLKY7plye4Y5qb3dr2pLBgu2OlI7zS2Of2oOeoK1z5vResG5Jphuttcj/g3Yb+devTpk6/rSL8Sh/pSWTSQNxjbwOK0Na3URJhZ0/DMRTKIvZIpxqUghErXTBObkBltt89cbGmuk20Op27SGaKUKcHli78dN6ScKQ3Vys4vZJpFUgoDL0zVZwrHmG+EmCUu3VTjcKAP5mtRuwFokSxxSLGoVefoPZTbG1LtJGEkx976UzA2qb2VTwC3I9Wkt8OtPbkeqaR6gCATg4oDIlNbH7N6lHjhZzzTqreBqs1z929S5tZpWykpAJwAVBFOhJOjSbbvSaIj8VZ6JL1HKwPeCKLTSLyQKqtESPFBuaJOnTW8CySxrynGCvnTUImLVtJ+6Mn2YrdFaXHTsm+Fa10m+HMRAp29Xlc9fjW2Oy1RTyrbS82OizNR6s3uIKjgmHWJx/wAprcI3A3Rh7qGjfUrc4aK6Q+HpH8xRy3l7Gqkm8bPcGU4+Ipeoe6NR2618okalcAeutz/zQI31r2t8JCQ0Z2BPr2ngM9xrdQ9gCf8A7sfNx8qEn3kU+X/4n+VMNSkWSGMxhQDIB6qFR8DQEn8GOmR8jSDGh9sv5/zrKybeKTHj9aysEvb12l7EEEhRtivCY6b/AArbfDndOT1Pw14Vo4SOZjzeddjONGEgdxryzbdG+Fe5ZI2AHOK1MUx9sGsGy00v/wAEj2P7o/WmvDgxwvZ/8An50s0oA6HF5xH5U30NQnDdoo7rf+dSsdHM+LpFXWcdcIo/KhbW2l9Ihbl9XnU5yPGjeLIwdXY435F+VAWKOt5CQ7Y5127utVx1ItvsVss8S5V25TjoaWz3Vvv+0Ao+8tHkdmAGDSaewmLHYAeRrk7OzraTR4a4tz/rU+NDTSwYz2sf/UKyXSyd+dh/y0DdaVJjK5Pu/wAapFsk0it4PKOlxyOGxy9/WqLhcDstQ/trj8hUjwHa8iXQwcjlyMeVV3CUfJbagDne+kP5Ct/dh8IE0tfUk/H9KYdBQWmD9nJ+P6Ud3VN7KrQl4givSAIJuVWGFjXYsfEnw8qn5b9dPHZ3MJZc8rOhO2epOasNQmGYQykMmWVsZFSHFVy99YzSRWk7qhVOaYdkoJ7z34pZTp0dHHxKUbYp1oh4GdDzKQTmtOm2UMunwu8YLHfOfOtblv1KqtkuilWwe8GgrTWxbJHa5OV2+zn86eDs5uXBS2trEIHZQQVz30Pqaj9QQsd9kovTpxPZycpBGSM4xvitWsR8nD0Q32EYqzJx2AfaA9XG3dWyKGUkFGII3U1qd3hiVxE0gI6KdxXyz1iFpTEyPGwBzzY61SUqVEoq2EJY3ImDySAgZ2BJ+dbhHImeUn514k13TogxedRyfaxv8q1R8QabPKYopy0mMgBTvU0h2zxdxSSSlmydhW6K3POhYnGRtk1tz269ogJUkDpRgiPqZB6jqKon/gj/AGKONI0imjVAAA6dB5VPv9gHwZfmaouON5gfCWMflU6RmNvIof8A7v8AGuSf2Z1R0gd94pPafn/jWV7C8yyL7fmKylGL+/CQNGUfmPLnelPOGbmYjOfGmuuhe0iCpjK/WpzsmZyG2GTXoRVnBJtYGPOp7x7q8OyffXPnWq1jaNjh+XIxnGc15uI5A2SQfMUWLbOkaPj+j8R2/ck7U50bP9Hrb+z/AENItHL/ANHINv8AUH5U+0j/AOXbb+zfQ1ynSjnPFBzrBB+4vyoKzIF1Dv8Axj50XxMf+2ZPJV+VCWZDXMIP3xVa+JN/YrmdCD64z7aDmKk7MD7683MDlm5VJHkKUXEMu/qN8K5Ozs6XFUGuQdgR8aGmA5T0z7aVSQzZOFb4UJcpdBTgP1qkZE2iy4LwHvdh9telUvDJzDeD/wCsf5Cuf/o9E0b34cOvrrjPvq64QJNrfEkk+myfSmbyBaRp0z91J4830oqWaKCJpJ5FjRRu7nAHvofTMdnIT0D/AErln6TbqSfiWWDtZDFBGg5Cx5VYrk4HvqfXsyt0im1zjvThILewBnXtFEkxyEUZwSO89/lWcQpdPDNbT3LRtOq+jqgyJlx/D4g9a5ZD6h3HXvqp07XGhSwupIXkk0twe1Ykh4/4UHgRlt/Z40zgtluDkk31JrVbi80rU7myilYBOVZEboW5QT863WurIqr6RZQyMOrKSprxqzy6/wAUXklqjyNdXLGNR1Iz6v5YoXUraXT7w2k/ZGVcZ7OUOMEeIOKdKjllnZ0rhWa3vNDe5hQqrO4weoIrbrLZ4Zhbv/Z/OpL9G+qcttfaa7ENvNGCOu2GA/KqjVGzwzEM9BH86MsoEd0DrHzRgZ2IxWi4tI1h2Ygk+A6UZBH2gHK24HTFKNT1KW3V0MCYR+VWZ+XPjTurJrGgSfQLWWPH2X7iFxihIOHVt50lW4bKnP2evlRUGsNIPWgRTgYHaDet36x3HNC2SQPVPN+dPgTJRo4WzQrGF36Cj43BxkdMUAoPocWR13z40dEpPIcbZXP5UlsbAk43+1kf7Qo+VTo3jlz3cv8AeFUHG2PVx/tQpAvSYeS/3hXJLbOxaRrgHNIwPQ//AK1lfbb977voKygE6BqnrSRlvu9aTfxe+mWtMRJGQxGFPT20gn7dVmkjZiydxbvrui6OKSbeBhivjdKi212+DlJy5X/0yFx78Ux0q7nuo5HMsjRLjAfGc+0daX3FY3tSo7DpO3D8Wf6n6Gm+jHPDlrj/AGb6GkGkEnhuIk/+XPyNZY8SxWWhWtpFbyzTCAKSTyKD5E9ak2lZSKbqiZ4m/wDGpPwr8qDtP+9Q/jHzoPilr26vnvoYpYoyoHKr5xgbnaldhPc+m25M0mOcdWwKPuJoz43F5Oot0NBTHritLyyhSQ749tLLiaTm3d/jUFMo06Dn76GmO1CyXceMNKyn20FcXkabiZz7zVE0SkmUfCH7y9/Gv1qo4b/cXv8Aa3+lQvAt6JptQA58K6jf31Z8JSiW31Bhna9cDPsFM3ky0jxpYPZSfi7/AGVxvj+4WfijUpYhy4k5Mr/FygAn25Brs2mbo+PvD5VwfVVki1O69KJa4WZ1cn73Mc0ILJR6PWlWkmpXdrBGeWS4cJzEbjJwa6FxrPpul8KtYRtHzwxLHHGH3ztvyjqeu9c0tNRNncx3URXtIzzIG6HH0pNqOpTX073EpAd+oUk4GMDqc91GUbGhyKOjd6QiR9wZhk4oE3BFyjDZc18AZwT3nr5VqkjwygHJzTEh5w1eiw160lyOV27N/Y23zxXSdR24cjGfu/M1yYoUQSDYrgg+FdSklM/CttKSMvHGx8ATv8zQegebN8bGONHDcuF3PhUtxBrGmi47L0N55C2Xbnxn2V6udRuHiELOMlM48d8UgmthEgluGI5ycc3UihKeaGjxvZRWCaRegLbxlJCv7tiQR/OjH06AqApcAdADXP4L+SC/gli6o46d++9VNxrt0r4URcu3Ub1WMk9kZxadIt4gUs7cczNhe+mMbHb2igOGkfV7QSzqFWKNWIUY3Pd+VC65LcQuBau0RUncHoPrUZcyTotH07krB+NDloP7VSKLcz4/qwfzWt+syX84hS/GGPrqcYJz/EfCklyOVjzTMp8e+pbyWprAwttroe/5CsoDSrtv1gsMrhs5Kt3nbofdWVqBZa22qHUVMtyqAoeVeXO9S/EGudjraejsexKgOCCN8kGiNBvninMTRgxOCGRvMYzmtlhw8OMeJLW0inaN2jL3D8uQmBufj866WyMV5Fmo2015H6TY2zuMgNjuJ6e+n+i6XNZ6CJpSEl5gZUk2KjqQPPaqqy4QHCemagdQlW4jJ54zGpywB2O/f8ql+Jtbga2EIkEMfKeUtjmc48O+uWcpN0dsIwjGy50zWLC74XlSyuo5JobVi6A4Zdt9vfSwXwFmIQgPKvql17h4Vyzhi9u7bUYrmOORoW5opDjClWUgiuocP6UbzS2u5btewMbRMAxyp7yfOqTwrJcKTdCi61G5a1nKjFspyzj5CpnXNdvLWdYbKH0eQKG7TlBY+zNVetanFbWZA7E82FWMAcuQfte/FQd9dPLK0sspeRAQp8uuKXiuxvUJUsj7h7jLXZdRggvHimhc4btIBn25G9X8E8N5bLPEoIbIOQNiOorhum31xHrcDxOeZZQEBFdK0XUPR2msbabnVMuXbfLZ3x5Vpupk4xuFlDIid6L8KGmjQjeNfgKXy6rOCfWH/TQNzq9wFJD59wpoyRJxZVcIKiyXuFXdwTge2qXhUBYdQA2/0x9vcKgf0e6jc3U+pF2VgJFA29tW/BErzWmpM5yRqEoPwXFM3lgSpG3Tf3TdftD5Uh4h4F0vX9SW+uJZ4JCMSLDygSeBOQcGnunH9m/4vpRgOSKneSqWD88cUaJFaa9fW0JaOGGUpGhYkhe7elj2UMa5C5wKo+Jbr0zXNQuTsHnbA8gcD5UmlPKrnrgZNXWiT2Admo6bUIZES6QtuquC3szvRrfZbypZKAWbasYdX8SxyyRx/ZDkL7Mmq/Qpmk4JVXOTFMYxnwDZ+tRolee1Esh5nYZJ86ruHT/8Es3jctv7xQZkHjR7LUr21DgoyDlUqcA9+/lTfVNCtptKjS4ZLlCB2QRAMeJ6Ug4Q0/UNd1MwmWWO1TJmmA+yO4eZNVWu3NvFb+hm6jt5jlFCN2hbuBJ6KMDp1qXJG5Kjp9M/g+xz2bSI21DT44bWNLaFi8rk5LHuz+W1O/RbUnKwR5z93NVltpds1sEETKpTlPOfWJx1PzpbxdpVrFbGS0LQvGRzMjYDeWK748DjCzj5Zd5YG+iof1RctppR5YzGrxx46Yzv50BLeRXduZRA4ZW5W5/V39lJf0d8RW2my3GmtiO4vJ15LhzlQcYCn3nr5054xvltrtNOMPZhsc753Ixs2ffXl80fkd/C10F+tW7vKJU9YXCAoOhG3SoPVJMKASpYZBA67V1TUJITbKM4BTkHKwBHf19oFSV3wq72TXE8qCdyXwueXc0seSnTKT47jaInS5mfVoAAAfW/umsrfPb/AKp1GMzKOePPMucEZGN/Dr7ayulKzjZQWloyIjOf2z5+GMg0VHf3GjyrcaXIYJ0PNzqNz458vKvAPo6FXdn2AGBv4DHwpbql5yxM7cy7eqpG5qoqeDsdlxxoevcF3F3roRDERFcQ5we0P2eXv37j3b52FQGoaRod1prX+oJIk6MFhHaZ5iT0Y94wCfdXNu2EpLdRzfHaqd9TN5w1ZF5CZLC7VXBHVWB5T5/ZIpKVjReKM1VykCxw4VB9jkOABTHhDXSlw1lcyGOC8Xs5CP4G6Bvp76Q6vMSrNBzFQM4yMEeyliTggOuQOuKZqxU6Y44xE9trHo7yh0RAUZM8rDxB76RzTSqnPzdN8Gnl8Dd6Ha3HVoMx5Pcuen5599aeE9MGrcSWdtMM26ZmuMf1aAs2fbjHvoVRn8me9F4b1LU53nFpdRBeXkYwMAc94yKYWF9qHCxVNa0lSkzNyu7YcqDk4wfmKtry8luZpJXdiXYnGdh5Vzjiu89K1do0J5IB2fv7/wCXuoKFsbKR0uKGwureOe3CSRyKCCKVcRTWWjWS3Mtl2iPJygLge/eo7hjiWbSVktXQywOwIyf3fjj40746vIr3hmylQqQ02xQ523/zit0pi5PGh8fWekNMYtILmZg374LjHuNVv6NeOhqmtyaSunLCt28tx2nbZKkLnGMDPSuKHfc1a/ofljh45tHmflQQz5P/ALZotAo7RYHEb/i+lEh99/GgrRhyycpyvNsfdXsyYI9tQeyi0cM1Fw19dE/1z/3jS6bJhlxglkIA8aJu3zdTnxlf+8aX6jLy2rAbc3q/zroWiTGD8N64qDm0q73AzhM74pVcaJq0bNz6Xej/ANhvoK6pwvqTX+h2s7N+0CdnJ+IbGm6TuCAGbBO+9AyOPWmmai+l88dlOURyjNyEBT4HPuqp0CKSHg5o3G0d0wB+8MjeqfiXUFstPYkg9vIpOerHOWx57Z99TS6xAml/q2RCHhkZSeb7rtj8sUttlJQSSaLrhmLPCUkaIAZXZwyNgt3dR06EUr1rTbO0NrdWsBkCqZsOxJZhuMn3/lRPBSCx0NVa4mPbu0xdxkDO2FyaF4gle3heG3LSqqM+QcmMttg+Xv7663w1x3FZJR5HdN4KbTXS9Qy8v7IMceZDbn4/Kuecaaqt1eGC1YtGjEbH1WOeoFWc7DTdGFikx5YrUF5ge7ox/l7a5fLMs08l0U5YkOI0HeR0FdcngjEVavA1tPGQdnxv4Ef5zVh+kHWLyXR9I0695Bdm2Sa7cbsSfsgnuyNyPGpbUJZJ4lE4jVs5QL44oTVdQub66kvL6XtZnwOc43AAHd0G2PdXncsV3OiEqQbY8SGziSCUNIqtnm5snHhXQOItbistBsp4iDeXkQlgOP3Uf9Zjx7h765RpFo+o6pDGVDRq3aSluixjdifLFUPEGqSarqlxey8qIxAijAwI0Gyrt3AYFQfFFysquaXWhS6NLztLuWbPrnPx8TWUPLK7HLB2P4cVlV/RL9l9xTa29hrwtLKZ+xa3EjE4DE5OcVMXsMaJJJMyop6nHf3AeJqx46jCX1pcjIJQqSvfg/41I6kvaHGWCL6qqD60jEZPsHsrRdxGaomUkSN5BnYtkd1b0uDErKpHZygBx7DkU1gt7ZNQKSQxuVX1i+4UYH55o+zUXNxFa2dmJp5TyxQQxhnY4J29wNagUJ452eMHBJIxy4r0mk3/ACvNHbyGI74KHp4iut/o50nU9MvrifVdAuhG6BFVrcNjfOd/dV/OL2be0tzFgfxpyOvs6gjy2pZSa0NGCbyfm3TXMGm3dlJjmfdABnG3+FVvBulvp2jXOoz8ok1A9jCAckRIcufe3KP+U+NdI1XhO617TJINUt7NJCWCSRIFdT/CwI7+4jJB2qJ1aa00ow6eLmMQ2MYhDMwHOw+0cebEn4UezrJnFJ7N9lEbu9hhLBQzDmOe7vPwzU9qmm8NprDQmCRnLup7OYhW3PrZO3TPvoPX9Wke3jj024ZQxIlkTI2x0BxQEEFlLAou7n11j2BuCoB7tuy8T40rz5HUkllD1dC4Ys/29wkpYHmVGmbBXuDYBJ88eFT+rzSSaTcpLb9gpvRLEM4BBBBwO7oNqYXmmXF1bRyaTG9yXXMrSsZezHdvyrjbPjSm502WHSma5ccnagKvnjfb2Vo4eWDklekI8p3kY9tO+GbkxzqlmFN6WxHyjLNnbA/Pal3Yw/dH/TT3hXS5b+/hisFxds+UbODHy7ls92BvQllCQwzrvDTsmnyCQkHtCcH2DNfZtWtTF2qTK8WSDIgyoI3xnxxWiC6kRBHDAtzIT6x7ZV3wO471IjhPUhemeWAsjTFjEZV5MZ6Yz7qk00UVMkuIbC7F7dSxwzRw9u7hmHKApO3XpRo/RvxDc2cN2LSSTtAGVVkVmA8SM7UJqZ7eeZVWKKMyHCLGByjJwOn50wTiu+tY0h9C05kVQu9mu+PHHWuiLS2QaDeEEutI1O50bU42hnKiVY26g9PzGPhVZLNDByGaZI+duVCzAZPgKhNIeTVOIheIkVs6qGJtowijbGw881RrYteTw6hJOZZY8iISRhlTfrgY3otp6Mhprtla3WmM97E7x257XlQ+sMDBx8akI0023vry61ECSM3D8iM2AOhBIHXr0q3geUwsLh4JAVYNhOXKkHPV/DyqGuewiuL91ks2KOrKZUJ2KLgg9MUI0pWNdqgm+4vEWowww8kkBC9mV2Kb4xiqX0e8isjJdQT888okZnQjm2PL9NqkeHr/AEqDXba81KTTRBCSx7ODLZAOB8cVdSfpDsr0LHYwGRicN2oyB7ME5+NdEvVuLugcfCpYbI3ivWj2PoauoYloXbP8AfPzyPdUuzvHKjuVEYX1VJ/zvVprPD0WqTyXkKCKRznCL6o93h76i9Z0s2E4hGLhgMvlSCh8CM+yk/LXI8BlwPj2CXNyZpCqeqWOMjuHjQd5IvNyoMDGAK3FZo1DGFlU7DHfQ/YNKX5YGODvjxpG7FWDfoM7wzzIhwJ4+zY/7uQx/uijJ5Hf1iMD+FR8602atExLoEwmAOtfJ5z4j4UEYGlbD5LFfYDWVomlIPXHsJrKxjp/FPaz36dq55WT1FUfZGaUNarGysucpkgMeoxvvVBxJyjULVsbGEj86ST4lUjIB7j89qGlQ6yrE/6vHpbLNGHt33Dg7r4A000S2h0jVrXUUtlkMD83Z8xTOxH2huOtCMSS49bcYJ8q+20kk0AcOx9UMdzt0H1oGo6VouqT8TX7pDLqNiUXmMcV6Sqr4jIz+dOZtNazVpLvWNbkjQ7j0vC49u35VysXN1ZnntppInK4JSQqcedfZb2/1EJFcXc0wXH72XYb95JpWmOpqsovNYv+H101nbUtXk5tjHBqsrkePViNqjLvhiwtrqRRGZRzcyu7k8wO4bc94xQogjkQW4u4SUJMnZNzkD3bUTqHElhp8EMMjmaSKIRqoGWwOgNMJjwOdGhsVd7a9ij7CUYBZchWpLerpcE4W0w6hmCrGucDO3Wpq54pnlJ9Hs4oxnbmJY/Oh04lvkOTHCxG+6f5xS9M2P7lKi80/S3WKOSUiM4BRAPsj+dD8S26pp6cx5iZM9O+kencaXMriOe3ZyBk8gLY9uN6Y6jq0OrWccVvvIHHqg5z16fyo1RNtsTGJMd3wqm/RyqjiyHBz+yl7v8AcNLdO4fvb8sI41QKd2dsflVlwPwy9leNqctyhMXaRdmqnfbGc1jA1zwxNqEskiX3ZBmPQHIzvn21T2dt6JaQwGV5uzULzynLN7a16e2YmP8AvfQUTzbVJvJSOjjl0MTyAKu0jfM0NOA0ZOBkUZdD/SJfxt8zQ0v7t89MZ/Kqk2GWNxPYWMbWFsJb26bCDH2FHefLOfhVRpCyQWKRzElxzM2DkAk5IHvr7p9olpaRKgwxVSWx12rxKt3BdxejqJbdz66Hqh8R5UQUE6pc+iaZNIWAZhyrzdPP8qiBqOnJ6THe8p7UKVATZcL1wfOmvGk5eaO1B9WGPmIH3jv8sUH+qrd4GlYHmQxoBgHOVBrBvFC1L7RV2dEJHeIAf/7WptQsUnSWxuFt2Q5PLFy5Gd6sLHgezubEXUk0ic4JVQF6Un1Lh2G0e2CBpBNuQQMqM7U8oNRtrBovOB3Y/pG0uCELcIzyL0ZUxn25O1SGoaoNRvLm5lkHaTOWYeBJ2HuFUVvwXbTRgNcESk45QBj44qYn0wQySRzIA6MVZSNwQcVHj6+CnI+T+RqE5KhRg8uDvXxXKsw6AnO1ffQoxnl5l9hry1nk5Vm+NVsjRovJlTBB7iCKVyTluma3ajA8Eq5yVPQmgqAGfebPU1le41Q/a2rKxsnZOIEWUQuRuoI+tT80K4OHZSe44p5r7uvZRqp5vWY57gKQu4YnwPSixo6NCREZxKfPPhRyWRi0kuCAZZQMnoFGfrTnhbhG/wBSuZjqNu1pYiPma4lXlI2yOXPd4+VC3E8EVrc2T4uJXHIjQ/ZGDscn2fnSlEAXEbhQBg48CK+2OlG/jlW5DdmqFiRg9+1OtA0FpYxdXhQW/KxCA5JOO+t+h38UdpJayRAc2XZu8jz91LJ0aEVJkZJpMkETwWdx2KO3MQFwW/z4Unn0Ywykz9rzHqavNQgV4yFTDfbTvHLnbelTXNxCQXVZIAfWjdcjPhmtGTYZw6slBpsBPrGQ+1q9rp1uoIHNv4tVrcxaTcXxSztJJkZvVKqV5Qema9jRYI//AC6ZydyxNFsnRLaRGbCUm0EvMeoRiufeKbxNKbo3DxQox68qDm+NNUshGfVVVH3VFeJrVPtElMVkLgZcLXbMLnLZIYb1V8MSF9MuGO/+ky71zfQ9e0+11RbBQ8rXEgXnUjANdG4bATTp1U7dvIcVvIwPpzfsT+L6Ciskn2UDpx/Yt+I/IVru9a0+zuRb3VysUpAOCpwB5nuqT2VTpHO9YVYdUu4kOVSVgKBch1dW6MhFEas6nVbvD8w7VsEHIIz1oQkdR7qqiQVY6zqFnGqxTvygABGPMu3kaP8A6XXbDla0tXb7yhl+W1ImTu7u415hiBuIw2y8wyfKsYN1K7a5u5pZFAd2OQOi+VNLdy2kq5GOe4H5KBSObmd8noxOKfxIV0a2XvaQn88VgMqbe4aHhoOoMrc5XlTqBn+VJrq/t9QvrVHXs84XHXHXcfKitNkubORgE5omX1l5sD20PqyRJi45O0cNkMo5fANkezvp/ca+L0VhBNdlsdWtlAj+u8nL1X1utRmvwGK/kZiXMhLE95OepzVNBqMSxKzMzLkEZIzn2eND6rbJeuiqR2YbqeorqlDj6WjncpXTZGOy5CBGyT1rw5EUjJIrKwJBB7qe6hoTWrI9pKXJOQp2IPdg0PxbazRan20qBXuY1lkC9O0I9f8AP51xN5KJWrROaqiTWrFNygzSW1tZLqdYolHMfvMAKo0ty1vcPlQEA5lxucnH8qm8kFmBI5TitYKzk3/qu75iBGpAODhwd/jWUNHv/reT31lEVrODtOtKsggAGCc/SkthNHomt2OoNGJ7cSZkhZQeYe/bNZWUfI0S41PipeIUvrG3heCGNMZYjLHA6ioW5t3tLhUWTGdsqKysqLfyOtxXQsbLbQX2/wBU/wAjU7GuIubbBXcY8RWVlMRhsBkmkw0TOzK3TJ6YrdaZBjGdtvnWVlaAOVlAThaFkbrWVlERgzNvSzUnlm/0KFgjSqSzsMgL0286ysooVm/g3h6x0+aW7w006kBHcD1c+H86uOHW/wCzbj+0SVlZW8jAVg/Lbu2M8pJ+AFc0vpnubmSeU5eQ8xNZWUqGloEZB9qtJLZ9U4rKymFPQavOcNmsrKwGbQ3NgeYqkLGPT7ADoCv86ysrADbjU1jmMBj5lZW5ge8V9vbhZbJWReQLlCB3gVlZST+x1cX0YntJWj1hIicryZHwzTl55AMg4ArKyqW6OXk+wZZDtJbae4POvMQoHcfGlPEMr6nqIt3bliEmE23HjWVlQk3Z1pJQwIdSiFtBIIyftcpPef8ACo1vujoaysqkSL8ms1lZWU5E/9k="/>
          <p:cNvSpPr>
            <a:spLocks noChangeAspect="1" noChangeArrowheads="1"/>
          </p:cNvSpPr>
          <p:nvPr/>
        </p:nvSpPr>
        <p:spPr bwMode="auto">
          <a:xfrm>
            <a:off x="155575" y="-533400"/>
            <a:ext cx="1828800" cy="11144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0" name="Picture 6" descr="http://www.industriapetroleramexicana.com/wp-content/uploads/2010/09/Seguridad-fisi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8955" y="1143000"/>
            <a:ext cx="2586445" cy="152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 descr="http://3.bp.blogspot.com/_CjHSRjSxGkI/Sb6vChv8V-I/AAAAAAAAAt0/WIoV_NserlU/s320/entrevist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00" y="3048000"/>
            <a:ext cx="2628900" cy="2628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33400" y="1447800"/>
            <a:ext cx="82296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MISIÓN:</a:t>
            </a:r>
          </a:p>
          <a:p>
            <a:pPr algn="just"/>
            <a:endParaRPr lang="es-ES" dirty="0" smtClean="0"/>
          </a:p>
          <a:p>
            <a:pPr algn="just"/>
            <a:r>
              <a:rPr lang="es-ES" dirty="0" smtClean="0"/>
              <a:t>Maximizar el valor económico a largo plazo de las reservas de crudo y gas natural del país, garantizando la seguridad de nuestras instalaciones y de nuestro personal, en armonía con la comunidad y el medio ambiente.</a:t>
            </a:r>
          </a:p>
          <a:p>
            <a:pPr algn="just"/>
            <a:endParaRPr lang="es-ES" dirty="0" smtClean="0"/>
          </a:p>
          <a:p>
            <a:pPr algn="just"/>
            <a:endParaRPr lang="es-ES" dirty="0" smtClean="0"/>
          </a:p>
          <a:p>
            <a:pPr algn="just"/>
            <a:endParaRPr lang="es-ES" dirty="0" smtClean="0"/>
          </a:p>
          <a:p>
            <a:pPr algn="just"/>
            <a:r>
              <a:rPr lang="es-ES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VISIÒN:</a:t>
            </a:r>
          </a:p>
          <a:p>
            <a:pPr algn="just"/>
            <a:endParaRPr lang="es-ES" dirty="0" smtClean="0"/>
          </a:p>
          <a:p>
            <a:pPr algn="just"/>
            <a:r>
              <a:rPr lang="es-ES" dirty="0" smtClean="0"/>
              <a:t>Ser reconocida como la mejor inversión de los mexicanos, como una empresa líder en su exploración  y producción en el ámbito Internacional , comprometida con el desarrollo integral de su personal y con los más altos estándares de eficiencia, ética profesional , protección al medio ambiente y seguridad.</a:t>
            </a:r>
            <a:endParaRPr lang="es-ES" dirty="0"/>
          </a:p>
        </p:txBody>
      </p:sp>
      <p:sp>
        <p:nvSpPr>
          <p:cNvPr id="3" name="60 Título"/>
          <p:cNvSpPr txBox="1">
            <a:spLocks/>
          </p:cNvSpPr>
          <p:nvPr/>
        </p:nvSpPr>
        <p:spPr>
          <a:xfrm>
            <a:off x="2666343" y="76200"/>
            <a:ext cx="7392057" cy="400110"/>
          </a:xfrm>
          <a:prstGeom prst="rect">
            <a:avLst/>
          </a:prstGeom>
          <a:ln cap="flat" algn="ctr"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Misión</a:t>
            </a:r>
            <a:r>
              <a:rPr kumimoji="0" lang="es-MX" sz="20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y Visión</a:t>
            </a:r>
            <a:endParaRPr kumimoji="0" lang="es-MX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19545" t="20834" r="21366" b="68999"/>
          <a:stretch>
            <a:fillRect/>
          </a:stretch>
        </p:blipFill>
        <p:spPr bwMode="auto">
          <a:xfrm>
            <a:off x="0" y="6096000"/>
            <a:ext cx="6400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 t="27116" b="13996"/>
          <a:stretch>
            <a:fillRect/>
          </a:stretch>
        </p:blipFill>
        <p:spPr bwMode="auto">
          <a:xfrm>
            <a:off x="109538" y="1600200"/>
            <a:ext cx="8923337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60 Título"/>
          <p:cNvSpPr txBox="1">
            <a:spLocks/>
          </p:cNvSpPr>
          <p:nvPr/>
        </p:nvSpPr>
        <p:spPr>
          <a:xfrm>
            <a:off x="2666343" y="91589"/>
            <a:ext cx="7392057" cy="369332"/>
          </a:xfrm>
          <a:prstGeom prst="rect">
            <a:avLst/>
          </a:prstGeom>
          <a:ln cap="flat" algn="ctr"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Organigrama Exploración y Producción Región Sur.</a:t>
            </a:r>
            <a:endParaRPr kumimoji="0" lang="es-MX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533400" y="2480608"/>
            <a:ext cx="81534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lang="es-MX" sz="2400" dirty="0" smtClean="0"/>
              <a:t>La actividad principal que desarrolla el proyecto Integral Delta del Grijalva en el activo Samaria Luna  es la Extracción de hidrocarburos, y constantemente se esta en la búsqueda de mejores prácticas a fin de que el proceso de extracción de los hidrocarburos sea más eficiente y eficaz.</a:t>
            </a:r>
          </a:p>
        </p:txBody>
      </p:sp>
      <p:sp>
        <p:nvSpPr>
          <p:cNvPr id="3" name="60 Título"/>
          <p:cNvSpPr txBox="1">
            <a:spLocks/>
          </p:cNvSpPr>
          <p:nvPr/>
        </p:nvSpPr>
        <p:spPr>
          <a:xfrm>
            <a:off x="2666343" y="76200"/>
            <a:ext cx="7392057" cy="400110"/>
          </a:xfrm>
          <a:prstGeom prst="rect">
            <a:avLst/>
          </a:prstGeom>
          <a:ln cap="flat" algn="ctr"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Actividad Principal</a:t>
            </a:r>
            <a:endParaRPr kumimoji="0" lang="es-MX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4" name="60 Título"/>
          <p:cNvSpPr txBox="1">
            <a:spLocks/>
          </p:cNvSpPr>
          <p:nvPr/>
        </p:nvSpPr>
        <p:spPr>
          <a:xfrm>
            <a:off x="685800" y="1295400"/>
            <a:ext cx="3657600" cy="400110"/>
          </a:xfrm>
          <a:prstGeom prst="rect">
            <a:avLst/>
          </a:prstGeom>
          <a:ln cap="flat" algn="ctr"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Actividad Principal del área</a:t>
            </a:r>
            <a:endParaRPr kumimoji="0" lang="es-MX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8174690"/>
              </p:ext>
            </p:extLst>
          </p:nvPr>
        </p:nvGraphicFramePr>
        <p:xfrm>
          <a:off x="457200" y="2365375"/>
          <a:ext cx="8229601" cy="21780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9980"/>
                <a:gridCol w="3873215"/>
                <a:gridCol w="984017"/>
                <a:gridCol w="347647"/>
                <a:gridCol w="536201"/>
                <a:gridCol w="542093"/>
                <a:gridCol w="394785"/>
                <a:gridCol w="406570"/>
                <a:gridCol w="471385"/>
                <a:gridCol w="453708"/>
              </a:tblGrid>
              <a:tr h="113186"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 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MX" sz="900" u="none" strike="noStrike" dirty="0">
                          <a:effectLst/>
                        </a:rPr>
                        <a:t>REPORTE DE LISTA DE ACTIVIDADES POR FUNCIONES O PROCESOS</a:t>
                      </a:r>
                      <a:endParaRPr lang="es-MX" sz="9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800" u="none" strike="noStrike" dirty="0" smtClean="0">
                          <a:effectLst/>
                        </a:rPr>
                        <a:t>18-nov-10</a:t>
                      </a:r>
                      <a:endParaRPr lang="es-MX" sz="8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3" gridSpan="4"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 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94322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 dirty="0">
                          <a:effectLst/>
                        </a:rPr>
                        <a:t>Apellidos/Nombre: Julio Cesar </a:t>
                      </a:r>
                      <a:r>
                        <a:rPr lang="es-MX" sz="800" u="none" strike="noStrike" dirty="0" err="1">
                          <a:effectLst/>
                        </a:rPr>
                        <a:t>Escorcia</a:t>
                      </a:r>
                      <a:r>
                        <a:rPr lang="es-MX" sz="800" u="none" strike="noStrike" dirty="0">
                          <a:effectLst/>
                        </a:rPr>
                        <a:t> </a:t>
                      </a:r>
                      <a:r>
                        <a:rPr lang="es-MX" sz="800" u="none" strike="noStrike" dirty="0" smtClean="0">
                          <a:effectLst/>
                        </a:rPr>
                        <a:t>Juárez</a:t>
                      </a:r>
                      <a:endParaRPr lang="es-MX" sz="8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 dirty="0">
                          <a:effectLst/>
                        </a:rPr>
                        <a:t>Área : Productividad de pozos</a:t>
                      </a:r>
                      <a:endParaRPr lang="es-MX" sz="8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41483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 dirty="0">
                          <a:effectLst/>
                        </a:rPr>
                        <a:t>Antigüedad:  1 año</a:t>
                      </a:r>
                      <a:endParaRPr lang="es-MX" sz="8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 dirty="0">
                          <a:effectLst/>
                        </a:rPr>
                        <a:t>Puesto: Ing. De productividad</a:t>
                      </a:r>
                      <a:endParaRPr lang="es-MX" sz="8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82966"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NP</a:t>
                      </a:r>
                      <a:endParaRPr lang="es-MX" sz="8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Actividad o Tarea</a:t>
                      </a:r>
                      <a:endParaRPr lang="es-MX" sz="8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Unidad de medida</a:t>
                      </a:r>
                      <a:endParaRPr lang="es-MX" sz="8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 err="1">
                          <a:effectLst/>
                        </a:rPr>
                        <a:t>Cant</a:t>
                      </a:r>
                      <a:r>
                        <a:rPr lang="es-MX" sz="800" u="none" strike="noStrike" dirty="0">
                          <a:effectLst/>
                        </a:rPr>
                        <a:t>.</a:t>
                      </a:r>
                      <a:endParaRPr lang="es-MX" sz="8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Frecuencia</a:t>
                      </a:r>
                      <a:endParaRPr lang="es-MX" sz="8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Tiempo estimado (minutos)</a:t>
                      </a:r>
                      <a:endParaRPr lang="es-MX" sz="8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TTP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TTA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Cálculo %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 err="1">
                          <a:effectLst/>
                        </a:rPr>
                        <a:t>Clas</a:t>
                      </a:r>
                      <a:r>
                        <a:rPr lang="es-MX" sz="800" u="none" strike="noStrike" dirty="0">
                          <a:effectLst/>
                        </a:rPr>
                        <a:t>. ABC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910"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1</a:t>
                      </a:r>
                      <a:endParaRPr lang="es-MX" sz="8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 dirty="0">
                          <a:effectLst/>
                        </a:rPr>
                        <a:t>Modelado de pozos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Pozos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4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Diaria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30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2.00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2.00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16.89%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A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2225"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2</a:t>
                      </a:r>
                      <a:endParaRPr lang="es-MX" sz="8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>
                          <a:effectLst/>
                        </a:rPr>
                        <a:t>Programa de operación semanal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Programas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2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Semanal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120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0.72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2.72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22.97%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A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35805"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3</a:t>
                      </a:r>
                      <a:endParaRPr lang="es-MX" sz="8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>
                          <a:effectLst/>
                        </a:rPr>
                        <a:t>Programa operativo mensual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Programas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2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Mensual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150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0.21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2.93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24.74%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A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7595"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4</a:t>
                      </a:r>
                      <a:endParaRPr lang="es-MX" sz="8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 dirty="0">
                          <a:effectLst/>
                        </a:rPr>
                        <a:t>Seguimiento y comportamiento de producción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Pozos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54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Diaria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3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2.70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5.63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47.55%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A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6330"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5</a:t>
                      </a:r>
                      <a:endParaRPr lang="es-MX" sz="8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 dirty="0" smtClean="0">
                          <a:effectLst/>
                        </a:rPr>
                        <a:t>Análisis </a:t>
                      </a:r>
                      <a:r>
                        <a:rPr lang="es-MX" sz="800" u="none" strike="noStrike" dirty="0">
                          <a:effectLst/>
                        </a:rPr>
                        <a:t>y comportamiento de pozos cerrados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Pozos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5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Mensual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60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0.21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5.84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49.32%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A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7989"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6</a:t>
                      </a:r>
                      <a:endParaRPr lang="es-MX" sz="8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 dirty="0">
                          <a:effectLst/>
                        </a:rPr>
                        <a:t>Programación de intervenciones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u="none" strike="noStrike" dirty="0">
                          <a:effectLst/>
                        </a:rPr>
                        <a:t>Pozos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2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Diaria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180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6.00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11.84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100.00%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C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6112"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 </a:t>
                      </a:r>
                      <a:endParaRPr lang="es-MX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 dirty="0">
                          <a:effectLst/>
                        </a:rPr>
                        <a:t> 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 dirty="0">
                          <a:effectLst/>
                        </a:rPr>
                        <a:t> 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 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>
                          <a:effectLst/>
                        </a:rPr>
                        <a:t> 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 dirty="0">
                          <a:effectLst/>
                        </a:rPr>
                        <a:t> 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11.8390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 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 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 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3958934"/>
              </p:ext>
            </p:extLst>
          </p:nvPr>
        </p:nvGraphicFramePr>
        <p:xfrm>
          <a:off x="457200" y="2095500"/>
          <a:ext cx="8229601" cy="28358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9980"/>
                <a:gridCol w="3873215"/>
                <a:gridCol w="984017"/>
                <a:gridCol w="347647"/>
                <a:gridCol w="536201"/>
                <a:gridCol w="542093"/>
                <a:gridCol w="394785"/>
                <a:gridCol w="406570"/>
                <a:gridCol w="471385"/>
                <a:gridCol w="453708"/>
              </a:tblGrid>
              <a:tr h="113186"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 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MX" sz="800" u="none" strike="noStrike">
                          <a:effectLst/>
                        </a:rPr>
                        <a:t>REPORTE DE LISTA DE ACTIVIDADES POR FUNCIONES O PROCESOS</a:t>
                      </a:r>
                      <a:endParaRPr lang="es-MX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800" u="none" strike="noStrike">
                          <a:effectLst/>
                        </a:rPr>
                        <a:t>11-nov-08</a:t>
                      </a:r>
                      <a:endParaRPr lang="es-MX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3" gridSpan="4"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 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94322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 dirty="0">
                          <a:effectLst/>
                        </a:rPr>
                        <a:t>Apellidos/Nombre: </a:t>
                      </a:r>
                      <a:r>
                        <a:rPr lang="es-MX" sz="800" u="none" strike="noStrike" dirty="0" err="1">
                          <a:effectLst/>
                        </a:rPr>
                        <a:t>Jesus</a:t>
                      </a:r>
                      <a:r>
                        <a:rPr lang="es-MX" sz="800" u="none" strike="noStrike" dirty="0">
                          <a:effectLst/>
                        </a:rPr>
                        <a:t> Pérez </a:t>
                      </a:r>
                      <a:r>
                        <a:rPr lang="es-MX" sz="800" u="none" strike="noStrike" dirty="0" err="1">
                          <a:effectLst/>
                        </a:rPr>
                        <a:t>Pérez</a:t>
                      </a:r>
                      <a:endParaRPr lang="es-MX" sz="8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>
                          <a:effectLst/>
                        </a:rPr>
                        <a:t>Área : Soporte Ténico IT</a:t>
                      </a:r>
                      <a:endParaRPr lang="es-MX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41483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 dirty="0">
                          <a:effectLst/>
                        </a:rPr>
                        <a:t>Antigüedad: 2 años</a:t>
                      </a:r>
                      <a:endParaRPr lang="es-MX" sz="8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>
                          <a:effectLst/>
                        </a:rPr>
                        <a:t>Puesto: Especialista Soporte Informacion </a:t>
                      </a:r>
                      <a:endParaRPr lang="es-MX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82966"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NP</a:t>
                      </a:r>
                      <a:endParaRPr lang="es-MX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Actividad o Tarea</a:t>
                      </a:r>
                      <a:endParaRPr lang="es-MX" sz="8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Unidad de medida</a:t>
                      </a:r>
                      <a:endParaRPr lang="es-MX" sz="8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 err="1">
                          <a:effectLst/>
                        </a:rPr>
                        <a:t>Cant</a:t>
                      </a:r>
                      <a:r>
                        <a:rPr lang="es-MX" sz="800" u="none" strike="noStrike" dirty="0">
                          <a:effectLst/>
                        </a:rPr>
                        <a:t>.</a:t>
                      </a:r>
                      <a:endParaRPr lang="es-MX" sz="8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Frecuencia</a:t>
                      </a:r>
                      <a:endParaRPr lang="es-MX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Tiempo estimado (minutos)</a:t>
                      </a:r>
                      <a:endParaRPr lang="es-MX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TTP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TTA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Cálculo %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Clas. ABC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910"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1</a:t>
                      </a:r>
                      <a:endParaRPr lang="es-MX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 dirty="0">
                          <a:effectLst/>
                        </a:rPr>
                        <a:t>Generación de reportes perforación SIOP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Reportes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1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Diaria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10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0.17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0.17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0.63%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A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2225"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2</a:t>
                      </a:r>
                      <a:endParaRPr lang="es-MX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 dirty="0">
                          <a:effectLst/>
                        </a:rPr>
                        <a:t>Generación de reportes avance de </a:t>
                      </a:r>
                      <a:r>
                        <a:rPr lang="es-MX" sz="800" u="none" strike="noStrike" dirty="0" err="1">
                          <a:effectLst/>
                        </a:rPr>
                        <a:t>act</a:t>
                      </a:r>
                      <a:r>
                        <a:rPr lang="es-MX" sz="800" u="none" strike="noStrike" dirty="0">
                          <a:effectLst/>
                        </a:rPr>
                        <a:t>. De pozos</a:t>
                      </a:r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Reportes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1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Diaria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10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0.17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0.33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1.26%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A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35805"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3</a:t>
                      </a:r>
                      <a:endParaRPr lang="es-MX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 dirty="0">
                          <a:effectLst/>
                        </a:rPr>
                        <a:t>Generación de reportes de producción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Reportes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1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Diaria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5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0.08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0.42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1.57%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A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7595"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4</a:t>
                      </a:r>
                      <a:endParaRPr lang="es-MX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 dirty="0">
                          <a:effectLst/>
                        </a:rPr>
                        <a:t>Actualización de estados </a:t>
                      </a:r>
                      <a:r>
                        <a:rPr lang="es-MX" sz="800" u="none" strike="noStrike" dirty="0" err="1">
                          <a:effectLst/>
                        </a:rPr>
                        <a:t>mecanicos</a:t>
                      </a:r>
                      <a:r>
                        <a:rPr lang="es-MX" sz="800" u="none" strike="noStrike" dirty="0">
                          <a:effectLst/>
                        </a:rPr>
                        <a:t> de pozos perforados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Diagramas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8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Diaria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30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4.00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4.42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16.63%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A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6330"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5</a:t>
                      </a:r>
                      <a:endParaRPr lang="es-MX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 dirty="0">
                          <a:effectLst/>
                        </a:rPr>
                        <a:t>Actualización de presentaciones de proyecto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Presentaciones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2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Semanal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480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2.88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7.29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27.46%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A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7989"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6</a:t>
                      </a:r>
                      <a:endParaRPr lang="es-MX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 dirty="0">
                          <a:effectLst/>
                        </a:rPr>
                        <a:t>Ordenar e </a:t>
                      </a:r>
                      <a:r>
                        <a:rPr lang="es-MX" sz="800" u="none" strike="noStrike" dirty="0" err="1">
                          <a:effectLst/>
                        </a:rPr>
                        <a:t>inventarear</a:t>
                      </a:r>
                      <a:r>
                        <a:rPr lang="es-MX" sz="800" u="none" strike="noStrike" dirty="0">
                          <a:effectLst/>
                        </a:rPr>
                        <a:t> registros </a:t>
                      </a:r>
                      <a:r>
                        <a:rPr lang="es-MX" sz="800" u="none" strike="noStrike" dirty="0" err="1">
                          <a:effectLst/>
                        </a:rPr>
                        <a:t>geofisicos</a:t>
                      </a:r>
                      <a:r>
                        <a:rPr lang="es-MX" sz="800" u="none" strike="noStrike" dirty="0">
                          <a:effectLst/>
                        </a:rPr>
                        <a:t> del proyecto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u="none" strike="noStrike">
                          <a:effectLst/>
                        </a:rPr>
                        <a:t>Registros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10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Semanal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120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3.60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10.89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41.00%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A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7989"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7</a:t>
                      </a:r>
                      <a:endParaRPr lang="es-MX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 dirty="0">
                          <a:effectLst/>
                        </a:rPr>
                        <a:t>Ordenar archivos </a:t>
                      </a:r>
                      <a:r>
                        <a:rPr lang="es-MX" sz="800" u="none" strike="noStrike" dirty="0" err="1">
                          <a:effectLst/>
                        </a:rPr>
                        <a:t>electronicos</a:t>
                      </a:r>
                      <a:r>
                        <a:rPr lang="es-MX" sz="800" u="none" strike="noStrike" dirty="0">
                          <a:effectLst/>
                        </a:rPr>
                        <a:t> del proyecto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Archivos </a:t>
                      </a:r>
                      <a:r>
                        <a:rPr lang="es-MX" sz="800" u="none" strike="noStrike" dirty="0" err="1">
                          <a:effectLst/>
                        </a:rPr>
                        <a:t>electronicos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15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Semanal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300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13.48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24.37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91.76%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B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1176"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8</a:t>
                      </a:r>
                      <a:endParaRPr lang="es-MX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800" u="none" strike="noStrike">
                          <a:effectLst/>
                        </a:rPr>
                        <a:t>Cargas de información de archivos electronicos del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Archivos </a:t>
                      </a:r>
                      <a:r>
                        <a:rPr lang="es-MX" sz="800" u="none" strike="noStrike" dirty="0" err="1">
                          <a:effectLst/>
                        </a:rPr>
                        <a:t>electronicos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15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Semanal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30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1.35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25.72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96.84%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C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6112"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9</a:t>
                      </a:r>
                      <a:endParaRPr lang="es-MX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>
                          <a:effectLst/>
                        </a:rPr>
                        <a:t>Apoyo a documentación de proyecto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Documentos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4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Mensual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120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0.34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26.06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98.10%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C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6112"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10</a:t>
                      </a:r>
                      <a:endParaRPr lang="es-MX" sz="8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 dirty="0">
                          <a:effectLst/>
                        </a:rPr>
                        <a:t>Soporte a mantenimiento a equipos de computación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Soportes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6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Mensual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120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0.50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26.56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100.00%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C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6112"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 </a:t>
                      </a:r>
                      <a:endParaRPr lang="es-MX" sz="8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 dirty="0">
                          <a:effectLst/>
                        </a:rPr>
                        <a:t> 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 dirty="0">
                          <a:effectLst/>
                        </a:rPr>
                        <a:t> 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 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 dirty="0">
                          <a:effectLst/>
                        </a:rPr>
                        <a:t> 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 dirty="0">
                          <a:effectLst/>
                        </a:rPr>
                        <a:t> 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u="none" strike="noStrike" dirty="0">
                          <a:effectLst/>
                        </a:rPr>
                        <a:t>26.5599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 dirty="0">
                          <a:effectLst/>
                        </a:rPr>
                        <a:t> 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 dirty="0">
                          <a:effectLst/>
                        </a:rPr>
                        <a:t> 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 dirty="0">
                          <a:effectLst/>
                        </a:rPr>
                        <a:t> 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182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5423622"/>
              </p:ext>
            </p:extLst>
          </p:nvPr>
        </p:nvGraphicFramePr>
        <p:xfrm>
          <a:off x="457200" y="1936750"/>
          <a:ext cx="8229601" cy="32016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9980"/>
                <a:gridCol w="3873215"/>
                <a:gridCol w="984017"/>
                <a:gridCol w="347647"/>
                <a:gridCol w="536201"/>
                <a:gridCol w="542093"/>
                <a:gridCol w="394785"/>
                <a:gridCol w="406570"/>
                <a:gridCol w="471385"/>
                <a:gridCol w="453708"/>
              </a:tblGrid>
              <a:tr h="113186"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 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MX" sz="800" u="none" strike="noStrike">
                          <a:effectLst/>
                        </a:rPr>
                        <a:t>REPORTE DE LISTA DE ACTIVIDADES POR FUNCIONES O PROCESOS</a:t>
                      </a:r>
                      <a:endParaRPr lang="es-MX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800" u="none" strike="noStrike">
                          <a:effectLst/>
                        </a:rPr>
                        <a:t>11-nov-08</a:t>
                      </a:r>
                      <a:endParaRPr lang="es-MX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3" gridSpan="4"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 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94322">
                <a:tc gridSpan="2">
                  <a:txBody>
                    <a:bodyPr/>
                    <a:lstStyle/>
                    <a:p>
                      <a:pPr algn="l" fontAlgn="b"/>
                      <a:r>
                        <a:rPr lang="it-IT" sz="800" u="none" strike="noStrike" dirty="0">
                          <a:effectLst/>
                        </a:rPr>
                        <a:t>Apellidos/Nombre: Alí Giovanni Moran García</a:t>
                      </a:r>
                      <a:endParaRPr lang="it-IT" sz="8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>
                          <a:effectLst/>
                        </a:rPr>
                        <a:t>Área : Proyecto Delta del Grijalva</a:t>
                      </a:r>
                      <a:endParaRPr lang="es-MX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41483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 dirty="0">
                          <a:effectLst/>
                        </a:rPr>
                        <a:t>Antigüedad:  1 año y 6 meses</a:t>
                      </a:r>
                      <a:endParaRPr lang="es-MX" sz="8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it-IT" sz="800" u="none" strike="noStrike">
                          <a:effectLst/>
                        </a:rPr>
                        <a:t>Puesto: Especialista Tecnico C - Geologo</a:t>
                      </a:r>
                      <a:endParaRPr lang="it-IT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82966"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NP</a:t>
                      </a:r>
                      <a:endParaRPr lang="es-MX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Actividad o Tarea</a:t>
                      </a:r>
                      <a:endParaRPr lang="es-MX" sz="8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Unidad de medida</a:t>
                      </a:r>
                      <a:endParaRPr lang="es-MX" sz="8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Cant.</a:t>
                      </a:r>
                      <a:endParaRPr lang="es-MX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Frecuencia</a:t>
                      </a:r>
                      <a:endParaRPr lang="es-MX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Tiempo estimado (minutos)</a:t>
                      </a:r>
                      <a:endParaRPr lang="es-MX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TTP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TTA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Cálculo %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Clas. ABC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910"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1</a:t>
                      </a:r>
                      <a:endParaRPr lang="es-MX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 dirty="0">
                          <a:effectLst/>
                        </a:rPr>
                        <a:t>Chequeo de reportes de pozos (Productividad - Geología - Operación)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Reportes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3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Diaria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10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0.50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0.50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4.74%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A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2225"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2</a:t>
                      </a:r>
                      <a:endParaRPr lang="es-MX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 dirty="0">
                          <a:effectLst/>
                        </a:rPr>
                        <a:t>Junta de pozos</a:t>
                      </a:r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Juntas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1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Diaria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30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0.50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1.00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9.48%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A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35805"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3</a:t>
                      </a:r>
                      <a:endParaRPr lang="es-MX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 dirty="0">
                          <a:effectLst/>
                        </a:rPr>
                        <a:t>Actualización de datos en software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Datos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4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Diaria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10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0.67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1.67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15.80%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A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7595"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4</a:t>
                      </a:r>
                      <a:endParaRPr lang="es-MX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 dirty="0">
                          <a:effectLst/>
                        </a:rPr>
                        <a:t>Juntas de perforación de pozos 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Juntas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1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Semanal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120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0.36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2.03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19.20%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A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6330"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5</a:t>
                      </a:r>
                      <a:endParaRPr lang="es-MX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>
                          <a:effectLst/>
                        </a:rPr>
                        <a:t>Actualización de presentaciones de geología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Presentaciones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3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Semanal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60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0.54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2.57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24.32%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A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7989"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6</a:t>
                      </a:r>
                      <a:endParaRPr lang="es-MX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>
                          <a:effectLst/>
                        </a:rPr>
                        <a:t>Elaboración y actualización de base de pozo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u="none" strike="noStrike" dirty="0">
                          <a:effectLst/>
                        </a:rPr>
                        <a:t>Base de pozo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1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Semanal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960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2.88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5.44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51.58%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A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7989"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7</a:t>
                      </a:r>
                      <a:endParaRPr lang="es-MX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>
                          <a:effectLst/>
                        </a:rPr>
                        <a:t>Seguimiento al VCD de pozos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Seguimientos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2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Semanal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60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0.36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5.80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54.99%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A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1176"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8</a:t>
                      </a:r>
                      <a:endParaRPr lang="es-MX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800" u="none" strike="noStrike">
                          <a:effectLst/>
                        </a:rPr>
                        <a:t>Actualización de columnas geologicas configuraciones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Actualizaciones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3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Semanal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180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1.62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7.42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70.32%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A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6112"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9</a:t>
                      </a:r>
                      <a:endParaRPr lang="es-MX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>
                          <a:effectLst/>
                        </a:rPr>
                        <a:t>Actualización de secciones estructurales y diagramaticas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Secciones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5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Semanal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60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0.90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8.32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78.84%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A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6112"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10</a:t>
                      </a:r>
                      <a:endParaRPr lang="es-MX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>
                          <a:effectLst/>
                        </a:rPr>
                        <a:t>Elaboración del reporte de eficiencias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Reportes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1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Diaria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80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1.33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9.65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91.48%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B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6112"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11</a:t>
                      </a:r>
                      <a:endParaRPr lang="es-MX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>
                          <a:effectLst/>
                        </a:rPr>
                        <a:t>Seguimiento del control geologico y registro de hidrocarburos de los pozos de perforación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Seguimientos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 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Diaria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60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0.00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9.65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91.48%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B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6112"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12</a:t>
                      </a:r>
                      <a:endParaRPr lang="es-MX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>
                          <a:effectLst/>
                        </a:rPr>
                        <a:t>Salidas a juntas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Salidas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2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Semanal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90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0.54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10.19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96.59%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C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6112"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13</a:t>
                      </a:r>
                      <a:endParaRPr lang="es-MX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MX" sz="800" u="none" strike="noStrike">
                          <a:effectLst/>
                        </a:rPr>
                        <a:t>Reuniones técnicas para desarrollo de campos 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Reuniones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2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Semanal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60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0.36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10.55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100.00%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C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6112"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 </a:t>
                      </a:r>
                      <a:endParaRPr lang="es-MX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>
                          <a:effectLst/>
                        </a:rPr>
                        <a:t> 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 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 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 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 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10.5506</a:t>
                      </a:r>
                      <a:endParaRPr lang="es-MX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 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 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 </a:t>
                      </a:r>
                      <a:endParaRPr lang="es-MX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045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iseño predeterminado">
  <a:themeElements>
    <a:clrScheme name="1_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ere1">
    <a:dk1>
      <a:srgbClr val="FFFFFF"/>
    </a:dk1>
    <a:lt1>
      <a:srgbClr val="FFFFFF"/>
    </a:lt1>
    <a:dk2>
      <a:srgbClr val="002060"/>
    </a:dk2>
    <a:lt2>
      <a:srgbClr val="969696"/>
    </a:lt2>
    <a:accent1>
      <a:srgbClr val="C0C0C0"/>
    </a:accent1>
    <a:accent2>
      <a:srgbClr val="0070C0"/>
    </a:accent2>
    <a:accent3>
      <a:srgbClr val="FFFFFF"/>
    </a:accent3>
    <a:accent4>
      <a:srgbClr val="006000"/>
    </a:accent4>
    <a:accent5>
      <a:srgbClr val="0070C0"/>
    </a:accent5>
    <a:accent6>
      <a:srgbClr val="007300"/>
    </a:accent6>
    <a:hlink>
      <a:srgbClr val="002060"/>
    </a:hlink>
    <a:folHlink>
      <a:srgbClr val="5F5F5F"/>
    </a:folHlink>
  </a:clrScheme>
  <a:fontScheme name="1_PEP Región Sur">
    <a:majorFont>
      <a:latin typeface="Arial"/>
      <a:ea typeface=""/>
      <a:cs typeface="Times New Roman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bere1">
    <a:dk1>
      <a:srgbClr val="FFFFFF"/>
    </a:dk1>
    <a:lt1>
      <a:srgbClr val="FFFFFF"/>
    </a:lt1>
    <a:dk2>
      <a:srgbClr val="002060"/>
    </a:dk2>
    <a:lt2>
      <a:srgbClr val="969696"/>
    </a:lt2>
    <a:accent1>
      <a:srgbClr val="C0C0C0"/>
    </a:accent1>
    <a:accent2>
      <a:srgbClr val="0070C0"/>
    </a:accent2>
    <a:accent3>
      <a:srgbClr val="FFFFFF"/>
    </a:accent3>
    <a:accent4>
      <a:srgbClr val="006000"/>
    </a:accent4>
    <a:accent5>
      <a:srgbClr val="0070C0"/>
    </a:accent5>
    <a:accent6>
      <a:srgbClr val="007300"/>
    </a:accent6>
    <a:hlink>
      <a:srgbClr val="002060"/>
    </a:hlink>
    <a:folHlink>
      <a:srgbClr val="5F5F5F"/>
    </a:folHlink>
  </a:clrScheme>
  <a:fontScheme name="1_PEP Región Sur">
    <a:majorFont>
      <a:latin typeface="Arial"/>
      <a:ea typeface=""/>
      <a:cs typeface="Times New Roman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1457</TotalTime>
  <Words>2543</Words>
  <Application>Microsoft Office PowerPoint</Application>
  <PresentationFormat>Presentación en pantalla (4:3)</PresentationFormat>
  <Paragraphs>1353</Paragraphs>
  <Slides>20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20</vt:i4>
      </vt:variant>
    </vt:vector>
  </HeadingPairs>
  <TitlesOfParts>
    <vt:vector size="22" baseType="lpstr">
      <vt:lpstr>Tema de Office</vt:lpstr>
      <vt:lpstr>1_Diseño predeterminado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Grado de Especialización</vt:lpstr>
      <vt:lpstr>Personal Entrevistados  en el Proyecto Integral del Grijalva.</vt:lpstr>
      <vt:lpstr>Presentación de PowerPoint</vt:lpstr>
    </vt:vector>
  </TitlesOfParts>
  <Company>Halliburton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Early P. Halliburton</dc:creator>
  <cp:lastModifiedBy>Edgar</cp:lastModifiedBy>
  <cp:revision>37</cp:revision>
  <dcterms:created xsi:type="dcterms:W3CDTF">2010-11-17T16:29:25Z</dcterms:created>
  <dcterms:modified xsi:type="dcterms:W3CDTF">2010-11-20T14:08:28Z</dcterms:modified>
</cp:coreProperties>
</file>