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8" r:id="rId4"/>
    <p:sldId id="264" r:id="rId5"/>
    <p:sldId id="269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1C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BF40D-009E-47F5-B913-E5D2F742168E}" type="datetimeFigureOut">
              <a:rPr lang="es-AR" smtClean="0"/>
              <a:t>11/03/2009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2D09-9A3B-4B2C-8309-B4CE67AA24D0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4319606"/>
            <a:ext cx="7900998" cy="1752600"/>
          </a:xfr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 un paradigma (modelo o patrón) de programación que usa objetos y sus interacciones para diseñar aplicaciones y programas de computadora</a:t>
            </a:r>
          </a:p>
          <a:p>
            <a:endParaRPr lang="es-A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428728" y="500042"/>
            <a:ext cx="6000792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PROGRAMACION ORIENTADA A OBJETOS</a:t>
            </a:r>
            <a:endParaRPr lang="es-ES" sz="4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214678" y="2071678"/>
            <a:ext cx="224738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(POO)</a:t>
            </a:r>
            <a:endParaRPr lang="es-E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15 Flecha a la derecha con muesca"/>
          <p:cNvSpPr/>
          <p:nvPr/>
        </p:nvSpPr>
        <p:spPr>
          <a:xfrm rot="5400000">
            <a:off x="4071934" y="3286124"/>
            <a:ext cx="571504" cy="1000132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1785950" cy="35719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AR" sz="2400" b="1" dirty="0" smtClean="0"/>
              <a:t>OBJETO</a:t>
            </a:r>
            <a:endParaRPr lang="es-AR" sz="2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3298" y="642918"/>
            <a:ext cx="5472106" cy="928694"/>
          </a:xfr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s-A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 entidades que combinan estado, comportamiento e identidad </a:t>
            </a:r>
            <a:endParaRPr lang="es-AR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A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000100" y="1785926"/>
            <a:ext cx="1714512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A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s-A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Estado</a:t>
            </a:r>
            <a:endParaRPr kumimoji="0" lang="es-AR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Flecha a la derecha con muesca"/>
          <p:cNvSpPr/>
          <p:nvPr/>
        </p:nvSpPr>
        <p:spPr>
          <a:xfrm>
            <a:off x="2357422" y="857232"/>
            <a:ext cx="857256" cy="285752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3000364" y="1785926"/>
            <a:ext cx="2786082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AR" sz="24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Comportamiento</a:t>
            </a:r>
            <a:endParaRPr kumimoji="0" lang="es-A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6072198" y="1785926"/>
            <a:ext cx="2000264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A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s-AR" sz="2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Identidad</a:t>
            </a:r>
            <a:endParaRPr kumimoji="0" lang="es-A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928662" y="3272569"/>
            <a:ext cx="1785950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Está compuesto de </a:t>
            </a:r>
            <a:r>
              <a:rPr lang="es-AR" i="1" dirty="0" smtClean="0"/>
              <a:t>datos</a:t>
            </a:r>
            <a:r>
              <a:rPr lang="es-AR" dirty="0" smtClean="0"/>
              <a:t>, será uno o varios atributos a los que se habrán asignado unos valores concretos (datos).</a:t>
            </a:r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214678" y="3571876"/>
            <a:ext cx="2357454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Está definido por los procedimientos o </a:t>
            </a:r>
            <a:r>
              <a:rPr lang="es-AR" i="1" dirty="0" smtClean="0"/>
              <a:t>métodos</a:t>
            </a:r>
            <a:r>
              <a:rPr lang="es-AR" dirty="0" smtClean="0"/>
              <a:t> con que puede operar dicho objeto, es decir, qué operaciones se pueden realizar con él. </a:t>
            </a:r>
            <a:endParaRPr lang="es-AR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143636" y="3746376"/>
            <a:ext cx="1785950" cy="17543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Es una propiedad de un objeto que lo diferencia del resto, es su identificador</a:t>
            </a:r>
            <a:endParaRPr lang="es-AR" dirty="0"/>
          </a:p>
        </p:txBody>
      </p:sp>
      <p:sp>
        <p:nvSpPr>
          <p:cNvPr id="17" name="16 Flecha a la derecha con muesca"/>
          <p:cNvSpPr/>
          <p:nvPr/>
        </p:nvSpPr>
        <p:spPr>
          <a:xfrm rot="5400000">
            <a:off x="1535885" y="2250273"/>
            <a:ext cx="607223" cy="964413"/>
          </a:xfrm>
          <a:prstGeom prst="notchedRightArrow">
            <a:avLst/>
          </a:prstGeom>
          <a:solidFill>
            <a:srgbClr val="F21C0C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8" name="17 Flecha a la derecha con muesca"/>
          <p:cNvSpPr/>
          <p:nvPr/>
        </p:nvSpPr>
        <p:spPr>
          <a:xfrm rot="5400000">
            <a:off x="4071934" y="2250273"/>
            <a:ext cx="607223" cy="964413"/>
          </a:xfrm>
          <a:prstGeom prst="notchedRightArrow">
            <a:avLst/>
          </a:prstGeom>
          <a:solidFill>
            <a:srgbClr val="F21C0C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9" name="18 Flecha a la derecha con muesca"/>
          <p:cNvSpPr/>
          <p:nvPr/>
        </p:nvSpPr>
        <p:spPr>
          <a:xfrm rot="5400000">
            <a:off x="6715140" y="2250273"/>
            <a:ext cx="607223" cy="964413"/>
          </a:xfrm>
          <a:prstGeom prst="notchedRightArrow">
            <a:avLst/>
          </a:prstGeom>
          <a:solidFill>
            <a:srgbClr val="F21C0C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14546" y="285728"/>
            <a:ext cx="6329362" cy="6286544"/>
          </a:xfr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1" algn="just">
              <a:buFont typeface="Wingdings" pitchFamily="2" charset="2"/>
              <a:buChar char="ü"/>
            </a:pPr>
            <a:r>
              <a:rPr lang="es-A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s-A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xpresa un programa como un conjunto de objetos, que colaboran entre ellos para realizar tareas.</a:t>
            </a:r>
          </a:p>
          <a:p>
            <a:pPr lvl="1" algn="just"/>
            <a:endParaRPr lang="es-A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/>
            <a:endParaRPr lang="es-A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A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s-A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ermite hacer los programas y módulos más fáciles de escribir, mantener y reutilizar.</a:t>
            </a:r>
          </a:p>
          <a:p>
            <a:pPr lvl="1" algn="just"/>
            <a:endParaRPr lang="es-A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/>
            <a:endParaRPr lang="es-A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A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esta forma, un objeto contiene toda la información que permite definirlo e identificarlo frente a otros objetos.</a:t>
            </a:r>
          </a:p>
          <a:p>
            <a:pPr lvl="1" algn="just"/>
            <a:endParaRPr lang="es-A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/>
            <a:endParaRPr lang="es-A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A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Los Objetos disponen de mecanismos de interacción llamados </a:t>
            </a:r>
            <a:r>
              <a:rPr lang="es-AR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</a:t>
            </a:r>
            <a:r>
              <a:rPr lang="es-A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que favorecen la comunicación entre ellos.</a:t>
            </a:r>
          </a:p>
          <a:p>
            <a:pPr lvl="1" algn="just"/>
            <a:endParaRPr lang="es-A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/>
            <a:endParaRPr lang="es-A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A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Esta comunicación favorece a su vez el cambio de </a:t>
            </a:r>
            <a:r>
              <a:rPr lang="es-AR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estado</a:t>
            </a:r>
            <a:r>
              <a:rPr lang="es-A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en los propios objetos. Esta característica lleva a tratarlos como unidades indivisibles, en las que no se separan ni deben separarse el estado y el comportamiento.</a:t>
            </a:r>
          </a:p>
          <a:p>
            <a:pPr lvl="1" algn="just"/>
            <a:endParaRPr lang="es-A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/>
            <a:endParaRPr lang="es-A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85720" y="2841965"/>
            <a:ext cx="178594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POO</a:t>
            </a:r>
            <a:endParaRPr lang="es-ES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Flecha a la derecha con muesca"/>
          <p:cNvSpPr/>
          <p:nvPr/>
        </p:nvSpPr>
        <p:spPr>
          <a:xfrm rot="5400000">
            <a:off x="5214942" y="857232"/>
            <a:ext cx="285752" cy="571504"/>
          </a:xfrm>
          <a:prstGeom prst="notchedRight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Flecha a la derecha con muesca"/>
          <p:cNvSpPr/>
          <p:nvPr/>
        </p:nvSpPr>
        <p:spPr>
          <a:xfrm rot="5400000">
            <a:off x="5214942" y="2000240"/>
            <a:ext cx="285752" cy="571504"/>
          </a:xfrm>
          <a:prstGeom prst="notchedRight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8" name="7 Flecha a la derecha con muesca"/>
          <p:cNvSpPr/>
          <p:nvPr/>
        </p:nvSpPr>
        <p:spPr>
          <a:xfrm rot="5400000">
            <a:off x="5214942" y="3143248"/>
            <a:ext cx="285752" cy="571504"/>
          </a:xfrm>
          <a:prstGeom prst="notchedRight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9" name="8 Flecha a la derecha con muesca"/>
          <p:cNvSpPr/>
          <p:nvPr/>
        </p:nvSpPr>
        <p:spPr>
          <a:xfrm rot="5400000">
            <a:off x="5214942" y="4500570"/>
            <a:ext cx="285752" cy="571504"/>
          </a:xfrm>
          <a:prstGeom prst="notchedRight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0" name="9 Abrir llave"/>
          <p:cNvSpPr/>
          <p:nvPr/>
        </p:nvSpPr>
        <p:spPr>
          <a:xfrm>
            <a:off x="2000232" y="214290"/>
            <a:ext cx="714380" cy="6215106"/>
          </a:xfrm>
          <a:prstGeom prst="leftBrace">
            <a:avLst>
              <a:gd name="adj1" fmla="val 8333"/>
              <a:gd name="adj2" fmla="val 48949"/>
            </a:avLst>
          </a:prstGeom>
          <a:noFill/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357158" y="285728"/>
            <a:ext cx="4500594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CONCEPTOS FUNDAMENTALES</a:t>
            </a:r>
            <a:endParaRPr kumimoji="0" lang="es-AR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285720" y="1357298"/>
            <a:ext cx="1714512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A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s-A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CLASE</a:t>
            </a:r>
            <a:endParaRPr kumimoji="0" lang="es-AR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14 Flecha a la derecha con muesca"/>
          <p:cNvSpPr/>
          <p:nvPr/>
        </p:nvSpPr>
        <p:spPr>
          <a:xfrm>
            <a:off x="2285984" y="1428736"/>
            <a:ext cx="571504" cy="357190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7" name="16 Rectángulo"/>
          <p:cNvSpPr/>
          <p:nvPr/>
        </p:nvSpPr>
        <p:spPr>
          <a:xfrm>
            <a:off x="3071818" y="1299977"/>
            <a:ext cx="514352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dirty="0"/>
              <a:t>D</a:t>
            </a:r>
            <a:r>
              <a:rPr lang="es-AR" dirty="0" smtClean="0"/>
              <a:t>efiniciones de las propiedades y comportamiento de un tipo de objeto concreto</a:t>
            </a:r>
            <a:endParaRPr lang="es-AR" dirty="0"/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285720" y="2357430"/>
            <a:ext cx="1714512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AR" sz="2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METODO</a:t>
            </a:r>
            <a:endParaRPr kumimoji="0" lang="es-AR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8 Flecha a la derecha con muesca"/>
          <p:cNvSpPr/>
          <p:nvPr/>
        </p:nvSpPr>
        <p:spPr>
          <a:xfrm>
            <a:off x="2285984" y="2428868"/>
            <a:ext cx="571504" cy="357190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1" name="20 Rectángulo"/>
          <p:cNvSpPr/>
          <p:nvPr/>
        </p:nvSpPr>
        <p:spPr>
          <a:xfrm>
            <a:off x="3071818" y="2071678"/>
            <a:ext cx="514352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dirty="0" smtClean="0"/>
              <a:t>Algoritmo asociado a un objeto (o a una clase de objetos), cuya ejecución se desencadena tras la recepción de un "mensaje“. </a:t>
            </a:r>
            <a:endParaRPr lang="es-AR" dirty="0"/>
          </a:p>
        </p:txBody>
      </p:sp>
      <p:sp>
        <p:nvSpPr>
          <p:cNvPr id="22" name="2 Subtítulo"/>
          <p:cNvSpPr txBox="1">
            <a:spLocks/>
          </p:cNvSpPr>
          <p:nvPr/>
        </p:nvSpPr>
        <p:spPr>
          <a:xfrm>
            <a:off x="285720" y="3429000"/>
            <a:ext cx="1714512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A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EVENTO</a:t>
            </a:r>
            <a:endParaRPr kumimoji="0" lang="es-AR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22 Flecha a la derecha con muesca"/>
          <p:cNvSpPr/>
          <p:nvPr/>
        </p:nvSpPr>
        <p:spPr>
          <a:xfrm>
            <a:off x="2285984" y="3429000"/>
            <a:ext cx="571504" cy="357190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5" name="24 Rectángulo"/>
          <p:cNvSpPr/>
          <p:nvPr/>
        </p:nvSpPr>
        <p:spPr>
          <a:xfrm>
            <a:off x="3071818" y="3143248"/>
            <a:ext cx="514352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dirty="0"/>
              <a:t>U</a:t>
            </a:r>
            <a:r>
              <a:rPr lang="es-AR" dirty="0" smtClean="0"/>
              <a:t>n suceso en el sistema (tal como una interacción del usuario con la máquina, o un mensaje enviado por un objeto). </a:t>
            </a:r>
            <a:endParaRPr lang="es-AR" dirty="0"/>
          </a:p>
        </p:txBody>
      </p:sp>
      <p:sp>
        <p:nvSpPr>
          <p:cNvPr id="26" name="2 Subtítulo"/>
          <p:cNvSpPr txBox="1">
            <a:spLocks/>
          </p:cNvSpPr>
          <p:nvPr/>
        </p:nvSpPr>
        <p:spPr>
          <a:xfrm>
            <a:off x="285720" y="4500570"/>
            <a:ext cx="1714512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AR" sz="2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MENSAJE</a:t>
            </a:r>
            <a:endParaRPr kumimoji="0" lang="es-AR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26 Flecha a la derecha con muesca"/>
          <p:cNvSpPr/>
          <p:nvPr/>
        </p:nvSpPr>
        <p:spPr>
          <a:xfrm>
            <a:off x="2285984" y="4500570"/>
            <a:ext cx="571504" cy="357190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8" name="27 Rectángulo"/>
          <p:cNvSpPr/>
          <p:nvPr/>
        </p:nvSpPr>
        <p:spPr>
          <a:xfrm>
            <a:off x="3071818" y="4214818"/>
            <a:ext cx="514352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dirty="0" smtClean="0"/>
              <a:t>Una comunicación dirigida a un objeto, que le ordena que ejecute uno de sus métodos con ciertos parámetros asociados al evento que lo generó.</a:t>
            </a:r>
            <a:endParaRPr lang="es-AR" dirty="0"/>
          </a:p>
        </p:txBody>
      </p:sp>
      <p:sp>
        <p:nvSpPr>
          <p:cNvPr id="29" name="2 Subtítulo"/>
          <p:cNvSpPr txBox="1">
            <a:spLocks/>
          </p:cNvSpPr>
          <p:nvPr/>
        </p:nvSpPr>
        <p:spPr>
          <a:xfrm>
            <a:off x="285720" y="5572140"/>
            <a:ext cx="1714512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A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ATRIBUTO</a:t>
            </a:r>
            <a:endParaRPr kumimoji="0" lang="es-AR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29 Flecha a la derecha con muesca"/>
          <p:cNvSpPr/>
          <p:nvPr/>
        </p:nvSpPr>
        <p:spPr>
          <a:xfrm>
            <a:off x="2285984" y="5572140"/>
            <a:ext cx="571504" cy="357190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1" name="30 Rectángulo"/>
          <p:cNvSpPr/>
          <p:nvPr/>
        </p:nvSpPr>
        <p:spPr>
          <a:xfrm>
            <a:off x="3071818" y="5286388"/>
            <a:ext cx="514352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dirty="0" smtClean="0"/>
              <a:t>Contenedor de un tipo de datos asociados a un objeto (o a una clase de objetos), que hace los datos visibles desde fuera del objeto y cuyo valor puede ser alterado por la ejecución de algún método.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357158" y="571480"/>
            <a:ext cx="4500594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CARACTERISTICAS DE LA </a:t>
            </a:r>
            <a:r>
              <a:rPr kumimoji="0" lang="es-A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POO</a:t>
            </a:r>
            <a:endParaRPr kumimoji="0" lang="es-AR" sz="2400" b="1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785786" y="1571612"/>
            <a:ext cx="2000264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AR" sz="2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ABSTRACCION</a:t>
            </a:r>
            <a:endParaRPr kumimoji="0" lang="es-AR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143256" y="1237292"/>
            <a:ext cx="5429272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sz="1600" dirty="0" smtClean="0"/>
              <a:t>Cada objeto en el sistema sirve como modelo de un "agente" abstracto que puede realizar trabajo, informar y cambiar su estado, y "comunicarse" con otros objetos en el sistema sin revelar </a:t>
            </a:r>
            <a:r>
              <a:rPr lang="es-AR" sz="1600" i="1" dirty="0" smtClean="0"/>
              <a:t>cómo</a:t>
            </a:r>
            <a:r>
              <a:rPr lang="es-AR" sz="1600" dirty="0" smtClean="0"/>
              <a:t> se implementan estas características. </a:t>
            </a:r>
            <a:endParaRPr lang="es-AR" sz="1600" dirty="0"/>
          </a:p>
        </p:txBody>
      </p:sp>
      <p:sp>
        <p:nvSpPr>
          <p:cNvPr id="32" name="2 Subtítulo"/>
          <p:cNvSpPr txBox="1">
            <a:spLocks/>
          </p:cNvSpPr>
          <p:nvPr/>
        </p:nvSpPr>
        <p:spPr>
          <a:xfrm>
            <a:off x="214282" y="2564120"/>
            <a:ext cx="2786082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A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ENCAPSULAMIENTO</a:t>
            </a:r>
            <a:endParaRPr kumimoji="0" lang="es-AR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143256" y="2383689"/>
            <a:ext cx="5429272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sz="1600" dirty="0" smtClean="0"/>
              <a:t>Significa reunir a todos los elementos que pueden considerarse pertenecientes a una misma entidad, al mismo nivel de abstracción.</a:t>
            </a:r>
            <a:endParaRPr lang="es-AR" sz="1600" dirty="0"/>
          </a:p>
        </p:txBody>
      </p:sp>
      <p:sp>
        <p:nvSpPr>
          <p:cNvPr id="34" name="2 Subtítulo"/>
          <p:cNvSpPr txBox="1">
            <a:spLocks/>
          </p:cNvSpPr>
          <p:nvPr/>
        </p:nvSpPr>
        <p:spPr>
          <a:xfrm>
            <a:off x="500034" y="3506086"/>
            <a:ext cx="2286016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AR" sz="2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OCULTACION</a:t>
            </a:r>
            <a:endParaRPr kumimoji="0" lang="es-AR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3143240" y="3286124"/>
            <a:ext cx="5429272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sz="1600" dirty="0" smtClean="0"/>
              <a:t>El aislamiento protege a las propiedades de un objeto contra su modificación por quien no tenga derecho a acceder a ellas, solamente los propios métodos internos del objeto pueden acceder a su estado.</a:t>
            </a:r>
            <a:endParaRPr lang="es-AR" sz="1600" dirty="0"/>
          </a:p>
        </p:txBody>
      </p:sp>
      <p:sp>
        <p:nvSpPr>
          <p:cNvPr id="36" name="2 Subtítulo"/>
          <p:cNvSpPr txBox="1">
            <a:spLocks/>
          </p:cNvSpPr>
          <p:nvPr/>
        </p:nvSpPr>
        <p:spPr>
          <a:xfrm>
            <a:off x="500034" y="4577656"/>
            <a:ext cx="2286016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A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POLIMORFISMO</a:t>
            </a:r>
            <a:endParaRPr lang="es-AR" sz="240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143240" y="4429132"/>
            <a:ext cx="5429272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sz="1600" dirty="0" smtClean="0"/>
              <a:t>Comportamientos diferentes, asociados a objetos distintos, pueden compartir el mismo nombre, al llamarlos por ese nombre se utilizará el comportamiento correspondiente al objeto que se esté usando. </a:t>
            </a:r>
            <a:endParaRPr lang="es-AR" sz="1600" dirty="0"/>
          </a:p>
        </p:txBody>
      </p:sp>
      <p:sp>
        <p:nvSpPr>
          <p:cNvPr id="38" name="2 Subtítulo"/>
          <p:cNvSpPr txBox="1">
            <a:spLocks/>
          </p:cNvSpPr>
          <p:nvPr/>
        </p:nvSpPr>
        <p:spPr>
          <a:xfrm>
            <a:off x="500034" y="5643578"/>
            <a:ext cx="2286016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AR" sz="2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HERENCIA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3143240" y="5572140"/>
            <a:ext cx="5429272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sz="1600" dirty="0" smtClean="0"/>
              <a:t>Las clases no están aisladas, sino que se relacionan entre sí, formando una jerarquía de clasificación. Los objetos heredan las propiedades y el comportamiento de todas las clases a las que pertenecen.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519</Words>
  <Application>Microsoft Office PowerPoint</Application>
  <PresentationFormat>Presentación en pantalla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OBJETO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23</cp:revision>
  <dcterms:created xsi:type="dcterms:W3CDTF">2009-03-11T19:57:31Z</dcterms:created>
  <dcterms:modified xsi:type="dcterms:W3CDTF">2009-03-12T03:05:45Z</dcterms:modified>
</cp:coreProperties>
</file>