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E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5" d="100"/>
          <a:sy n="65" d="100"/>
        </p:scale>
        <p:origin x="-5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4B42C-52FE-4A1A-9B97-8CDEFFD2D8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13541F-3A9F-499C-9877-037931EE5DA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Período prenatal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FB65AE-230F-42F4-B751-84F10FF03FF1}" type="parTrans" cxnId="{31A15215-D879-439F-8C90-25666D807E51}">
      <dgm:prSet/>
      <dgm:spPr/>
      <dgm:t>
        <a:bodyPr/>
        <a:lstStyle/>
        <a:p>
          <a:endParaRPr lang="es-ES"/>
        </a:p>
      </dgm:t>
    </dgm:pt>
    <dgm:pt modelId="{79759FB9-AF83-4C25-AADC-DA8741739FCD}" type="sibTrans" cxnId="{31A15215-D879-439F-8C90-25666D807E51}">
      <dgm:prSet/>
      <dgm:spPr/>
      <dgm:t>
        <a:bodyPr/>
        <a:lstStyle/>
        <a:p>
          <a:endParaRPr lang="es-ES"/>
        </a:p>
      </dgm:t>
    </dgm:pt>
    <dgm:pt modelId="{9D00FFF8-D5DD-41D8-8659-27B642F2E8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Infancia y primeros pasos</a:t>
          </a:r>
          <a:r>
            <a:rPr lang="es-ES" sz="2000" b="1" dirty="0" smtClean="0">
              <a:solidFill>
                <a:schemeClr val="tx1"/>
              </a:solidFill>
            </a:rPr>
            <a:t>.</a:t>
          </a:r>
          <a:endParaRPr lang="es-ES" sz="2000" b="1" dirty="0">
            <a:solidFill>
              <a:schemeClr val="tx1"/>
            </a:solidFill>
          </a:endParaRPr>
        </a:p>
      </dgm:t>
    </dgm:pt>
    <dgm:pt modelId="{004B0C01-7378-4764-BCC1-B111020E4BDD}" type="parTrans" cxnId="{7491F28D-41E2-49F1-987E-116D52854A6E}">
      <dgm:prSet/>
      <dgm:spPr/>
      <dgm:t>
        <a:bodyPr/>
        <a:lstStyle/>
        <a:p>
          <a:endParaRPr lang="es-ES"/>
        </a:p>
      </dgm:t>
    </dgm:pt>
    <dgm:pt modelId="{F60FD279-A70A-40F1-85C1-FE82992361F7}" type="sibTrans" cxnId="{7491F28D-41E2-49F1-987E-116D52854A6E}">
      <dgm:prSet/>
      <dgm:spPr/>
      <dgm:t>
        <a:bodyPr/>
        <a:lstStyle/>
        <a:p>
          <a:endParaRPr lang="es-ES"/>
        </a:p>
      </dgm:t>
    </dgm:pt>
    <dgm:pt modelId="{46F16F9F-49C9-4068-9266-7426BE20E288}">
      <dgm:prSet custT="1"/>
      <dgm:spPr>
        <a:solidFill>
          <a:srgbClr val="FFC000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.Niñez temprana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3E28C0-747C-493E-856C-52A2A9CAA967}" type="parTrans" cxnId="{A9C45FC3-E628-4F70-A0A5-1B0C0FBA6993}">
      <dgm:prSet/>
      <dgm:spPr/>
      <dgm:t>
        <a:bodyPr/>
        <a:lstStyle/>
        <a:p>
          <a:endParaRPr lang="es-ES"/>
        </a:p>
      </dgm:t>
    </dgm:pt>
    <dgm:pt modelId="{DFCA4B27-4EFD-4F23-858A-283F13C23EC6}" type="sibTrans" cxnId="{A9C45FC3-E628-4F70-A0A5-1B0C0FBA6993}">
      <dgm:prSet/>
      <dgm:spPr/>
      <dgm:t>
        <a:bodyPr/>
        <a:lstStyle/>
        <a:p>
          <a:endParaRPr lang="es-ES"/>
        </a:p>
      </dgm:t>
    </dgm:pt>
    <dgm:pt modelId="{2F1B59CB-E897-4481-A986-EC8825E02F12}">
      <dgm:prSet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4. Niñez intermedia </a:t>
          </a:r>
          <a:endParaRPr lang="es-ES" sz="2400" b="1" dirty="0">
            <a:solidFill>
              <a:schemeClr val="tx1"/>
            </a:solidFill>
          </a:endParaRPr>
        </a:p>
      </dgm:t>
    </dgm:pt>
    <dgm:pt modelId="{4D48E975-B02F-429A-9C6B-3E818FF2CE26}" type="parTrans" cxnId="{8AE1DCE7-FE4F-45BB-8E40-8BC9E619CAC6}">
      <dgm:prSet/>
      <dgm:spPr/>
      <dgm:t>
        <a:bodyPr/>
        <a:lstStyle/>
        <a:p>
          <a:endParaRPr lang="es-ES"/>
        </a:p>
      </dgm:t>
    </dgm:pt>
    <dgm:pt modelId="{74A4884C-667E-45E3-8C58-97AA78627849}" type="sibTrans" cxnId="{8AE1DCE7-FE4F-45BB-8E40-8BC9E619CAC6}">
      <dgm:prSet/>
      <dgm:spPr/>
      <dgm:t>
        <a:bodyPr/>
        <a:lstStyle/>
        <a:p>
          <a:endParaRPr lang="es-ES"/>
        </a:p>
      </dgm:t>
    </dgm:pt>
    <dgm:pt modelId="{2C47CFB0-C5E2-42CA-86EB-DE925B779D4E}">
      <dgm:prSet custT="1"/>
      <dgm:spPr>
        <a:solidFill>
          <a:srgbClr val="FFFF00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Adolescencia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C60CF2-E43D-4B38-BB4A-1976A6783781}" type="parTrans" cxnId="{A5F8E794-C7FD-4B52-8C61-C29F9E0F2E1B}">
      <dgm:prSet/>
      <dgm:spPr/>
      <dgm:t>
        <a:bodyPr/>
        <a:lstStyle/>
        <a:p>
          <a:endParaRPr lang="es-ES"/>
        </a:p>
      </dgm:t>
    </dgm:pt>
    <dgm:pt modelId="{5C935FB2-D9DF-4E62-991C-8EED5E1967CD}" type="sibTrans" cxnId="{A5F8E794-C7FD-4B52-8C61-C29F9E0F2E1B}">
      <dgm:prSet/>
      <dgm:spPr/>
      <dgm:t>
        <a:bodyPr/>
        <a:lstStyle/>
        <a:p>
          <a:endParaRPr lang="es-ES"/>
        </a:p>
      </dgm:t>
    </dgm:pt>
    <dgm:pt modelId="{4768E23D-FA2A-4DE1-8BAC-F05F0277D25E}">
      <dgm:prSet custT="1"/>
      <dgm:spPr>
        <a:solidFill>
          <a:srgbClr val="C80EAD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Edad Adulta Temprana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32BA99-5447-4BC2-BECE-EAB7464C787D}" type="parTrans" cxnId="{809217C1-F431-42B1-B4F3-1156BBF1DA79}">
      <dgm:prSet/>
      <dgm:spPr/>
      <dgm:t>
        <a:bodyPr/>
        <a:lstStyle/>
        <a:p>
          <a:endParaRPr lang="es-ES"/>
        </a:p>
      </dgm:t>
    </dgm:pt>
    <dgm:pt modelId="{3952545C-B454-4A71-A7AE-30539F1B2137}" type="sibTrans" cxnId="{809217C1-F431-42B1-B4F3-1156BBF1DA79}">
      <dgm:prSet/>
      <dgm:spPr/>
      <dgm:t>
        <a:bodyPr/>
        <a:lstStyle/>
        <a:p>
          <a:endParaRPr lang="es-ES"/>
        </a:p>
      </dgm:t>
    </dgm:pt>
    <dgm:pt modelId="{E2159379-E39A-4B1A-999E-C1ECF191C1A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Edad Adulta Intermedia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5173EF-C682-4415-87FF-D9BE86A29DBF}" type="parTrans" cxnId="{103B286E-D286-467B-983E-9991462CEAB7}">
      <dgm:prSet/>
      <dgm:spPr/>
      <dgm:t>
        <a:bodyPr/>
        <a:lstStyle/>
        <a:p>
          <a:endParaRPr lang="es-ES"/>
        </a:p>
      </dgm:t>
    </dgm:pt>
    <dgm:pt modelId="{77508AE1-A806-4C3D-B7CB-1846CA7B3252}" type="sibTrans" cxnId="{103B286E-D286-467B-983E-9991462CEAB7}">
      <dgm:prSet/>
      <dgm:spPr/>
      <dgm:t>
        <a:bodyPr/>
        <a:lstStyle/>
        <a:p>
          <a:endParaRPr lang="es-ES"/>
        </a:p>
      </dgm:t>
    </dgm:pt>
    <dgm:pt modelId="{92F646B0-EC77-4F29-ABFE-8E45B4724AEB}">
      <dgm:prSet custT="1"/>
      <dgm:spPr>
        <a:solidFill>
          <a:srgbClr val="FF0000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Edad Adulta Tardía.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7410FB-E0DF-409C-8E2C-4A83A302793E}" type="parTrans" cxnId="{E674143D-AE07-407D-8182-80A74B64E70C}">
      <dgm:prSet/>
      <dgm:spPr/>
      <dgm:t>
        <a:bodyPr/>
        <a:lstStyle/>
        <a:p>
          <a:endParaRPr lang="es-ES"/>
        </a:p>
      </dgm:t>
    </dgm:pt>
    <dgm:pt modelId="{9F07D626-DFCE-4070-AC72-45BBFCB31A4B}" type="sibTrans" cxnId="{E674143D-AE07-407D-8182-80A74B64E70C}">
      <dgm:prSet/>
      <dgm:spPr/>
      <dgm:t>
        <a:bodyPr/>
        <a:lstStyle/>
        <a:p>
          <a:endParaRPr lang="es-ES"/>
        </a:p>
      </dgm:t>
    </dgm:pt>
    <dgm:pt modelId="{31A20737-B66B-4252-BABC-DE7F1412A90B}" type="pres">
      <dgm:prSet presAssocID="{4174B42C-52FE-4A1A-9B97-8CDEFFD2D8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0A255D-999C-4CDF-808C-65B9FD2EA015}" type="pres">
      <dgm:prSet presAssocID="{9D00FFF8-D5DD-41D8-8659-27B642F2E830}" presName="node" presStyleLbl="node1" presStyleIdx="0" presStyleCnt="8" custLinFactX="4293" custLinFactNeighborX="100000" custLinFactNeighborY="9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7C7DD-8BE9-4CE0-9C38-F3533BFD831C}" type="pres">
      <dgm:prSet presAssocID="{F60FD279-A70A-40F1-85C1-FE82992361F7}" presName="sibTrans" presStyleCnt="0"/>
      <dgm:spPr/>
    </dgm:pt>
    <dgm:pt modelId="{32FB169A-9EEA-4991-B887-9DEFAFC2CA99}" type="pres">
      <dgm:prSet presAssocID="{F113541F-3A9F-499C-9877-037931EE5DA0}" presName="node" presStyleLbl="node1" presStyleIdx="1" presStyleCnt="8" custLinFactX="-25486" custLinFactNeighborX="-100000" custLinFactNeighborY="4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8787C-9E80-46EF-88CA-E88EC392B2BB}" type="pres">
      <dgm:prSet presAssocID="{79759FB9-AF83-4C25-AADC-DA8741739FCD}" presName="sibTrans" presStyleCnt="0"/>
      <dgm:spPr/>
    </dgm:pt>
    <dgm:pt modelId="{48A28684-E569-4E2B-B5A6-46CE7E49B167}" type="pres">
      <dgm:prSet presAssocID="{2C47CFB0-C5E2-42CA-86EB-DE925B779D4E}" presName="node" presStyleLbl="node1" presStyleIdx="2" presStyleCnt="8" custScaleX="110048" custLinFactX="-12681" custLinFactY="2578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6038A-0971-44CC-B03C-7B3747EF5F88}" type="pres">
      <dgm:prSet presAssocID="{5C935FB2-D9DF-4E62-991C-8EED5E1967CD}" presName="sibTrans" presStyleCnt="0"/>
      <dgm:spPr/>
    </dgm:pt>
    <dgm:pt modelId="{0741E442-E508-4421-9E75-E738A8A0AED8}" type="pres">
      <dgm:prSet presAssocID="{92F646B0-EC77-4F29-ABFE-8E45B4724AEB}" presName="node" presStyleLbl="node1" presStyleIdx="3" presStyleCnt="8" custLinFactX="76410" custLinFactY="1709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78AA23-E4AF-49F3-A275-5EC8A6076D97}" type="pres">
      <dgm:prSet presAssocID="{9F07D626-DFCE-4070-AC72-45BBFCB31A4B}" presName="sibTrans" presStyleCnt="0"/>
      <dgm:spPr/>
    </dgm:pt>
    <dgm:pt modelId="{989E9DEF-91E8-4358-8AFD-5ECDD6F1E5FC}" type="pres">
      <dgm:prSet presAssocID="{4768E23D-FA2A-4DE1-8BAC-F05F0277D25E}" presName="node" presStyleLbl="node1" presStyleIdx="4" presStyleCnt="8" custLinFactX="12358" custLinFactNeighborX="100000" custLinFactNeighborY="7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EC22B-291C-4B33-A0F2-81EDC650A525}" type="pres">
      <dgm:prSet presAssocID="{3952545C-B454-4A71-A7AE-30539F1B2137}" presName="sibTrans" presStyleCnt="0"/>
      <dgm:spPr/>
    </dgm:pt>
    <dgm:pt modelId="{12AAF4E4-D6FC-48CD-A8BB-C970F6FBEDF4}" type="pres">
      <dgm:prSet presAssocID="{2F1B59CB-E897-4481-A986-EC8825E02F12}" presName="node" presStyleLbl="node1" presStyleIdx="5" presStyleCnt="8" custLinFactX="-100000" custLinFactNeighborX="-140510" custLinFactNeighborY="22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CD659-A3ED-4824-A9E6-33EC315C596D}" type="pres">
      <dgm:prSet presAssocID="{74A4884C-667E-45E3-8C58-97AA78627849}" presName="sibTrans" presStyleCnt="0"/>
      <dgm:spPr/>
    </dgm:pt>
    <dgm:pt modelId="{5B8E6260-93CD-4854-AB09-B57BCE274219}" type="pres">
      <dgm:prSet presAssocID="{46F16F9F-49C9-4068-9266-7426BE20E288}" presName="node" presStyleLbl="node1" presStyleIdx="6" presStyleCnt="8" custLinFactX="57512" custLinFactY="-100000" custLinFactNeighborX="100000" custLinFactNeighborY="-1238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64990-4572-41F8-B8AE-292FC8716897}" type="pres">
      <dgm:prSet presAssocID="{DFCA4B27-4EFD-4F23-858A-283F13C23EC6}" presName="sibTrans" presStyleCnt="0"/>
      <dgm:spPr/>
    </dgm:pt>
    <dgm:pt modelId="{808CFFC2-8EB6-489A-81B6-4EAEE6DFE924}" type="pres">
      <dgm:prSet presAssocID="{E2159379-E39A-4B1A-999E-C1ECF191C1AF}" presName="node" presStyleLbl="node1" presStyleIdx="7" presStyleCnt="8" custLinFactX="-13306" custLinFactNeighborX="-100000" custLinFactNeighborY="4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724BF2-B593-403E-A3BB-6EB5FC301A93}" type="presOf" srcId="{E2159379-E39A-4B1A-999E-C1ECF191C1AF}" destId="{808CFFC2-8EB6-489A-81B6-4EAEE6DFE924}" srcOrd="0" destOrd="0" presId="urn:microsoft.com/office/officeart/2005/8/layout/default"/>
    <dgm:cxn modelId="{E674143D-AE07-407D-8182-80A74B64E70C}" srcId="{4174B42C-52FE-4A1A-9B97-8CDEFFD2D8DA}" destId="{92F646B0-EC77-4F29-ABFE-8E45B4724AEB}" srcOrd="3" destOrd="0" parTransId="{CE7410FB-E0DF-409C-8E2C-4A83A302793E}" sibTransId="{9F07D626-DFCE-4070-AC72-45BBFCB31A4B}"/>
    <dgm:cxn modelId="{F6C4F251-8BED-44C2-81FE-2237B9AF80E9}" type="presOf" srcId="{F113541F-3A9F-499C-9877-037931EE5DA0}" destId="{32FB169A-9EEA-4991-B887-9DEFAFC2CA99}" srcOrd="0" destOrd="0" presId="urn:microsoft.com/office/officeart/2005/8/layout/default"/>
    <dgm:cxn modelId="{47D1E693-EB0C-4925-98CA-BFC32A3EA21E}" type="presOf" srcId="{46F16F9F-49C9-4068-9266-7426BE20E288}" destId="{5B8E6260-93CD-4854-AB09-B57BCE274219}" srcOrd="0" destOrd="0" presId="urn:microsoft.com/office/officeart/2005/8/layout/default"/>
    <dgm:cxn modelId="{A5F8E794-C7FD-4B52-8C61-C29F9E0F2E1B}" srcId="{4174B42C-52FE-4A1A-9B97-8CDEFFD2D8DA}" destId="{2C47CFB0-C5E2-42CA-86EB-DE925B779D4E}" srcOrd="2" destOrd="0" parTransId="{42C60CF2-E43D-4B38-BB4A-1976A6783781}" sibTransId="{5C935FB2-D9DF-4E62-991C-8EED5E1967CD}"/>
    <dgm:cxn modelId="{A165DCE1-97E5-4F8B-8DBF-E3FC01DEAEDD}" type="presOf" srcId="{9D00FFF8-D5DD-41D8-8659-27B642F2E830}" destId="{240A255D-999C-4CDF-808C-65B9FD2EA015}" srcOrd="0" destOrd="0" presId="urn:microsoft.com/office/officeart/2005/8/layout/default"/>
    <dgm:cxn modelId="{31A15215-D879-439F-8C90-25666D807E51}" srcId="{4174B42C-52FE-4A1A-9B97-8CDEFFD2D8DA}" destId="{F113541F-3A9F-499C-9877-037931EE5DA0}" srcOrd="1" destOrd="0" parTransId="{10FB65AE-230F-42F4-B751-84F10FF03FF1}" sibTransId="{79759FB9-AF83-4C25-AADC-DA8741739FCD}"/>
    <dgm:cxn modelId="{809217C1-F431-42B1-B4F3-1156BBF1DA79}" srcId="{4174B42C-52FE-4A1A-9B97-8CDEFFD2D8DA}" destId="{4768E23D-FA2A-4DE1-8BAC-F05F0277D25E}" srcOrd="4" destOrd="0" parTransId="{B132BA99-5447-4BC2-BECE-EAB7464C787D}" sibTransId="{3952545C-B454-4A71-A7AE-30539F1B2137}"/>
    <dgm:cxn modelId="{7491F28D-41E2-49F1-987E-116D52854A6E}" srcId="{4174B42C-52FE-4A1A-9B97-8CDEFFD2D8DA}" destId="{9D00FFF8-D5DD-41D8-8659-27B642F2E830}" srcOrd="0" destOrd="0" parTransId="{004B0C01-7378-4764-BCC1-B111020E4BDD}" sibTransId="{F60FD279-A70A-40F1-85C1-FE82992361F7}"/>
    <dgm:cxn modelId="{A5F0748C-E272-4BD8-B9F1-708CEFCBCE66}" type="presOf" srcId="{2F1B59CB-E897-4481-A986-EC8825E02F12}" destId="{12AAF4E4-D6FC-48CD-A8BB-C970F6FBEDF4}" srcOrd="0" destOrd="0" presId="urn:microsoft.com/office/officeart/2005/8/layout/default"/>
    <dgm:cxn modelId="{103B286E-D286-467B-983E-9991462CEAB7}" srcId="{4174B42C-52FE-4A1A-9B97-8CDEFFD2D8DA}" destId="{E2159379-E39A-4B1A-999E-C1ECF191C1AF}" srcOrd="7" destOrd="0" parTransId="{5B5173EF-C682-4415-87FF-D9BE86A29DBF}" sibTransId="{77508AE1-A806-4C3D-B7CB-1846CA7B3252}"/>
    <dgm:cxn modelId="{C5315B2A-6ECD-443B-BEE4-8EF4051FC0FA}" type="presOf" srcId="{4768E23D-FA2A-4DE1-8BAC-F05F0277D25E}" destId="{989E9DEF-91E8-4358-8AFD-5ECDD6F1E5FC}" srcOrd="0" destOrd="0" presId="urn:microsoft.com/office/officeart/2005/8/layout/default"/>
    <dgm:cxn modelId="{98F19775-7173-450E-B1F4-FCF6E46042D9}" type="presOf" srcId="{92F646B0-EC77-4F29-ABFE-8E45B4724AEB}" destId="{0741E442-E508-4421-9E75-E738A8A0AED8}" srcOrd="0" destOrd="0" presId="urn:microsoft.com/office/officeart/2005/8/layout/default"/>
    <dgm:cxn modelId="{DB117441-714E-4941-8D45-37100E7D6331}" type="presOf" srcId="{2C47CFB0-C5E2-42CA-86EB-DE925B779D4E}" destId="{48A28684-E569-4E2B-B5A6-46CE7E49B167}" srcOrd="0" destOrd="0" presId="urn:microsoft.com/office/officeart/2005/8/layout/default"/>
    <dgm:cxn modelId="{902D571F-7EAC-4A49-9BBD-F673BE749BE4}" type="presOf" srcId="{4174B42C-52FE-4A1A-9B97-8CDEFFD2D8DA}" destId="{31A20737-B66B-4252-BABC-DE7F1412A90B}" srcOrd="0" destOrd="0" presId="urn:microsoft.com/office/officeart/2005/8/layout/default"/>
    <dgm:cxn modelId="{A9C45FC3-E628-4F70-A0A5-1B0C0FBA6993}" srcId="{4174B42C-52FE-4A1A-9B97-8CDEFFD2D8DA}" destId="{46F16F9F-49C9-4068-9266-7426BE20E288}" srcOrd="6" destOrd="0" parTransId="{A73E28C0-747C-493E-856C-52A2A9CAA967}" sibTransId="{DFCA4B27-4EFD-4F23-858A-283F13C23EC6}"/>
    <dgm:cxn modelId="{8AE1DCE7-FE4F-45BB-8E40-8BC9E619CAC6}" srcId="{4174B42C-52FE-4A1A-9B97-8CDEFFD2D8DA}" destId="{2F1B59CB-E897-4481-A986-EC8825E02F12}" srcOrd="5" destOrd="0" parTransId="{4D48E975-B02F-429A-9C6B-3E818FF2CE26}" sibTransId="{74A4884C-667E-45E3-8C58-97AA78627849}"/>
    <dgm:cxn modelId="{0CE75E7F-C04F-4C0B-BCF8-AD9A1A0B227F}" type="presParOf" srcId="{31A20737-B66B-4252-BABC-DE7F1412A90B}" destId="{240A255D-999C-4CDF-808C-65B9FD2EA015}" srcOrd="0" destOrd="0" presId="urn:microsoft.com/office/officeart/2005/8/layout/default"/>
    <dgm:cxn modelId="{21BDDA43-1AA7-415D-AD56-4D09997783E0}" type="presParOf" srcId="{31A20737-B66B-4252-BABC-DE7F1412A90B}" destId="{CEE7C7DD-8BE9-4CE0-9C38-F3533BFD831C}" srcOrd="1" destOrd="0" presId="urn:microsoft.com/office/officeart/2005/8/layout/default"/>
    <dgm:cxn modelId="{B0842C1C-E73F-43C1-B59C-EC85D45E3531}" type="presParOf" srcId="{31A20737-B66B-4252-BABC-DE7F1412A90B}" destId="{32FB169A-9EEA-4991-B887-9DEFAFC2CA99}" srcOrd="2" destOrd="0" presId="urn:microsoft.com/office/officeart/2005/8/layout/default"/>
    <dgm:cxn modelId="{78AD8346-9D88-4532-881C-895D7A27B7E6}" type="presParOf" srcId="{31A20737-B66B-4252-BABC-DE7F1412A90B}" destId="{4798787C-9E80-46EF-88CA-E88EC392B2BB}" srcOrd="3" destOrd="0" presId="urn:microsoft.com/office/officeart/2005/8/layout/default"/>
    <dgm:cxn modelId="{55815706-77E1-4A9A-8A88-1E2952D543F6}" type="presParOf" srcId="{31A20737-B66B-4252-BABC-DE7F1412A90B}" destId="{48A28684-E569-4E2B-B5A6-46CE7E49B167}" srcOrd="4" destOrd="0" presId="urn:microsoft.com/office/officeart/2005/8/layout/default"/>
    <dgm:cxn modelId="{2C2625B3-E6DB-4866-BC66-581636A4F4CE}" type="presParOf" srcId="{31A20737-B66B-4252-BABC-DE7F1412A90B}" destId="{4166038A-0971-44CC-B03C-7B3747EF5F88}" srcOrd="5" destOrd="0" presId="urn:microsoft.com/office/officeart/2005/8/layout/default"/>
    <dgm:cxn modelId="{08FFE93B-D8FE-44A5-9250-02CBE82E5376}" type="presParOf" srcId="{31A20737-B66B-4252-BABC-DE7F1412A90B}" destId="{0741E442-E508-4421-9E75-E738A8A0AED8}" srcOrd="6" destOrd="0" presId="urn:microsoft.com/office/officeart/2005/8/layout/default"/>
    <dgm:cxn modelId="{35A8FC4A-8D6D-406D-B4B1-7E8D0976CE26}" type="presParOf" srcId="{31A20737-B66B-4252-BABC-DE7F1412A90B}" destId="{6D78AA23-E4AF-49F3-A275-5EC8A6076D97}" srcOrd="7" destOrd="0" presId="urn:microsoft.com/office/officeart/2005/8/layout/default"/>
    <dgm:cxn modelId="{EC8B747F-A65C-4AA0-9501-C563E5432AC7}" type="presParOf" srcId="{31A20737-B66B-4252-BABC-DE7F1412A90B}" destId="{989E9DEF-91E8-4358-8AFD-5ECDD6F1E5FC}" srcOrd="8" destOrd="0" presId="urn:microsoft.com/office/officeart/2005/8/layout/default"/>
    <dgm:cxn modelId="{E4060AC5-5DC0-4145-B9C0-6850ABBB4E06}" type="presParOf" srcId="{31A20737-B66B-4252-BABC-DE7F1412A90B}" destId="{EB5EC22B-291C-4B33-A0F2-81EDC650A525}" srcOrd="9" destOrd="0" presId="urn:microsoft.com/office/officeart/2005/8/layout/default"/>
    <dgm:cxn modelId="{0D31DC1F-4851-46A1-9AB8-0B7A950F70BF}" type="presParOf" srcId="{31A20737-B66B-4252-BABC-DE7F1412A90B}" destId="{12AAF4E4-D6FC-48CD-A8BB-C970F6FBEDF4}" srcOrd="10" destOrd="0" presId="urn:microsoft.com/office/officeart/2005/8/layout/default"/>
    <dgm:cxn modelId="{03D1491A-E33A-489B-A905-6B4E2684EC5D}" type="presParOf" srcId="{31A20737-B66B-4252-BABC-DE7F1412A90B}" destId="{273CD659-A3ED-4824-A9E6-33EC315C596D}" srcOrd="11" destOrd="0" presId="urn:microsoft.com/office/officeart/2005/8/layout/default"/>
    <dgm:cxn modelId="{21733971-1E18-4807-A8E2-B2D2784EDAFC}" type="presParOf" srcId="{31A20737-B66B-4252-BABC-DE7F1412A90B}" destId="{5B8E6260-93CD-4854-AB09-B57BCE274219}" srcOrd="12" destOrd="0" presId="urn:microsoft.com/office/officeart/2005/8/layout/default"/>
    <dgm:cxn modelId="{2FA943A8-42B6-4594-9486-E14F62E07A29}" type="presParOf" srcId="{31A20737-B66B-4252-BABC-DE7F1412A90B}" destId="{B3764990-4572-41F8-B8AE-292FC8716897}" srcOrd="13" destOrd="0" presId="urn:microsoft.com/office/officeart/2005/8/layout/default"/>
    <dgm:cxn modelId="{1A4B85A8-6F09-4BAD-9EF0-B71845F11F7F}" type="presParOf" srcId="{31A20737-B66B-4252-BABC-DE7F1412A90B}" destId="{808CFFC2-8EB6-489A-81B6-4EAEE6DFE92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A255D-999C-4CDF-808C-65B9FD2EA015}">
      <dsp:nvSpPr>
        <dsp:cNvPr id="0" name=""/>
        <dsp:cNvSpPr/>
      </dsp:nvSpPr>
      <dsp:spPr>
        <a:xfrm>
          <a:off x="2664295" y="144021"/>
          <a:ext cx="2379891" cy="142793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Infancia y primeros pasos</a:t>
          </a:r>
          <a:r>
            <a:rPr lang="es-ES" sz="2000" b="1" kern="1200" dirty="0" smtClean="0">
              <a:solidFill>
                <a:schemeClr val="tx1"/>
              </a:solidFill>
            </a:rPr>
            <a:t>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64295" y="144021"/>
        <a:ext cx="2379891" cy="1427935"/>
      </dsp:txXfrm>
    </dsp:sp>
    <dsp:sp modelId="{32FB169A-9EEA-4991-B887-9DEFAFC2CA99}">
      <dsp:nvSpPr>
        <dsp:cNvPr id="0" name=""/>
        <dsp:cNvSpPr/>
      </dsp:nvSpPr>
      <dsp:spPr>
        <a:xfrm>
          <a:off x="0" y="61486"/>
          <a:ext cx="2379891" cy="14279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Período prenatal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1486"/>
        <a:ext cx="2379891" cy="1427935"/>
      </dsp:txXfrm>
    </dsp:sp>
    <dsp:sp modelId="{48A28684-E569-4E2B-B5A6-46CE7E49B167}">
      <dsp:nvSpPr>
        <dsp:cNvPr id="0" name=""/>
        <dsp:cNvSpPr/>
      </dsp:nvSpPr>
      <dsp:spPr>
        <a:xfrm>
          <a:off x="2736311" y="1800197"/>
          <a:ext cx="2619023" cy="142793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Adolescencia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11" y="1800197"/>
        <a:ext cx="2619023" cy="1427935"/>
      </dsp:txXfrm>
    </dsp:sp>
    <dsp:sp modelId="{0741E442-E508-4421-9E75-E738A8A0AED8}">
      <dsp:nvSpPr>
        <dsp:cNvPr id="0" name=""/>
        <dsp:cNvSpPr/>
      </dsp:nvSpPr>
      <dsp:spPr>
        <a:xfrm>
          <a:off x="4500168" y="3339872"/>
          <a:ext cx="2379891" cy="142793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Edad Adulta Tardía.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00168" y="3339872"/>
        <a:ext cx="2379891" cy="1427935"/>
      </dsp:txXfrm>
    </dsp:sp>
    <dsp:sp modelId="{989E9DEF-91E8-4358-8AFD-5ECDD6F1E5FC}">
      <dsp:nvSpPr>
        <dsp:cNvPr id="0" name=""/>
        <dsp:cNvSpPr/>
      </dsp:nvSpPr>
      <dsp:spPr>
        <a:xfrm>
          <a:off x="5593681" y="1779858"/>
          <a:ext cx="2379891" cy="1427935"/>
        </a:xfrm>
        <a:prstGeom prst="rect">
          <a:avLst/>
        </a:prstGeom>
        <a:solidFill>
          <a:srgbClr val="C80E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Edad Adulta Temprana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3681" y="1779858"/>
        <a:ext cx="2379891" cy="1427935"/>
      </dsp:txXfrm>
    </dsp:sp>
    <dsp:sp modelId="{12AAF4E4-D6FC-48CD-A8BB-C970F6FBEDF4}">
      <dsp:nvSpPr>
        <dsp:cNvPr id="0" name=""/>
        <dsp:cNvSpPr/>
      </dsp:nvSpPr>
      <dsp:spPr>
        <a:xfrm>
          <a:off x="0" y="1701750"/>
          <a:ext cx="2379891" cy="142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4. Niñez intermedia 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0" y="1701750"/>
        <a:ext cx="2379891" cy="1427935"/>
      </dsp:txXfrm>
    </dsp:sp>
    <dsp:sp modelId="{5B8E6260-93CD-4854-AB09-B57BCE274219}">
      <dsp:nvSpPr>
        <dsp:cNvPr id="0" name=""/>
        <dsp:cNvSpPr/>
      </dsp:nvSpPr>
      <dsp:spPr>
        <a:xfrm>
          <a:off x="5359356" y="139584"/>
          <a:ext cx="2379891" cy="142793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.Niñez temprana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9356" y="139584"/>
        <a:ext cx="2379891" cy="1427935"/>
      </dsp:txXfrm>
    </dsp:sp>
    <dsp:sp modelId="{808CFFC2-8EB6-489A-81B6-4EAEE6DFE924}">
      <dsp:nvSpPr>
        <dsp:cNvPr id="0" name=""/>
        <dsp:cNvSpPr/>
      </dsp:nvSpPr>
      <dsp:spPr>
        <a:xfrm>
          <a:off x="1532062" y="3339872"/>
          <a:ext cx="2379891" cy="142793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Edad Adulta Intermedia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2062" y="3339872"/>
        <a:ext cx="2379891" cy="1427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90CED8-DFBE-4EA8-BFB1-CEAD95330D79}" type="datetimeFigureOut">
              <a:rPr lang="es-ES" smtClean="0"/>
              <a:pPr/>
              <a:t>03/02/2011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E33CAF-E0FA-460E-855D-BE66E82D4A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ecreativa.org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/imgres?imgurl=http://www.sta-catalina.com/infancia/infanciadirectorio/ninos.gif&amp;imgrefurl=http://www.sta-catalina.com/infancia/infanciadirectorio/infancia.htm&amp;usg=__4oByr02HINUCO7vS6FuGhrDCvJo=&amp;h=212&amp;w=180&amp;sz=10&amp;hl=es&amp;start=62&amp;zoom=1&amp;tbnid=oufMQakmvhV4lM:&amp;tbnh=106&amp;tbnw=90&amp;ei=tvxKTfH3F8T38AbX9Lz3Dg&amp;prev=/images?q=ni%C3%B1os+gif&amp;um=1&amp;hl=es&amp;sa=G&amp;biw=1003&amp;bih=544&amp;tbs=isch:1&amp;um=1&amp;itbs=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com/imgres?imgurl=http://belen-boyaca.gov.co/apc-aa-files/37653164383961646532373737386565/gif_2.gif&amp;imgrefurl=http://belen-boyaca.gov.co/sitio.shtml?apc=I1----&amp;x=3130099&amp;usg=__3IeSWY3X5GyR0DWbC9bsb5EKmUM=&amp;h=244&amp;w=236&amp;sz=16&amp;hl=es&amp;start=53&amp;zoom=1&amp;tbnid=VP5R471t6lxTLM:&amp;tbnh=110&amp;tbnw=106&amp;ei=jPxKTaHlLY-u8Ab5iNW6Dg&amp;prev=/images?q=ni%C3%B1os+gif&amp;um=1&amp;hl=es&amp;sa=G&amp;biw=1003&amp;bih=544&amp;tbs=isch:1&amp;um=1&amp;itbs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Documents and Settings\Migenia Carrera\Mis documentos\Mis imágenes\My Stationery\dr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://t3.gstatic.com/images?q=tbn:ANd9GcTPayUvVB-cyXOSEXpJsz991C0QUdXxN7Q3mL286z2pmCznCR0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520280" cy="518457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63688" y="980728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UNIVERSIDAD  AUTÓNOMA DE CHIRIQUÍ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FACULTAD DE EDUCACIÓN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rgbClr val="C00000"/>
                </a:solidFill>
                <a:latin typeface="Bookman Old Style" pitchFamily="18" charset="0"/>
              </a:rPr>
              <a:t>PSICOLOGÍA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rgbClr val="C00000"/>
                </a:solidFill>
                <a:latin typeface="Bookman Old Style" pitchFamily="18" charset="0"/>
              </a:rPr>
              <a:t>DESARROLLO HUMANO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PRESENTADO POR: MIGENIA CARRERA PITTÍ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DIRIGIDO POR: VIELKA MARIBEL BATISTA.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CURSO: SEMINARI0 DE INFORMÁTICA.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FECHA: 6-2-2011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Edad Adulta Temprana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b="1" u="sng" dirty="0" smtClean="0">
                <a:solidFill>
                  <a:srgbClr val="C00000"/>
                </a:solidFill>
              </a:rPr>
              <a:t>De 20 a 40 años.</a:t>
            </a:r>
          </a:p>
          <a:p>
            <a:r>
              <a:rPr lang="es-ES" dirty="0" smtClean="0"/>
              <a:t> Estabilidad laboral.</a:t>
            </a:r>
          </a:p>
          <a:p>
            <a:r>
              <a:rPr lang="es-ES" dirty="0" smtClean="0"/>
              <a:t> Matrimonio.</a:t>
            </a:r>
          </a:p>
          <a:p>
            <a:r>
              <a:rPr lang="es-ES" dirty="0" smtClean="0"/>
              <a:t>Hijos.</a:t>
            </a:r>
          </a:p>
          <a:p>
            <a:r>
              <a:rPr lang="es-ES" dirty="0" smtClean="0"/>
              <a:t> Unión a grupos sociales.</a:t>
            </a:r>
            <a:endParaRPr lang="es-ES" dirty="0"/>
          </a:p>
        </p:txBody>
      </p:sp>
      <p:pic>
        <p:nvPicPr>
          <p:cNvPr id="4" name="Picture 14" descr="http://chistesdiarios.files.wordpress.com/2009/04/pareja1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796136" y="2060848"/>
            <a:ext cx="2736305" cy="4032448"/>
          </a:xfrm>
          <a:prstGeom prst="rect">
            <a:avLst/>
          </a:prstGeom>
          <a:noFill/>
        </p:spPr>
      </p:pic>
      <p:pic>
        <p:nvPicPr>
          <p:cNvPr id="4098" name="Picture 2" descr="http://t2.gstatic.com/images?q=tbn:ANd9GcQ2n8trU2eupvw5DfQ7h4ak4EXAXvKuRjPNkhrdC4ffh-G7sZKoMA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1656184" cy="2232248"/>
          </a:xfrm>
          <a:prstGeom prst="rect">
            <a:avLst/>
          </a:prstGeom>
          <a:noFill/>
        </p:spPr>
      </p:pic>
      <p:pic>
        <p:nvPicPr>
          <p:cNvPr id="4100" name="Picture 4" descr="http://www.apoex.es/wp-content/2009/11/trabajo_grupo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619672" y="4581128"/>
            <a:ext cx="3384376" cy="193816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Edad Adulta Intermedia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u="sng" dirty="0" smtClean="0">
                <a:solidFill>
                  <a:srgbClr val="C00000"/>
                </a:solidFill>
              </a:rPr>
              <a:t>  De 40 a 65 años.</a:t>
            </a:r>
          </a:p>
          <a:p>
            <a:pPr algn="just"/>
            <a:r>
              <a:rPr lang="es-ES" dirty="0" smtClean="0"/>
              <a:t> Cambio físico.</a:t>
            </a:r>
          </a:p>
          <a:p>
            <a:pPr algn="just"/>
            <a:r>
              <a:rPr lang="es-ES" dirty="0" smtClean="0"/>
              <a:t> Deterioro de la salud.</a:t>
            </a:r>
          </a:p>
          <a:p>
            <a:pPr algn="just"/>
            <a:r>
              <a:rPr lang="es-ES" dirty="0" smtClean="0"/>
              <a:t> Salida de los hijos del hogar.</a:t>
            </a:r>
          </a:p>
          <a:p>
            <a:pPr algn="just"/>
            <a:r>
              <a:rPr lang="es-ES" dirty="0" smtClean="0"/>
              <a:t> Nacimiento de los nietos.</a:t>
            </a:r>
          </a:p>
          <a:p>
            <a:pPr algn="just"/>
            <a:r>
              <a:rPr lang="es-ES" dirty="0" smtClean="0"/>
              <a:t> Periodo de cambios.</a:t>
            </a:r>
            <a:endParaRPr lang="es-ES" dirty="0"/>
          </a:p>
        </p:txBody>
      </p:sp>
      <p:pic>
        <p:nvPicPr>
          <p:cNvPr id="5" name="Picture 16" descr="http://gozando.fidelitypr.com/uploads/abue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15616" cy="1512168"/>
          </a:xfrm>
          <a:prstGeom prst="rect">
            <a:avLst/>
          </a:prstGeom>
          <a:noFill/>
        </p:spPr>
      </p:pic>
      <p:pic>
        <p:nvPicPr>
          <p:cNvPr id="3076" name="Picture 4" descr="http://2.bp.blogspot.com/_B3M7GY2SlcE/TEsq1qEGZjI/AAAAAAAACTY/ELjO1bvaJHs/s1600/94135_comparte_abuelo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652120" y="2132856"/>
            <a:ext cx="2441848" cy="388843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3078" name="Picture 6" descr="http://blogs.que.es/blogfiles/14479/225837_abue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3810000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Edad Adulta Tardía.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C00000"/>
                </a:solidFill>
              </a:rPr>
              <a:t>65 años en adelante.</a:t>
            </a:r>
          </a:p>
          <a:p>
            <a:r>
              <a:rPr lang="es-ES" dirty="0" smtClean="0"/>
              <a:t> Jubilación.</a:t>
            </a:r>
          </a:p>
          <a:p>
            <a:r>
              <a:rPr lang="es-ES" dirty="0" smtClean="0"/>
              <a:t> Paz con Dios.</a:t>
            </a:r>
          </a:p>
          <a:p>
            <a:r>
              <a:rPr lang="es-ES" dirty="0" smtClean="0"/>
              <a:t> Reposo.</a:t>
            </a:r>
          </a:p>
          <a:p>
            <a:r>
              <a:rPr lang="es-ES" dirty="0" smtClean="0"/>
              <a:t> El final de la vida.</a:t>
            </a:r>
            <a:endParaRPr lang="es-ES" dirty="0"/>
          </a:p>
        </p:txBody>
      </p:sp>
      <p:pic>
        <p:nvPicPr>
          <p:cNvPr id="2050" name="Picture 2" descr="http://www.buscatrabajo.org/wp-content/jubil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247800" cy="1566639"/>
          </a:xfrm>
          <a:prstGeom prst="rect">
            <a:avLst/>
          </a:prstGeom>
          <a:noFill/>
        </p:spPr>
      </p:pic>
      <p:pic>
        <p:nvPicPr>
          <p:cNvPr id="5" name="Picture 18" descr="http://www.movingzenperu.com/wordpress/wp-content/themes/mz/images/curso-meditacion-vipassana-agosto-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384376" cy="3960440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ToXmXU9i9D-m2woKk5RFD4XwxnB7v_OiWK65cVU-Xnn_rv9SArciUTpZ5q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115616" y="4581128"/>
            <a:ext cx="2448272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beb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621588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rgbClr val="C00000"/>
                </a:solidFill>
              </a:rPr>
              <a:t>UNA SONRISA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7620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dirty="0"/>
              <a:t>Es símbolo de </a:t>
            </a:r>
            <a:r>
              <a:rPr lang="pt-BR" sz="3600" dirty="0" err="1"/>
              <a:t>amistad</a:t>
            </a:r>
            <a:r>
              <a:rPr lang="pt-BR" sz="3600" dirty="0"/>
              <a:t>, de </a:t>
            </a:r>
            <a:r>
              <a:rPr lang="pt-BR" sz="3600" dirty="0" err="1"/>
              <a:t>buena</a:t>
            </a:r>
            <a:r>
              <a:rPr lang="pt-BR" sz="3600" dirty="0"/>
              <a:t> </a:t>
            </a:r>
            <a:r>
              <a:rPr lang="pt-BR" sz="3600" dirty="0" err="1"/>
              <a:t>voluntad</a:t>
            </a:r>
            <a:r>
              <a:rPr lang="pt-BR" sz="3600" dirty="0"/>
              <a:t>, </a:t>
            </a:r>
            <a:r>
              <a:rPr lang="pt-BR" sz="3600" dirty="0" err="1"/>
              <a:t>es</a:t>
            </a:r>
            <a:r>
              <a:rPr lang="pt-BR" sz="3600" dirty="0"/>
              <a:t> un </a:t>
            </a:r>
            <a:r>
              <a:rPr lang="pt-BR" sz="3600" dirty="0" err="1"/>
              <a:t>aliento</a:t>
            </a:r>
            <a:r>
              <a:rPr lang="pt-BR" sz="3600" dirty="0"/>
              <a:t> para los desanimados, </a:t>
            </a:r>
            <a:r>
              <a:rPr lang="pt-BR" sz="3600" dirty="0" err="1"/>
              <a:t>reposo</a:t>
            </a:r>
            <a:r>
              <a:rPr lang="pt-BR" sz="3600" dirty="0"/>
              <a:t> para los cansados, rayo de sol para los AMARGOS y </a:t>
            </a:r>
            <a:r>
              <a:rPr lang="pt-BR" sz="3600" dirty="0" smtClean="0"/>
              <a:t>resurreciòn </a:t>
            </a:r>
            <a:r>
              <a:rPr lang="pt-BR" sz="3600" dirty="0"/>
              <a:t>para los desesperados.</a:t>
            </a:r>
          </a:p>
        </p:txBody>
      </p:sp>
      <p:pic>
        <p:nvPicPr>
          <p:cNvPr id="10245" name="Picture 5" descr="F:\Empresas\DIFEMENTES EU\CLIENTES\mentecreativa org\Sin título-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253163"/>
            <a:ext cx="10668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nucho.blogia.com/upload/20090917195209-muchas-gracia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</a:rPr>
              <a:t>ETAPAS DEL DESARROLLO HUMANO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556793"/>
          <a:ext cx="8219256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9" name="Picture 11" descr="http://t0.gstatic.com/images?q=tbn:ANd9GcT7JLeiVfGZKhuuhm5_f4FSezUr4T6urXeEPwWa_DvHRbtNZ6J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941168"/>
            <a:ext cx="1269107" cy="1512168"/>
          </a:xfrm>
          <a:prstGeom prst="rect">
            <a:avLst/>
          </a:prstGeom>
          <a:noFill/>
        </p:spPr>
      </p:pic>
      <p:pic>
        <p:nvPicPr>
          <p:cNvPr id="12290" name="Picture 2" descr="http://t1.gstatic.com/images?q=tbn:ANd9GcTsao5LqrkriQ1-GkYOY7ao-z18JZLBIWusgCNKmZfuqS0eBGfyxFDVmGDi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-10798175"/>
            <a:ext cx="1047750" cy="1085850"/>
          </a:xfrm>
          <a:prstGeom prst="rect">
            <a:avLst/>
          </a:prstGeom>
          <a:noFill/>
        </p:spPr>
      </p:pic>
      <p:pic>
        <p:nvPicPr>
          <p:cNvPr id="12311" name="Picture 23" descr="http://t3.gstatic.com/images?q=tbn:ANd9GcRukWZex_17E3HigpXuaXl-EPiF3higqNTsBJqrcgJN7NWEC1vxJk4dF9mrd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97152"/>
            <a:ext cx="1541140" cy="14691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PSICOLOGÍA DEL DESARROLLO HUMANO</a:t>
            </a:r>
            <a:endParaRPr lang="es-E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s-ES" dirty="0" smtClean="0"/>
              <a:t> </a:t>
            </a:r>
            <a:r>
              <a:rPr lang="es-ES" sz="2800" b="1" dirty="0" smtClean="0">
                <a:solidFill>
                  <a:srgbClr val="C00000"/>
                </a:solidFill>
              </a:rPr>
              <a:t>CONCEPTO</a:t>
            </a:r>
          </a:p>
          <a:p>
            <a:pPr lvl="0" algn="just"/>
            <a:r>
              <a:rPr lang="es-ES" sz="2800" dirty="0" smtClean="0"/>
              <a:t>Estudio científico de los procesos de cambio y estabilidad a lo largo del ciclo vital humano.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1270" name="Picture 6" descr="http://4.bp.blogspot.com/_Zd9gr4h3-Nw/SD65N2VM8RI/AAAAAAAAAAc/DLB_3v4Bxaw/s320/psicologia-del-desarrollo.gif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987824" y="3573016"/>
            <a:ext cx="3353172" cy="2705100"/>
          </a:xfrm>
          <a:prstGeom prst="rect">
            <a:avLst/>
          </a:prstGeom>
          <a:noFill/>
        </p:spPr>
      </p:pic>
      <p:pic>
        <p:nvPicPr>
          <p:cNvPr id="11272" name="Picture 8" descr="http://www.geolibros.com/portadas/97026084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1296144" cy="2160240"/>
          </a:xfrm>
          <a:prstGeom prst="rect">
            <a:avLst/>
          </a:prstGeom>
          <a:noFill/>
        </p:spPr>
      </p:pic>
      <p:pic>
        <p:nvPicPr>
          <p:cNvPr id="11274" name="Picture 10" descr="http://www.amapsi.org/portal/images/stories/cartel-diplomado-infantil-a-distan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1619672" cy="23591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PSICOLOGÍA DEL 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 Estudio del desarrollo humano. </a:t>
            </a:r>
          </a:p>
          <a:p>
            <a:pPr algn="just"/>
            <a:r>
              <a:rPr lang="es-ES" dirty="0" smtClean="0"/>
              <a:t> Teorías e investigaciones.</a:t>
            </a:r>
          </a:p>
          <a:p>
            <a:pPr algn="just"/>
            <a:r>
              <a:rPr lang="es-ES" dirty="0" smtClean="0"/>
              <a:t> Formación de una nueva vida.</a:t>
            </a:r>
          </a:p>
          <a:p>
            <a:pPr algn="just"/>
            <a:r>
              <a:rPr lang="es-ES" dirty="0" smtClean="0"/>
              <a:t> Desarrollo físico, cognitivo, psicosocial durante los tres primeros años.</a:t>
            </a:r>
          </a:p>
          <a:p>
            <a:pPr algn="just"/>
            <a:r>
              <a:rPr lang="es-ES" dirty="0" smtClean="0"/>
              <a:t> Etapas en que la Psicología del desarrollo divide el estudio del ser humano. Según el Psicólogo Erick Erison.</a:t>
            </a:r>
          </a:p>
        </p:txBody>
      </p:sp>
      <p:pic>
        <p:nvPicPr>
          <p:cNvPr id="4" name="Picture 2" descr="http://www.infanciaenred.org.ar/pescandoideas/archivos/ruedaalre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85184"/>
            <a:ext cx="6616824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</a:rPr>
              <a:t>ETAPAS DEL DESARROLLO HUMANO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Período prenatal (de la concepción al nacimiento).</a:t>
            </a:r>
          </a:p>
          <a:p>
            <a:r>
              <a:rPr lang="es-ES" dirty="0" smtClean="0"/>
              <a:t> Desarrollo del embrión y feto.</a:t>
            </a:r>
          </a:p>
          <a:p>
            <a:r>
              <a:rPr lang="es-ES" dirty="0" smtClean="0"/>
              <a:t> </a:t>
            </a:r>
            <a:r>
              <a:rPr lang="es-ES" u="sng" dirty="0" smtClean="0">
                <a:solidFill>
                  <a:srgbClr val="C00000"/>
                </a:solidFill>
              </a:rPr>
              <a:t>Nueve meses </a:t>
            </a:r>
            <a:r>
              <a:rPr lang="es-ES" dirty="0" smtClean="0"/>
              <a:t>de gestación.</a:t>
            </a:r>
            <a:endParaRPr lang="es-ES" dirty="0"/>
          </a:p>
        </p:txBody>
      </p:sp>
      <p:pic>
        <p:nvPicPr>
          <p:cNvPr id="9218" name="Picture 2" descr="http://2.bp.blogspot.com/_kEcB1HEQ91w/RfCwvTwm7LI/AAAAAAAAAFk/7FjXXtwv3d4/s400/PRENA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08920"/>
            <a:ext cx="2543175" cy="3384376"/>
          </a:xfrm>
          <a:prstGeom prst="rect">
            <a:avLst/>
          </a:prstGeom>
          <a:noFill/>
        </p:spPr>
      </p:pic>
      <p:pic>
        <p:nvPicPr>
          <p:cNvPr id="9220" name="Picture 4" descr="http://1.bp.blogspot.com/_nhSx5JZTutk/SII2_5KpAXI/AAAAAAAAABk/Yx8F8CBQaaQ/s400/desarrollo+del+feto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55576" y="3789040"/>
            <a:ext cx="4818112" cy="234771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Infancia y primeros pasos.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u="sng" dirty="0" smtClean="0">
                <a:solidFill>
                  <a:srgbClr val="C00000"/>
                </a:solidFill>
              </a:rPr>
              <a:t> Del nacimiento a los </a:t>
            </a:r>
            <a:r>
              <a:rPr lang="es-E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primeros años</a:t>
            </a:r>
            <a:r>
              <a:rPr lang="es-ES" u="sng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s-ES" dirty="0" smtClean="0"/>
              <a:t> Atentos a estímulos.</a:t>
            </a:r>
          </a:p>
          <a:p>
            <a:pPr algn="just"/>
            <a:r>
              <a:rPr lang="es-ES" dirty="0" smtClean="0"/>
              <a:t> Despertar social.</a:t>
            </a:r>
          </a:p>
          <a:p>
            <a:pPr algn="just"/>
            <a:r>
              <a:rPr lang="es-ES" dirty="0" smtClean="0"/>
              <a:t> Expresión de diferentes emociones.</a:t>
            </a:r>
          </a:p>
          <a:p>
            <a:pPr algn="just"/>
            <a:r>
              <a:rPr lang="es-ES" dirty="0" smtClean="0"/>
              <a:t> Exploración de su ambiente.</a:t>
            </a:r>
          </a:p>
          <a:p>
            <a:pPr algn="just"/>
            <a:r>
              <a:rPr lang="es-ES" dirty="0" smtClean="0"/>
              <a:t> Fantasía, juego.</a:t>
            </a:r>
          </a:p>
          <a:p>
            <a:endParaRPr lang="es-ES" dirty="0"/>
          </a:p>
        </p:txBody>
      </p:sp>
      <p:pic>
        <p:nvPicPr>
          <p:cNvPr id="8194" name="Picture 2" descr="http://www.nutricion.pro/wp-content/uploads/2008/10/3-anos-ninos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796136" y="4005064"/>
            <a:ext cx="2376264" cy="2431157"/>
          </a:xfrm>
          <a:prstGeom prst="rect">
            <a:avLst/>
          </a:prstGeom>
          <a:noFill/>
        </p:spPr>
      </p:pic>
      <p:pic>
        <p:nvPicPr>
          <p:cNvPr id="8196" name="Picture 4" descr="http://blog.ediciona.com/wp-content/uploads/2008/12/ninos-leyend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97152"/>
            <a:ext cx="3024336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Niñez temprana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u="sng" dirty="0" smtClean="0">
                <a:solidFill>
                  <a:srgbClr val="C00000"/>
                </a:solidFill>
              </a:rPr>
              <a:t> De </a:t>
            </a:r>
            <a:r>
              <a:rPr lang="es-E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a 6</a:t>
            </a:r>
            <a:r>
              <a:rPr lang="es-ES" u="sng" dirty="0" smtClean="0">
                <a:solidFill>
                  <a:srgbClr val="C00000"/>
                </a:solidFill>
              </a:rPr>
              <a:t> años.</a:t>
            </a:r>
          </a:p>
          <a:p>
            <a:pPr algn="just"/>
            <a:r>
              <a:rPr lang="es-ES" dirty="0" smtClean="0"/>
              <a:t>Crecen con rapidez.</a:t>
            </a:r>
          </a:p>
          <a:p>
            <a:pPr algn="just"/>
            <a:r>
              <a:rPr lang="es-ES" dirty="0" smtClean="0"/>
              <a:t> Vocabulario limitado.</a:t>
            </a:r>
          </a:p>
          <a:p>
            <a:pPr algn="just"/>
            <a:r>
              <a:rPr lang="es-ES" dirty="0" smtClean="0"/>
              <a:t> Mundo de fantasías.</a:t>
            </a:r>
          </a:p>
          <a:p>
            <a:pPr algn="just"/>
            <a:r>
              <a:rPr lang="es-ES" dirty="0" smtClean="0"/>
              <a:t> Control de esfínteres.</a:t>
            </a:r>
          </a:p>
          <a:p>
            <a:pPr algn="just"/>
            <a:r>
              <a:rPr lang="es-ES" dirty="0" smtClean="0"/>
              <a:t> Se interesan por si mismos.</a:t>
            </a:r>
          </a:p>
          <a:p>
            <a:pPr algn="just"/>
            <a:r>
              <a:rPr lang="es-ES" dirty="0" smtClean="0"/>
              <a:t>Sinceros(realistas).</a:t>
            </a:r>
          </a:p>
          <a:p>
            <a:endParaRPr lang="es-ES" dirty="0"/>
          </a:p>
        </p:txBody>
      </p:sp>
      <p:pic>
        <p:nvPicPr>
          <p:cNvPr id="7170" name="Picture 2" descr="http://2.bp.blogspot.com/_ge_w2mfEu1c/SACoQwywYVI/AAAAAAAAAVw/PIN6AFX0zgM/s320/juguetes3.gi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76056" y="2204864"/>
            <a:ext cx="281558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ttp://cepalosrosales.wikispaces.com/file/view/nino-jugando.jpg/118016875/nino-jug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2376264" cy="12935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Niñez intermedia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C00000"/>
                </a:solidFill>
              </a:rPr>
              <a:t>De </a:t>
            </a:r>
            <a:r>
              <a:rPr lang="es-E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a 11</a:t>
            </a:r>
            <a:r>
              <a:rPr lang="es-ES" u="sng" dirty="0" smtClean="0">
                <a:solidFill>
                  <a:srgbClr val="C00000"/>
                </a:solidFill>
              </a:rPr>
              <a:t> años.</a:t>
            </a:r>
          </a:p>
          <a:p>
            <a:r>
              <a:rPr lang="es-ES" dirty="0" smtClean="0"/>
              <a:t> Activos</a:t>
            </a:r>
          </a:p>
          <a:p>
            <a:r>
              <a:rPr lang="es-ES" dirty="0" smtClean="0"/>
              <a:t> Imaginación vivida.</a:t>
            </a:r>
          </a:p>
          <a:p>
            <a:r>
              <a:rPr lang="es-ES" dirty="0" smtClean="0"/>
              <a:t> Curiosos, inquietos, copiar modelos, juegos sociales.</a:t>
            </a:r>
          </a:p>
          <a:p>
            <a:r>
              <a:rPr lang="es-ES" dirty="0" smtClean="0"/>
              <a:t> Transición de la casa a la escuela.</a:t>
            </a:r>
          </a:p>
          <a:p>
            <a:r>
              <a:rPr lang="es-ES" dirty="0" smtClean="0"/>
              <a:t> Crecimiento</a:t>
            </a:r>
          </a:p>
          <a:p>
            <a:r>
              <a:rPr lang="es-ES" dirty="0" smtClean="0"/>
              <a:t> Gran actividad física.</a:t>
            </a:r>
          </a:p>
          <a:p>
            <a:r>
              <a:rPr lang="es-ES" dirty="0" smtClean="0"/>
              <a:t> Se forman hábitos.</a:t>
            </a:r>
            <a:endParaRPr lang="es-ES" dirty="0"/>
          </a:p>
        </p:txBody>
      </p:sp>
      <p:pic>
        <p:nvPicPr>
          <p:cNvPr id="4" name="Picture 4" descr="http://t0.gstatic.com/images?q=tbn:ANd9GcTKPdUe5KIVIRetX3NHxME76xtMbnzRo0Nv-h98jMBalB8L1P9_&amp;t=1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876256" y="1340768"/>
            <a:ext cx="1743447" cy="1944216"/>
          </a:xfrm>
          <a:prstGeom prst="rect">
            <a:avLst/>
          </a:prstGeom>
          <a:noFill/>
        </p:spPr>
      </p:pic>
      <p:pic>
        <p:nvPicPr>
          <p:cNvPr id="5" name="Picture 6" descr="http://www.msps.es/gl/ciudadanos/proteccionSalud/adolescencia/img/activ16.gif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499992" y="4365104"/>
            <a:ext cx="3816424" cy="21164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Adolescencia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b="1" u="sng" dirty="0" smtClean="0">
                <a:solidFill>
                  <a:srgbClr val="C00000"/>
                </a:solidFill>
              </a:rPr>
              <a:t>De </a:t>
            </a:r>
            <a:r>
              <a:rPr lang="es-E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a 20 </a:t>
            </a:r>
            <a:r>
              <a:rPr lang="es-ES" b="1" u="sng" dirty="0" smtClean="0">
                <a:solidFill>
                  <a:srgbClr val="C00000"/>
                </a:solidFill>
              </a:rPr>
              <a:t>años aproximadamente.</a:t>
            </a:r>
          </a:p>
          <a:p>
            <a:r>
              <a:rPr lang="es-ES" dirty="0" smtClean="0"/>
              <a:t> Cambios corporales.</a:t>
            </a:r>
          </a:p>
          <a:p>
            <a:r>
              <a:rPr lang="es-ES" dirty="0" smtClean="0"/>
              <a:t> Deseo de independencia.</a:t>
            </a:r>
          </a:p>
          <a:p>
            <a:r>
              <a:rPr lang="es-ES" dirty="0" smtClean="0"/>
              <a:t>Los sentimientos varían.</a:t>
            </a:r>
          </a:p>
          <a:p>
            <a:r>
              <a:rPr lang="es-ES" dirty="0" smtClean="0"/>
              <a:t> Inclinación por el sexo opuesto.</a:t>
            </a:r>
          </a:p>
          <a:p>
            <a:r>
              <a:rPr lang="es-ES" dirty="0" smtClean="0"/>
              <a:t> Búsqueda de identidad psicosexual.</a:t>
            </a:r>
            <a:endParaRPr lang="es-ES" dirty="0"/>
          </a:p>
        </p:txBody>
      </p:sp>
      <p:pic>
        <p:nvPicPr>
          <p:cNvPr id="4" name="Picture 8" descr="http://1.bp.blogspot.com/_8RzxAVCIPzI/TL43mlPdK1I/AAAAAAAAAEw/LdLDeM82dK0/s1600/adolescente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55576" y="620688"/>
            <a:ext cx="1728192" cy="1224136"/>
          </a:xfrm>
          <a:prstGeom prst="rect">
            <a:avLst/>
          </a:prstGeom>
          <a:noFill/>
        </p:spPr>
      </p:pic>
      <p:pic>
        <p:nvPicPr>
          <p:cNvPr id="5" name="Picture 10" descr="http://3.bp.blogspot.com/_I6s_DYbpLFU/S_SbV4Jp3BI/AAAAAAAAACA/VoEdOxl0Wbo/s1600/adolescenc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513856" cy="3384376"/>
          </a:xfrm>
          <a:prstGeom prst="rect">
            <a:avLst/>
          </a:prstGeom>
          <a:noFill/>
        </p:spPr>
      </p:pic>
      <p:pic>
        <p:nvPicPr>
          <p:cNvPr id="6" name="Picture 12" descr="http://www.espaciorientacion.es/wp-content/uploads/2010/04/Adolescentes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03648" y="4869160"/>
            <a:ext cx="3048000" cy="15221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463</Words>
  <Application>Microsoft Office PowerPoint</Application>
  <PresentationFormat>Presentación en pantalla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Diapositiva 1</vt:lpstr>
      <vt:lpstr>ETAPAS DEL DESARROLLO HUMANO</vt:lpstr>
      <vt:lpstr>PSICOLOGÍA DEL DESARROLLO HUMANO</vt:lpstr>
      <vt:lpstr>PSICOLOGÍA DEL DESARROLLO</vt:lpstr>
      <vt:lpstr>ETAPAS DEL DESARROLLO HUMANO</vt:lpstr>
      <vt:lpstr>Infancia y primeros pasos.</vt:lpstr>
      <vt:lpstr>Niñez temprana</vt:lpstr>
      <vt:lpstr>Niñez intermedia </vt:lpstr>
      <vt:lpstr>Adolescencia </vt:lpstr>
      <vt:lpstr>Edad Adulta Temprana</vt:lpstr>
      <vt:lpstr>Edad Adulta Intermedia</vt:lpstr>
      <vt:lpstr> Edad Adulta Tardía.</vt:lpstr>
      <vt:lpstr>Diapositiva 13</vt:lpstr>
      <vt:lpstr>Diapositiva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migenia</dc:creator>
  <cp:lastModifiedBy> migenia</cp:lastModifiedBy>
  <cp:revision>10</cp:revision>
  <dcterms:created xsi:type="dcterms:W3CDTF">2011-01-31T02:24:34Z</dcterms:created>
  <dcterms:modified xsi:type="dcterms:W3CDTF">2011-02-03T21:05:50Z</dcterms:modified>
</cp:coreProperties>
</file>