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6" r:id="rId10"/>
    <p:sldId id="264" r:id="rId11"/>
    <p:sldId id="267" r:id="rId12"/>
    <p:sldId id="265" r:id="rId13"/>
    <p:sldId id="268" r:id="rId14"/>
    <p:sldId id="269" r:id="rId15"/>
    <p:sldId id="270" r:id="rId16"/>
    <p:sldId id="271" r:id="rId17"/>
    <p:sldId id="272" r:id="rId18"/>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99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82" y="-1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C294DB-D5B6-4572-AC0B-99BC822B7D73}" type="datetimeFigureOut">
              <a:rPr lang="es-PA" smtClean="0"/>
              <a:pPr/>
              <a:t>11/30/2010</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D6417B-6C1F-4B4E-8BBB-41FAB3EBE606}" type="slidenum">
              <a:rPr lang="es-PA" smtClean="0"/>
              <a:pPr/>
              <a:t>‹Nº›</a:t>
            </a:fld>
            <a:endParaRPr lang="es-P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A"/>
          </a:p>
        </p:txBody>
      </p:sp>
      <p:sp>
        <p:nvSpPr>
          <p:cNvPr id="4" name="3 Marcador de fecha"/>
          <p:cNvSpPr>
            <a:spLocks noGrp="1"/>
          </p:cNvSpPr>
          <p:nvPr>
            <p:ph type="dt" sz="half" idx="10"/>
          </p:nvPr>
        </p:nvSpPr>
        <p:spPr/>
        <p:txBody>
          <a:bodyPr/>
          <a:lstStyle/>
          <a:p>
            <a:fld id="{7E0AE7CA-0C90-4D51-BC6D-2D2718B08F09}" type="datetimeFigureOut">
              <a:rPr lang="es-PA" smtClean="0"/>
              <a:pPr/>
              <a:t>11/30/2010</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698B63AF-C85B-4261-854F-3999D7CFB8CA}" type="slidenum">
              <a:rPr lang="es-PA" smtClean="0"/>
              <a:pPr/>
              <a:t>‹Nº›</a:t>
            </a:fld>
            <a:endParaRPr lang="es-P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7E0AE7CA-0C90-4D51-BC6D-2D2718B08F09}" type="datetimeFigureOut">
              <a:rPr lang="es-PA" smtClean="0"/>
              <a:pPr/>
              <a:t>11/30/2010</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698B63AF-C85B-4261-854F-3999D7CFB8CA}" type="slidenum">
              <a:rPr lang="es-PA" smtClean="0"/>
              <a:pPr/>
              <a:t>‹Nº›</a:t>
            </a:fld>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7E0AE7CA-0C90-4D51-BC6D-2D2718B08F09}" type="datetimeFigureOut">
              <a:rPr lang="es-PA" smtClean="0"/>
              <a:pPr/>
              <a:t>11/30/2010</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698B63AF-C85B-4261-854F-3999D7CFB8CA}" type="slidenum">
              <a:rPr lang="es-PA" smtClean="0"/>
              <a:pPr/>
              <a:t>‹Nº›</a:t>
            </a:fld>
            <a:endParaRPr lang="es-P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7E0AE7CA-0C90-4D51-BC6D-2D2718B08F09}" type="datetimeFigureOut">
              <a:rPr lang="es-PA" smtClean="0"/>
              <a:pPr/>
              <a:t>11/30/2010</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698B63AF-C85B-4261-854F-3999D7CFB8CA}" type="slidenum">
              <a:rPr lang="es-PA" smtClean="0"/>
              <a:pPr/>
              <a:t>‹Nº›</a:t>
            </a:fld>
            <a:endParaRPr lang="es-P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E0AE7CA-0C90-4D51-BC6D-2D2718B08F09}" type="datetimeFigureOut">
              <a:rPr lang="es-PA" smtClean="0"/>
              <a:pPr/>
              <a:t>11/30/2010</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698B63AF-C85B-4261-854F-3999D7CFB8CA}" type="slidenum">
              <a:rPr lang="es-PA" smtClean="0"/>
              <a:pPr/>
              <a:t>‹Nº›</a:t>
            </a:fld>
            <a:endParaRPr lang="es-P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fecha"/>
          <p:cNvSpPr>
            <a:spLocks noGrp="1"/>
          </p:cNvSpPr>
          <p:nvPr>
            <p:ph type="dt" sz="half" idx="10"/>
          </p:nvPr>
        </p:nvSpPr>
        <p:spPr/>
        <p:txBody>
          <a:bodyPr/>
          <a:lstStyle/>
          <a:p>
            <a:fld id="{7E0AE7CA-0C90-4D51-BC6D-2D2718B08F09}" type="datetimeFigureOut">
              <a:rPr lang="es-PA" smtClean="0"/>
              <a:pPr/>
              <a:t>11/30/2010</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698B63AF-C85B-4261-854F-3999D7CFB8CA}" type="slidenum">
              <a:rPr lang="es-PA" smtClean="0"/>
              <a:pPr/>
              <a:t>‹Nº›</a:t>
            </a:fld>
            <a:endParaRPr lang="es-P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6 Marcador de fecha"/>
          <p:cNvSpPr>
            <a:spLocks noGrp="1"/>
          </p:cNvSpPr>
          <p:nvPr>
            <p:ph type="dt" sz="half" idx="10"/>
          </p:nvPr>
        </p:nvSpPr>
        <p:spPr/>
        <p:txBody>
          <a:bodyPr/>
          <a:lstStyle/>
          <a:p>
            <a:fld id="{7E0AE7CA-0C90-4D51-BC6D-2D2718B08F09}" type="datetimeFigureOut">
              <a:rPr lang="es-PA" smtClean="0"/>
              <a:pPr/>
              <a:t>11/30/2010</a:t>
            </a:fld>
            <a:endParaRPr lang="es-PA"/>
          </a:p>
        </p:txBody>
      </p:sp>
      <p:sp>
        <p:nvSpPr>
          <p:cNvPr id="8" name="7 Marcador de pie de página"/>
          <p:cNvSpPr>
            <a:spLocks noGrp="1"/>
          </p:cNvSpPr>
          <p:nvPr>
            <p:ph type="ftr" sz="quarter" idx="11"/>
          </p:nvPr>
        </p:nvSpPr>
        <p:spPr/>
        <p:txBody>
          <a:bodyPr/>
          <a:lstStyle/>
          <a:p>
            <a:endParaRPr lang="es-PA"/>
          </a:p>
        </p:txBody>
      </p:sp>
      <p:sp>
        <p:nvSpPr>
          <p:cNvPr id="9" name="8 Marcador de número de diapositiva"/>
          <p:cNvSpPr>
            <a:spLocks noGrp="1"/>
          </p:cNvSpPr>
          <p:nvPr>
            <p:ph type="sldNum" sz="quarter" idx="12"/>
          </p:nvPr>
        </p:nvSpPr>
        <p:spPr/>
        <p:txBody>
          <a:bodyPr/>
          <a:lstStyle/>
          <a:p>
            <a:fld id="{698B63AF-C85B-4261-854F-3999D7CFB8CA}" type="slidenum">
              <a:rPr lang="es-PA" smtClean="0"/>
              <a:pPr/>
              <a:t>‹Nº›</a:t>
            </a:fld>
            <a:endParaRPr lang="es-P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fecha"/>
          <p:cNvSpPr>
            <a:spLocks noGrp="1"/>
          </p:cNvSpPr>
          <p:nvPr>
            <p:ph type="dt" sz="half" idx="10"/>
          </p:nvPr>
        </p:nvSpPr>
        <p:spPr/>
        <p:txBody>
          <a:bodyPr/>
          <a:lstStyle/>
          <a:p>
            <a:fld id="{7E0AE7CA-0C90-4D51-BC6D-2D2718B08F09}" type="datetimeFigureOut">
              <a:rPr lang="es-PA" smtClean="0"/>
              <a:pPr/>
              <a:t>11/30/2010</a:t>
            </a:fld>
            <a:endParaRPr lang="es-PA"/>
          </a:p>
        </p:txBody>
      </p:sp>
      <p:sp>
        <p:nvSpPr>
          <p:cNvPr id="4" name="3 Marcador de pie de página"/>
          <p:cNvSpPr>
            <a:spLocks noGrp="1"/>
          </p:cNvSpPr>
          <p:nvPr>
            <p:ph type="ftr" sz="quarter" idx="11"/>
          </p:nvPr>
        </p:nvSpPr>
        <p:spPr/>
        <p:txBody>
          <a:bodyPr/>
          <a:lstStyle/>
          <a:p>
            <a:endParaRPr lang="es-PA"/>
          </a:p>
        </p:txBody>
      </p:sp>
      <p:sp>
        <p:nvSpPr>
          <p:cNvPr id="5" name="4 Marcador de número de diapositiva"/>
          <p:cNvSpPr>
            <a:spLocks noGrp="1"/>
          </p:cNvSpPr>
          <p:nvPr>
            <p:ph type="sldNum" sz="quarter" idx="12"/>
          </p:nvPr>
        </p:nvSpPr>
        <p:spPr/>
        <p:txBody>
          <a:bodyPr/>
          <a:lstStyle/>
          <a:p>
            <a:fld id="{698B63AF-C85B-4261-854F-3999D7CFB8CA}" type="slidenum">
              <a:rPr lang="es-PA" smtClean="0"/>
              <a:pPr/>
              <a:t>‹Nº›</a:t>
            </a:fld>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E0AE7CA-0C90-4D51-BC6D-2D2718B08F09}" type="datetimeFigureOut">
              <a:rPr lang="es-PA" smtClean="0"/>
              <a:pPr/>
              <a:t>11/30/2010</a:t>
            </a:fld>
            <a:endParaRPr lang="es-PA"/>
          </a:p>
        </p:txBody>
      </p:sp>
      <p:sp>
        <p:nvSpPr>
          <p:cNvPr id="3" name="2 Marcador de pie de página"/>
          <p:cNvSpPr>
            <a:spLocks noGrp="1"/>
          </p:cNvSpPr>
          <p:nvPr>
            <p:ph type="ftr" sz="quarter" idx="11"/>
          </p:nvPr>
        </p:nvSpPr>
        <p:spPr/>
        <p:txBody>
          <a:bodyPr/>
          <a:lstStyle/>
          <a:p>
            <a:endParaRPr lang="es-PA"/>
          </a:p>
        </p:txBody>
      </p:sp>
      <p:sp>
        <p:nvSpPr>
          <p:cNvPr id="4" name="3 Marcador de número de diapositiva"/>
          <p:cNvSpPr>
            <a:spLocks noGrp="1"/>
          </p:cNvSpPr>
          <p:nvPr>
            <p:ph type="sldNum" sz="quarter" idx="12"/>
          </p:nvPr>
        </p:nvSpPr>
        <p:spPr/>
        <p:txBody>
          <a:bodyPr/>
          <a:lstStyle/>
          <a:p>
            <a:fld id="{698B63AF-C85B-4261-854F-3999D7CFB8CA}" type="slidenum">
              <a:rPr lang="es-PA" smtClean="0"/>
              <a:pPr/>
              <a:t>‹Nº›</a:t>
            </a:fld>
            <a:endParaRPr lang="es-P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E0AE7CA-0C90-4D51-BC6D-2D2718B08F09}" type="datetimeFigureOut">
              <a:rPr lang="es-PA" smtClean="0"/>
              <a:pPr/>
              <a:t>11/30/2010</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698B63AF-C85B-4261-854F-3999D7CFB8CA}" type="slidenum">
              <a:rPr lang="es-PA" smtClean="0"/>
              <a:pPr/>
              <a:t>‹Nº›</a:t>
            </a:fld>
            <a:endParaRPr lang="es-P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E0AE7CA-0C90-4D51-BC6D-2D2718B08F09}" type="datetimeFigureOut">
              <a:rPr lang="es-PA" smtClean="0"/>
              <a:pPr/>
              <a:t>11/30/2010</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698B63AF-C85B-4261-854F-3999D7CFB8CA}" type="slidenum">
              <a:rPr lang="es-PA" smtClean="0"/>
              <a:pPr/>
              <a:t>‹Nº›</a:t>
            </a:fld>
            <a:endParaRPr lang="es-P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AE7CA-0C90-4D51-BC6D-2D2718B08F09}" type="datetimeFigureOut">
              <a:rPr lang="es-PA" smtClean="0"/>
              <a:pPr/>
              <a:t>11/30/2010</a:t>
            </a:fld>
            <a:endParaRPr lang="es-PA"/>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B63AF-C85B-4261-854F-3999D7CFB8CA}" type="slidenum">
              <a:rPr lang="es-PA" smtClean="0"/>
              <a:pPr/>
              <a:t>‹Nº›</a:t>
            </a:fld>
            <a:endParaRPr lang="es-P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9.wav"/><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0.wav"/><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1.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6.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8.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6.wav"/><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8.wav"/><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cordobatek.com/blog/wp-content/uploads/2009/12/fondo_pantalla1.jpg"/>
          <p:cNvPicPr>
            <a:picLocks noChangeAspect="1" noChangeArrowheads="1"/>
          </p:cNvPicPr>
          <p:nvPr/>
        </p:nvPicPr>
        <p:blipFill>
          <a:blip r:embed="rId3" cstate="print"/>
          <a:srcRect/>
          <a:stretch>
            <a:fillRect/>
          </a:stretch>
        </p:blipFill>
        <p:spPr bwMode="auto">
          <a:xfrm>
            <a:off x="0" y="1"/>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5 Rectángulo"/>
          <p:cNvSpPr/>
          <p:nvPr/>
        </p:nvSpPr>
        <p:spPr>
          <a:xfrm>
            <a:off x="2123728" y="620688"/>
            <a:ext cx="4968037" cy="769441"/>
          </a:xfrm>
          <a:prstGeom prst="rect">
            <a:avLst/>
          </a:prstGeom>
          <a:noFill/>
        </p:spPr>
        <p:txBody>
          <a:bodyPr wrap="square" lIns="91440" tIns="45720" rIns="91440" bIns="45720">
            <a:spAutoFit/>
          </a:bodyPr>
          <a:lstStyle/>
          <a:p>
            <a:pPr algn="ctr"/>
            <a:r>
              <a:rPr lang="es-ES" sz="4400" b="1" cap="none" spc="0" dirty="0" smtClean="0">
                <a:ln w="19050">
                  <a:solidFill>
                    <a:schemeClr val="tx2">
                      <a:tint val="1000"/>
                    </a:schemeClr>
                  </a:solidFill>
                  <a:prstDash val="solid"/>
                </a:ln>
                <a:solidFill>
                  <a:sysClr val="windowText" lastClr="000000"/>
                </a:solidFill>
                <a:effectLst>
                  <a:glow rad="228600">
                    <a:schemeClr val="accent2">
                      <a:satMod val="175000"/>
                      <a:alpha val="40000"/>
                    </a:schemeClr>
                  </a:glow>
                  <a:outerShdw blurRad="50000" dist="50800" dir="7500000" algn="tl">
                    <a:srgbClr val="000000">
                      <a:shade val="5000"/>
                      <a:alpha val="35000"/>
                    </a:srgbClr>
                  </a:outerShdw>
                </a:effectLst>
              </a:rPr>
              <a:t>MI PRIMER EMPLEO</a:t>
            </a:r>
            <a:endParaRPr lang="es-ES" sz="4400" b="1" cap="none" spc="0" dirty="0">
              <a:ln w="19050">
                <a:solidFill>
                  <a:schemeClr val="tx2">
                    <a:tint val="1000"/>
                  </a:schemeClr>
                </a:solidFill>
                <a:prstDash val="solid"/>
              </a:ln>
              <a:solidFill>
                <a:sysClr val="windowText" lastClr="000000"/>
              </a:solidFill>
              <a:effectLst>
                <a:glow rad="228600">
                  <a:schemeClr val="accent2">
                    <a:satMod val="175000"/>
                    <a:alpha val="40000"/>
                  </a:schemeClr>
                </a:glow>
                <a:outerShdw blurRad="50000" dist="50800" dir="7500000" algn="tl">
                  <a:srgbClr val="000000">
                    <a:shade val="5000"/>
                    <a:alpha val="35000"/>
                  </a:srgbClr>
                </a:outerShdw>
              </a:effectLst>
            </a:endParaRPr>
          </a:p>
        </p:txBody>
      </p:sp>
      <p:sp>
        <p:nvSpPr>
          <p:cNvPr id="7" name="6 Rectángulo"/>
          <p:cNvSpPr/>
          <p:nvPr/>
        </p:nvSpPr>
        <p:spPr>
          <a:xfrm>
            <a:off x="827584" y="2348880"/>
            <a:ext cx="7524328" cy="1446550"/>
          </a:xfrm>
          <a:prstGeom prst="rect">
            <a:avLst/>
          </a:prstGeom>
          <a:noFill/>
        </p:spPr>
        <p:txBody>
          <a:bodyPr wrap="square" lIns="91440" tIns="45720" rIns="91440" bIns="45720">
            <a:spAutoFit/>
          </a:bodyPr>
          <a:lstStyle/>
          <a:p>
            <a:pPr algn="ctr"/>
            <a:r>
              <a:rPr lang="es-ES" sz="4400" b="1" dirty="0" smtClean="0">
                <a:ln w="19050">
                  <a:solidFill>
                    <a:schemeClr val="tx2">
                      <a:tint val="1000"/>
                    </a:schemeClr>
                  </a:solidFill>
                  <a:prstDash val="solid"/>
                </a:ln>
                <a:solidFill>
                  <a:sysClr val="windowText" lastClr="000000"/>
                </a:solidFill>
                <a:effectLst>
                  <a:glow rad="228600">
                    <a:schemeClr val="accent2">
                      <a:satMod val="175000"/>
                      <a:alpha val="40000"/>
                    </a:schemeClr>
                  </a:glow>
                  <a:outerShdw blurRad="50000" dist="50800" dir="7500000" algn="tl">
                    <a:srgbClr val="000000">
                      <a:shade val="5000"/>
                      <a:alpha val="35000"/>
                    </a:srgbClr>
                  </a:outerShdw>
                </a:effectLst>
              </a:rPr>
              <a:t>Quejas y Sugerencias de Clientes</a:t>
            </a:r>
            <a:endParaRPr lang="es-ES" sz="4400" b="1" cap="none" spc="0" dirty="0">
              <a:ln w="19050">
                <a:solidFill>
                  <a:schemeClr val="tx2">
                    <a:tint val="1000"/>
                  </a:schemeClr>
                </a:solidFill>
                <a:prstDash val="solid"/>
              </a:ln>
              <a:solidFill>
                <a:sysClr val="windowText" lastClr="000000"/>
              </a:solidFill>
              <a:effectLst>
                <a:glow rad="228600">
                  <a:schemeClr val="accent2">
                    <a:satMod val="175000"/>
                    <a:alpha val="40000"/>
                  </a:schemeClr>
                </a:glow>
                <a:outerShdw blurRad="50000" dist="50800" dir="7500000" algn="tl">
                  <a:srgbClr val="000000">
                    <a:shade val="5000"/>
                    <a:alpha val="35000"/>
                  </a:srgbClr>
                </a:outerShdw>
              </a:effectLst>
            </a:endParaRPr>
          </a:p>
        </p:txBody>
      </p:sp>
      <p:sp>
        <p:nvSpPr>
          <p:cNvPr id="8" name="7 Rectángulo"/>
          <p:cNvSpPr/>
          <p:nvPr/>
        </p:nvSpPr>
        <p:spPr>
          <a:xfrm>
            <a:off x="2267744" y="4725144"/>
            <a:ext cx="4913270" cy="707886"/>
          </a:xfrm>
          <a:prstGeom prst="rect">
            <a:avLst/>
          </a:prstGeom>
          <a:noFill/>
        </p:spPr>
        <p:txBody>
          <a:bodyPr wrap="square" lIns="91440" tIns="45720" rIns="91440" bIns="45720">
            <a:spAutoFit/>
          </a:bodyPr>
          <a:lstStyle/>
          <a:p>
            <a:pPr algn="ctr"/>
            <a:r>
              <a:rPr lang="es-ES" sz="4000" b="1" cap="none" spc="0" dirty="0" smtClean="0">
                <a:ln w="19050">
                  <a:solidFill>
                    <a:schemeClr val="tx2">
                      <a:tint val="1000"/>
                    </a:schemeClr>
                  </a:solidFill>
                  <a:prstDash val="solid"/>
                </a:ln>
                <a:solidFill>
                  <a:sysClr val="windowText" lastClr="000000"/>
                </a:solidFill>
                <a:effectLst>
                  <a:glow rad="228600">
                    <a:schemeClr val="accent2">
                      <a:satMod val="175000"/>
                      <a:alpha val="40000"/>
                    </a:schemeClr>
                  </a:glow>
                  <a:outerShdw blurRad="50000" dist="50800" dir="7500000" algn="tl">
                    <a:srgbClr val="000000">
                      <a:shade val="5000"/>
                      <a:alpha val="35000"/>
                    </a:srgbClr>
                  </a:outerShdw>
                </a:effectLst>
              </a:rPr>
              <a:t>Yanet Ballesteros S.</a:t>
            </a:r>
            <a:endParaRPr lang="es-ES" sz="4000" b="1" cap="none" spc="0" dirty="0">
              <a:ln w="19050">
                <a:solidFill>
                  <a:schemeClr val="tx2">
                    <a:tint val="1000"/>
                  </a:schemeClr>
                </a:solidFill>
                <a:prstDash val="solid"/>
              </a:ln>
              <a:solidFill>
                <a:sysClr val="windowText" lastClr="000000"/>
              </a:solidFill>
              <a:effectLst>
                <a:glow rad="228600">
                  <a:schemeClr val="accent2">
                    <a:satMod val="175000"/>
                    <a:alpha val="40000"/>
                  </a:schemeClr>
                </a:glow>
                <a:outerShdw blurRad="50000" dist="50800" dir="7500000" algn="tl">
                  <a:srgbClr val="000000">
                    <a:shade val="5000"/>
                    <a:alpha val="35000"/>
                  </a:srgbClr>
                </a:outerShdw>
              </a:effectLst>
            </a:endParaRPr>
          </a:p>
        </p:txBody>
      </p:sp>
    </p:spTree>
  </p:cSld>
  <p:clrMapOvr>
    <a:masterClrMapping/>
  </p:clrMapOvr>
  <p:transition spd="med">
    <p:wipe dir="r"/>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rdobatek.com/blog/wp-content/uploads/2009/12/fondo_pantalla1.jpg"/>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049" name="Rectangle 1"/>
          <p:cNvSpPr>
            <a:spLocks noChangeArrowheads="1"/>
          </p:cNvSpPr>
          <p:nvPr/>
        </p:nvSpPr>
        <p:spPr bwMode="auto">
          <a:xfrm>
            <a:off x="251520" y="153507"/>
            <a:ext cx="864096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A" sz="2800" b="1" i="0" u="none" strike="noStrike" cap="none" normalizeH="0" baseline="0" dirty="0" smtClean="0">
                <a:ln>
                  <a:noFill/>
                </a:ln>
                <a:solidFill>
                  <a:srgbClr val="000000"/>
                </a:solidFill>
                <a:effectLst>
                  <a:glow rad="228600">
                    <a:schemeClr val="accent2">
                      <a:satMod val="175000"/>
                      <a:alpha val="40000"/>
                    </a:schemeClr>
                  </a:glow>
                </a:effectLst>
                <a:latin typeface="Arial" pitchFamily="34" charset="0"/>
                <a:ea typeface="Calibri" pitchFamily="34" charset="0"/>
                <a:cs typeface="Arial" pitchFamily="34" charset="0"/>
              </a:rPr>
              <a:t>¿Cómo debemos gestionar las quejas que nos puedan presentar nuestros clientes? </a:t>
            </a:r>
            <a:endParaRPr kumimoji="0" lang="es-PA" sz="2800" b="0" i="0" u="none" strike="noStrike" cap="none" normalizeH="0" baseline="0" dirty="0" smtClean="0">
              <a:ln>
                <a:noFill/>
              </a:ln>
              <a:solidFill>
                <a:schemeClr val="tx1"/>
              </a:solidFill>
              <a:effectLst>
                <a:glow rad="228600">
                  <a:schemeClr val="accent2">
                    <a:satMod val="175000"/>
                    <a:alpha val="40000"/>
                  </a:schemeClr>
                </a:glow>
              </a:effectLst>
              <a:latin typeface="Arial" pitchFamily="34" charset="0"/>
              <a:cs typeface="Arial" pitchFamily="34" charset="0"/>
            </a:endParaRPr>
          </a:p>
        </p:txBody>
      </p:sp>
      <p:sp>
        <p:nvSpPr>
          <p:cNvPr id="2050" name="Rectangle 2"/>
          <p:cNvSpPr>
            <a:spLocks noChangeArrowheads="1"/>
          </p:cNvSpPr>
          <p:nvPr/>
        </p:nvSpPr>
        <p:spPr bwMode="auto">
          <a:xfrm>
            <a:off x="4860032" y="2060848"/>
            <a:ext cx="4032448" cy="20313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es-PA" sz="28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Expresar las gracias por la información que nos facilitan. </a:t>
            </a:r>
          </a:p>
          <a:p>
            <a:pPr marL="0" marR="0" lvl="0" indent="0" algn="just" defTabSz="914400" rtl="0" eaLnBrk="1" fontAlgn="base" latinLnBrk="0" hangingPunct="1">
              <a:lnSpc>
                <a:spcPct val="100000"/>
              </a:lnSpc>
              <a:spcBef>
                <a:spcPct val="0"/>
              </a:spcBef>
              <a:spcAft>
                <a:spcPct val="0"/>
              </a:spcAft>
              <a:buClrTx/>
              <a:buSzTx/>
              <a:tabLst/>
            </a:pPr>
            <a:endParaRPr kumimoji="0" lang="es-PA"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Picture 2" descr="http://montsemarketing.files.wordpress.com/2010/10/smartshopper.jpg"/>
          <p:cNvPicPr>
            <a:picLocks noChangeAspect="1" noChangeArrowheads="1"/>
          </p:cNvPicPr>
          <p:nvPr/>
        </p:nvPicPr>
        <p:blipFill>
          <a:blip r:embed="rId4" cstate="print"/>
          <a:srcRect/>
          <a:stretch>
            <a:fillRect/>
          </a:stretch>
        </p:blipFill>
        <p:spPr bwMode="auto">
          <a:xfrm>
            <a:off x="683568" y="1556792"/>
            <a:ext cx="4111377" cy="3312368"/>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p:spPr>
      </p:pic>
    </p:spTree>
  </p:cSld>
  <p:clrMapOvr>
    <a:masterClrMapping/>
  </p:clrMapOvr>
  <p:transition spd="med">
    <p:wheel/>
    <p:sndAc>
      <p:stSnd>
        <p:snd r:embed="rId2" name="bomb.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ordobatek.com/blog/wp-content/uploads/2009/12/fondo_pantalla1.jpg"/>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3 Rectángulo"/>
          <p:cNvSpPr/>
          <p:nvPr/>
        </p:nvSpPr>
        <p:spPr>
          <a:xfrm>
            <a:off x="3059832" y="908720"/>
            <a:ext cx="5040560" cy="181588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0" algn="just" eaLnBrk="0" fontAlgn="base" hangingPunct="0">
              <a:spcBef>
                <a:spcPct val="0"/>
              </a:spcBef>
              <a:spcAft>
                <a:spcPct val="0"/>
              </a:spcAft>
              <a:buFont typeface="Wingdings" pitchFamily="2" charset="2"/>
              <a:buChar char="ü"/>
            </a:pPr>
            <a:r>
              <a:rPr lang="es-PA" sz="2800" b="1" dirty="0" smtClean="0">
                <a:solidFill>
                  <a:srgbClr val="000000"/>
                </a:solidFill>
                <a:latin typeface="Arial" pitchFamily="34" charset="0"/>
                <a:ea typeface="Calibri" pitchFamily="34" charset="0"/>
                <a:cs typeface="Arial" pitchFamily="34" charset="0"/>
              </a:rPr>
              <a:t> Escuchar con atención. Transmitir sensación de tranquilidad. Hacer que el cliente se sienta importante.</a:t>
            </a:r>
            <a:endParaRPr lang="es-PA" sz="2800" b="1" dirty="0" smtClean="0">
              <a:latin typeface="Arial" pitchFamily="34" charset="0"/>
              <a:cs typeface="Arial" pitchFamily="34" charset="0"/>
            </a:endParaRPr>
          </a:p>
        </p:txBody>
      </p:sp>
      <p:pic>
        <p:nvPicPr>
          <p:cNvPr id="25602" name="Picture 2" descr="http://www.adrformacion.com/udsimg/atencionct/2/OREJA.jpg"/>
          <p:cNvPicPr>
            <a:picLocks noChangeAspect="1" noChangeArrowheads="1"/>
          </p:cNvPicPr>
          <p:nvPr/>
        </p:nvPicPr>
        <p:blipFill>
          <a:blip r:embed="rId4" cstate="print"/>
          <a:srcRect/>
          <a:stretch>
            <a:fillRect/>
          </a:stretch>
        </p:blipFill>
        <p:spPr bwMode="auto">
          <a:xfrm>
            <a:off x="539552" y="2780928"/>
            <a:ext cx="4762500" cy="3176389"/>
          </a:xfrm>
          <a:prstGeom prst="rect">
            <a:avLst/>
          </a:prstGeom>
          <a:ln w="127000" cap="sq">
            <a:solidFill>
              <a:srgbClr val="99CC00"/>
            </a:solidFill>
            <a:miter lim="800000"/>
          </a:ln>
          <a:effectLst>
            <a:outerShdw blurRad="57150" dist="50800" dir="2700000" algn="tl" rotWithShape="0">
              <a:srgbClr val="000000">
                <a:alpha val="40000"/>
              </a:srgbClr>
            </a:outerShdw>
          </a:effectLst>
        </p:spPr>
      </p:pic>
    </p:spTree>
  </p:cSld>
  <p:clrMapOvr>
    <a:masterClrMapping/>
  </p:clrMapOvr>
  <p:transition spd="med">
    <p:split dir="in"/>
    <p:sndAc>
      <p:stSnd>
        <p:snd r:embed="rId2" name="breeze.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rdobatek.com/blog/wp-content/uploads/2009/12/fondo_pantalla1.jpg"/>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025" name="Rectangle 1"/>
          <p:cNvSpPr>
            <a:spLocks noChangeArrowheads="1"/>
          </p:cNvSpPr>
          <p:nvPr/>
        </p:nvSpPr>
        <p:spPr bwMode="auto">
          <a:xfrm>
            <a:off x="323528" y="1412776"/>
            <a:ext cx="81724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PA" sz="2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Pedir disculpas por el error, sin justificarnos. </a:t>
            </a:r>
          </a:p>
          <a:p>
            <a:pPr marL="0" marR="0" lvl="0" indent="0" algn="just" defTabSz="914400" rtl="0" eaLnBrk="1" fontAlgn="base" latinLnBrk="0" hangingPunct="1">
              <a:lnSpc>
                <a:spcPct val="100000"/>
              </a:lnSpc>
              <a:spcBef>
                <a:spcPct val="0"/>
              </a:spcBef>
              <a:spcAft>
                <a:spcPct val="0"/>
              </a:spcAft>
              <a:buClrTx/>
              <a:buSzTx/>
              <a:tabLst/>
            </a:pPr>
            <a:endParaRPr kumimoji="0" lang="es-PA"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PA" sz="2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Prometer una solución inmediata respecto al problema.</a:t>
            </a:r>
          </a:p>
          <a:p>
            <a:pPr marL="0" marR="0" lvl="0" indent="0" algn="just" defTabSz="914400" rtl="0" eaLnBrk="0" fontAlgn="base" latinLnBrk="0" hangingPunct="0">
              <a:lnSpc>
                <a:spcPct val="100000"/>
              </a:lnSpc>
              <a:spcBef>
                <a:spcPct val="0"/>
              </a:spcBef>
              <a:spcAft>
                <a:spcPct val="0"/>
              </a:spcAft>
              <a:buClrTx/>
              <a:buSzTx/>
              <a:tabLst/>
            </a:pPr>
            <a:endParaRPr lang="es-PA" sz="2400" b="1" dirty="0">
              <a:solidFill>
                <a:srgbClr val="000000"/>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s-PA" sz="24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s-PA" sz="24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s-PA" sz="24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s-PA"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395536" y="3573016"/>
            <a:ext cx="639469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PA" sz="2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No tomar las críticas como algo personal.</a:t>
            </a:r>
            <a:endParaRPr kumimoji="0" lang="es-PA"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split/>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ordobatek.com/blog/wp-content/uploads/2009/12/fondo_pantalla1.jpg"/>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8673" name="Rectangle 1"/>
          <p:cNvSpPr>
            <a:spLocks noChangeArrowheads="1"/>
          </p:cNvSpPr>
          <p:nvPr/>
        </p:nvSpPr>
        <p:spPr bwMode="auto">
          <a:xfrm>
            <a:off x="179512" y="332656"/>
            <a:ext cx="576064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baseline="0" dirty="0" smtClean="0">
                <a:ln>
                  <a:noFill/>
                </a:ln>
                <a:solidFill>
                  <a:srgbClr val="000000"/>
                </a:solidFill>
                <a:effectLst>
                  <a:glow rad="228600">
                    <a:schemeClr val="accent6">
                      <a:satMod val="175000"/>
                      <a:alpha val="40000"/>
                    </a:schemeClr>
                  </a:glow>
                </a:effectLst>
                <a:latin typeface="Arial" pitchFamily="34" charset="0"/>
                <a:ea typeface="Times New Roman" pitchFamily="18" charset="0"/>
                <a:cs typeface="Arial" pitchFamily="34" charset="0"/>
              </a:rPr>
              <a:t>Hay frases mágicas como:</a:t>
            </a:r>
            <a:endParaRPr kumimoji="0" lang="es-ES" sz="3200" b="0" i="0" u="none" strike="noStrike" cap="none" normalizeH="0" baseline="0" dirty="0" smtClean="0">
              <a:ln>
                <a:noFill/>
              </a:ln>
              <a:solidFill>
                <a:schemeClr val="tx1"/>
              </a:solidFill>
              <a:effectLst>
                <a:glow rad="228600">
                  <a:schemeClr val="accent6">
                    <a:satMod val="175000"/>
                    <a:alpha val="40000"/>
                  </a:schemeClr>
                </a:glow>
              </a:effectLst>
              <a:latin typeface="Arial" pitchFamily="34" charset="0"/>
              <a:cs typeface="Arial" pitchFamily="34" charset="0"/>
            </a:endParaRPr>
          </a:p>
        </p:txBody>
      </p:sp>
      <p:sp>
        <p:nvSpPr>
          <p:cNvPr id="28674" name="Rectangle 2"/>
          <p:cNvSpPr>
            <a:spLocks noChangeArrowheads="1"/>
          </p:cNvSpPr>
          <p:nvPr/>
        </p:nvSpPr>
        <p:spPr bwMode="auto">
          <a:xfrm>
            <a:off x="395536" y="1772816"/>
            <a:ext cx="4248472" cy="23698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A"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“Me parece importante lo que me comenta.” </a:t>
            </a:r>
          </a:p>
          <a:p>
            <a:pPr marL="0" marR="0" lvl="0" indent="0" algn="just" defTabSz="914400" rtl="0" eaLnBrk="0" fontAlgn="base" latinLnBrk="0" hangingPunct="0">
              <a:lnSpc>
                <a:spcPct val="100000"/>
              </a:lnSpc>
              <a:spcBef>
                <a:spcPct val="0"/>
              </a:spcBef>
              <a:spcAft>
                <a:spcPct val="0"/>
              </a:spcAft>
              <a:buClrTx/>
              <a:buSzTx/>
              <a:tabLst/>
            </a:pPr>
            <a:r>
              <a:rPr kumimoji="0" lang="es-E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s-PA" sz="28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“Entiendo su postura.” </a:t>
            </a:r>
            <a:endParaRPr kumimoji="0" lang="es-PA"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6" name="Picture 4" descr="http://www.antoniodomingo.com/wp-content/uploads/2009/03/escuchar.jpg"/>
          <p:cNvPicPr>
            <a:picLocks noChangeAspect="1" noChangeArrowheads="1"/>
          </p:cNvPicPr>
          <p:nvPr/>
        </p:nvPicPr>
        <p:blipFill>
          <a:blip r:embed="rId4" cstate="print"/>
          <a:srcRect/>
          <a:stretch>
            <a:fillRect/>
          </a:stretch>
        </p:blipFill>
        <p:spPr bwMode="auto">
          <a:xfrm>
            <a:off x="4716016" y="1556792"/>
            <a:ext cx="3168352" cy="2725664"/>
          </a:xfrm>
          <a:prstGeom prst="rect">
            <a:avLst/>
          </a:prstGeom>
          <a:ln w="127000" cap="sq">
            <a:solidFill>
              <a:schemeClr val="accent6">
                <a:lumMod val="75000"/>
              </a:schemeClr>
            </a:solidFill>
            <a:miter lim="800000"/>
          </a:ln>
          <a:effectLst>
            <a:outerShdw blurRad="57150" dist="50800" dir="2700000" algn="tl" rotWithShape="0">
              <a:srgbClr val="000000">
                <a:alpha val="40000"/>
              </a:srgbClr>
            </a:outerShdw>
          </a:effectLst>
        </p:spPr>
      </p:pic>
    </p:spTree>
  </p:cSld>
  <p:clrMapOvr>
    <a:masterClrMapping/>
  </p:clrMapOvr>
  <p:transition spd="med">
    <p:split orient="vert"/>
    <p:sndAc>
      <p:stSnd>
        <p:snd r:embed="rId2" name="laser.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rdobatek.com/blog/wp-content/uploads/2009/12/fondo_pantalla1.jpg"/>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7649" name="Rectangle 1"/>
          <p:cNvSpPr>
            <a:spLocks noChangeArrowheads="1"/>
          </p:cNvSpPr>
          <p:nvPr/>
        </p:nvSpPr>
        <p:spPr bwMode="auto">
          <a:xfrm>
            <a:off x="251520" y="24587"/>
            <a:ext cx="8568952" cy="295465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PA"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“No se preocupe ahora mismo lo solucionamos.” </a:t>
            </a:r>
          </a:p>
          <a:p>
            <a:pPr marL="0" marR="0" lvl="0" indent="0" algn="just" defTabSz="914400" rtl="0" eaLnBrk="0" fontAlgn="base" latinLnBrk="0" hangingPunct="0">
              <a:lnSpc>
                <a:spcPct val="100000"/>
              </a:lnSpc>
              <a:spcBef>
                <a:spcPct val="0"/>
              </a:spcBef>
              <a:spcAft>
                <a:spcPct val="0"/>
              </a:spcAft>
              <a:buClrTx/>
              <a:buSzTx/>
              <a:tabLst/>
            </a:pPr>
            <a:endParaRPr kumimoji="0" lang="es-PA" sz="28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“Lo estudiamos y le damos una solución inmediata.”</a:t>
            </a:r>
            <a:r>
              <a:rPr kumimoji="0" lang="es-E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s-PA"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51" name="Picture 3" descr="http://www.corporativo.bancoestado.cl/Libraries/Noticias_2009/apertura_s%C3%A1bado_2.sflb"/>
          <p:cNvPicPr>
            <a:picLocks noChangeAspect="1" noChangeArrowheads="1"/>
          </p:cNvPicPr>
          <p:nvPr/>
        </p:nvPicPr>
        <p:blipFill>
          <a:blip r:embed="rId4" cstate="print"/>
          <a:srcRect/>
          <a:stretch>
            <a:fillRect/>
          </a:stretch>
        </p:blipFill>
        <p:spPr bwMode="auto">
          <a:xfrm>
            <a:off x="395536" y="3068960"/>
            <a:ext cx="4248472" cy="3600400"/>
          </a:xfrm>
          <a:prstGeom prst="rect">
            <a:avLst/>
          </a:prstGeom>
          <a:ln w="127000" cap="sq">
            <a:solidFill>
              <a:schemeClr val="accent1">
                <a:lumMod val="75000"/>
              </a:schemeClr>
            </a:solidFill>
            <a:miter lim="800000"/>
          </a:ln>
          <a:effectLst>
            <a:outerShdw blurRad="57150" dist="50800" dir="2700000" algn="tl" rotWithShape="0">
              <a:srgbClr val="000000">
                <a:alpha val="40000"/>
              </a:srgbClr>
            </a:outerShdw>
          </a:effectLst>
        </p:spPr>
      </p:pic>
    </p:spTree>
  </p:cSld>
  <p:clrMapOvr>
    <a:masterClrMapping/>
  </p:clrMapOvr>
  <p:transition spd="med">
    <p:strips/>
    <p:sndAc>
      <p:stSnd>
        <p:snd r:embed="rId2" name="hammer.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rdobatek.com/blog/wp-content/uploads/2009/12/fondo_pantalla1.jpg"/>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6625" name="Rectangle 1"/>
          <p:cNvSpPr>
            <a:spLocks noChangeArrowheads="1"/>
          </p:cNvSpPr>
          <p:nvPr/>
        </p:nvSpPr>
        <p:spPr bwMode="auto">
          <a:xfrm>
            <a:off x="179512" y="260648"/>
            <a:ext cx="8676456" cy="181588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Los detalles pequeños son los que hacen a una empresa grande y solo los clientes (Internos y Externos) los que proporcionan la información necesaria. </a:t>
            </a:r>
            <a:endParaRPr kumimoji="0" lang="es-ES"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26627" name="Picture 3" descr="http://www.populardefactoring.es/NR/rdonlyres/8F3B22E2-F2CF-4D65-BCF5-289F9911BBBF/0/img_pie.jpg"/>
          <p:cNvPicPr>
            <a:picLocks noChangeAspect="1" noChangeArrowheads="1"/>
          </p:cNvPicPr>
          <p:nvPr/>
        </p:nvPicPr>
        <p:blipFill>
          <a:blip r:embed="rId4" cstate="print"/>
          <a:srcRect/>
          <a:stretch>
            <a:fillRect/>
          </a:stretch>
        </p:blipFill>
        <p:spPr bwMode="auto">
          <a:xfrm>
            <a:off x="1331640" y="2132856"/>
            <a:ext cx="4464496" cy="3744416"/>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p:spPr>
      </p:pic>
    </p:spTree>
  </p:cSld>
  <p:clrMapOvr>
    <a:masterClrMapping/>
  </p:clrMapOvr>
  <p:transition spd="med">
    <p:strips dir="rd"/>
    <p:sndAc>
      <p:stSnd>
        <p:snd r:embed="rId2" name="wind.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rdobatek.com/blog/wp-content/uploads/2009/12/fondo_pantalla1.jpg"/>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9697" name="Rectangle 1"/>
          <p:cNvSpPr>
            <a:spLocks noChangeArrowheads="1"/>
          </p:cNvSpPr>
          <p:nvPr/>
        </p:nvSpPr>
        <p:spPr bwMode="auto">
          <a:xfrm>
            <a:off x="395536" y="1196752"/>
            <a:ext cx="7740352" cy="304698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effectLst/>
                <a:latin typeface="Arial" pitchFamily="34" charset="0"/>
                <a:ea typeface="Times New Roman" pitchFamily="18" charset="0"/>
                <a:cs typeface="Arial" pitchFamily="34" charset="0"/>
              </a:rPr>
              <a:t>Para que una </a:t>
            </a:r>
            <a:r>
              <a:rPr kumimoji="0" lang="es-ES" sz="2400" b="1" i="0" strike="noStrike" cap="none" normalizeH="0" baseline="0" dirty="0" smtClean="0">
                <a:ln>
                  <a:noFill/>
                </a:ln>
                <a:effectLst/>
                <a:latin typeface="Arial" pitchFamily="34" charset="0"/>
                <a:ea typeface="Times New Roman" pitchFamily="18" charset="0"/>
                <a:cs typeface="Arial" pitchFamily="34" charset="0"/>
              </a:rPr>
              <a:t>venta</a:t>
            </a:r>
            <a:r>
              <a:rPr kumimoji="0" lang="es-ES" sz="2400" b="1" i="0" u="none" strike="noStrike" cap="none" normalizeH="0" baseline="0" dirty="0" smtClean="0">
                <a:ln>
                  <a:noFill/>
                </a:ln>
                <a:effectLst/>
                <a:latin typeface="Arial" pitchFamily="34" charset="0"/>
                <a:ea typeface="Times New Roman" pitchFamily="18" charset="0"/>
                <a:cs typeface="Arial" pitchFamily="34" charset="0"/>
              </a:rPr>
              <a:t> sea exitosa debe de completar el círculo, una venta no acaba cuando el cliente paga, la venta acaba cuando el cliente, satisfecho con su inversión, promueve el producto dentro de su círculo social y es esa publicidad de boca en boca la que la empresa debe cuidar, ya que ninguna empresa quiere verse envuelta en una publicidad negativa. </a:t>
            </a:r>
            <a:endParaRPr kumimoji="0" lang="es-ES" sz="2400" b="1" i="0" u="none" strike="noStrike" cap="none" normalizeH="0" baseline="0" dirty="0" smtClean="0">
              <a:ln>
                <a:noFill/>
              </a:ln>
              <a:effectLst/>
              <a:latin typeface="Arial" pitchFamily="34" charset="0"/>
              <a:cs typeface="Arial" pitchFamily="34" charset="0"/>
            </a:endParaRPr>
          </a:p>
        </p:txBody>
      </p:sp>
      <p:sp>
        <p:nvSpPr>
          <p:cNvPr id="5" name="4 CuadroTexto"/>
          <p:cNvSpPr txBox="1"/>
          <p:nvPr/>
        </p:nvSpPr>
        <p:spPr>
          <a:xfrm>
            <a:off x="1763688" y="404664"/>
            <a:ext cx="5688632" cy="523220"/>
          </a:xfrm>
          <a:prstGeom prst="rect">
            <a:avLst/>
          </a:prstGeom>
          <a:noFill/>
        </p:spPr>
        <p:txBody>
          <a:bodyPr wrap="square" rtlCol="0">
            <a:spAutoFit/>
          </a:bodyPr>
          <a:lstStyle/>
          <a:p>
            <a:pPr algn="ctr"/>
            <a:r>
              <a:rPr lang="es-PA" sz="2800" b="1" dirty="0" smtClean="0">
                <a:solidFill>
                  <a:schemeClr val="accent5">
                    <a:lumMod val="75000"/>
                  </a:schemeClr>
                </a:solidFill>
                <a:effectLst>
                  <a:glow rad="228600">
                    <a:schemeClr val="accent5">
                      <a:satMod val="175000"/>
                      <a:alpha val="40000"/>
                    </a:schemeClr>
                  </a:glow>
                </a:effectLst>
                <a:latin typeface="Arial" pitchFamily="34" charset="0"/>
                <a:cs typeface="Arial" pitchFamily="34" charset="0"/>
              </a:rPr>
              <a:t>CONCLUSIÓN</a:t>
            </a:r>
            <a:endParaRPr lang="es-PA" sz="2800" b="1" dirty="0">
              <a:solidFill>
                <a:schemeClr val="accent5">
                  <a:lumMod val="75000"/>
                </a:schemeClr>
              </a:solidFill>
              <a:effectLst>
                <a:glow rad="228600">
                  <a:schemeClr val="accent5">
                    <a:satMod val="175000"/>
                    <a:alpha val="40000"/>
                  </a:schemeClr>
                </a:glow>
              </a:effectLst>
              <a:latin typeface="Arial" pitchFamily="34" charset="0"/>
              <a:cs typeface="Arial" pitchFamily="34" charset="0"/>
            </a:endParaRPr>
          </a:p>
        </p:txBody>
      </p:sp>
    </p:spTree>
  </p:cSld>
  <p:clrMapOvr>
    <a:masterClrMapping/>
  </p:clrMapOvr>
  <p:transition spd="med">
    <p:circle/>
    <p:sndAc>
      <p:stSnd>
        <p:snd r:embed="rId2" name="voltage.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_640etB5hejU/THpcDwj0R8I/AAAAAAAAAls/D6dx_qL___4/s1600/gracias.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cordobatek.com/blog/wp-content/uploads/2009/12/fondo_pantalla1.jpg"/>
          <p:cNvPicPr>
            <a:picLocks noChangeAspect="1" noChangeArrowheads="1"/>
          </p:cNvPicPr>
          <p:nvPr/>
        </p:nvPicPr>
        <p:blipFill>
          <a:blip r:embed="rId3" cstate="print"/>
          <a:srcRect/>
          <a:stretch>
            <a:fillRect/>
          </a:stretch>
        </p:blipFill>
        <p:spPr bwMode="auto">
          <a:xfrm>
            <a:off x="0" y="1"/>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4 CuadroTexto"/>
          <p:cNvSpPr txBox="1"/>
          <p:nvPr/>
        </p:nvSpPr>
        <p:spPr>
          <a:xfrm>
            <a:off x="1043608" y="548680"/>
            <a:ext cx="7200800" cy="646331"/>
          </a:xfrm>
          <a:prstGeom prst="rect">
            <a:avLst/>
          </a:prstGeom>
          <a:noFill/>
        </p:spPr>
        <p:txBody>
          <a:bodyPr wrap="square" rtlCol="0">
            <a:spAutoFit/>
          </a:bodyPr>
          <a:lstStyle/>
          <a:p>
            <a:pPr algn="ctr"/>
            <a:r>
              <a:rPr lang="es-PA" sz="3600" b="1" dirty="0" smtClean="0">
                <a:effectLst>
                  <a:glow rad="228600">
                    <a:schemeClr val="accent2">
                      <a:satMod val="175000"/>
                      <a:alpha val="40000"/>
                    </a:schemeClr>
                  </a:glow>
                </a:effectLst>
                <a:latin typeface="Arial" pitchFamily="34" charset="0"/>
                <a:cs typeface="Arial" pitchFamily="34" charset="0"/>
              </a:rPr>
              <a:t>INTRODUCCIÓN</a:t>
            </a:r>
            <a:endParaRPr lang="es-PA" sz="3600" b="1" dirty="0">
              <a:effectLst>
                <a:glow rad="228600">
                  <a:schemeClr val="accent2">
                    <a:satMod val="175000"/>
                    <a:alpha val="40000"/>
                  </a:schemeClr>
                </a:glow>
              </a:effectLst>
              <a:latin typeface="Arial" pitchFamily="34" charset="0"/>
              <a:cs typeface="Arial" pitchFamily="34" charset="0"/>
            </a:endParaRPr>
          </a:p>
        </p:txBody>
      </p:sp>
      <p:sp>
        <p:nvSpPr>
          <p:cNvPr id="9219" name="Rectangle 3"/>
          <p:cNvSpPr>
            <a:spLocks noChangeArrowheads="1"/>
          </p:cNvSpPr>
          <p:nvPr/>
        </p:nvSpPr>
        <p:spPr bwMode="auto">
          <a:xfrm>
            <a:off x="179512" y="1844824"/>
            <a:ext cx="856895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A"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Para que una empresa sea catalogada por los buenos servicios que brinda, se debe enfocar en los productos, como, en la atenci</a:t>
            </a:r>
            <a:r>
              <a:rPr kumimoji="0" lang="es-PA" sz="2400"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PA"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 a los clientes.</a:t>
            </a:r>
            <a:endParaRPr kumimoji="0" lang="es-P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Rectángulo"/>
          <p:cNvSpPr/>
          <p:nvPr/>
        </p:nvSpPr>
        <p:spPr>
          <a:xfrm>
            <a:off x="179512" y="3645024"/>
            <a:ext cx="6840760" cy="1569660"/>
          </a:xfrm>
          <a:prstGeom prst="rect">
            <a:avLst/>
          </a:prstGeom>
        </p:spPr>
        <p:txBody>
          <a:bodyPr wrap="square">
            <a:spAutoFit/>
          </a:bodyPr>
          <a:lstStyle/>
          <a:p>
            <a:pPr algn="just"/>
            <a:r>
              <a:rPr lang="es-PA" sz="2400" b="1" dirty="0">
                <a:latin typeface="Arial" pitchFamily="34" charset="0"/>
                <a:cs typeface="Arial" pitchFamily="34" charset="0"/>
              </a:rPr>
              <a:t>Es por eso, que éste trabajo se enfoca más en las quejas y sugerencias que se deberán tener en cuenta para el mejor logro de la empresa </a:t>
            </a:r>
            <a:endParaRPr lang="es-PA" sz="2400" dirty="0">
              <a:latin typeface="Arial" pitchFamily="34" charset="0"/>
              <a:cs typeface="Arial" pitchFamily="34" charset="0"/>
            </a:endParaRPr>
          </a:p>
        </p:txBody>
      </p:sp>
    </p:spTree>
  </p:cSld>
  <p:clrMapOvr>
    <a:masterClrMapping/>
  </p:clrMapOvr>
  <p:transition spd="med">
    <p:dissolve/>
    <p:sndAc>
      <p:stSnd>
        <p:snd r:embed="rId2" name="push.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rdobatek.com/blog/wp-content/uploads/2009/12/fondo_pantalla1.jpg"/>
          <p:cNvPicPr>
            <a:picLocks noChangeAspect="1" noChangeArrowheads="1"/>
          </p:cNvPicPr>
          <p:nvPr/>
        </p:nvPicPr>
        <p:blipFill>
          <a:blip r:embed="rId3" cstate="print"/>
          <a:srcRect/>
          <a:stretch>
            <a:fillRect/>
          </a:stretch>
        </p:blipFill>
        <p:spPr bwMode="auto">
          <a:xfrm>
            <a:off x="0" y="1"/>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4 Rectángulo"/>
          <p:cNvSpPr/>
          <p:nvPr/>
        </p:nvSpPr>
        <p:spPr>
          <a:xfrm>
            <a:off x="323528" y="404664"/>
            <a:ext cx="8490337" cy="830997"/>
          </a:xfrm>
          <a:prstGeom prst="rect">
            <a:avLst/>
          </a:prstGeom>
          <a:noFill/>
        </p:spPr>
        <p:txBody>
          <a:bodyPr wrap="none" lIns="91440" tIns="45720" rIns="91440" bIns="45720">
            <a:spAutoFit/>
          </a:bodyPr>
          <a:lstStyle/>
          <a:p>
            <a:pPr algn="just"/>
            <a:r>
              <a:rPr lang="es-E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2">
                      <a:satMod val="175000"/>
                      <a:alpha val="40000"/>
                    </a:schemeClr>
                  </a:glow>
                  <a:outerShdw blurRad="50800" algn="tl" rotWithShape="0">
                    <a:srgbClr val="000000"/>
                  </a:outerShdw>
                </a:effectLst>
              </a:rPr>
              <a:t>Quejas</a:t>
            </a:r>
            <a:r>
              <a:rPr lang="es-E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lumMod val="95000"/>
                      <a:lumOff val="5000"/>
                      <a:alpha val="60000"/>
                    </a:schemeClr>
                  </a:glow>
                  <a:outerShdw blurRad="50800" algn="tl" rotWithShape="0">
                    <a:srgbClr val="000000"/>
                  </a:outerShdw>
                </a:effectLst>
              </a:rPr>
              <a:t> </a:t>
            </a:r>
            <a:r>
              <a:rPr lang="es-E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2">
                      <a:satMod val="175000"/>
                      <a:alpha val="40000"/>
                    </a:schemeClr>
                  </a:glow>
                  <a:outerShdw blurRad="50800" algn="tl" rotWithShape="0">
                    <a:srgbClr val="000000"/>
                  </a:outerShdw>
                </a:effectLst>
              </a:rPr>
              <a:t>y Sugerencias de Clientes</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2">
                    <a:satMod val="175000"/>
                    <a:alpha val="40000"/>
                  </a:schemeClr>
                </a:glow>
                <a:outerShdw blurRad="50800" algn="tl" rotWithShape="0">
                  <a:srgbClr val="000000"/>
                </a:outerShdw>
              </a:effectLst>
            </a:endParaRPr>
          </a:p>
        </p:txBody>
      </p:sp>
      <p:sp>
        <p:nvSpPr>
          <p:cNvPr id="6" name="5 Rectángulo"/>
          <p:cNvSpPr/>
          <p:nvPr/>
        </p:nvSpPr>
        <p:spPr>
          <a:xfrm>
            <a:off x="251520" y="2132856"/>
            <a:ext cx="8712968" cy="1815882"/>
          </a:xfrm>
          <a:prstGeom prst="rect">
            <a:avLst/>
          </a:prstGeom>
        </p:spPr>
        <p:txBody>
          <a:bodyPr wrap="square">
            <a:spAutoFit/>
          </a:bodyPr>
          <a:lstStyle/>
          <a:p>
            <a:pPr algn="just"/>
            <a:r>
              <a:rPr lang="es-PA" sz="2800" b="1" dirty="0" smtClean="0">
                <a:latin typeface="Arial" pitchFamily="34" charset="0"/>
                <a:cs typeface="Arial" pitchFamily="34" charset="0"/>
              </a:rPr>
              <a:t>Es </a:t>
            </a:r>
            <a:r>
              <a:rPr lang="es-PA" sz="2800" b="1" dirty="0">
                <a:latin typeface="Arial" pitchFamily="34" charset="0"/>
                <a:cs typeface="Arial" pitchFamily="34" charset="0"/>
              </a:rPr>
              <a:t>un mecanismo creado para que el cliente pueda presentar quejas, así, como otras comunicaciones que pueden consistir en sugerencias</a:t>
            </a:r>
          </a:p>
        </p:txBody>
      </p:sp>
    </p:spTree>
  </p:cSld>
  <p:clrMapOvr>
    <a:masterClrMapping/>
  </p:clrMapOvr>
  <p:transition spd="med">
    <p:wipe dir="d"/>
    <p:sndAc>
      <p:stSnd>
        <p:snd r:embed="rId2"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rdobatek.com/blog/wp-content/uploads/2009/12/fondo_pantalla1.jpg"/>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4 CuadroTexto"/>
          <p:cNvSpPr txBox="1"/>
          <p:nvPr/>
        </p:nvSpPr>
        <p:spPr>
          <a:xfrm>
            <a:off x="4788024" y="1628800"/>
            <a:ext cx="3456384" cy="646331"/>
          </a:xfrm>
          <a:prstGeom prst="rect">
            <a:avLst/>
          </a:prstGeom>
          <a:noFill/>
        </p:spPr>
        <p:txBody>
          <a:bodyPr wrap="square" rtlCol="0">
            <a:spAutoFit/>
          </a:bodyPr>
          <a:lstStyle/>
          <a:p>
            <a:pPr algn="ctr"/>
            <a:r>
              <a:rPr lang="es-PA" sz="3600" b="1" dirty="0" smtClean="0">
                <a:solidFill>
                  <a:srgbClr val="00B0F0"/>
                </a:solidFill>
                <a:effectLst>
                  <a:glow rad="228600">
                    <a:schemeClr val="accent2">
                      <a:satMod val="175000"/>
                      <a:alpha val="40000"/>
                    </a:schemeClr>
                  </a:glow>
                </a:effectLst>
                <a:latin typeface="Arial Black" pitchFamily="34" charset="0"/>
                <a:cs typeface="Arial" pitchFamily="34" charset="0"/>
              </a:rPr>
              <a:t>CONCEPTOS</a:t>
            </a:r>
            <a:endParaRPr lang="es-PA" sz="3600" b="1" dirty="0">
              <a:solidFill>
                <a:srgbClr val="00B0F0"/>
              </a:solidFill>
              <a:effectLst>
                <a:glow rad="228600">
                  <a:schemeClr val="accent2">
                    <a:satMod val="175000"/>
                    <a:alpha val="40000"/>
                  </a:schemeClr>
                </a:glow>
              </a:effectLst>
              <a:latin typeface="Arial Black" pitchFamily="34" charset="0"/>
              <a:cs typeface="Arial" pitchFamily="34" charset="0"/>
            </a:endParaRPr>
          </a:p>
        </p:txBody>
      </p:sp>
      <p:sp>
        <p:nvSpPr>
          <p:cNvPr id="6" name="5 CuadroTexto"/>
          <p:cNvSpPr txBox="1"/>
          <p:nvPr/>
        </p:nvSpPr>
        <p:spPr>
          <a:xfrm>
            <a:off x="0" y="4149080"/>
            <a:ext cx="6696744" cy="169277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just"/>
            <a:r>
              <a:rPr lang="es-PA" sz="3200" b="1" dirty="0" smtClean="0">
                <a:solidFill>
                  <a:srgbClr val="FF0000"/>
                </a:solidFill>
                <a:latin typeface="Arial" pitchFamily="34" charset="0"/>
                <a:cs typeface="Arial" pitchFamily="34" charset="0"/>
              </a:rPr>
              <a:t>Queja: </a:t>
            </a:r>
            <a:r>
              <a:rPr lang="es-PA" sz="2400" b="1" dirty="0" smtClean="0">
                <a:latin typeface="Arial" pitchFamily="34" charset="0"/>
                <a:cs typeface="Arial" pitchFamily="34" charset="0"/>
              </a:rPr>
              <a:t>cualquier </a:t>
            </a:r>
            <a:r>
              <a:rPr lang="es-PA" sz="2400" b="1" dirty="0">
                <a:latin typeface="Arial" pitchFamily="34" charset="0"/>
                <a:cs typeface="Arial" pitchFamily="34" charset="0"/>
              </a:rPr>
              <a:t>comunicación emitida por un cliente que expresa una percepción del producto / servicio recibido desalineado con las expectativas que éste tenía.</a:t>
            </a:r>
          </a:p>
        </p:txBody>
      </p:sp>
      <p:pic>
        <p:nvPicPr>
          <p:cNvPr id="7" name="Picture 2" descr="http://www.institutopnlcrecer.com.ar/wp-content/uploads/2010/09/sin-raport-6.jpg"/>
          <p:cNvPicPr>
            <a:picLocks noChangeAspect="1" noChangeArrowheads="1"/>
          </p:cNvPicPr>
          <p:nvPr/>
        </p:nvPicPr>
        <p:blipFill>
          <a:blip r:embed="rId4" cstate="print"/>
          <a:srcRect/>
          <a:stretch>
            <a:fillRect/>
          </a:stretch>
        </p:blipFill>
        <p:spPr bwMode="auto">
          <a:xfrm>
            <a:off x="1187624" y="260648"/>
            <a:ext cx="3240360" cy="3744416"/>
          </a:xfrm>
          <a:prstGeom prst="rect">
            <a:avLst/>
          </a:prstGeom>
          <a:ln w="127000" cap="sq">
            <a:solidFill>
              <a:srgbClr val="00B0F0"/>
            </a:solidFill>
            <a:miter lim="800000"/>
          </a:ln>
          <a:effectLst>
            <a:outerShdw blurRad="57150" dist="50800" dir="2700000" algn="tl" rotWithShape="0">
              <a:srgbClr val="000000">
                <a:alpha val="40000"/>
              </a:srgbClr>
            </a:outerShdw>
          </a:effectLst>
        </p:spPr>
      </p:pic>
    </p:spTree>
  </p:cSld>
  <p:clrMapOvr>
    <a:masterClrMapping/>
  </p:clrMapOvr>
  <p:transition spd="med">
    <p:wipe dir="u"/>
    <p:sndAc>
      <p:stSnd>
        <p:snd r:embed="rId2"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rdobatek.com/blog/wp-content/uploads/2009/12/fondo_pantalla1.jpg"/>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4 CuadroTexto"/>
          <p:cNvSpPr txBox="1"/>
          <p:nvPr/>
        </p:nvSpPr>
        <p:spPr>
          <a:xfrm>
            <a:off x="323528" y="908720"/>
            <a:ext cx="8496944" cy="169277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s-PA" sz="3200" b="1" dirty="0" smtClean="0">
                <a:solidFill>
                  <a:srgbClr val="FF0000"/>
                </a:solidFill>
                <a:latin typeface="Arial" pitchFamily="34" charset="0"/>
                <a:cs typeface="Arial" pitchFamily="34" charset="0"/>
              </a:rPr>
              <a:t>Sugerencias: </a:t>
            </a:r>
            <a:r>
              <a:rPr lang="es-PA" sz="2400" b="1" dirty="0">
                <a:latin typeface="Arial" pitchFamily="34" charset="0"/>
                <a:cs typeface="Arial" pitchFamily="34" charset="0"/>
              </a:rPr>
              <a:t>es cualquier comunicación que exprese una idea u opinión que ofrece soluciones a adoptar, determinaciones o propuesta de mejora del servicio / producto que se ofrece al cliente. </a:t>
            </a:r>
            <a:r>
              <a:rPr lang="es-PA" sz="2400" b="1" dirty="0" smtClean="0">
                <a:latin typeface="Arial" pitchFamily="34" charset="0"/>
                <a:cs typeface="Arial" pitchFamily="34" charset="0"/>
              </a:rPr>
              <a:t> </a:t>
            </a:r>
            <a:endParaRPr lang="es-PA" sz="2400" b="1" dirty="0">
              <a:latin typeface="Arial" pitchFamily="34" charset="0"/>
              <a:cs typeface="Arial" pitchFamily="34" charset="0"/>
            </a:endParaRPr>
          </a:p>
        </p:txBody>
      </p:sp>
      <p:pic>
        <p:nvPicPr>
          <p:cNvPr id="6146" name="Picture 2" descr="http://www.eldropbox.com/archivos/images/advocates.jpg"/>
          <p:cNvPicPr>
            <a:picLocks noChangeAspect="1" noChangeArrowheads="1"/>
          </p:cNvPicPr>
          <p:nvPr/>
        </p:nvPicPr>
        <p:blipFill>
          <a:blip r:embed="rId4" cstate="print"/>
          <a:srcRect/>
          <a:stretch>
            <a:fillRect/>
          </a:stretch>
        </p:blipFill>
        <p:spPr bwMode="auto">
          <a:xfrm>
            <a:off x="1259632" y="2708920"/>
            <a:ext cx="4248472" cy="3528392"/>
          </a:xfrm>
          <a:prstGeom prst="rect">
            <a:avLst/>
          </a:prstGeom>
          <a:ln w="127000" cap="sq">
            <a:solidFill>
              <a:schemeClr val="tx2">
                <a:lumMod val="60000"/>
                <a:lumOff val="40000"/>
              </a:schemeClr>
            </a:solidFill>
            <a:miter lim="800000"/>
          </a:ln>
          <a:effectLst>
            <a:outerShdw blurRad="57150" dist="50800" dir="2700000" algn="tl" rotWithShape="0">
              <a:srgbClr val="000000">
                <a:alpha val="40000"/>
              </a:srgbClr>
            </a:outerShdw>
          </a:effectLst>
        </p:spPr>
      </p:pic>
    </p:spTree>
  </p:cSld>
  <p:clrMapOvr>
    <a:masterClrMapping/>
  </p:clrMapOvr>
  <p:transition spd="med">
    <p:pull dir="rd"/>
    <p:sndAc>
      <p:stSnd>
        <p:snd r:embed="rId2" name="push.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rdobatek.com/blog/wp-content/uploads/2009/12/fondo_pantalla1.jpg"/>
          <p:cNvPicPr>
            <a:picLocks noChangeAspect="1" noChangeArrowheads="1"/>
          </p:cNvPicPr>
          <p:nvPr/>
        </p:nvPicPr>
        <p:blipFill>
          <a:blip r:embed="rId3" cstate="print"/>
          <a:srcRect/>
          <a:stretch>
            <a:fillRect/>
          </a:stretch>
        </p:blipFill>
        <p:spPr bwMode="auto">
          <a:xfrm>
            <a:off x="0" y="1"/>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121" name="Rectangle 1"/>
          <p:cNvSpPr>
            <a:spLocks noChangeArrowheads="1"/>
          </p:cNvSpPr>
          <p:nvPr/>
        </p:nvSpPr>
        <p:spPr bwMode="auto">
          <a:xfrm>
            <a:off x="395536" y="188640"/>
            <a:ext cx="849694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A" sz="2800" b="1" i="0" u="none" strike="noStrike" cap="none" normalizeH="0" baseline="0" dirty="0" smtClean="0">
                <a:ln>
                  <a:noFill/>
                </a:ln>
                <a:solidFill>
                  <a:srgbClr val="000000"/>
                </a:solidFill>
                <a:effectLst>
                  <a:glow rad="228600">
                    <a:schemeClr val="accent3">
                      <a:satMod val="175000"/>
                      <a:alpha val="40000"/>
                    </a:schemeClr>
                  </a:glow>
                </a:effectLst>
                <a:latin typeface="Arial" pitchFamily="34" charset="0"/>
                <a:ea typeface="Calibri" pitchFamily="34" charset="0"/>
                <a:cs typeface="Arial" pitchFamily="34" charset="0"/>
              </a:rPr>
              <a:t>Las quejas nos proporcionan información para mejorar nuestros productos o servicios. </a:t>
            </a:r>
            <a:endParaRPr kumimoji="0" lang="es-PA" sz="2800" b="1" i="0" u="none" strike="noStrike" cap="none" normalizeH="0" baseline="0" dirty="0" smtClean="0">
              <a:ln>
                <a:noFill/>
              </a:ln>
              <a:solidFill>
                <a:schemeClr val="tx1"/>
              </a:solidFill>
              <a:effectLst>
                <a:glow rad="228600">
                  <a:schemeClr val="accent3">
                    <a:satMod val="175000"/>
                    <a:alpha val="40000"/>
                  </a:schemeClr>
                </a:glow>
              </a:effectLst>
              <a:latin typeface="Arial" pitchFamily="34" charset="0"/>
              <a:cs typeface="Arial" pitchFamily="34" charset="0"/>
            </a:endParaRPr>
          </a:p>
        </p:txBody>
      </p:sp>
      <p:sp>
        <p:nvSpPr>
          <p:cNvPr id="6" name="5 Rectángulo"/>
          <p:cNvSpPr/>
          <p:nvPr/>
        </p:nvSpPr>
        <p:spPr>
          <a:xfrm>
            <a:off x="4427984" y="1556792"/>
            <a:ext cx="4248472" cy="230832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s-PA" sz="2400" b="1" dirty="0">
                <a:latin typeface="Arial" pitchFamily="34" charset="0"/>
                <a:cs typeface="Arial" pitchFamily="34" charset="0"/>
              </a:rPr>
              <a:t>Debemos pensar en el tratamiento de las quejas como una oportunidad para saber más a cerca de nuestros productos y nuestros clientes. </a:t>
            </a:r>
          </a:p>
        </p:txBody>
      </p:sp>
      <p:pic>
        <p:nvPicPr>
          <p:cNvPr id="5122" name="Picture 2" descr="http://images3.listindiario.com/image/article/234/460x390/0/BC3525C9-F1CF-4654-8330-65049797E089.jpeg"/>
          <p:cNvPicPr>
            <a:picLocks noChangeAspect="1" noChangeArrowheads="1"/>
          </p:cNvPicPr>
          <p:nvPr/>
        </p:nvPicPr>
        <p:blipFill>
          <a:blip r:embed="rId4" cstate="print"/>
          <a:srcRect/>
          <a:stretch>
            <a:fillRect/>
          </a:stretch>
        </p:blipFill>
        <p:spPr bwMode="auto">
          <a:xfrm>
            <a:off x="395536" y="1268760"/>
            <a:ext cx="3876675" cy="3456384"/>
          </a:xfrm>
          <a:prstGeom prst="rect">
            <a:avLst/>
          </a:prstGeom>
          <a:ln w="127000" cap="sq">
            <a:solidFill>
              <a:schemeClr val="accent3">
                <a:lumMod val="75000"/>
              </a:schemeClr>
            </a:solidFill>
            <a:miter lim="800000"/>
          </a:ln>
          <a:effectLst>
            <a:outerShdw blurRad="57150" dist="50800" dir="2700000" algn="tl" rotWithShape="0">
              <a:srgbClr val="000000">
                <a:alpha val="40000"/>
              </a:srgbClr>
            </a:outerShdw>
          </a:effectLst>
        </p:spPr>
      </p:pic>
    </p:spTree>
  </p:cSld>
  <p:clrMapOvr>
    <a:masterClrMapping/>
  </p:clrMapOvr>
  <p:transition spd="med">
    <p:pull dir="lu"/>
    <p:sndAc>
      <p:stSnd>
        <p:snd r:embed="rId2" name="arrow.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rdobatek.com/blog/wp-content/uploads/2009/12/fondo_pantalla1.jpg"/>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097" name="Rectangle 1"/>
          <p:cNvSpPr>
            <a:spLocks noChangeArrowheads="1"/>
          </p:cNvSpPr>
          <p:nvPr/>
        </p:nvSpPr>
        <p:spPr bwMode="auto">
          <a:xfrm>
            <a:off x="0" y="980728"/>
            <a:ext cx="648072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A" sz="3200" b="1" i="0" u="none" strike="noStrike" cap="none" normalizeH="0" baseline="0" dirty="0" smtClean="0">
                <a:ln>
                  <a:noFill/>
                </a:ln>
                <a:solidFill>
                  <a:srgbClr val="000000"/>
                </a:solidFill>
                <a:effectLst>
                  <a:glow rad="228600">
                    <a:schemeClr val="accent6">
                      <a:satMod val="175000"/>
                      <a:alpha val="40000"/>
                    </a:schemeClr>
                  </a:glow>
                </a:effectLst>
                <a:latin typeface="Arial" pitchFamily="34" charset="0"/>
                <a:ea typeface="Calibri" pitchFamily="34" charset="0"/>
                <a:cs typeface="Arial" pitchFamily="34" charset="0"/>
              </a:rPr>
              <a:t>Hay dos grupos de quejas: </a:t>
            </a:r>
            <a:endParaRPr kumimoji="0" lang="es-PA" sz="3200" b="0" i="0" u="none" strike="noStrike" cap="none" normalizeH="0" baseline="0" dirty="0" smtClean="0">
              <a:ln>
                <a:noFill/>
              </a:ln>
              <a:solidFill>
                <a:schemeClr val="tx1"/>
              </a:solidFill>
              <a:effectLst>
                <a:glow rad="228600">
                  <a:schemeClr val="accent6">
                    <a:satMod val="175000"/>
                    <a:alpha val="40000"/>
                  </a:schemeClr>
                </a:glow>
              </a:effectLst>
              <a:latin typeface="Arial" pitchFamily="34" charset="0"/>
              <a:cs typeface="Arial" pitchFamily="34" charset="0"/>
            </a:endParaRPr>
          </a:p>
        </p:txBody>
      </p:sp>
      <p:sp>
        <p:nvSpPr>
          <p:cNvPr id="6" name="5 Rectángulo"/>
          <p:cNvSpPr/>
          <p:nvPr/>
        </p:nvSpPr>
        <p:spPr>
          <a:xfrm>
            <a:off x="179512" y="2492896"/>
            <a:ext cx="5184576" cy="95410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buFont typeface="Wingdings" pitchFamily="2" charset="2"/>
              <a:buChar char="v"/>
            </a:pPr>
            <a:r>
              <a:rPr lang="es-PA" sz="2800" b="1" dirty="0" smtClean="0">
                <a:latin typeface="Arial" pitchFamily="34" charset="0"/>
                <a:cs typeface="Arial" pitchFamily="34" charset="0"/>
              </a:rPr>
              <a:t> Aquellas </a:t>
            </a:r>
            <a:r>
              <a:rPr lang="es-PA" sz="2800" b="1" dirty="0">
                <a:latin typeface="Arial" pitchFamily="34" charset="0"/>
                <a:cs typeface="Arial" pitchFamily="34" charset="0"/>
              </a:rPr>
              <a:t>que los clientes quieren que se solucionen.</a:t>
            </a:r>
          </a:p>
        </p:txBody>
      </p:sp>
      <p:pic>
        <p:nvPicPr>
          <p:cNvPr id="4102" name="Picture 6" descr="http://www.crecenegocios.com/wp-content/uploads/2009/09/como-manejar-las-quejas-y-reclamos-del-cliente.jpg"/>
          <p:cNvPicPr>
            <a:picLocks noChangeAspect="1" noChangeArrowheads="1"/>
          </p:cNvPicPr>
          <p:nvPr/>
        </p:nvPicPr>
        <p:blipFill>
          <a:blip r:embed="rId4" cstate="print"/>
          <a:srcRect/>
          <a:stretch>
            <a:fillRect/>
          </a:stretch>
        </p:blipFill>
        <p:spPr bwMode="auto">
          <a:xfrm>
            <a:off x="5436096" y="836712"/>
            <a:ext cx="3338314" cy="3096344"/>
          </a:xfrm>
          <a:prstGeom prst="rect">
            <a:avLst/>
          </a:prstGeom>
          <a:ln w="127000" cap="sq">
            <a:solidFill>
              <a:schemeClr val="accent6">
                <a:lumMod val="75000"/>
              </a:schemeClr>
            </a:solidFill>
            <a:miter lim="800000"/>
          </a:ln>
          <a:effectLst>
            <a:outerShdw blurRad="57150" dist="50800" dir="2700000" algn="tl" rotWithShape="0">
              <a:srgbClr val="000000">
                <a:alpha val="40000"/>
              </a:srgbClr>
            </a:outerShdw>
          </a:effectLst>
        </p:spPr>
      </p:pic>
    </p:spTree>
  </p:cSld>
  <p:clrMapOvr>
    <a:masterClrMapping/>
  </p:clrMapOvr>
  <p:transition spd="med">
    <p:zoom dir="in"/>
    <p:sndAc>
      <p:stSnd>
        <p:snd r:embed="rId2" name="hammer.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rdobatek.com/blog/wp-content/uploads/2009/12/fondo_pantalla1.jpg"/>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073" name="Rectangle 1"/>
          <p:cNvSpPr>
            <a:spLocks noChangeArrowheads="1"/>
          </p:cNvSpPr>
          <p:nvPr/>
        </p:nvSpPr>
        <p:spPr bwMode="auto">
          <a:xfrm>
            <a:off x="179512" y="692696"/>
            <a:ext cx="8784976" cy="120032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s-PA" sz="2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Aquellas que ya no pueden ser solucionadas, pero los clientes quieren ser escuchados y pueden esperar una excusa sincera, un descuento o un regalo. </a:t>
            </a:r>
            <a:endParaRPr kumimoji="0" lang="es-PA"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descr="http://www.artifexbalear.org/img/quejas_2.jpg"/>
          <p:cNvPicPr>
            <a:picLocks noChangeAspect="1" noChangeArrowheads="1"/>
          </p:cNvPicPr>
          <p:nvPr/>
        </p:nvPicPr>
        <p:blipFill>
          <a:blip r:embed="rId4" cstate="print"/>
          <a:srcRect/>
          <a:stretch>
            <a:fillRect/>
          </a:stretch>
        </p:blipFill>
        <p:spPr bwMode="auto">
          <a:xfrm>
            <a:off x="1403648" y="1988840"/>
            <a:ext cx="4248472" cy="3600400"/>
          </a:xfrm>
          <a:prstGeom prst="rect">
            <a:avLst/>
          </a:prstGeom>
          <a:ln w="127000" cap="sq">
            <a:solidFill>
              <a:srgbClr val="00CCFF"/>
            </a:solidFill>
            <a:miter lim="800000"/>
          </a:ln>
          <a:effectLst>
            <a:outerShdw blurRad="57150" dist="50800" dir="2700000" algn="tl" rotWithShape="0">
              <a:srgbClr val="000000">
                <a:alpha val="40000"/>
              </a:srgbClr>
            </a:outerShdw>
          </a:effectLst>
        </p:spPr>
      </p:pic>
    </p:spTree>
  </p:cSld>
  <p:clrMapOvr>
    <a:masterClrMapping/>
  </p:clrMapOvr>
  <p:transition spd="med">
    <p:zoom/>
    <p:sndAc>
      <p:stSnd>
        <p:snd r:embed="rId2" name="suction.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ordobatek.com/blog/wp-content/uploads/2009/12/fondo_pantalla1.jpg"/>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3 Rectángulo"/>
          <p:cNvSpPr/>
          <p:nvPr/>
        </p:nvSpPr>
        <p:spPr>
          <a:xfrm>
            <a:off x="179512" y="4149080"/>
            <a:ext cx="6624736" cy="163121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gn="just" fontAlgn="base">
              <a:spcBef>
                <a:spcPct val="0"/>
              </a:spcBef>
              <a:spcAft>
                <a:spcPct val="0"/>
              </a:spcAft>
            </a:pPr>
            <a:r>
              <a:rPr lang="es-PA" sz="2000" b="1" dirty="0" smtClean="0">
                <a:solidFill>
                  <a:srgbClr val="000000"/>
                </a:solidFill>
                <a:latin typeface="Arial" pitchFamily="34" charset="0"/>
                <a:ea typeface="Calibri" pitchFamily="34" charset="0"/>
                <a:cs typeface="Arial" pitchFamily="34" charset="0"/>
              </a:rPr>
              <a:t>Nunca debemos discutir con el cliente, tratarlo bruscamente, evitar dar respuestas, realizar promesas que no se puedan cumplir, mostrar indiferencia, obviar nuestra responsabilidad, realizar un interrogatorio.</a:t>
            </a:r>
            <a:endParaRPr lang="es-PA" sz="2000" b="1" dirty="0" smtClean="0">
              <a:latin typeface="Arial" pitchFamily="34" charset="0"/>
              <a:cs typeface="Arial" pitchFamily="34" charset="0"/>
            </a:endParaRPr>
          </a:p>
        </p:txBody>
      </p:sp>
      <p:pic>
        <p:nvPicPr>
          <p:cNvPr id="24578" name="Picture 2" descr="http://www.emol.com/temas/html/fotos/fotos_portadillas/discutir.jpg"/>
          <p:cNvPicPr>
            <a:picLocks noChangeAspect="1" noChangeArrowheads="1"/>
          </p:cNvPicPr>
          <p:nvPr/>
        </p:nvPicPr>
        <p:blipFill>
          <a:blip r:embed="rId4" cstate="print"/>
          <a:srcRect/>
          <a:stretch>
            <a:fillRect/>
          </a:stretch>
        </p:blipFill>
        <p:spPr bwMode="auto">
          <a:xfrm>
            <a:off x="1475656" y="260648"/>
            <a:ext cx="2929508" cy="3400426"/>
          </a:xfrm>
          <a:prstGeom prst="rect">
            <a:avLst/>
          </a:prstGeom>
          <a:ln w="127000" cap="sq">
            <a:solidFill>
              <a:srgbClr val="7030A0"/>
            </a:solidFill>
            <a:miter lim="800000"/>
          </a:ln>
          <a:effectLst>
            <a:outerShdw blurRad="57150" dist="50800" dir="2700000" algn="tl" rotWithShape="0">
              <a:srgbClr val="000000">
                <a:alpha val="40000"/>
              </a:srgbClr>
            </a:outerShdw>
          </a:effectLst>
        </p:spPr>
      </p:pic>
      <p:pic>
        <p:nvPicPr>
          <p:cNvPr id="24580" name="Picture 4" descr="http://www.10puntos.com/wp-content/uploads/2010/02/discutir_pareja.jpg"/>
          <p:cNvPicPr>
            <a:picLocks noChangeAspect="1" noChangeArrowheads="1"/>
          </p:cNvPicPr>
          <p:nvPr/>
        </p:nvPicPr>
        <p:blipFill>
          <a:blip r:embed="rId5" cstate="print"/>
          <a:srcRect/>
          <a:stretch>
            <a:fillRect/>
          </a:stretch>
        </p:blipFill>
        <p:spPr bwMode="auto">
          <a:xfrm>
            <a:off x="4572000" y="1124744"/>
            <a:ext cx="3811538" cy="2899420"/>
          </a:xfrm>
          <a:prstGeom prst="rect">
            <a:avLst/>
          </a:prstGeom>
          <a:ln w="127000" cap="sq">
            <a:solidFill>
              <a:srgbClr val="7030A0"/>
            </a:solidFill>
            <a:miter lim="800000"/>
          </a:ln>
          <a:effectLst>
            <a:outerShdw blurRad="57150" dist="50800" dir="2700000" algn="tl" rotWithShape="0">
              <a:srgbClr val="000000">
                <a:alpha val="40000"/>
              </a:srgbClr>
            </a:outerShdw>
          </a:effectLst>
        </p:spPr>
      </p:pic>
    </p:spTree>
  </p:cSld>
  <p:clrMapOvr>
    <a:masterClrMapping/>
  </p:clrMapOvr>
  <p:transition spd="med">
    <p:wheel spokes="1"/>
    <p:sndAc>
      <p:stSnd>
        <p:snd r:embed="rId2" name="voltage.wav"/>
      </p:stSnd>
    </p:sndAc>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449</Words>
  <Application>Microsoft Office PowerPoint</Application>
  <PresentationFormat>Presentación en pantalla (4:3)</PresentationFormat>
  <Paragraphs>40</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JOHNNY</dc:creator>
  <cp:lastModifiedBy>JOHNNY</cp:lastModifiedBy>
  <cp:revision>23</cp:revision>
  <dcterms:created xsi:type="dcterms:W3CDTF">2010-11-28T02:36:51Z</dcterms:created>
  <dcterms:modified xsi:type="dcterms:W3CDTF">2010-11-30T15:15:23Z</dcterms:modified>
</cp:coreProperties>
</file>