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8" name="27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17" name="16 Marcador de pie de página"/>
          <p:cNvSpPr>
            <a:spLocks noGrp="1"/>
          </p:cNvSpPr>
          <p:nvPr>
            <p:ph type="ftr" sz="quarter" idx="11"/>
          </p:nvPr>
        </p:nvSpPr>
        <p:spPr/>
        <p:txBody>
          <a:bodyPr/>
          <a:lstStyle>
            <a:extLst/>
          </a:lstStyle>
          <a:p>
            <a:endParaRPr lang="es-ES"/>
          </a:p>
        </p:txBody>
      </p:sp>
      <p:sp>
        <p:nvSpPr>
          <p:cNvPr id="29" name="28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
        <p:nvSpPr>
          <p:cNvPr id="32" name="31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38 Rectángulo"/>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39 Rectángulo"/>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40 Rectángulo"/>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41 Rectángulo"/>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7 Título"/>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sp>
        <p:nvSpPr>
          <p:cNvPr id="56" name="55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64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65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66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981200" cy="5851525"/>
          </a:xfrm>
        </p:spPr>
        <p:txBody>
          <a:bodyPr vert="eaVert" anchor="ct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609600" y="274639"/>
            <a:ext cx="5867400" cy="5851525"/>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14" name="13 Forma libre"/>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14 Forma libre"/>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12 Forma libre"/>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15 Forma libre"/>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16 Forma libre"/>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17 Forma libre"/>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18 Forma libre"/>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19 Forma libre"/>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20 Forma libre"/>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21 Forma libre"/>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22 Forma libre"/>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23 Forma libre"/>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24 Forma libre"/>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25 Forma libre"/>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26 Forma libre"/>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2 Marcador de texto"/>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
        <p:nvSpPr>
          <p:cNvPr id="7" name="6 Rectángulo"/>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s-ES" smtClean="0"/>
              <a:t>Haga clic para modificar el estilo de título del patrón</a:t>
            </a:r>
            <a:endParaRPr kumimoji="0" lang="en-US"/>
          </a:p>
        </p:txBody>
      </p:sp>
      <p:sp>
        <p:nvSpPr>
          <p:cNvPr id="8" name="7 Rectángulo"/>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8 Rectángulo"/>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9 Rectángulo"/>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512064"/>
            <a:ext cx="8229600" cy="914400"/>
          </a:xfrm>
        </p:spPr>
        <p:txBody>
          <a:bodyPr/>
          <a:lstStyle>
            <a:extLst/>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5" name="24 Rectángulo"/>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Título"/>
          <p:cNvSpPr>
            <a:spLocks noGrp="1"/>
          </p:cNvSpPr>
          <p:nvPr>
            <p:ph type="title"/>
          </p:nvPr>
        </p:nvSpPr>
        <p:spPr>
          <a:xfrm>
            <a:off x="504824" y="512064"/>
            <a:ext cx="7772400" cy="914400"/>
          </a:xfrm>
        </p:spPr>
        <p:txBody>
          <a:bodyPr anchor="t"/>
          <a:lstStyle>
            <a:lvl1pPr>
              <a:defRPr sz="400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
        <p:nvSpPr>
          <p:cNvPr id="16" name="15 Rectángulo"/>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16 Rectángulo"/>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17 Rectángulo"/>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18 Rectángulo"/>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19 Rectángulo"/>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20 Rectángulo"/>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Rectángulo"/>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28 Rectángulo"/>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29 Rectángulo"/>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512064"/>
            <a:ext cx="7772400" cy="914400"/>
          </a:xfrm>
        </p:spPr>
        <p:txBody>
          <a:bodyPr/>
          <a:lstStyle>
            <a:lvl1pPr>
              <a:defRPr sz="4000" cap="none" baseline="0"/>
            </a:lvl1pPr>
            <a:extLst/>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273050"/>
            <a:ext cx="8229600" cy="1162050"/>
          </a:xfrm>
        </p:spPr>
        <p:txBody>
          <a:bodyPr anchor="ctr"/>
          <a:lstStyle>
            <a:lvl1pPr algn="l">
              <a:buNone/>
              <a:defRPr sz="3600" b="0"/>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008316D9-E527-42BA-93E4-A5F1B50DC4EE}" type="datetimeFigureOut">
              <a:rPr lang="es-ES" smtClean="0"/>
              <a:pPr/>
              <a:t>06/06/2011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AF23A3AD-1137-4953-9370-B218F98C1FF7}"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8" name="7 Rectángulo"/>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8 Conector recto"/>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9 Grupo"/>
          <p:cNvGrpSpPr/>
          <p:nvPr/>
        </p:nvGrpSpPr>
        <p:grpSpPr>
          <a:xfrm rot="5400000">
            <a:off x="8514581" y="1219200"/>
            <a:ext cx="132763" cy="128466"/>
            <a:chOff x="6668087" y="1297746"/>
            <a:chExt cx="161840" cy="156602"/>
          </a:xfrm>
        </p:grpSpPr>
        <p:cxnSp>
          <p:nvCxnSpPr>
            <p:cNvPr id="15" name="14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15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16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1 Título"/>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s-ES" smtClean="0"/>
              <a:t>Haga clic en el icono para agregar una imagen</a:t>
            </a:r>
            <a:endParaRPr kumimoji="0" lang="en-US"/>
          </a:p>
        </p:txBody>
      </p:sp>
      <p:sp>
        <p:nvSpPr>
          <p:cNvPr id="4" name="3 Marcador de texto"/>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grpSp>
        <p:nvGrpSpPr>
          <p:cNvPr id="14" name="13 Grupo"/>
          <p:cNvGrpSpPr/>
          <p:nvPr/>
        </p:nvGrpSpPr>
        <p:grpSpPr>
          <a:xfrm rot="5400000">
            <a:off x="8666981" y="1371600"/>
            <a:ext cx="132763" cy="128466"/>
            <a:chOff x="6668087" y="1297746"/>
            <a:chExt cx="161840" cy="156602"/>
          </a:xfrm>
        </p:grpSpPr>
        <p:cxnSp>
          <p:nvCxnSpPr>
            <p:cNvPr id="11" name="10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11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12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17 Grupo"/>
          <p:cNvGrpSpPr/>
          <p:nvPr/>
        </p:nvGrpSpPr>
        <p:grpSpPr>
          <a:xfrm rot="5400000">
            <a:off x="8320088" y="1474763"/>
            <a:ext cx="132763" cy="128466"/>
            <a:chOff x="6668087" y="1297746"/>
            <a:chExt cx="161840" cy="156602"/>
          </a:xfrm>
        </p:grpSpPr>
        <p:cxnSp>
          <p:nvCxnSpPr>
            <p:cNvPr id="19" name="18 Conector recto"/>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19 Conector recto"/>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20 Conector recto"/>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4 Marcador de fecha"/>
          <p:cNvSpPr>
            <a:spLocks noGrp="1"/>
          </p:cNvSpPr>
          <p:nvPr>
            <p:ph type="dt" sz="half" idx="10"/>
          </p:nvPr>
        </p:nvSpPr>
        <p:spPr>
          <a:xfrm>
            <a:off x="6477000" y="55499"/>
            <a:ext cx="2133600" cy="365125"/>
          </a:xfrm>
        </p:spPr>
        <p:txBody>
          <a:bodyPr/>
          <a:lstStyle>
            <a:extLst/>
          </a:lstStyle>
          <a:p>
            <a:fld id="{008316D9-E527-42BA-93E4-A5F1B50DC4EE}" type="datetimeFigureOut">
              <a:rPr lang="es-ES" smtClean="0"/>
              <a:pPr/>
              <a:t>06/06/2011</a:t>
            </a:fld>
            <a:endParaRPr lang="es-ES"/>
          </a:p>
        </p:txBody>
      </p:sp>
      <p:sp>
        <p:nvSpPr>
          <p:cNvPr id="6" name="5 Marcador de pie de página"/>
          <p:cNvSpPr>
            <a:spLocks noGrp="1"/>
          </p:cNvSpPr>
          <p:nvPr>
            <p:ph type="ftr" sz="quarter" idx="11"/>
          </p:nvPr>
        </p:nvSpPr>
        <p:spPr>
          <a:xfrm>
            <a:off x="914400" y="55499"/>
            <a:ext cx="5562600" cy="365125"/>
          </a:xfrm>
        </p:spPr>
        <p:txBody>
          <a:bodyPr/>
          <a:lstStyle>
            <a:extLst/>
          </a:lstStyle>
          <a:p>
            <a:endParaRPr lang="es-ES"/>
          </a:p>
        </p:txBody>
      </p:sp>
      <p:sp>
        <p:nvSpPr>
          <p:cNvPr id="7" name="6 Marcador de número de diapositiva"/>
          <p:cNvSpPr>
            <a:spLocks noGrp="1"/>
          </p:cNvSpPr>
          <p:nvPr>
            <p:ph type="sldNum" sz="quarter" idx="12"/>
          </p:nvPr>
        </p:nvSpPr>
        <p:spPr>
          <a:xfrm>
            <a:off x="8610600" y="55499"/>
            <a:ext cx="457200" cy="365125"/>
          </a:xfrm>
        </p:spPr>
        <p:txBody>
          <a:bodyPr/>
          <a:lstStyle>
            <a:extLst/>
          </a:lstStyle>
          <a:p>
            <a:fld id="{AF23A3AD-1137-4953-9370-B218F98C1FF7}"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6 Rectángulo"/>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Rectángulo"/>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Rectángulo"/>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9 Rectángulo"/>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10 Rectángulo"/>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11 Rectángulo"/>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14 Rectángulo"/>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15 Rectángulo"/>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16 Rectángulo"/>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21 Marcador de título"/>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08316D9-E527-42BA-93E4-A5F1B50DC4EE}" type="datetimeFigureOut">
              <a:rPr lang="es-ES" smtClean="0"/>
              <a:pPr/>
              <a:t>06/06/2011</a:t>
            </a:fld>
            <a:endParaRPr lang="es-ES"/>
          </a:p>
        </p:txBody>
      </p:sp>
      <p:sp>
        <p:nvSpPr>
          <p:cNvPr id="3" name="2 Marcador de pie de página"/>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s-ES"/>
          </a:p>
        </p:txBody>
      </p:sp>
      <p:sp>
        <p:nvSpPr>
          <p:cNvPr id="23" name="22 Marcador de número de diapositiva"/>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F23A3AD-1137-4953-9370-B218F98C1FF7}" type="slidenum">
              <a:rPr lang="es-ES" smtClean="0"/>
              <a:pPr/>
              <a:t>‹Nº›</a:t>
            </a:fld>
            <a:endParaRPr lang="es-E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pPr algn="ctr"/>
            <a:r>
              <a:rPr lang="es-ES" dirty="0" smtClean="0"/>
              <a:t>SOLVATACIÓN</a:t>
            </a:r>
            <a:endParaRPr lang="es-ES" dirty="0"/>
          </a:p>
        </p:txBody>
      </p:sp>
      <p:sp>
        <p:nvSpPr>
          <p:cNvPr id="2" name="1 Marcador de contenido"/>
          <p:cNvSpPr>
            <a:spLocks noGrp="1"/>
          </p:cNvSpPr>
          <p:nvPr>
            <p:ph idx="1"/>
          </p:nvPr>
        </p:nvSpPr>
        <p:spPr/>
        <p:txBody>
          <a:bodyPr>
            <a:normAutofit fontScale="62500" lnSpcReduction="20000"/>
          </a:bodyPr>
          <a:lstStyle/>
          <a:p>
            <a:r>
              <a:rPr lang="es-ES" dirty="0" smtClean="0"/>
              <a:t>La disolución de un sólido supone la ruptura de los enlaces de la red cristalina y la consiguiente disgregación de sus componentes en el seno del líquido. Para que esto sea posible es necesario que se produzca una interacción de las moléculas del disolvente con las del soluto, hecho que  recibe el nombre genérico de </a:t>
            </a:r>
            <a:r>
              <a:rPr lang="es-ES" i="1" dirty="0" smtClean="0"/>
              <a:t>solvatación.</a:t>
            </a:r>
          </a:p>
          <a:p>
            <a:r>
              <a:rPr lang="es-ES" dirty="0" smtClean="0"/>
              <a:t>Cuando una sustancia sólida se sumerge en un disolvente apropiado, las moléculas (o iones) situadas en la superficie del sólido son rodeadas por las del disolvente; este proceso lleva consigo la liberación de una cierta cantidad de energía que se cede en parte a la red cristalina y permite a algunas de sus partículas componentes desprenderse de ella e incorporarse a la disolución. La repetición de este proceso produce, al cabo de un cierto tiempo, la disolución completa del sólido. En algunos casos, la energía liberada en el proceso de solvatación no es suficiente como para romper los enlaces en el cristal y además, intercalar sus moléculas (o iones) entre las del disolvente, en contra de las fuerzas moleculares de éste.</a:t>
            </a:r>
            <a:endParaRPr lang="es-E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p:cNvPicPr>
            <a:picLocks noGrp="1"/>
          </p:cNvPicPr>
          <p:nvPr>
            <p:ph idx="1"/>
          </p:nvPr>
        </p:nvPicPr>
        <p:blipFill>
          <a:blip r:embed="rId2"/>
          <a:stretch>
            <a:fillRect/>
          </a:stretch>
        </p:blipFill>
        <p:spPr bwMode="auto">
          <a:xfrm>
            <a:off x="3376612" y="3270250"/>
            <a:ext cx="2847975" cy="1600200"/>
          </a:xfrm>
          <a:prstGeom prst="rect">
            <a:avLst/>
          </a:prstGeom>
          <a:noFill/>
          <a:ln w="9525">
            <a:noFill/>
            <a:miter lim="800000"/>
            <a:headEnd/>
            <a:tailEnd/>
          </a:ln>
        </p:spPr>
      </p:pic>
      <p:pic>
        <p:nvPicPr>
          <p:cNvPr id="5" name="4 Imagen"/>
          <p:cNvPicPr/>
          <p:nvPr/>
        </p:nvPicPr>
        <p:blipFill>
          <a:blip r:embed="rId3"/>
          <a:srcRect/>
          <a:stretch>
            <a:fillRect/>
          </a:stretch>
        </p:blipFill>
        <p:spPr bwMode="auto">
          <a:xfrm>
            <a:off x="642910" y="571480"/>
            <a:ext cx="3714776" cy="2357454"/>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274638"/>
            <a:ext cx="8229600" cy="2011354"/>
          </a:xfrm>
        </p:spPr>
        <p:txBody>
          <a:bodyPr>
            <a:normAutofit fontScale="90000"/>
          </a:bodyPr>
          <a:lstStyle/>
          <a:p>
            <a:r>
              <a:rPr lang="es-ES" dirty="0" smtClean="0"/>
              <a:t>DISOLUCIÓN:</a:t>
            </a:r>
            <a:br>
              <a:rPr lang="es-ES" dirty="0" smtClean="0"/>
            </a:br>
            <a:r>
              <a:rPr lang="es-ES" dirty="0" smtClean="0"/>
              <a:t>Regla </a:t>
            </a:r>
            <a:r>
              <a:rPr lang="es-ES" dirty="0" smtClean="0"/>
              <a:t>para calcular disoluciones o concentraciones</a:t>
            </a:r>
            <a:endParaRPr lang="es-ES" dirty="0"/>
          </a:p>
        </p:txBody>
      </p:sp>
      <p:pic>
        <p:nvPicPr>
          <p:cNvPr id="8194" name="Picture 2"/>
          <p:cNvPicPr>
            <a:picLocks noGrp="1" noChangeAspect="1" noChangeArrowheads="1"/>
          </p:cNvPicPr>
          <p:nvPr>
            <p:ph idx="1"/>
          </p:nvPr>
        </p:nvPicPr>
        <p:blipFill>
          <a:blip r:embed="rId2"/>
          <a:stretch>
            <a:fillRect/>
          </a:stretch>
        </p:blipFill>
        <p:spPr bwMode="auto">
          <a:xfrm>
            <a:off x="3733800" y="3130550"/>
            <a:ext cx="1676400" cy="207645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TotalTime>
  <Words>197</Words>
  <Application>Microsoft Office PowerPoint</Application>
  <PresentationFormat>Presentación en pantalla (4:3)</PresentationFormat>
  <Paragraphs>4</Paragraphs>
  <Slides>3</Slides>
  <Notes>0</Notes>
  <HiddenSlides>0</HiddenSlides>
  <MMClips>0</MMClips>
  <ScaleCrop>false</ScaleCrop>
  <HeadingPairs>
    <vt:vector size="4" baseType="variant">
      <vt:variant>
        <vt:lpstr>Tema</vt:lpstr>
      </vt:variant>
      <vt:variant>
        <vt:i4>1</vt:i4>
      </vt:variant>
      <vt:variant>
        <vt:lpstr>Títulos de diapositiva</vt:lpstr>
      </vt:variant>
      <vt:variant>
        <vt:i4>3</vt:i4>
      </vt:variant>
    </vt:vector>
  </HeadingPairs>
  <TitlesOfParts>
    <vt:vector size="4" baseType="lpstr">
      <vt:lpstr>Metro</vt:lpstr>
      <vt:lpstr>SOLVATACIÓN</vt:lpstr>
      <vt:lpstr>Diapositiva 2</vt:lpstr>
      <vt:lpstr>DISOLUCIÓN: Regla para calcular disoluciones o concentraciones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SOLVATACIÓN</dc:title>
  <dc:creator>user</dc:creator>
  <cp:lastModifiedBy>user</cp:lastModifiedBy>
  <cp:revision>2</cp:revision>
  <dcterms:created xsi:type="dcterms:W3CDTF">2011-06-06T23:06:23Z</dcterms:created>
  <dcterms:modified xsi:type="dcterms:W3CDTF">2011-06-06T23:07:57Z</dcterms:modified>
</cp:coreProperties>
</file>