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 id="2147483732" r:id="rId5"/>
  </p:sldMasterIdLst>
  <p:notesMasterIdLst>
    <p:notesMasterId r:id="rId46"/>
  </p:notesMasterIdLst>
  <p:sldIdLst>
    <p:sldId id="296" r:id="rId6"/>
    <p:sldId id="256" r:id="rId7"/>
    <p:sldId id="257" r:id="rId8"/>
    <p:sldId id="259" r:id="rId9"/>
    <p:sldId id="258"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E0F0"/>
    <a:srgbClr val="C7A1E3"/>
    <a:srgbClr val="F888EB"/>
    <a:srgbClr val="F961BB"/>
    <a:srgbClr val="AF177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433BA3-A17D-409A-8094-BA6EDCCBF304}" type="datetimeFigureOut">
              <a:rPr lang="es-PE" smtClean="0"/>
              <a:pPr/>
              <a:t>06/12/2011</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AB0D36-45C6-4078-9C6C-CE32ADF4F71E}" type="slidenum">
              <a:rPr lang="es-PE" smtClean="0"/>
              <a:pPr/>
              <a:t>‹Nº›</a:t>
            </a:fld>
            <a:endParaRPr lang="es-PE"/>
          </a:p>
        </p:txBody>
      </p:sp>
    </p:spTree>
    <p:extLst>
      <p:ext uri="{BB962C8B-B14F-4D97-AF65-F5344CB8AC3E}">
        <p14:creationId xmlns="" xmlns:p14="http://schemas.microsoft.com/office/powerpoint/2010/main" val="91799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B86D8300-893F-4C4E-A9D8-5CE91BF1E9AA}" type="slidenum">
              <a:rPr lang="es-PE" smtClean="0">
                <a:solidFill>
                  <a:prstClr val="black"/>
                </a:solidFill>
              </a:rPr>
              <a:pPr/>
              <a:t>3</a:t>
            </a:fld>
            <a:endParaRPr lang="es-PE">
              <a:solidFill>
                <a:prstClr val="black"/>
              </a:solidFill>
            </a:endParaRPr>
          </a:p>
        </p:txBody>
      </p:sp>
    </p:spTree>
    <p:extLst>
      <p:ext uri="{BB962C8B-B14F-4D97-AF65-F5344CB8AC3E}">
        <p14:creationId xmlns="" xmlns:p14="http://schemas.microsoft.com/office/powerpoint/2010/main" val="1447918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299085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273811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208101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53160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182436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1861681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1826182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2547363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437727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916287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140227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877331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1207917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2895376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09419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40806043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17151342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234962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1486746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466029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051311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2892520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021237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1983438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386583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915185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66410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s-PE">
              <a:solidFill>
                <a:srgbClr val="000000"/>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251F5F1-0B40-4EA6-881A-9C0229D0B266}" type="slidenum">
              <a:rPr lang="es-PE" smtClean="0">
                <a:solidFill>
                  <a:srgbClr val="000000"/>
                </a:solidFill>
              </a:rPr>
              <a:pPr/>
              <a:t>‹Nº›</a:t>
            </a:fld>
            <a:endParaRPr lang="es-PE">
              <a:solidFill>
                <a:srgbClr val="000000"/>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Footer Placeholder 4"/>
          <p:cNvSpPr>
            <a:spLocks noGrp="1"/>
          </p:cNvSpPr>
          <p:nvPr>
            <p:ph type="ftr" sz="quarter" idx="11"/>
          </p:nvPr>
        </p:nvSpPr>
        <p:spPr/>
        <p:txBody>
          <a:bodyPr/>
          <a:lstStyle/>
          <a:p>
            <a:endParaRPr lang="es-PE">
              <a:solidFill>
                <a:srgbClr val="000000"/>
              </a:solidFill>
            </a:endParaRPr>
          </a:p>
        </p:txBody>
      </p:sp>
      <p:sp>
        <p:nvSpPr>
          <p:cNvPr id="6" name="Slide Number Placeholder 5"/>
          <p:cNvSpPr>
            <a:spLocks noGrp="1"/>
          </p:cNvSpPr>
          <p:nvPr>
            <p:ph type="sldNum" sz="quarter" idx="12"/>
          </p:nvPr>
        </p:nvSpPr>
        <p:spPr/>
        <p:txBody>
          <a:bodyPr/>
          <a:lstStyle/>
          <a:p>
            <a:fld id="{B251F5F1-0B40-4EA6-881A-9C0229D0B266}" type="slidenum">
              <a:rPr lang="es-PE" smtClean="0">
                <a:solidFill>
                  <a:srgbClr val="000000"/>
                </a:solidFill>
              </a:rPr>
              <a:pPr/>
              <a:t>‹Nº›</a:t>
            </a:fld>
            <a:endParaRPr lang="es-PE">
              <a:solidFill>
                <a:srgbClr val="000000"/>
              </a:solidFill>
            </a:endParaRPr>
          </a:p>
        </p:txBody>
      </p:sp>
      <p:sp>
        <p:nvSpPr>
          <p:cNvPr id="11" name="Title 10"/>
          <p:cNvSpPr>
            <a:spLocks noGrp="1"/>
          </p:cNvSpPr>
          <p:nvPr>
            <p:ph type="title"/>
          </p:nvPr>
        </p:nvSpPr>
        <p:spPr/>
        <p:txBody>
          <a:bodyPr/>
          <a:lstStyle/>
          <a:p>
            <a:r>
              <a:rPr lang="es-ES" smtClean="0"/>
              <a:t>Haga clic para modificar el estilo de título del patrón</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Footer Placeholder 4"/>
          <p:cNvSpPr>
            <a:spLocks noGrp="1"/>
          </p:cNvSpPr>
          <p:nvPr>
            <p:ph type="ftr" sz="quarter" idx="11"/>
          </p:nvPr>
        </p:nvSpPr>
        <p:spPr/>
        <p:txBody>
          <a:bodyPr/>
          <a:lstStyle/>
          <a:p>
            <a:endParaRPr lang="es-PE">
              <a:solidFill>
                <a:srgbClr val="000000"/>
              </a:solidFill>
            </a:endParaRPr>
          </a:p>
        </p:txBody>
      </p:sp>
      <p:sp>
        <p:nvSpPr>
          <p:cNvPr id="6" name="Slide Number Placeholder 5"/>
          <p:cNvSpPr>
            <a:spLocks noGrp="1"/>
          </p:cNvSpPr>
          <p:nvPr>
            <p:ph type="sldNum" sz="quarter" idx="12"/>
          </p:nvPr>
        </p:nvSpPr>
        <p:spPr/>
        <p:txBody>
          <a:bodyPr/>
          <a:lstStyle/>
          <a:p>
            <a:fld id="{B251F5F1-0B40-4EA6-881A-9C0229D0B266}" type="slidenum">
              <a:rPr lang="es-PE" smtClean="0">
                <a:solidFill>
                  <a:srgbClr val="000000"/>
                </a:solidFill>
              </a:rPr>
              <a:pPr/>
              <a:t>‹Nº›</a:t>
            </a:fld>
            <a:endParaRPr lang="es-PE">
              <a:solidFill>
                <a:srgbClr val="000000"/>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6" name="Footer Placeholder 5"/>
          <p:cNvSpPr>
            <a:spLocks noGrp="1"/>
          </p:cNvSpPr>
          <p:nvPr>
            <p:ph type="ftr" sz="quarter" idx="11"/>
          </p:nvPr>
        </p:nvSpPr>
        <p:spPr/>
        <p:txBody>
          <a:bodyPr/>
          <a:lstStyle/>
          <a:p>
            <a:endParaRPr lang="es-PE">
              <a:solidFill>
                <a:srgbClr val="000000"/>
              </a:solidFill>
            </a:endParaRPr>
          </a:p>
        </p:txBody>
      </p:sp>
      <p:sp>
        <p:nvSpPr>
          <p:cNvPr id="7" name="Slide Number Placeholder 6"/>
          <p:cNvSpPr>
            <a:spLocks noGrp="1"/>
          </p:cNvSpPr>
          <p:nvPr>
            <p:ph type="sldNum" sz="quarter" idx="12"/>
          </p:nvPr>
        </p:nvSpPr>
        <p:spPr/>
        <p:txBody>
          <a:bodyPr/>
          <a:lstStyle/>
          <a:p>
            <a:fld id="{B251F5F1-0B40-4EA6-881A-9C0229D0B266}" type="slidenum">
              <a:rPr lang="es-PE" smtClean="0">
                <a:solidFill>
                  <a:srgbClr val="000000"/>
                </a:solidFill>
              </a:rPr>
              <a:pPr/>
              <a:t>‹Nº›</a:t>
            </a:fld>
            <a:endParaRPr lang="es-PE">
              <a:solidFill>
                <a:srgbClr val="000000"/>
              </a:solidFill>
            </a:endParaRPr>
          </a:p>
        </p:txBody>
      </p:sp>
      <p:sp>
        <p:nvSpPr>
          <p:cNvPr id="12" name="Title 1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8" name="Footer Placeholder 7"/>
          <p:cNvSpPr>
            <a:spLocks noGrp="1"/>
          </p:cNvSpPr>
          <p:nvPr>
            <p:ph type="ftr" sz="quarter" idx="11"/>
          </p:nvPr>
        </p:nvSpPr>
        <p:spPr/>
        <p:txBody>
          <a:bodyPr/>
          <a:lstStyle/>
          <a:p>
            <a:endParaRPr lang="es-PE">
              <a:solidFill>
                <a:srgbClr val="000000"/>
              </a:solidFill>
            </a:endParaRPr>
          </a:p>
        </p:txBody>
      </p:sp>
      <p:sp>
        <p:nvSpPr>
          <p:cNvPr id="9" name="Slide Number Placeholder 8"/>
          <p:cNvSpPr>
            <a:spLocks noGrp="1"/>
          </p:cNvSpPr>
          <p:nvPr>
            <p:ph type="sldNum" sz="quarter" idx="12"/>
          </p:nvPr>
        </p:nvSpPr>
        <p:spPr/>
        <p:txBody>
          <a:bodyPr/>
          <a:lstStyle/>
          <a:p>
            <a:fld id="{B251F5F1-0B40-4EA6-881A-9C0229D0B266}" type="slidenum">
              <a:rPr lang="es-PE" smtClean="0">
                <a:solidFill>
                  <a:srgbClr val="000000"/>
                </a:solidFill>
              </a:rPr>
              <a:pPr/>
              <a:t>‹Nº›</a:t>
            </a:fld>
            <a:endParaRPr lang="es-PE">
              <a:solidFill>
                <a:srgbClr val="000000"/>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4" name="Footer Placeholder 3"/>
          <p:cNvSpPr>
            <a:spLocks noGrp="1"/>
          </p:cNvSpPr>
          <p:nvPr>
            <p:ph type="ftr" sz="quarter" idx="11"/>
          </p:nvPr>
        </p:nvSpPr>
        <p:spPr/>
        <p:txBody>
          <a:bodyPr/>
          <a:lstStyle/>
          <a:p>
            <a:endParaRPr lang="es-PE">
              <a:solidFill>
                <a:srgbClr val="000000"/>
              </a:solidFill>
            </a:endParaRPr>
          </a:p>
        </p:txBody>
      </p:sp>
      <p:sp>
        <p:nvSpPr>
          <p:cNvPr id="5" name="Slide Number Placeholder 4"/>
          <p:cNvSpPr>
            <a:spLocks noGrp="1"/>
          </p:cNvSpPr>
          <p:nvPr>
            <p:ph type="sldNum" sz="quarter" idx="12"/>
          </p:nvPr>
        </p:nvSpPr>
        <p:spPr/>
        <p:txBody>
          <a:bodyPr/>
          <a:lstStyle/>
          <a:p>
            <a:fld id="{B251F5F1-0B40-4EA6-881A-9C0229D0B266}" type="slidenum">
              <a:rPr lang="es-PE" smtClean="0">
                <a:solidFill>
                  <a:srgbClr val="000000"/>
                </a:solidFill>
              </a:rPr>
              <a:pPr/>
              <a:t>‹Nº›</a:t>
            </a:fld>
            <a:endParaRPr lang="es-PE">
              <a:solidFill>
                <a:srgbClr val="000000"/>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1389782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3" name="Footer Placeholder 2"/>
          <p:cNvSpPr>
            <a:spLocks noGrp="1"/>
          </p:cNvSpPr>
          <p:nvPr>
            <p:ph type="ftr" sz="quarter" idx="11"/>
          </p:nvPr>
        </p:nvSpPr>
        <p:spPr/>
        <p:txBody>
          <a:bodyPr/>
          <a:lstStyle/>
          <a:p>
            <a:endParaRPr lang="es-PE">
              <a:solidFill>
                <a:srgbClr val="000000"/>
              </a:solidFill>
            </a:endParaRPr>
          </a:p>
        </p:txBody>
      </p:sp>
      <p:sp>
        <p:nvSpPr>
          <p:cNvPr id="4" name="Slide Number Placeholder 3"/>
          <p:cNvSpPr>
            <a:spLocks noGrp="1"/>
          </p:cNvSpPr>
          <p:nvPr>
            <p:ph type="sldNum" sz="quarter" idx="12"/>
          </p:nvPr>
        </p:nvSpPr>
        <p:spPr/>
        <p:txBody>
          <a:bodyPr/>
          <a:lstStyle/>
          <a:p>
            <a:fld id="{B251F5F1-0B40-4EA6-881A-9C0229D0B266}" type="slidenum">
              <a:rPr lang="es-PE" smtClean="0">
                <a:solidFill>
                  <a:srgbClr val="000000"/>
                </a:solidFill>
              </a:rPr>
              <a:pPr/>
              <a:t>‹Nº›</a:t>
            </a:fld>
            <a:endParaRPr lang="es-PE">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6" name="Footer Placeholder 5"/>
          <p:cNvSpPr>
            <a:spLocks noGrp="1"/>
          </p:cNvSpPr>
          <p:nvPr>
            <p:ph type="ftr" sz="quarter" idx="11"/>
          </p:nvPr>
        </p:nvSpPr>
        <p:spPr/>
        <p:txBody>
          <a:bodyPr/>
          <a:lstStyle/>
          <a:p>
            <a:endParaRPr lang="es-PE">
              <a:solidFill>
                <a:srgbClr val="000000"/>
              </a:solidFill>
            </a:endParaRPr>
          </a:p>
        </p:txBody>
      </p:sp>
      <p:sp>
        <p:nvSpPr>
          <p:cNvPr id="7" name="Slide Number Placeholder 6"/>
          <p:cNvSpPr>
            <a:spLocks noGrp="1"/>
          </p:cNvSpPr>
          <p:nvPr>
            <p:ph type="sldNum" sz="quarter" idx="12"/>
          </p:nvPr>
        </p:nvSpPr>
        <p:spPr/>
        <p:txBody>
          <a:bodyPr/>
          <a:lstStyle/>
          <a:p>
            <a:fld id="{B251F5F1-0B40-4EA6-881A-9C0229D0B266}" type="slidenum">
              <a:rPr lang="es-PE" smtClean="0">
                <a:solidFill>
                  <a:srgbClr val="000000"/>
                </a:solidFill>
              </a:rPr>
              <a:pPr/>
              <a:t>‹Nº›</a:t>
            </a:fld>
            <a:endParaRPr lang="es-PE">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6" name="Footer Placeholder 5"/>
          <p:cNvSpPr>
            <a:spLocks noGrp="1"/>
          </p:cNvSpPr>
          <p:nvPr>
            <p:ph type="ftr" sz="quarter" idx="11"/>
          </p:nvPr>
        </p:nvSpPr>
        <p:spPr/>
        <p:txBody>
          <a:bodyPr/>
          <a:lstStyle/>
          <a:p>
            <a:endParaRPr lang="es-PE">
              <a:solidFill>
                <a:srgbClr val="000000"/>
              </a:solidFill>
            </a:endParaRPr>
          </a:p>
        </p:txBody>
      </p:sp>
      <p:sp>
        <p:nvSpPr>
          <p:cNvPr id="7" name="Slide Number Placeholder 6"/>
          <p:cNvSpPr>
            <a:spLocks noGrp="1"/>
          </p:cNvSpPr>
          <p:nvPr>
            <p:ph type="sldNum" sz="quarter" idx="12"/>
          </p:nvPr>
        </p:nvSpPr>
        <p:spPr/>
        <p:txBody>
          <a:bodyPr/>
          <a:lstStyle/>
          <a:p>
            <a:fld id="{B251F5F1-0B40-4EA6-881A-9C0229D0B266}" type="slidenum">
              <a:rPr lang="es-PE" smtClean="0">
                <a:solidFill>
                  <a:srgbClr val="000000"/>
                </a:solidFill>
              </a:rPr>
              <a:pPr/>
              <a:t>‹Nº›</a:t>
            </a:fld>
            <a:endParaRPr lang="es-PE">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Footer Placeholder 4"/>
          <p:cNvSpPr>
            <a:spLocks noGrp="1"/>
          </p:cNvSpPr>
          <p:nvPr>
            <p:ph type="ftr" sz="quarter" idx="11"/>
          </p:nvPr>
        </p:nvSpPr>
        <p:spPr/>
        <p:txBody>
          <a:bodyPr/>
          <a:lstStyle/>
          <a:p>
            <a:endParaRPr lang="es-PE">
              <a:solidFill>
                <a:srgbClr val="000000"/>
              </a:solidFill>
            </a:endParaRPr>
          </a:p>
        </p:txBody>
      </p:sp>
      <p:sp>
        <p:nvSpPr>
          <p:cNvPr id="6" name="Slide Number Placeholder 5"/>
          <p:cNvSpPr>
            <a:spLocks noGrp="1"/>
          </p:cNvSpPr>
          <p:nvPr>
            <p:ph type="sldNum" sz="quarter" idx="12"/>
          </p:nvPr>
        </p:nvSpPr>
        <p:spPr/>
        <p:txBody>
          <a:bodyPr/>
          <a:lstStyle/>
          <a:p>
            <a:fld id="{B251F5F1-0B40-4EA6-881A-9C0229D0B266}" type="slidenum">
              <a:rPr lang="es-PE" smtClean="0">
                <a:solidFill>
                  <a:srgbClr val="000000"/>
                </a:solidFill>
              </a:rPr>
              <a:pPr/>
              <a:t>‹Nº›</a:t>
            </a:fld>
            <a:endParaRPr lang="es-PE">
              <a:solidFill>
                <a:srgbClr val="000000"/>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5" name="Footer Placeholder 4"/>
          <p:cNvSpPr>
            <a:spLocks noGrp="1"/>
          </p:cNvSpPr>
          <p:nvPr>
            <p:ph type="ftr" sz="quarter" idx="11"/>
          </p:nvPr>
        </p:nvSpPr>
        <p:spPr/>
        <p:txBody>
          <a:bodyPr/>
          <a:lstStyle/>
          <a:p>
            <a:endParaRPr lang="es-PE">
              <a:solidFill>
                <a:srgbClr val="000000"/>
              </a:solidFill>
            </a:endParaRPr>
          </a:p>
        </p:txBody>
      </p:sp>
      <p:sp>
        <p:nvSpPr>
          <p:cNvPr id="6" name="Slide Number Placeholder 5"/>
          <p:cNvSpPr>
            <a:spLocks noGrp="1"/>
          </p:cNvSpPr>
          <p:nvPr>
            <p:ph type="sldNum" sz="quarter" idx="12"/>
          </p:nvPr>
        </p:nvSpPr>
        <p:spPr/>
        <p:txBody>
          <a:bodyPr/>
          <a:lstStyle/>
          <a:p>
            <a:fld id="{B251F5F1-0B40-4EA6-881A-9C0229D0B266}" type="slidenum">
              <a:rPr lang="es-PE" smtClean="0">
                <a:solidFill>
                  <a:srgbClr val="000000"/>
                </a:solidFill>
              </a:rPr>
              <a:pPr/>
              <a:t>‹Nº›</a:t>
            </a:fld>
            <a:endParaRPr lang="es-PE">
              <a:solidFill>
                <a:srgbClr val="000000"/>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7F151FB7-820D-461B-A3AD-A5C28C39D5E5}" type="datetimeFigureOut">
              <a:rPr lang="es-ES" smtClean="0"/>
              <a:pPr>
                <a:defRPr/>
              </a:pPr>
              <a:t>06/12/2011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BBCD4CA-1C2B-4C97-B55C-AF26E0CDC3EF}" type="slidenum">
              <a:rPr lang="es-ES" smtClean="0"/>
              <a:pPr>
                <a:defRPr/>
              </a:pPr>
              <a:t>‹Nº›</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689E0C0-2D7B-4AF5-9D03-D78768063281}" type="datetimeFigureOut">
              <a:rPr lang="es-ES" smtClean="0"/>
              <a:pPr>
                <a:defRPr/>
              </a:pPr>
              <a:t>06/12/2011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B8E5D0E-DAE4-486B-9C1D-BB590DACB5A0}" type="slidenum">
              <a:rPr lang="es-ES" smtClean="0"/>
              <a:pPr>
                <a:defRPr/>
              </a:pPr>
              <a:t>‹Nº›</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F8EE101-19FC-4AD6-ACD6-2178DFE881C3}" type="datetimeFigureOut">
              <a:rPr lang="es-ES" smtClean="0"/>
              <a:pPr>
                <a:defRPr/>
              </a:pPr>
              <a:t>06/12/2011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724CD1A-3E8E-4786-BAB3-D34B2CC6484C}" type="slidenum">
              <a:rPr lang="es-ES" smtClean="0"/>
              <a:pPr>
                <a:defRPr/>
              </a:pPr>
              <a:t>‹Nº›</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A9A4D5EB-4C16-4D87-98C2-359CC5A7AAE5}" type="datetimeFigureOut">
              <a:rPr lang="es-ES" smtClean="0"/>
              <a:pPr>
                <a:defRPr/>
              </a:pPr>
              <a:t>06/12/2011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BA55B4FF-B891-4235-A710-0487E08F51AB}" type="slidenum">
              <a:rPr lang="es-ES" smtClean="0"/>
              <a:pPr>
                <a:defRPr/>
              </a:pPr>
              <a:t>‹Nº›</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E413FC28-859F-4EF0-A6AF-10407556CF85}" type="datetimeFigureOut">
              <a:rPr lang="es-ES" smtClean="0"/>
              <a:pPr>
                <a:defRPr/>
              </a:pPr>
              <a:t>06/12/2011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7E4407FF-4685-4DBE-A653-F4DC175D4BCB}"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3174277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45E01C1A-F716-44DD-97E0-07163DB1E6D4}" type="datetimeFigureOut">
              <a:rPr lang="es-ES" smtClean="0"/>
              <a:pPr>
                <a:defRPr/>
              </a:pPr>
              <a:t>06/12/2011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F3CF2BC-A43C-46D7-9436-4DD4DCE981FC}" type="slidenum">
              <a:rPr lang="es-ES" smtClean="0"/>
              <a:pPr>
                <a:defRPr/>
              </a:pPr>
              <a:t>‹Nº›</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05BC26C-320D-4503-B757-360A1A787B1C}" type="datetimeFigureOut">
              <a:rPr lang="es-ES" smtClean="0"/>
              <a:pPr>
                <a:defRPr/>
              </a:pPr>
              <a:t>06/12/2011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C614E0A7-8B37-4483-AACA-CCBBC1850092}" type="slidenum">
              <a:rPr lang="es-ES" smtClean="0"/>
              <a:pPr>
                <a:defRPr/>
              </a:pPr>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ECE3576-136B-4149-90E5-9DD025107A7E}" type="datetimeFigureOut">
              <a:rPr lang="es-ES" smtClean="0"/>
              <a:pPr>
                <a:defRPr/>
              </a:pPr>
              <a:t>06/12/2011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7674740-E2B2-43FF-A021-7490ADFB905E}" type="slidenum">
              <a:rPr lang="es-ES" smtClean="0"/>
              <a:pPr>
                <a:defRPr/>
              </a:pPr>
              <a:t>‹Nº›</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A7E7DE2-796D-4858-96DD-0CCB22BE11CD}" type="datetimeFigureOut">
              <a:rPr lang="es-ES" smtClean="0"/>
              <a:pPr>
                <a:defRPr/>
              </a:pPr>
              <a:t>06/12/2011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20D8BF0-4F05-4940-9EC6-040439A6A83E}" type="slidenum">
              <a:rPr lang="es-ES" smtClean="0"/>
              <a:pPr>
                <a:defRPr/>
              </a:pPr>
              <a:t>‹Nº›</a:t>
            </a:fld>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D30BE4C-9053-4E60-8E76-E7FB6EB70024}" type="datetimeFigureOut">
              <a:rPr lang="es-ES" smtClean="0"/>
              <a:pPr>
                <a:defRPr/>
              </a:pPr>
              <a:t>06/12/2011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259805A-44FD-4C46-802E-D69219C16BA4}" type="slidenum">
              <a:rPr lang="es-ES" smtClean="0"/>
              <a:pPr>
                <a:defRPr/>
              </a:pPr>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756466B-589C-47E3-A1D2-319652F06475}" type="datetimeFigureOut">
              <a:rPr lang="es-ES" smtClean="0"/>
              <a:pPr>
                <a:defRPr/>
              </a:pPr>
              <a:t>06/12/2011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DDF0D9F4-6833-403D-AF4B-90097A1C094D}"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36137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280809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7624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s-PE">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39043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w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PE">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23993728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PE">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14759564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15BE01DF-ECF9-4A02-BBD0-B77ABE36D6A3}" type="datetimeFigureOut">
              <a:rPr lang="es-PE" smtClean="0">
                <a:solidFill>
                  <a:srgbClr val="000000"/>
                </a:solidFill>
              </a:rPr>
              <a:pPr/>
              <a:t>06/12/2011</a:t>
            </a:fld>
            <a:endParaRPr lang="es-PE">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s-PE">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251F5F1-0B40-4EA6-881A-9C0229D0B266}" type="slidenum">
              <a:rPr lang="es-PE" smtClean="0">
                <a:solidFill>
                  <a:srgbClr val="000000"/>
                </a:solidFill>
              </a:rPr>
              <a:pPr/>
              <a:t>‹Nº›</a:t>
            </a:fld>
            <a:endParaRPr lang="es-PE">
              <a:solidFill>
                <a:srgbClr val="000000"/>
              </a:solidFill>
            </a:endParaRPr>
          </a:p>
        </p:txBody>
      </p:sp>
    </p:spTree>
    <p:extLst>
      <p:ext uri="{BB962C8B-B14F-4D97-AF65-F5344CB8AC3E}">
        <p14:creationId xmlns="" xmlns:p14="http://schemas.microsoft.com/office/powerpoint/2010/main" val="29920030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B89E9B4-24F1-428D-81EE-972484FBC35E}" type="datetimeFigureOut">
              <a:rPr lang="es-PE" smtClean="0"/>
              <a:pPr/>
              <a:t>06/12/2011</a:t>
            </a:fld>
            <a:endParaRPr lang="es-PE"/>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s-PE"/>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4A34290-D736-4F4E-88B1-275B686ED70A}"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24000"/>
            <a:lum/>
          </a:blip>
          <a:srcRect/>
          <a:stretch>
            <a:fillRect t="-25000" b="-25000"/>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1A911C4-45DD-4EC2-850E-E02C0F3D0958}" type="datetimeFigureOut">
              <a:rPr lang="es-ES"/>
              <a:pPr>
                <a:defRPr/>
              </a:pPr>
              <a:t>06/12/2011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A9F1321-1AEA-4E04-8B9E-48488336BA4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6.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6.xml"/><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14480" y="2714620"/>
            <a:ext cx="5715040" cy="3429023"/>
          </a:xfrm>
          <a:prstGeom prst="roundRect">
            <a:avLst/>
          </a:prstGeom>
        </p:spPr>
        <p:style>
          <a:lnRef idx="1">
            <a:schemeClr val="accent5"/>
          </a:lnRef>
          <a:fillRef idx="2">
            <a:schemeClr val="accent5"/>
          </a:fillRef>
          <a:effectRef idx="1">
            <a:schemeClr val="accent5"/>
          </a:effectRef>
          <a:fontRef idx="minor">
            <a:schemeClr val="dk1"/>
          </a:fontRef>
        </p:style>
        <p:txBody>
          <a:bodyPr>
            <a:normAutofit fontScale="90000"/>
          </a:bodyPr>
          <a:lstStyle/>
          <a:p>
            <a:pPr algn="l"/>
            <a:r>
              <a:rPr lang="es-ES" sz="2800" b="1" dirty="0">
                <a:latin typeface="Times New Roman" pitchFamily="18" charset="0"/>
                <a:cs typeface="Times New Roman" pitchFamily="18" charset="0"/>
              </a:rPr>
              <a:t>ARAGON GRADOS, IRIS </a:t>
            </a:r>
            <a:r>
              <a:rPr lang="es-ES" sz="2800" b="1" dirty="0" smtClean="0">
                <a:latin typeface="Times New Roman" pitchFamily="18" charset="0"/>
                <a:cs typeface="Times New Roman" pitchFamily="18" charset="0"/>
              </a:rPr>
              <a:t>PAMELA</a:t>
            </a:r>
            <a:br>
              <a:rPr lang="es-ES" sz="2800" b="1" dirty="0" smtClean="0">
                <a:latin typeface="Times New Roman" pitchFamily="18" charset="0"/>
                <a:cs typeface="Times New Roman" pitchFamily="18" charset="0"/>
              </a:rPr>
            </a:br>
            <a:r>
              <a:rPr lang="es-ES" sz="2800" b="1" dirty="0" smtClean="0">
                <a:latin typeface="Times New Roman" pitchFamily="18" charset="0"/>
                <a:cs typeface="Times New Roman" pitchFamily="18" charset="0"/>
              </a:rPr>
              <a:t>ARIAS </a:t>
            </a:r>
            <a:r>
              <a:rPr lang="es-ES" sz="2800" b="1" dirty="0">
                <a:latin typeface="Times New Roman" pitchFamily="18" charset="0"/>
                <a:cs typeface="Times New Roman" pitchFamily="18" charset="0"/>
              </a:rPr>
              <a:t>MENDOZA, CRISTINA</a:t>
            </a:r>
            <a:r>
              <a:rPr lang="es-ES" sz="2800" dirty="0">
                <a:latin typeface="Times New Roman" pitchFamily="18" charset="0"/>
                <a:cs typeface="Times New Roman" pitchFamily="18" charset="0"/>
              </a:rPr>
              <a:t/>
            </a:r>
            <a:br>
              <a:rPr lang="es-ES" sz="2800" dirty="0">
                <a:latin typeface="Times New Roman" pitchFamily="18" charset="0"/>
                <a:cs typeface="Times New Roman" pitchFamily="18" charset="0"/>
              </a:rPr>
            </a:br>
            <a:r>
              <a:rPr lang="es-ES" sz="2800" b="1" dirty="0">
                <a:latin typeface="Times New Roman" pitchFamily="18" charset="0"/>
                <a:cs typeface="Times New Roman" pitchFamily="18" charset="0"/>
              </a:rPr>
              <a:t>ARONI </a:t>
            </a:r>
            <a:r>
              <a:rPr lang="es-ES" sz="2800" b="1" dirty="0" smtClean="0">
                <a:latin typeface="Times New Roman" pitchFamily="18" charset="0"/>
                <a:cs typeface="Times New Roman" pitchFamily="18" charset="0"/>
              </a:rPr>
              <a:t>JAUREGUI, </a:t>
            </a:r>
            <a:r>
              <a:rPr lang="es-ES" sz="2800" b="1" dirty="0">
                <a:latin typeface="Times New Roman" pitchFamily="18" charset="0"/>
                <a:cs typeface="Times New Roman" pitchFamily="18" charset="0"/>
              </a:rPr>
              <a:t>KATHERIN</a:t>
            </a:r>
            <a:r>
              <a:rPr lang="es-ES" sz="2800" dirty="0">
                <a:latin typeface="Times New Roman" pitchFamily="18" charset="0"/>
                <a:cs typeface="Times New Roman" pitchFamily="18" charset="0"/>
              </a:rPr>
              <a:t/>
            </a:r>
            <a:br>
              <a:rPr lang="es-ES" sz="2800" dirty="0">
                <a:latin typeface="Times New Roman" pitchFamily="18" charset="0"/>
                <a:cs typeface="Times New Roman" pitchFamily="18" charset="0"/>
              </a:rPr>
            </a:br>
            <a:r>
              <a:rPr lang="es-ES" sz="2800" b="1" dirty="0">
                <a:latin typeface="Times New Roman" pitchFamily="18" charset="0"/>
                <a:cs typeface="Times New Roman" pitchFamily="18" charset="0"/>
              </a:rPr>
              <a:t>CASTILLO VASQUEZ, ANA PAULA</a:t>
            </a:r>
            <a:r>
              <a:rPr lang="es-ES" sz="2800" dirty="0">
                <a:latin typeface="Times New Roman" pitchFamily="18" charset="0"/>
                <a:cs typeface="Times New Roman" pitchFamily="18" charset="0"/>
              </a:rPr>
              <a:t/>
            </a:r>
            <a:br>
              <a:rPr lang="es-ES" sz="2800" dirty="0">
                <a:latin typeface="Times New Roman" pitchFamily="18" charset="0"/>
                <a:cs typeface="Times New Roman" pitchFamily="18" charset="0"/>
              </a:rPr>
            </a:br>
            <a:r>
              <a:rPr lang="es-ES" sz="2800" b="1" dirty="0">
                <a:latin typeface="Times New Roman" pitchFamily="18" charset="0"/>
                <a:cs typeface="Times New Roman" pitchFamily="18" charset="0"/>
              </a:rPr>
              <a:t>HUERTA QUISPE, JENIFER</a:t>
            </a:r>
            <a:r>
              <a:rPr lang="es-ES" sz="2800" dirty="0">
                <a:latin typeface="Times New Roman" pitchFamily="18" charset="0"/>
                <a:cs typeface="Times New Roman" pitchFamily="18" charset="0"/>
              </a:rPr>
              <a:t/>
            </a:r>
            <a:br>
              <a:rPr lang="es-ES" sz="2800" dirty="0">
                <a:latin typeface="Times New Roman" pitchFamily="18" charset="0"/>
                <a:cs typeface="Times New Roman" pitchFamily="18" charset="0"/>
              </a:rPr>
            </a:br>
            <a:r>
              <a:rPr lang="es-ES" sz="2800" b="1" dirty="0">
                <a:latin typeface="Times New Roman" pitchFamily="18" charset="0"/>
                <a:cs typeface="Times New Roman" pitchFamily="18" charset="0"/>
              </a:rPr>
              <a:t>MONTOYA ANTAURCO, ALEX</a:t>
            </a:r>
            <a:r>
              <a:rPr lang="es-ES" dirty="0"/>
              <a:t/>
            </a:r>
            <a:br>
              <a:rPr lang="es-ES" dirty="0"/>
            </a:br>
            <a:endParaRPr lang="es-ES" dirty="0"/>
          </a:p>
        </p:txBody>
      </p:sp>
      <p:sp>
        <p:nvSpPr>
          <p:cNvPr id="11265" name="Rectangle 1"/>
          <p:cNvSpPr>
            <a:spLocks noChangeArrowheads="1"/>
          </p:cNvSpPr>
          <p:nvPr/>
        </p:nvSpPr>
        <p:spPr bwMode="auto">
          <a:xfrm>
            <a:off x="1857356" y="714356"/>
            <a:ext cx="4929222" cy="1328023"/>
          </a:xfrm>
          <a:prstGeom prst="round2Diag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PE" sz="3600" b="1" i="0" u="none" strike="noStrike" cap="none" normalizeH="0" baseline="0" dirty="0" smtClean="0">
                <a:ln>
                  <a:noFill/>
                </a:ln>
                <a:solidFill>
                  <a:srgbClr val="365F91"/>
                </a:solidFill>
                <a:effectLst/>
                <a:latin typeface="Arial Narrow" pitchFamily="34" charset="0"/>
                <a:ea typeface="Times New Roman" pitchFamily="18" charset="0"/>
                <a:cs typeface="Times New Roman" pitchFamily="18" charset="0"/>
              </a:rPr>
              <a:t>ESTADO DE ARTE DEL </a:t>
            </a:r>
          </a:p>
          <a:p>
            <a:pPr marL="0" marR="0" lvl="0" indent="0" algn="l" defTabSz="914400" rtl="0" eaLnBrk="1" fontAlgn="base" latinLnBrk="0" hangingPunct="1">
              <a:lnSpc>
                <a:spcPct val="100000"/>
              </a:lnSpc>
              <a:spcBef>
                <a:spcPct val="0"/>
              </a:spcBef>
              <a:spcAft>
                <a:spcPct val="0"/>
              </a:spcAft>
              <a:buClrTx/>
              <a:buSzTx/>
              <a:buFontTx/>
              <a:buNone/>
              <a:tabLst/>
            </a:pPr>
            <a:r>
              <a:rPr kumimoji="0" lang="es-PE" sz="3600" b="1" i="0" u="none" strike="noStrike" cap="none" normalizeH="0" baseline="0" dirty="0" smtClean="0">
                <a:ln>
                  <a:noFill/>
                </a:ln>
                <a:solidFill>
                  <a:srgbClr val="365F91"/>
                </a:solidFill>
                <a:effectLst/>
                <a:latin typeface="Arial Narrow" pitchFamily="34" charset="0"/>
                <a:ea typeface="Times New Roman" pitchFamily="18" charset="0"/>
                <a:cs typeface="Times New Roman" pitchFamily="18" charset="0"/>
              </a:rPr>
              <a:t>GOBIERNO PERUANO</a:t>
            </a:r>
            <a:r>
              <a:rPr kumimoji="0" lang="es-ES" sz="1100" b="0" i="0" u="none" strike="noStrike" cap="none" normalizeH="0" baseline="0" dirty="0" smtClean="0">
                <a:ln>
                  <a:noFill/>
                </a:ln>
                <a:solidFill>
                  <a:schemeClr val="tx1"/>
                </a:solidFill>
                <a:effectLst/>
                <a:latin typeface="Arial Narrow" pitchFamily="34" charset="0"/>
              </a:rPr>
              <a:t> </a:t>
            </a:r>
            <a:endParaRPr kumimoji="0" lang="es-ES" sz="1800" b="0" i="0" u="none" strike="noStrike" cap="none" normalizeH="0" baseline="0" dirty="0" smtClean="0">
              <a:ln>
                <a:noFill/>
              </a:ln>
              <a:solidFill>
                <a:schemeClr val="tx1"/>
              </a:solidFill>
              <a:effectLst/>
              <a:latin typeface="Arial Narrow"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476672"/>
            <a:ext cx="7754713" cy="1910716"/>
          </a:xfrm>
        </p:spPr>
        <p:txBody>
          <a:bodyPr/>
          <a:lstStyle/>
          <a:p>
            <a:r>
              <a:rPr lang="es-PE" sz="4800" dirty="0" smtClean="0"/>
              <a:t>2.1.-Telefonía fija móvil y publica</a:t>
            </a:r>
            <a:endParaRPr lang="es-PE" sz="4800" dirty="0"/>
          </a:p>
        </p:txBody>
      </p:sp>
      <p:sp>
        <p:nvSpPr>
          <p:cNvPr id="3" name="2 Marcador de texto"/>
          <p:cNvSpPr>
            <a:spLocks noGrp="1"/>
          </p:cNvSpPr>
          <p:nvPr>
            <p:ph type="body" idx="1"/>
          </p:nvPr>
        </p:nvSpPr>
        <p:spPr>
          <a:xfrm>
            <a:off x="699248" y="3767316"/>
            <a:ext cx="7734747" cy="2397988"/>
          </a:xfrm>
        </p:spPr>
        <p:txBody>
          <a:bodyPr>
            <a:normAutofit fontScale="70000" lnSpcReduction="20000"/>
          </a:bodyPr>
          <a:lstStyle/>
          <a:p>
            <a:pPr algn="l"/>
            <a:endParaRPr lang="es-PE" b="1" dirty="0">
              <a:solidFill>
                <a:srgbClr val="0D8DBE"/>
              </a:solidFill>
              <a:latin typeface="Trebuchet MS"/>
            </a:endParaRPr>
          </a:p>
          <a:p>
            <a:pPr algn="l"/>
            <a:r>
              <a:rPr lang="es-PE" sz="3600" dirty="0">
                <a:solidFill>
                  <a:srgbClr val="000000"/>
                </a:solidFill>
                <a:latin typeface="Trebuchet MS"/>
              </a:rPr>
              <a:t>A fines del 2000, el Perú contaba con 2.9 millones de abonados telefónicos, 6.7 </a:t>
            </a:r>
            <a:r>
              <a:rPr lang="es-PE" sz="3600" dirty="0" smtClean="0">
                <a:solidFill>
                  <a:srgbClr val="000000"/>
                </a:solidFill>
                <a:latin typeface="Trebuchet MS"/>
              </a:rPr>
              <a:t>líneas fijas </a:t>
            </a:r>
            <a:r>
              <a:rPr lang="es-PE" sz="3600" dirty="0">
                <a:solidFill>
                  <a:srgbClr val="000000"/>
                </a:solidFill>
                <a:latin typeface="Trebuchet MS"/>
              </a:rPr>
              <a:t>en servicio por cada 100 habitantes y una densidad telefónica incluida </a:t>
            </a:r>
            <a:r>
              <a:rPr lang="es-PE" sz="3600" dirty="0" smtClean="0">
                <a:solidFill>
                  <a:srgbClr val="000000"/>
                </a:solidFill>
                <a:latin typeface="Trebuchet MS"/>
              </a:rPr>
              <a:t>la celular</a:t>
            </a:r>
            <a:r>
              <a:rPr lang="es-PE" sz="3600" dirty="0">
                <a:solidFill>
                  <a:srgbClr val="000000"/>
                </a:solidFill>
                <a:latin typeface="Trebuchet MS"/>
              </a:rPr>
              <a:t>, de 11.5 por cada 100 habitantes. Un tendido de más 7,000 kilómetros </a:t>
            </a:r>
            <a:r>
              <a:rPr lang="es-PE" sz="3600" dirty="0" smtClean="0">
                <a:solidFill>
                  <a:srgbClr val="000000"/>
                </a:solidFill>
                <a:latin typeface="Trebuchet MS"/>
              </a:rPr>
              <a:t>de fibra </a:t>
            </a:r>
            <a:r>
              <a:rPr lang="es-PE" sz="3600" dirty="0">
                <a:solidFill>
                  <a:srgbClr val="000000"/>
                </a:solidFill>
                <a:latin typeface="Trebuchet MS"/>
              </a:rPr>
              <a:t>óptica y un 95% de digitalización de la red en telefonía fija.</a:t>
            </a:r>
            <a:endParaRPr lang="es-PE" sz="3600" dirty="0"/>
          </a:p>
        </p:txBody>
      </p:sp>
    </p:spTree>
    <p:extLst>
      <p:ext uri="{BB962C8B-B14F-4D97-AF65-F5344CB8AC3E}">
        <p14:creationId xmlns="" xmlns:p14="http://schemas.microsoft.com/office/powerpoint/2010/main" val="891812894"/>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0"/>
            <a:ext cx="7772400" cy="2276872"/>
          </a:xfrm>
          <a:prstGeom prst="star6">
            <a:avLst/>
          </a:prstGeom>
          <a:solidFill>
            <a:srgbClr val="7030A0"/>
          </a:solidFill>
        </p:spPr>
        <p:txBody>
          <a:bodyPr/>
          <a:lstStyle/>
          <a:p>
            <a:r>
              <a:rPr lang="es-PE" sz="3600" dirty="0" smtClean="0"/>
              <a:t>2.2.-Otros servicio s de telecomunicaciones</a:t>
            </a:r>
            <a:endParaRPr lang="es-PE" sz="3600" dirty="0"/>
          </a:p>
        </p:txBody>
      </p:sp>
      <p:sp>
        <p:nvSpPr>
          <p:cNvPr id="3" name="2 Subtítulo"/>
          <p:cNvSpPr>
            <a:spLocks noGrp="1"/>
          </p:cNvSpPr>
          <p:nvPr>
            <p:ph type="subTitle" idx="1"/>
          </p:nvPr>
        </p:nvSpPr>
        <p:spPr>
          <a:xfrm>
            <a:off x="1403648" y="2420888"/>
            <a:ext cx="6400800" cy="4320480"/>
          </a:xfrm>
          <a:blipFill>
            <a:blip r:embed="rId2"/>
            <a:tile tx="0" ty="0" sx="100000" sy="100000" flip="none" algn="tl"/>
          </a:blipFill>
        </p:spPr>
        <p:txBody>
          <a:bodyPr/>
          <a:lstStyle/>
          <a:p>
            <a:pPr algn="l"/>
            <a:r>
              <a:rPr lang="es-PE" sz="1600" dirty="0">
                <a:latin typeface="Trebuchet MS"/>
              </a:rPr>
              <a:t>El mercado del cable sigue su expansión, aunque con un ritmo decreciente </a:t>
            </a:r>
            <a:r>
              <a:rPr lang="es-PE" sz="1600" dirty="0" smtClean="0">
                <a:latin typeface="Trebuchet MS"/>
              </a:rPr>
              <a:t>desde 1997</a:t>
            </a:r>
            <a:r>
              <a:rPr lang="es-PE" sz="1600" dirty="0">
                <a:latin typeface="Trebuchet MS"/>
              </a:rPr>
              <a:t>. Se concentra en Lima y las grandes ciudades del interior del país. El 70% de </a:t>
            </a:r>
            <a:r>
              <a:rPr lang="es-PE" sz="1600" dirty="0" smtClean="0">
                <a:latin typeface="Trebuchet MS"/>
              </a:rPr>
              <a:t>la conexiones </a:t>
            </a:r>
            <a:r>
              <a:rPr lang="es-PE" sz="1600" dirty="0">
                <a:latin typeface="Trebuchet MS"/>
              </a:rPr>
              <a:t>instaladas se encuentran en Lima Metropolitana, donde operan </a:t>
            </a:r>
            <a:r>
              <a:rPr lang="es-PE" sz="1600" dirty="0" smtClean="0">
                <a:latin typeface="Trebuchet MS"/>
              </a:rPr>
              <a:t>cinco empresas</a:t>
            </a:r>
            <a:r>
              <a:rPr lang="es-PE" sz="1600" dirty="0">
                <a:latin typeface="Trebuchet MS"/>
              </a:rPr>
              <a:t>: Cable Mágico, Tele Cable, Cable Sistemas, VC Lima y </a:t>
            </a:r>
            <a:r>
              <a:rPr lang="es-PE" sz="1600" dirty="0" smtClean="0">
                <a:latin typeface="Trebuchet MS"/>
              </a:rPr>
              <a:t>Boga Comunicaciones</a:t>
            </a:r>
            <a:r>
              <a:rPr lang="es-PE" sz="1600" dirty="0">
                <a:latin typeface="Trebuchet MS"/>
              </a:rPr>
              <a:t>, con tarifas que van desde los 10 hasta los US$ 35 </a:t>
            </a:r>
            <a:r>
              <a:rPr lang="es-PE" sz="1600" dirty="0" smtClean="0">
                <a:latin typeface="Trebuchet MS"/>
              </a:rPr>
              <a:t>mensuales. Cable </a:t>
            </a:r>
            <a:r>
              <a:rPr lang="es-PE" sz="1600" dirty="0">
                <a:latin typeface="Trebuchet MS"/>
              </a:rPr>
              <a:t>Mágico (de Telefónica) es el principal operador de cable en Lima, Cusco </a:t>
            </a:r>
            <a:r>
              <a:rPr lang="es-PE" sz="1600" dirty="0" smtClean="0">
                <a:latin typeface="Trebuchet MS"/>
              </a:rPr>
              <a:t>y Trujillo</a:t>
            </a:r>
            <a:r>
              <a:rPr lang="es-PE" sz="1600" dirty="0">
                <a:latin typeface="Trebuchet MS"/>
              </a:rPr>
              <a:t>. En el resto de ciudades, existen operadores locales que detentan una </a:t>
            </a:r>
            <a:r>
              <a:rPr lang="es-PE" sz="1600" dirty="0" smtClean="0">
                <a:latin typeface="Trebuchet MS"/>
              </a:rPr>
              <a:t>mayor cuota </a:t>
            </a:r>
            <a:r>
              <a:rPr lang="es-PE" sz="1600" dirty="0">
                <a:latin typeface="Trebuchet MS"/>
              </a:rPr>
              <a:t>de mercado debido principalmente a que operaban antes de la llegada </a:t>
            </a:r>
            <a:r>
              <a:rPr lang="es-PE" sz="1600" dirty="0" smtClean="0">
                <a:latin typeface="Trebuchet MS"/>
              </a:rPr>
              <a:t>de Cable </a:t>
            </a:r>
            <a:r>
              <a:rPr lang="es-PE" sz="1600" dirty="0">
                <a:latin typeface="Trebuchet MS"/>
              </a:rPr>
              <a:t>Mágico a esas ciudades (Arequipa, Iquitos, Chiclayo, entre otras) y al menor</a:t>
            </a:r>
          </a:p>
          <a:p>
            <a:pPr algn="l"/>
            <a:r>
              <a:rPr lang="es-PE" sz="1600" dirty="0">
                <a:latin typeface="Trebuchet MS"/>
              </a:rPr>
              <a:t>precio de su suscripción mensual. En Arequipa </a:t>
            </a:r>
            <a:r>
              <a:rPr lang="es-PE" sz="1600" dirty="0" err="1">
                <a:latin typeface="Trebuchet MS"/>
              </a:rPr>
              <a:t>Cablestar</a:t>
            </a:r>
            <a:r>
              <a:rPr lang="es-PE" sz="1600" dirty="0">
                <a:latin typeface="Trebuchet MS"/>
              </a:rPr>
              <a:t> cobra US$ 17 por un</a:t>
            </a:r>
          </a:p>
          <a:p>
            <a:pPr algn="l"/>
            <a:r>
              <a:rPr lang="es-PE" sz="1600" dirty="0">
                <a:latin typeface="Trebuchet MS"/>
              </a:rPr>
              <a:t>conjunto de 80 canales similar al de Cable Mágico que cuesta US$35 por ese </a:t>
            </a:r>
            <a:r>
              <a:rPr lang="es-PE" sz="1600" dirty="0" smtClean="0">
                <a:latin typeface="Trebuchet MS"/>
              </a:rPr>
              <a:t>servicio. Controla </a:t>
            </a:r>
            <a:r>
              <a:rPr lang="es-PE" sz="1600" dirty="0">
                <a:latin typeface="Trebuchet MS"/>
              </a:rPr>
              <a:t>más de las dos terceras partes del mercado.</a:t>
            </a:r>
            <a:endParaRPr lang="es-PE" sz="1600" dirty="0"/>
          </a:p>
        </p:txBody>
      </p:sp>
    </p:spTree>
    <p:extLst>
      <p:ext uri="{BB962C8B-B14F-4D97-AF65-F5344CB8AC3E}">
        <p14:creationId xmlns="" xmlns:p14="http://schemas.microsoft.com/office/powerpoint/2010/main" val="209693972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404664"/>
            <a:ext cx="7772400" cy="1470025"/>
          </a:xfrm>
          <a:solidFill>
            <a:schemeClr val="accent1">
              <a:lumMod val="90000"/>
            </a:schemeClr>
          </a:solidFill>
        </p:spPr>
        <p:txBody>
          <a:bodyPr/>
          <a:lstStyle/>
          <a:p>
            <a:r>
              <a:rPr lang="es-PE" sz="3600" dirty="0" smtClean="0"/>
              <a:t>3.-Estado de las tecnologías de la información</a:t>
            </a:r>
            <a:endParaRPr lang="es-PE" sz="3600" dirty="0"/>
          </a:p>
        </p:txBody>
      </p:sp>
      <p:sp>
        <p:nvSpPr>
          <p:cNvPr id="3" name="2 Subtítulo"/>
          <p:cNvSpPr>
            <a:spLocks noGrp="1"/>
          </p:cNvSpPr>
          <p:nvPr>
            <p:ph type="subTitle" idx="1"/>
          </p:nvPr>
        </p:nvSpPr>
        <p:spPr>
          <a:xfrm>
            <a:off x="1475656" y="2348880"/>
            <a:ext cx="6400800" cy="4104456"/>
          </a:xfrm>
          <a:blipFill>
            <a:blip r:embed="rId2"/>
            <a:tile tx="0" ty="0" sx="100000" sy="100000" flip="none" algn="tl"/>
          </a:blipFill>
        </p:spPr>
        <p:txBody>
          <a:bodyPr/>
          <a:lstStyle/>
          <a:p>
            <a:pPr algn="l"/>
            <a:r>
              <a:rPr lang="es-PE" sz="1600" b="1" dirty="0">
                <a:solidFill>
                  <a:srgbClr val="0D8DBE"/>
                </a:solidFill>
                <a:latin typeface="Trebuchet MS"/>
              </a:rPr>
              <a:t>3.1 HARDWARE</a:t>
            </a:r>
          </a:p>
          <a:p>
            <a:pPr algn="l"/>
            <a:r>
              <a:rPr lang="es-PE" sz="1600" dirty="0">
                <a:solidFill>
                  <a:srgbClr val="000000"/>
                </a:solidFill>
                <a:latin typeface="Trebuchet MS"/>
              </a:rPr>
              <a:t>Según estimaciones efectuadas a partir de las cifras de importaciones </a:t>
            </a:r>
            <a:r>
              <a:rPr lang="es-PE" sz="1600" dirty="0" smtClean="0">
                <a:solidFill>
                  <a:srgbClr val="000000"/>
                </a:solidFill>
                <a:latin typeface="Trebuchet MS"/>
              </a:rPr>
              <a:t>efectivamente realizadas </a:t>
            </a:r>
            <a:r>
              <a:rPr lang="es-PE" sz="1600" dirty="0">
                <a:solidFill>
                  <a:srgbClr val="000000"/>
                </a:solidFill>
                <a:latin typeface="Trebuchet MS"/>
              </a:rPr>
              <a:t>entre 1994 y el 2000, el parque de computadoras instaladas y </a:t>
            </a:r>
            <a:r>
              <a:rPr lang="es-PE" sz="1600" dirty="0" smtClean="0">
                <a:solidFill>
                  <a:srgbClr val="000000"/>
                </a:solidFill>
                <a:latin typeface="Trebuchet MS"/>
              </a:rPr>
              <a:t>operativas en </a:t>
            </a:r>
            <a:r>
              <a:rPr lang="es-PE" sz="1600" dirty="0">
                <a:solidFill>
                  <a:srgbClr val="000000"/>
                </a:solidFill>
                <a:latin typeface="Trebuchet MS"/>
              </a:rPr>
              <a:t>el Perú, bordea las 930,000 unidades. Así, hay 3.6 computadoras por cada </a:t>
            </a:r>
            <a:r>
              <a:rPr lang="es-PE" sz="1600" dirty="0" smtClean="0">
                <a:solidFill>
                  <a:srgbClr val="000000"/>
                </a:solidFill>
                <a:latin typeface="Trebuchet MS"/>
              </a:rPr>
              <a:t>100 habitantes </a:t>
            </a:r>
            <a:r>
              <a:rPr lang="es-PE" sz="1600" dirty="0">
                <a:solidFill>
                  <a:srgbClr val="000000"/>
                </a:solidFill>
                <a:latin typeface="Trebuchet MS"/>
              </a:rPr>
              <a:t>en el Perú, en comparación a los 58.5 por cada 100 en EE.UU., o más </a:t>
            </a:r>
            <a:r>
              <a:rPr lang="es-PE" sz="1600" dirty="0" smtClean="0">
                <a:solidFill>
                  <a:srgbClr val="000000"/>
                </a:solidFill>
                <a:latin typeface="Trebuchet MS"/>
              </a:rPr>
              <a:t>en algunos </a:t>
            </a:r>
            <a:r>
              <a:rPr lang="es-PE" sz="1600" dirty="0">
                <a:solidFill>
                  <a:srgbClr val="000000"/>
                </a:solidFill>
                <a:latin typeface="Trebuchet MS"/>
              </a:rPr>
              <a:t>países del norte europeo.</a:t>
            </a:r>
          </a:p>
          <a:p>
            <a:pPr algn="l"/>
            <a:r>
              <a:rPr lang="es-PE" sz="1600" dirty="0">
                <a:solidFill>
                  <a:srgbClr val="000000"/>
                </a:solidFill>
                <a:latin typeface="Trebuchet MS"/>
              </a:rPr>
              <a:t>El mercado del hardware tiene dos características que lo tipifican claramente: no </a:t>
            </a:r>
            <a:r>
              <a:rPr lang="es-PE" sz="1600" dirty="0" smtClean="0">
                <a:solidFill>
                  <a:srgbClr val="000000"/>
                </a:solidFill>
                <a:latin typeface="Trebuchet MS"/>
              </a:rPr>
              <a:t>hay una </a:t>
            </a:r>
            <a:r>
              <a:rPr lang="es-PE" sz="1600" dirty="0">
                <a:solidFill>
                  <a:srgbClr val="000000"/>
                </a:solidFill>
                <a:latin typeface="Trebuchet MS"/>
              </a:rPr>
              <a:t>producción nacional de equipos, pero existe en cambio, una fuerte actividad </a:t>
            </a:r>
            <a:r>
              <a:rPr lang="es-PE" sz="1600" dirty="0" smtClean="0">
                <a:solidFill>
                  <a:srgbClr val="000000"/>
                </a:solidFill>
                <a:latin typeface="Trebuchet MS"/>
              </a:rPr>
              <a:t>de ensamblaje </a:t>
            </a:r>
            <a:r>
              <a:rPr lang="es-PE" sz="1600" dirty="0">
                <a:solidFill>
                  <a:srgbClr val="000000"/>
                </a:solidFill>
                <a:latin typeface="Trebuchet MS"/>
              </a:rPr>
              <a:t>de clones o compatibles, y tiene una demanda continua, por </a:t>
            </a:r>
            <a:r>
              <a:rPr lang="es-PE" sz="1600" dirty="0" smtClean="0">
                <a:solidFill>
                  <a:srgbClr val="000000"/>
                </a:solidFill>
                <a:latin typeface="Trebuchet MS"/>
              </a:rPr>
              <a:t>renovación o </a:t>
            </a:r>
            <a:r>
              <a:rPr lang="es-PE" sz="1600" dirty="0">
                <a:solidFill>
                  <a:srgbClr val="000000"/>
                </a:solidFill>
                <a:latin typeface="Trebuchet MS"/>
              </a:rPr>
              <a:t>ampliación, de equipos nuevos, que aún cuando retrocedió en 1999, lo fue más </a:t>
            </a:r>
            <a:r>
              <a:rPr lang="es-PE" sz="1600" dirty="0" smtClean="0">
                <a:solidFill>
                  <a:srgbClr val="000000"/>
                </a:solidFill>
                <a:latin typeface="Trebuchet MS"/>
              </a:rPr>
              <a:t>por la </a:t>
            </a:r>
            <a:r>
              <a:rPr lang="es-PE" sz="1600" dirty="0">
                <a:solidFill>
                  <a:srgbClr val="000000"/>
                </a:solidFill>
                <a:latin typeface="Trebuchet MS"/>
              </a:rPr>
              <a:t>recesión económica que sufre el país, que por factores propios del </a:t>
            </a:r>
            <a:r>
              <a:rPr lang="es-PE" sz="1600" dirty="0" smtClean="0">
                <a:solidFill>
                  <a:srgbClr val="000000"/>
                </a:solidFill>
                <a:latin typeface="Trebuchet MS"/>
              </a:rPr>
              <a:t>mercado informático</a:t>
            </a:r>
            <a:r>
              <a:rPr lang="es-PE" sz="1600" dirty="0">
                <a:solidFill>
                  <a:srgbClr val="000000"/>
                </a:solidFill>
                <a:latin typeface="Trebuchet MS"/>
              </a:rPr>
              <a:t>. El valor importado el año 2000, de equipos de marca y de partes y</a:t>
            </a:r>
          </a:p>
          <a:p>
            <a:pPr algn="l"/>
            <a:r>
              <a:rPr lang="es-PE" sz="1600" dirty="0">
                <a:solidFill>
                  <a:srgbClr val="000000"/>
                </a:solidFill>
                <a:latin typeface="Trebuchet MS"/>
              </a:rPr>
              <a:t>piezas, alcanzó los 206.1 millones de dólares.</a:t>
            </a:r>
            <a:endParaRPr lang="es-PE" sz="1600" dirty="0"/>
          </a:p>
        </p:txBody>
      </p:sp>
    </p:spTree>
    <p:extLst>
      <p:ext uri="{BB962C8B-B14F-4D97-AF65-F5344CB8AC3E}">
        <p14:creationId xmlns="" xmlns:p14="http://schemas.microsoft.com/office/powerpoint/2010/main" val="1595762016"/>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19672" y="1340768"/>
            <a:ext cx="6400800" cy="5112568"/>
          </a:xfrm>
          <a:solidFill>
            <a:schemeClr val="accent5">
              <a:lumMod val="75000"/>
            </a:schemeClr>
          </a:solidFill>
        </p:spPr>
        <p:txBody>
          <a:bodyPr/>
          <a:lstStyle/>
          <a:p>
            <a:pPr algn="l"/>
            <a:r>
              <a:rPr lang="es-PE" sz="1800" b="1" dirty="0"/>
              <a:t>3.2 SOFTWARE</a:t>
            </a:r>
          </a:p>
          <a:p>
            <a:pPr algn="l"/>
            <a:r>
              <a:rPr lang="es-PE" sz="1600" dirty="0"/>
              <a:t>Este rubro es quizás uno de los menos desarrollados, por la competencia desleal </a:t>
            </a:r>
            <a:r>
              <a:rPr lang="es-PE" sz="1600" dirty="0" smtClean="0"/>
              <a:t>que significa </a:t>
            </a:r>
            <a:r>
              <a:rPr lang="es-PE" sz="1600" dirty="0"/>
              <a:t>la piratería y el uso de copias no autorizadas, pero que presenta </a:t>
            </a:r>
            <a:r>
              <a:rPr lang="es-PE" sz="1600" dirty="0" smtClean="0"/>
              <a:t>bastante potencial</a:t>
            </a:r>
            <a:r>
              <a:rPr lang="es-PE" sz="1600" dirty="0"/>
              <a:t>, como lo indica la evolución de las cifras. Las importaciones tuvieron </a:t>
            </a:r>
            <a:r>
              <a:rPr lang="es-PE" sz="1600" dirty="0" smtClean="0"/>
              <a:t>un ritmo </a:t>
            </a:r>
            <a:r>
              <a:rPr lang="es-PE" sz="1600" dirty="0"/>
              <a:t>de crecimiento del orden del 20% anual en el período 1995-2000, a pesar </a:t>
            </a:r>
            <a:r>
              <a:rPr lang="es-PE" sz="1600" dirty="0" smtClean="0"/>
              <a:t>del descenso </a:t>
            </a:r>
            <a:r>
              <a:rPr lang="es-PE" sz="1600" dirty="0"/>
              <a:t>en el año 1999. En el 2000, las importaciones de software alcanzaron los </a:t>
            </a:r>
            <a:r>
              <a:rPr lang="es-PE" sz="1600" dirty="0" smtClean="0"/>
              <a:t>18 millones </a:t>
            </a:r>
            <a:r>
              <a:rPr lang="es-PE" sz="1600" dirty="0"/>
              <a:t>de dólares.</a:t>
            </a:r>
          </a:p>
          <a:p>
            <a:pPr algn="l"/>
            <a:r>
              <a:rPr lang="es-PE" sz="1600" dirty="0"/>
              <a:t>Una característica importante de este mercado, es la segmentación en dos </a:t>
            </a:r>
            <a:r>
              <a:rPr lang="es-PE" sz="1600" dirty="0" smtClean="0"/>
              <a:t>grandes grupos </a:t>
            </a:r>
            <a:r>
              <a:rPr lang="es-PE" sz="1600" dirty="0"/>
              <a:t>de compradores. Por un lado están aquellos que lo importan </a:t>
            </a:r>
            <a:r>
              <a:rPr lang="es-PE" sz="1600" dirty="0" smtClean="0"/>
              <a:t>para comercializarlo </a:t>
            </a:r>
            <a:r>
              <a:rPr lang="es-PE" sz="1600" dirty="0"/>
              <a:t>entre los que destacan un grupo de 10 empresas que controlan </a:t>
            </a:r>
            <a:r>
              <a:rPr lang="es-PE" sz="1600" dirty="0" smtClean="0"/>
              <a:t>un tercio </a:t>
            </a:r>
            <a:r>
              <a:rPr lang="es-PE" sz="1600" dirty="0"/>
              <a:t>del mercado total, otros pequeños comercializadores y, el resto, alrededor </a:t>
            </a:r>
            <a:r>
              <a:rPr lang="es-PE" sz="1600" dirty="0" smtClean="0"/>
              <a:t>de más </a:t>
            </a:r>
            <a:r>
              <a:rPr lang="es-PE" sz="1600" dirty="0"/>
              <a:t>de 800 empresas e instituciones, que lo importan directamente para su </a:t>
            </a:r>
            <a:r>
              <a:rPr lang="es-PE" sz="1600" dirty="0" smtClean="0"/>
              <a:t>uso interno</a:t>
            </a:r>
            <a:r>
              <a:rPr lang="es-PE" sz="1600" dirty="0"/>
              <a:t>, ya sea por tratarse de software especializado o por ser productos </a:t>
            </a:r>
            <a:r>
              <a:rPr lang="es-PE" sz="1600" dirty="0" smtClean="0"/>
              <a:t>adquiridos bajo </a:t>
            </a:r>
            <a:r>
              <a:rPr lang="es-PE" sz="1600" dirty="0"/>
              <a:t>condiciones especiales (donación, exoneración de impuestos o precios </a:t>
            </a:r>
            <a:r>
              <a:rPr lang="es-PE" sz="1600" dirty="0" smtClean="0"/>
              <a:t>muy competitivos </a:t>
            </a:r>
            <a:r>
              <a:rPr lang="es-PE" sz="1600" dirty="0"/>
              <a:t>con respecto al mercado local, sin importarles mucho la garantía o </a:t>
            </a:r>
            <a:r>
              <a:rPr lang="es-PE" sz="1600" dirty="0" smtClean="0"/>
              <a:t>el soporte </a:t>
            </a:r>
            <a:r>
              <a:rPr lang="es-PE" sz="1600" dirty="0"/>
              <a:t>técnico local de los proveedores).</a:t>
            </a:r>
          </a:p>
        </p:txBody>
      </p:sp>
    </p:spTree>
    <p:extLst>
      <p:ext uri="{BB962C8B-B14F-4D97-AF65-F5344CB8AC3E}">
        <p14:creationId xmlns="" xmlns:p14="http://schemas.microsoft.com/office/powerpoint/2010/main" val="2332265223"/>
      </p:ext>
    </p:extLst>
  </p:cSld>
  <p:clrMapOvr>
    <a:masterClrMapping/>
  </p:clrMapOvr>
  <mc:AlternateContent xmlns:mc="http://schemas.openxmlformats.org/markup-compatibility/2006">
    <mc:Choice xmlns="" xmlns:p14="http://schemas.microsoft.com/office/powerpoint/2010/main" Requires="p14">
      <p:transition spd="slow" p14:dur="3000">
        <p14:shre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416662" y="834978"/>
            <a:ext cx="6400800" cy="4453156"/>
          </a:xfrm>
          <a:blipFill>
            <a:blip r:embed="rId2"/>
            <a:tile tx="0" ty="0" sx="100000" sy="100000" flip="none" algn="tl"/>
          </a:blipFill>
        </p:spPr>
        <p:txBody>
          <a:bodyPr/>
          <a:lstStyle/>
          <a:p>
            <a:pPr algn="l"/>
            <a:r>
              <a:rPr lang="es-PE" sz="2000" b="1" dirty="0">
                <a:solidFill>
                  <a:srgbClr val="0D8DBE"/>
                </a:solidFill>
                <a:latin typeface="Trebuchet MS"/>
              </a:rPr>
              <a:t>3.3 Servicios Conexos</a:t>
            </a:r>
          </a:p>
          <a:p>
            <a:pPr algn="l"/>
            <a:r>
              <a:rPr lang="es-PE" sz="2000" dirty="0">
                <a:solidFill>
                  <a:srgbClr val="000000"/>
                </a:solidFill>
                <a:latin typeface="Trebuchet MS"/>
              </a:rPr>
              <a:t>Un rubro importante de negocios en continuo crecimiento e impulsado por el </a:t>
            </a:r>
            <a:r>
              <a:rPr lang="es-PE" sz="2000" dirty="0" smtClean="0">
                <a:solidFill>
                  <a:srgbClr val="000000"/>
                </a:solidFill>
                <a:latin typeface="Trebuchet MS"/>
              </a:rPr>
              <a:t>avance de </a:t>
            </a:r>
            <a:r>
              <a:rPr lang="es-PE" sz="2000" dirty="0">
                <a:solidFill>
                  <a:srgbClr val="000000"/>
                </a:solidFill>
                <a:latin typeface="Trebuchet MS"/>
              </a:rPr>
              <a:t>Internet y las soluciones de conectividad, lo constituyen los servicios de gestión </a:t>
            </a:r>
            <a:r>
              <a:rPr lang="es-PE" sz="2000" dirty="0" smtClean="0">
                <a:solidFill>
                  <a:srgbClr val="000000"/>
                </a:solidFill>
                <a:latin typeface="Trebuchet MS"/>
              </a:rPr>
              <a:t>y apoyo </a:t>
            </a:r>
            <a:r>
              <a:rPr lang="es-PE" sz="2000" dirty="0">
                <a:solidFill>
                  <a:srgbClr val="000000"/>
                </a:solidFill>
                <a:latin typeface="Trebuchet MS"/>
              </a:rPr>
              <a:t>informático. Entre estos podemos mencionar los relacionados con la gestión </a:t>
            </a:r>
            <a:r>
              <a:rPr lang="es-PE" sz="2000" dirty="0" smtClean="0">
                <a:solidFill>
                  <a:srgbClr val="000000"/>
                </a:solidFill>
                <a:latin typeface="Trebuchet MS"/>
              </a:rPr>
              <a:t>de proyectos </a:t>
            </a:r>
            <a:r>
              <a:rPr lang="es-PE" sz="2000" dirty="0">
                <a:solidFill>
                  <a:srgbClr val="000000"/>
                </a:solidFill>
                <a:latin typeface="Trebuchet MS"/>
              </a:rPr>
              <a:t>de desarrollo de sistemas; la implantación de nuevos productos </a:t>
            </a:r>
            <a:r>
              <a:rPr lang="es-PE" sz="2000" dirty="0" smtClean="0">
                <a:solidFill>
                  <a:srgbClr val="000000"/>
                </a:solidFill>
                <a:latin typeface="Trebuchet MS"/>
              </a:rPr>
              <a:t>y soluciones </a:t>
            </a:r>
            <a:r>
              <a:rPr lang="es-PE" sz="2000" dirty="0">
                <a:solidFill>
                  <a:srgbClr val="000000"/>
                </a:solidFill>
                <a:latin typeface="Trebuchet MS"/>
              </a:rPr>
              <a:t>de conectividad; la creación y gestión de portales, páginas web </a:t>
            </a:r>
            <a:r>
              <a:rPr lang="es-PE" sz="2000" dirty="0" smtClean="0">
                <a:solidFill>
                  <a:srgbClr val="000000"/>
                </a:solidFill>
                <a:latin typeface="Trebuchet MS"/>
              </a:rPr>
              <a:t>y soluciones </a:t>
            </a:r>
            <a:r>
              <a:rPr lang="es-PE" sz="2000" dirty="0">
                <a:solidFill>
                  <a:srgbClr val="000000"/>
                </a:solidFill>
                <a:latin typeface="Trebuchet MS"/>
              </a:rPr>
              <a:t>de comercio electrónico en Internet; la administración y </a:t>
            </a:r>
            <a:r>
              <a:rPr lang="es-PE" sz="2000" dirty="0" smtClean="0">
                <a:solidFill>
                  <a:srgbClr val="000000"/>
                </a:solidFill>
                <a:latin typeface="Trebuchet MS"/>
              </a:rPr>
              <a:t>mantenimiento de </a:t>
            </a:r>
            <a:r>
              <a:rPr lang="es-PE" sz="2000" dirty="0">
                <a:solidFill>
                  <a:srgbClr val="000000"/>
                </a:solidFill>
                <a:latin typeface="Trebuchet MS"/>
              </a:rPr>
              <a:t>redes; el </a:t>
            </a:r>
            <a:r>
              <a:rPr lang="es-PE" sz="2000" dirty="0" err="1">
                <a:solidFill>
                  <a:srgbClr val="000000"/>
                </a:solidFill>
                <a:latin typeface="Trebuchet MS"/>
              </a:rPr>
              <a:t>outsourcing</a:t>
            </a:r>
            <a:r>
              <a:rPr lang="es-PE" sz="2000" dirty="0">
                <a:solidFill>
                  <a:srgbClr val="000000"/>
                </a:solidFill>
                <a:latin typeface="Trebuchet MS"/>
              </a:rPr>
              <a:t> o tercerización; la capacitación y entrenamiento </a:t>
            </a:r>
            <a:r>
              <a:rPr lang="es-PE" sz="2000" dirty="0" smtClean="0">
                <a:solidFill>
                  <a:srgbClr val="000000"/>
                </a:solidFill>
                <a:latin typeface="Trebuchet MS"/>
              </a:rPr>
              <a:t>de personal</a:t>
            </a:r>
            <a:r>
              <a:rPr lang="es-PE" sz="2000" dirty="0">
                <a:solidFill>
                  <a:srgbClr val="000000"/>
                </a:solidFill>
                <a:latin typeface="Trebuchet MS"/>
              </a:rPr>
              <a:t>, entre otros.</a:t>
            </a:r>
            <a:endParaRPr lang="es-PE" sz="2000" dirty="0"/>
          </a:p>
        </p:txBody>
      </p:sp>
    </p:spTree>
    <p:extLst>
      <p:ext uri="{BB962C8B-B14F-4D97-AF65-F5344CB8AC3E}">
        <p14:creationId xmlns="" xmlns:p14="http://schemas.microsoft.com/office/powerpoint/2010/main" val="1974269031"/>
      </p:ext>
    </p:extLst>
  </p:cSld>
  <p:clrMapOvr>
    <a:masterClrMapping/>
  </p:clrMapOvr>
  <mc:AlternateContent xmlns:mc="http://schemas.openxmlformats.org/markup-compatibility/2006">
    <mc:Choice xmlns="" xmlns:p14="http://schemas.microsoft.com/office/powerpoint/2010/main" Requires="p14">
      <p:transition spd="slow" p14:dur="900">
        <p14:warp dir="in"/>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88EB"/>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211960" y="188640"/>
            <a:ext cx="4464496" cy="2062200"/>
          </a:xfrm>
          <a:prstGeom prst="irregularSeal1">
            <a:avLst/>
          </a:prstGeom>
          <a:solidFill>
            <a:srgbClr val="C7A1E3"/>
          </a:solidFill>
        </p:spPr>
        <p:txBody>
          <a:bodyPr>
            <a:normAutofit fontScale="90000"/>
          </a:bodyPr>
          <a:lstStyle/>
          <a:p>
            <a:r>
              <a:rPr lang="es-PE" b="1" dirty="0" smtClean="0">
                <a:solidFill>
                  <a:srgbClr val="66E0F0"/>
                </a:solidFill>
              </a:rPr>
              <a:t>4.-INTERNET</a:t>
            </a:r>
            <a:endParaRPr lang="es-PE" b="1" dirty="0">
              <a:solidFill>
                <a:srgbClr val="66E0F0"/>
              </a:solidFill>
            </a:endParaRPr>
          </a:p>
        </p:txBody>
      </p:sp>
      <p:sp>
        <p:nvSpPr>
          <p:cNvPr id="3" name="2 Subtítulo"/>
          <p:cNvSpPr>
            <a:spLocks noGrp="1"/>
          </p:cNvSpPr>
          <p:nvPr>
            <p:ph type="subTitle" idx="1"/>
          </p:nvPr>
        </p:nvSpPr>
        <p:spPr>
          <a:xfrm>
            <a:off x="467544" y="620688"/>
            <a:ext cx="3871083" cy="5400600"/>
          </a:xfrm>
        </p:spPr>
        <p:txBody>
          <a:bodyPr>
            <a:normAutofit fontScale="62500" lnSpcReduction="20000"/>
          </a:bodyPr>
          <a:lstStyle/>
          <a:p>
            <a:r>
              <a:rPr lang="es-PE" dirty="0">
                <a:latin typeface="Trebuchet MS"/>
              </a:rPr>
              <a:t>Las estadísticas sobre Internet tienen problemas </a:t>
            </a:r>
            <a:r>
              <a:rPr lang="es-PE" dirty="0" smtClean="0">
                <a:latin typeface="Trebuchet MS"/>
              </a:rPr>
              <a:t>de continuidad </a:t>
            </a:r>
            <a:r>
              <a:rPr lang="es-PE" dirty="0">
                <a:latin typeface="Trebuchet MS"/>
              </a:rPr>
              <a:t>y adolecen </a:t>
            </a:r>
            <a:r>
              <a:rPr lang="es-PE" dirty="0" smtClean="0">
                <a:latin typeface="Trebuchet MS"/>
              </a:rPr>
              <a:t>de definiciones internacionalmente aceptadas</a:t>
            </a:r>
            <a:r>
              <a:rPr lang="es-PE" dirty="0">
                <a:latin typeface="Trebuchet MS"/>
              </a:rPr>
              <a:t>, tanto porque en </a:t>
            </a:r>
            <a:r>
              <a:rPr lang="es-PE" dirty="0" smtClean="0">
                <a:latin typeface="Trebuchet MS"/>
              </a:rPr>
              <a:t>su mayoría son registradas </a:t>
            </a:r>
            <a:r>
              <a:rPr lang="es-PE" dirty="0">
                <a:latin typeface="Trebuchet MS"/>
              </a:rPr>
              <a:t>por empresas privadas, como por la continua redefinición de lo que </a:t>
            </a:r>
            <a:r>
              <a:rPr lang="es-PE" dirty="0" smtClean="0">
                <a:latin typeface="Trebuchet MS"/>
              </a:rPr>
              <a:t>hay que </a:t>
            </a:r>
            <a:r>
              <a:rPr lang="es-PE" dirty="0">
                <a:latin typeface="Trebuchet MS"/>
              </a:rPr>
              <a:t>medir ante la aparición de nuevos productos para conectarse y </a:t>
            </a:r>
            <a:r>
              <a:rPr lang="es-PE" dirty="0" smtClean="0">
                <a:latin typeface="Trebuchet MS"/>
              </a:rPr>
              <a:t>servicios  ofrecidos </a:t>
            </a:r>
            <a:r>
              <a:rPr lang="es-PE" dirty="0">
                <a:latin typeface="Trebuchet MS"/>
              </a:rPr>
              <a:t>y, el temor a la invasión de la privacidad que signifique tomar datos de </a:t>
            </a:r>
            <a:r>
              <a:rPr lang="es-PE" dirty="0" smtClean="0">
                <a:latin typeface="Trebuchet MS"/>
              </a:rPr>
              <a:t>los proveedores </a:t>
            </a:r>
            <a:r>
              <a:rPr lang="es-PE" dirty="0">
                <a:latin typeface="Trebuchet MS"/>
              </a:rPr>
              <a:t>y usuarios de manera no autorizada. Así, paradójicamente, el medio </a:t>
            </a:r>
            <a:r>
              <a:rPr lang="es-PE" dirty="0" smtClean="0">
                <a:latin typeface="Trebuchet MS"/>
              </a:rPr>
              <a:t>que ha </a:t>
            </a:r>
            <a:r>
              <a:rPr lang="es-PE" dirty="0">
                <a:latin typeface="Trebuchet MS"/>
              </a:rPr>
              <a:t>masificado el acceso a </a:t>
            </a:r>
            <a:r>
              <a:rPr lang="es-PE" dirty="0" smtClean="0">
                <a:latin typeface="Trebuchet MS"/>
              </a:rPr>
              <a:t>la información</a:t>
            </a:r>
            <a:r>
              <a:rPr lang="es-PE" dirty="0">
                <a:latin typeface="Trebuchet MS"/>
              </a:rPr>
              <a:t>, no tiene estadísticas confiables sobre </a:t>
            </a:r>
            <a:r>
              <a:rPr lang="es-PE" dirty="0" smtClean="0">
                <a:latin typeface="Trebuchet MS"/>
              </a:rPr>
              <a:t>su propia </a:t>
            </a:r>
            <a:r>
              <a:rPr lang="es-PE" dirty="0">
                <a:latin typeface="Trebuchet MS"/>
              </a:rPr>
              <a:t>evolución.</a:t>
            </a:r>
            <a:endParaRPr lang="es-PE" dirty="0"/>
          </a:p>
        </p:txBody>
      </p:sp>
    </p:spTree>
    <p:extLst>
      <p:ext uri="{BB962C8B-B14F-4D97-AF65-F5344CB8AC3E}">
        <p14:creationId xmlns="" xmlns:p14="http://schemas.microsoft.com/office/powerpoint/2010/main" val="3833408159"/>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548680"/>
            <a:ext cx="7754713" cy="1910716"/>
          </a:xfrm>
        </p:spPr>
        <p:txBody>
          <a:bodyPr/>
          <a:lstStyle/>
          <a:p>
            <a:r>
              <a:rPr lang="es-PE" dirty="0" smtClean="0"/>
              <a:t>5.-Uso de impacto de las TIC  en el Perú</a:t>
            </a:r>
            <a:endParaRPr lang="es-PE" dirty="0"/>
          </a:p>
        </p:txBody>
      </p:sp>
      <p:sp>
        <p:nvSpPr>
          <p:cNvPr id="3" name="2 Marcador de texto"/>
          <p:cNvSpPr>
            <a:spLocks noGrp="1"/>
          </p:cNvSpPr>
          <p:nvPr>
            <p:ph type="body" idx="1"/>
          </p:nvPr>
        </p:nvSpPr>
        <p:spPr>
          <a:xfrm>
            <a:off x="827584" y="2924944"/>
            <a:ext cx="7734747" cy="3334092"/>
          </a:xfrm>
        </p:spPr>
        <p:txBody>
          <a:bodyPr>
            <a:normAutofit fontScale="92500" lnSpcReduction="20000"/>
          </a:bodyPr>
          <a:lstStyle/>
          <a:p>
            <a:pPr algn="l"/>
            <a:r>
              <a:rPr lang="es-PE" b="1" dirty="0">
                <a:solidFill>
                  <a:srgbClr val="0D8DBE"/>
                </a:solidFill>
                <a:latin typeface="Trebuchet MS"/>
              </a:rPr>
              <a:t>5.1 En la Economía</a:t>
            </a:r>
          </a:p>
          <a:p>
            <a:pPr algn="l"/>
            <a:r>
              <a:rPr lang="es-PE" dirty="0">
                <a:solidFill>
                  <a:srgbClr val="000000"/>
                </a:solidFill>
                <a:latin typeface="Trebuchet MS"/>
              </a:rPr>
              <a:t>La primera lectura de los indicadores, puede dar la impresión que la implantación </a:t>
            </a:r>
            <a:r>
              <a:rPr lang="es-PE" dirty="0" smtClean="0">
                <a:solidFill>
                  <a:srgbClr val="000000"/>
                </a:solidFill>
                <a:latin typeface="Trebuchet MS"/>
              </a:rPr>
              <a:t>y uso </a:t>
            </a:r>
            <a:r>
              <a:rPr lang="es-PE" dirty="0">
                <a:solidFill>
                  <a:srgbClr val="000000"/>
                </a:solidFill>
                <a:latin typeface="Trebuchet MS"/>
              </a:rPr>
              <a:t>de las TIC mantiene un desarrollo homogéneo en el país, en el cual, Internet</a:t>
            </a:r>
          </a:p>
          <a:p>
            <a:pPr algn="l"/>
            <a:r>
              <a:rPr lang="es-PE" dirty="0">
                <a:solidFill>
                  <a:srgbClr val="000000"/>
                </a:solidFill>
                <a:latin typeface="Trebuchet MS"/>
              </a:rPr>
              <a:t>pudiera haber ayudado en esa dirección. Pero la realidad demuestra lo contrario. </a:t>
            </a:r>
            <a:r>
              <a:rPr lang="es-PE" dirty="0" smtClean="0">
                <a:solidFill>
                  <a:srgbClr val="000000"/>
                </a:solidFill>
                <a:latin typeface="Trebuchet MS"/>
              </a:rPr>
              <a:t>La naturaleza </a:t>
            </a:r>
            <a:r>
              <a:rPr lang="es-PE" dirty="0">
                <a:solidFill>
                  <a:srgbClr val="000000"/>
                </a:solidFill>
                <a:latin typeface="Trebuchet MS"/>
              </a:rPr>
              <a:t>descentralizadora de Internet, de permitir la comunicación desde</a:t>
            </a:r>
          </a:p>
          <a:p>
            <a:pPr algn="l"/>
            <a:r>
              <a:rPr lang="es-PE" dirty="0">
                <a:solidFill>
                  <a:srgbClr val="000000"/>
                </a:solidFill>
                <a:latin typeface="Trebuchet MS"/>
              </a:rPr>
              <a:t>cualquier punto del país y la capacidad al mismo tiempo, de integrar a los </a:t>
            </a:r>
            <a:r>
              <a:rPr lang="es-PE" dirty="0" smtClean="0">
                <a:solidFill>
                  <a:srgbClr val="000000"/>
                </a:solidFill>
                <a:latin typeface="Trebuchet MS"/>
              </a:rPr>
              <a:t>usuarios (empresas</a:t>
            </a:r>
            <a:r>
              <a:rPr lang="es-PE" dirty="0">
                <a:solidFill>
                  <a:srgbClr val="000000"/>
                </a:solidFill>
                <a:latin typeface="Trebuchet MS"/>
              </a:rPr>
              <a:t>, ciudadanos, y la administración pública central y local) a través de </a:t>
            </a:r>
            <a:r>
              <a:rPr lang="es-PE" dirty="0" smtClean="0">
                <a:solidFill>
                  <a:srgbClr val="000000"/>
                </a:solidFill>
                <a:latin typeface="Trebuchet MS"/>
              </a:rPr>
              <a:t>los servicios </a:t>
            </a:r>
            <a:r>
              <a:rPr lang="es-PE" dirty="0">
                <a:solidFill>
                  <a:srgbClr val="000000"/>
                </a:solidFill>
                <a:latin typeface="Trebuchet MS"/>
              </a:rPr>
              <a:t>que se dan en la red, se ve frenada por las diferencias en la </a:t>
            </a:r>
            <a:r>
              <a:rPr lang="es-PE" dirty="0" smtClean="0">
                <a:solidFill>
                  <a:srgbClr val="000000"/>
                </a:solidFill>
                <a:latin typeface="Trebuchet MS"/>
              </a:rPr>
              <a:t>infraestructura disponible </a:t>
            </a:r>
            <a:r>
              <a:rPr lang="es-PE" dirty="0">
                <a:solidFill>
                  <a:srgbClr val="000000"/>
                </a:solidFill>
                <a:latin typeface="Trebuchet MS"/>
              </a:rPr>
              <a:t>en telecomunicaciones e informática, y en educación, a lo largo del país.</a:t>
            </a:r>
            <a:endParaRPr lang="es-PE" dirty="0"/>
          </a:p>
        </p:txBody>
      </p:sp>
    </p:spTree>
    <p:extLst>
      <p:ext uri="{BB962C8B-B14F-4D97-AF65-F5344CB8AC3E}">
        <p14:creationId xmlns="" xmlns:p14="http://schemas.microsoft.com/office/powerpoint/2010/main" val="851724645"/>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699247" y="764705"/>
            <a:ext cx="7745505" cy="5361458"/>
          </a:xfrm>
          <a:solidFill>
            <a:schemeClr val="accent6">
              <a:lumMod val="75000"/>
            </a:schemeClr>
          </a:solidFill>
        </p:spPr>
        <p:txBody>
          <a:bodyPr>
            <a:normAutofit fontScale="92500"/>
          </a:bodyPr>
          <a:lstStyle/>
          <a:p>
            <a:pPr marL="0" indent="0">
              <a:buNone/>
            </a:pPr>
            <a:r>
              <a:rPr lang="es-PE" b="1" dirty="0">
                <a:solidFill>
                  <a:schemeClr val="bg1"/>
                </a:solidFill>
                <a:latin typeface="Trebuchet MS"/>
              </a:rPr>
              <a:t>5.2 En la Educación</a:t>
            </a:r>
          </a:p>
          <a:p>
            <a:r>
              <a:rPr lang="es-PE" dirty="0">
                <a:solidFill>
                  <a:srgbClr val="000000"/>
                </a:solidFill>
                <a:latin typeface="Trebuchet MS"/>
              </a:rPr>
              <a:t>De acuerdo a los resultados de la ENAHO 2000, en los hogares de Lima </a:t>
            </a:r>
            <a:r>
              <a:rPr lang="es-PE" dirty="0" smtClean="0">
                <a:solidFill>
                  <a:srgbClr val="000000"/>
                </a:solidFill>
                <a:latin typeface="Trebuchet MS"/>
              </a:rPr>
              <a:t>Metropolitana, el </a:t>
            </a:r>
            <a:r>
              <a:rPr lang="es-PE" dirty="0">
                <a:solidFill>
                  <a:srgbClr val="000000"/>
                </a:solidFill>
                <a:latin typeface="Trebuchet MS"/>
              </a:rPr>
              <a:t>conocimiento y manejo de las computadoras se percibe como una necesidad </a:t>
            </a:r>
            <a:r>
              <a:rPr lang="es-PE" dirty="0" smtClean="0">
                <a:solidFill>
                  <a:srgbClr val="000000"/>
                </a:solidFill>
                <a:latin typeface="Trebuchet MS"/>
              </a:rPr>
              <a:t>básica indispensable </a:t>
            </a:r>
            <a:r>
              <a:rPr lang="es-PE" dirty="0">
                <a:solidFill>
                  <a:srgbClr val="000000"/>
                </a:solidFill>
                <a:latin typeface="Trebuchet MS"/>
              </a:rPr>
              <a:t>para el trabajo y el estudio. En solo cuatro años, la fuente </a:t>
            </a:r>
            <a:r>
              <a:rPr lang="es-PE" dirty="0" smtClean="0">
                <a:solidFill>
                  <a:srgbClr val="000000"/>
                </a:solidFill>
                <a:latin typeface="Trebuchet MS"/>
              </a:rPr>
              <a:t>principal para </a:t>
            </a:r>
            <a:r>
              <a:rPr lang="es-PE" dirty="0">
                <a:solidFill>
                  <a:srgbClr val="000000"/>
                </a:solidFill>
                <a:latin typeface="Trebuchet MS"/>
              </a:rPr>
              <a:t>adquirir los conocimientos de computación pasó de ser el trabajo o la </a:t>
            </a:r>
            <a:r>
              <a:rPr lang="es-PE" dirty="0" smtClean="0">
                <a:solidFill>
                  <a:srgbClr val="000000"/>
                </a:solidFill>
                <a:latin typeface="Trebuchet MS"/>
              </a:rPr>
              <a:t>formación autodidacta</a:t>
            </a:r>
            <a:r>
              <a:rPr lang="es-PE" dirty="0">
                <a:solidFill>
                  <a:srgbClr val="000000"/>
                </a:solidFill>
                <a:latin typeface="Trebuchet MS"/>
              </a:rPr>
              <a:t>, a centrarse en los institutos y academias (42,7%), la universidad (15.0</a:t>
            </a:r>
            <a:r>
              <a:rPr lang="es-PE" dirty="0" smtClean="0">
                <a:solidFill>
                  <a:srgbClr val="000000"/>
                </a:solidFill>
                <a:latin typeface="Trebuchet MS"/>
              </a:rPr>
              <a:t>%) y </a:t>
            </a:r>
            <a:r>
              <a:rPr lang="es-PE" dirty="0">
                <a:solidFill>
                  <a:srgbClr val="000000"/>
                </a:solidFill>
                <a:latin typeface="Trebuchet MS"/>
              </a:rPr>
              <a:t>el colegio (20.4%), todos centros educativos que en conjunto suman el 78.2%. </a:t>
            </a:r>
            <a:r>
              <a:rPr lang="es-PE" dirty="0" smtClean="0">
                <a:solidFill>
                  <a:srgbClr val="000000"/>
                </a:solidFill>
                <a:latin typeface="Trebuchet MS"/>
              </a:rPr>
              <a:t>Esto demuestra</a:t>
            </a:r>
            <a:r>
              <a:rPr lang="es-PE" dirty="0">
                <a:solidFill>
                  <a:srgbClr val="000000"/>
                </a:solidFill>
                <a:latin typeface="Trebuchet MS"/>
              </a:rPr>
              <a:t>, que la formación está empezando cada vez más temprano y que </a:t>
            </a:r>
            <a:r>
              <a:rPr lang="es-PE" dirty="0" smtClean="0">
                <a:solidFill>
                  <a:srgbClr val="000000"/>
                </a:solidFill>
                <a:latin typeface="Trebuchet MS"/>
              </a:rPr>
              <a:t>los colegios </a:t>
            </a:r>
            <a:r>
              <a:rPr lang="es-PE" dirty="0">
                <a:solidFill>
                  <a:srgbClr val="000000"/>
                </a:solidFill>
                <a:latin typeface="Trebuchet MS"/>
              </a:rPr>
              <a:t>(hasta ahora, más los privados) están haciendo esfuerzos para cubrir </a:t>
            </a:r>
            <a:r>
              <a:rPr lang="es-PE" dirty="0" smtClean="0">
                <a:solidFill>
                  <a:srgbClr val="000000"/>
                </a:solidFill>
                <a:latin typeface="Trebuchet MS"/>
              </a:rPr>
              <a:t>en parte</a:t>
            </a:r>
            <a:r>
              <a:rPr lang="es-PE" dirty="0">
                <a:solidFill>
                  <a:srgbClr val="000000"/>
                </a:solidFill>
                <a:latin typeface="Trebuchet MS"/>
              </a:rPr>
              <a:t>, las necesidades de capacitación en computación en Lima Metropolitana.</a:t>
            </a:r>
            <a:endParaRPr lang="es-PE" dirty="0"/>
          </a:p>
        </p:txBody>
      </p:sp>
    </p:spTree>
    <p:extLst>
      <p:ext uri="{BB962C8B-B14F-4D97-AF65-F5344CB8AC3E}">
        <p14:creationId xmlns="" xmlns:p14="http://schemas.microsoft.com/office/powerpoint/2010/main" val="3723997826"/>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ctrTitle"/>
          </p:nvPr>
        </p:nvSpPr>
        <p:spPr>
          <a:xfrm>
            <a:off x="714348" y="785795"/>
            <a:ext cx="7772400" cy="2000264"/>
          </a:xfrm>
        </p:spPr>
        <p:txBody>
          <a:bodyPr anchor="t">
            <a:normAutofit fontScale="90000"/>
          </a:bodyPr>
          <a:lstStyle/>
          <a:p>
            <a:r>
              <a:rPr lang="es-ES" dirty="0" smtClean="0">
                <a:latin typeface="Times New Roman" pitchFamily="18" charset="0"/>
                <a:cs typeface="Times New Roman" pitchFamily="18" charset="0"/>
              </a:rPr>
              <a:t>III. Barreras al Acceso a Internet y a la Sociedad de la </a:t>
            </a:r>
            <a:br>
              <a:rPr lang="es-ES" dirty="0" smtClean="0">
                <a:latin typeface="Times New Roman" pitchFamily="18" charset="0"/>
                <a:cs typeface="Times New Roman" pitchFamily="18" charset="0"/>
              </a:rPr>
            </a:br>
            <a:r>
              <a:rPr lang="es-ES" dirty="0" smtClean="0">
                <a:latin typeface="Times New Roman" pitchFamily="18" charset="0"/>
                <a:cs typeface="Times New Roman" pitchFamily="18" charset="0"/>
              </a:rPr>
              <a:t>Información </a:t>
            </a:r>
            <a:br>
              <a:rPr lang="es-ES" dirty="0" smtClean="0">
                <a:latin typeface="Times New Roman" pitchFamily="18" charset="0"/>
                <a:cs typeface="Times New Roman" pitchFamily="18" charset="0"/>
              </a:rPr>
            </a:br>
            <a:r>
              <a:rPr lang="es-ES" dirty="0" smtClean="0">
                <a:latin typeface="Times New Roman" pitchFamily="18" charset="0"/>
                <a:cs typeface="Times New Roman" pitchFamily="18" charset="0"/>
              </a:rPr>
              <a:t/>
            </a:r>
            <a:br>
              <a:rPr lang="es-ES" dirty="0" smtClean="0">
                <a:latin typeface="Times New Roman" pitchFamily="18" charset="0"/>
                <a:cs typeface="Times New Roman" pitchFamily="18" charset="0"/>
              </a:rPr>
            </a:br>
            <a:r>
              <a:rPr lang="es-ES" dirty="0" smtClean="0">
                <a:latin typeface="Times New Roman" pitchFamily="18" charset="0"/>
                <a:cs typeface="Times New Roman" pitchFamily="18" charset="0"/>
              </a:rPr>
              <a:t/>
            </a:r>
            <a:br>
              <a:rPr lang="es-ES" dirty="0" smtClean="0">
                <a:latin typeface="Times New Roman" pitchFamily="18" charset="0"/>
                <a:cs typeface="Times New Roman" pitchFamily="18" charset="0"/>
              </a:rPr>
            </a:br>
            <a:endParaRPr lang="es-ES" dirty="0">
              <a:latin typeface="Times New Roman" pitchFamily="18" charset="0"/>
              <a:cs typeface="Times New Roman" pitchFamily="18" charset="0"/>
            </a:endParaRPr>
          </a:p>
        </p:txBody>
      </p:sp>
      <p:pic>
        <p:nvPicPr>
          <p:cNvPr id="6" name="5 Imagen" descr="WQ2CAPXKJOSCA9RZ8NICA7MHDMYCAWLNKT9CAAT7LM4CAGKY800CAOH9QTQCAXJ76OWCABO4BBHCAYYAR1ICAG6TO22CASPEWMACARRTM5DCAHXKU9YCADPF56OCAAFFACHCAMZJCD6CA0QL3FG.jpg"/>
          <p:cNvPicPr>
            <a:picLocks noChangeAspect="1"/>
          </p:cNvPicPr>
          <p:nvPr/>
        </p:nvPicPr>
        <p:blipFill>
          <a:blip r:embed="rId2"/>
          <a:stretch>
            <a:fillRect/>
          </a:stretch>
        </p:blipFill>
        <p:spPr>
          <a:xfrm>
            <a:off x="5425496" y="3714752"/>
            <a:ext cx="3380380" cy="2919419"/>
          </a:xfrm>
          <a:prstGeom prst="rect">
            <a:avLst/>
          </a:prstGeom>
        </p:spPr>
      </p:pic>
      <p:pic>
        <p:nvPicPr>
          <p:cNvPr id="7" name="6 Imagen" descr="L2MCA20E4Y3CANKVHR4CAEDHOLUCA5ISCTDCA6RZMCKCA571HTECAPDXMV1CAZIO3T0CA76KBHRCA0O080MCA25DLRGCAIR0TZGCAOZKJLECAW3GGI5CAMB2I76CAZYM1N7CAM2I1WUCAVQSLGX.jpg"/>
          <p:cNvPicPr>
            <a:picLocks noChangeAspect="1"/>
          </p:cNvPicPr>
          <p:nvPr/>
        </p:nvPicPr>
        <p:blipFill>
          <a:blip r:embed="rId3"/>
          <a:stretch>
            <a:fillRect/>
          </a:stretch>
        </p:blipFill>
        <p:spPr>
          <a:xfrm>
            <a:off x="1357290" y="4214818"/>
            <a:ext cx="2143125" cy="2133600"/>
          </a:xfrm>
          <a:prstGeom prst="rect">
            <a:avLst/>
          </a:prstGeom>
          <a:ln>
            <a:noFill/>
          </a:ln>
          <a:effectLst>
            <a:softEdge rad="112500"/>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7000" t="-8000" r="-4000" b="4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57158" y="2071678"/>
            <a:ext cx="8229600" cy="2786082"/>
          </a:xfrm>
        </p:spPr>
        <p:txBody>
          <a:bodyPr>
            <a:normAutofit/>
          </a:bodyPr>
          <a:lstStyle/>
          <a:p>
            <a:r>
              <a:rPr lang="es-ES" dirty="0" smtClean="0"/>
              <a:t>1. </a:t>
            </a:r>
            <a:r>
              <a:rPr lang="es-ES" sz="4000" dirty="0" smtClean="0">
                <a:latin typeface="Times New Roman" pitchFamily="18" charset="0"/>
                <a:cs typeface="Times New Roman" pitchFamily="18" charset="0"/>
              </a:rPr>
              <a:t>Internet: vía de acceso a la Sociedad de la Información y el </a:t>
            </a:r>
            <a:br>
              <a:rPr lang="es-ES" sz="4000" dirty="0" smtClean="0">
                <a:latin typeface="Times New Roman" pitchFamily="18" charset="0"/>
                <a:cs typeface="Times New Roman" pitchFamily="18" charset="0"/>
              </a:rPr>
            </a:br>
            <a:r>
              <a:rPr lang="es-ES" sz="4000" dirty="0" smtClean="0">
                <a:latin typeface="Times New Roman" pitchFamily="18" charset="0"/>
                <a:cs typeface="Times New Roman" pitchFamily="18" charset="0"/>
              </a:rPr>
              <a:t>Conocimiento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323528" y="4509120"/>
            <a:ext cx="8496944" cy="2007136"/>
          </a:xfrm>
          <a:prstGeom prst="rect">
            <a:avLst/>
          </a:prstGeom>
          <a:solidFill>
            <a:srgbClr val="66E0F0"/>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s-PE" sz="3600" b="1" dirty="0">
                <a:solidFill>
                  <a:srgbClr val="F961BB"/>
                </a:solidFill>
              </a:rPr>
              <a:t>IMPACTOS DE LAS TECNOLOGÍAS </a:t>
            </a:r>
            <a:r>
              <a:rPr lang="es-PE" sz="3600" b="1" dirty="0" smtClean="0">
                <a:solidFill>
                  <a:srgbClr val="F961BB"/>
                </a:solidFill>
              </a:rPr>
              <a:t>DE INFORMACIÓN Y </a:t>
            </a:r>
            <a:r>
              <a:rPr lang="es-PE" sz="3600" b="1" dirty="0">
                <a:solidFill>
                  <a:srgbClr val="F961BB"/>
                </a:solidFill>
              </a:rPr>
              <a:t>COMUNICACIÓN EN EL PERÚ</a:t>
            </a: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8" y="188640"/>
            <a:ext cx="8496944" cy="4320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88220833"/>
      </p:ext>
    </p:extLst>
  </p:cSld>
  <p:clrMapOvr>
    <a:masterClrMapping/>
  </p:clrMapOvr>
  <mc:AlternateContent xmlns:mc="http://schemas.openxmlformats.org/markup-compatibility/2006">
    <mc:Choice xmlns=""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00034" y="428604"/>
            <a:ext cx="6357982" cy="6072230"/>
          </a:xfrm>
        </p:spPr>
        <p:txBody>
          <a:bodyPr>
            <a:normAutofit fontScale="92500" lnSpcReduction="20000"/>
          </a:bodyPr>
          <a:lstStyle/>
          <a:p>
            <a:r>
              <a:rPr lang="es-ES" dirty="0"/>
              <a:t>De acuerdo con el informe La Sociedad de la Información en España, 2002, documento que fue elaborado por expertos de la empresa Telefónica de España, la sociedad de la información:</a:t>
            </a:r>
          </a:p>
          <a:p>
            <a:r>
              <a:rPr lang="es-ES" dirty="0"/>
              <a:t>“</a:t>
            </a:r>
            <a:r>
              <a:rPr lang="es-ES" i="1" dirty="0"/>
              <a:t>en realidad se trata todavía de un terreno poco firme, con nuevos conceptos que no están suficientemente asentados, con la carencia de un modelo plenamente definido en el espacio político, y con descripciones y análisis globales que en ocasiones resultan contradictorios</a:t>
            </a:r>
            <a:r>
              <a:rPr lang="es-ES" dirty="0"/>
              <a:t>”.</a:t>
            </a:r>
          </a:p>
          <a:p>
            <a:endParaRPr lang="es-ES" dirty="0"/>
          </a:p>
        </p:txBody>
      </p:sp>
      <p:pic>
        <p:nvPicPr>
          <p:cNvPr id="5" name="4 Imagen" descr="2ADCA4GTEYVCA9IQ1ABCA16LY0RCAI9G01ECAZVHDGQCAZVIRDTCAKN39Q8CAL4E7MHCA0LFYMLCA7HPX1RCAQ5DFU1CABXMBSTCAI9C8X5CAQCS85QCA10GYZECAGD4OPDCAXYLWDQCA10E4LQ.jpg"/>
          <p:cNvPicPr>
            <a:picLocks noChangeAspect="1"/>
          </p:cNvPicPr>
          <p:nvPr/>
        </p:nvPicPr>
        <p:blipFill>
          <a:blip r:embed="rId2"/>
          <a:stretch>
            <a:fillRect/>
          </a:stretch>
        </p:blipFill>
        <p:spPr>
          <a:xfrm>
            <a:off x="7000892" y="500042"/>
            <a:ext cx="1928825" cy="2357453"/>
          </a:xfrm>
          <a:prstGeom prst="rect">
            <a:avLst/>
          </a:prstGeom>
          <a:ln>
            <a:noFill/>
          </a:ln>
          <a:effectLst>
            <a:softEdge rad="112500"/>
          </a:effectLst>
        </p:spPr>
      </p:pic>
      <p:pic>
        <p:nvPicPr>
          <p:cNvPr id="6" name="5 Imagen" descr="2011-10-24-news-img.jpg"/>
          <p:cNvPicPr>
            <a:picLocks noChangeAspect="1"/>
          </p:cNvPicPr>
          <p:nvPr/>
        </p:nvPicPr>
        <p:blipFill>
          <a:blip r:embed="rId3"/>
          <a:stretch>
            <a:fillRect/>
          </a:stretch>
        </p:blipFill>
        <p:spPr>
          <a:xfrm>
            <a:off x="6929454" y="3143248"/>
            <a:ext cx="1881184" cy="3214710"/>
          </a:xfrm>
          <a:prstGeom prst="rect">
            <a:avLst/>
          </a:prstGeom>
          <a:ln>
            <a:noFill/>
          </a:ln>
          <a:effectLst>
            <a:softEdge rad="112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71472" y="714356"/>
            <a:ext cx="8001056" cy="3940180"/>
          </a:xfrm>
        </p:spPr>
        <p:txBody>
          <a:bodyPr>
            <a:noAutofit/>
          </a:bodyPr>
          <a:lstStyle/>
          <a:p>
            <a:r>
              <a:rPr lang="es-ES" sz="2400" dirty="0" smtClean="0"/>
              <a:t>Algunos </a:t>
            </a:r>
            <a:r>
              <a:rPr lang="es-ES" sz="2400" dirty="0"/>
              <a:t>de los aspectos medulares de la llamada “Sociedad de la Información” fueron abordados con gran oportunidad por reconocidos analistas del cambio tecnológico, como Marshall </a:t>
            </a:r>
            <a:r>
              <a:rPr lang="es-ES" sz="2400" dirty="0" err="1"/>
              <a:t>McLuhan</a:t>
            </a:r>
            <a:r>
              <a:rPr lang="es-ES" sz="2400" dirty="0"/>
              <a:t>, Harold </a:t>
            </a:r>
            <a:r>
              <a:rPr lang="es-ES" sz="2400" dirty="0" err="1"/>
              <a:t>Innis</a:t>
            </a:r>
            <a:r>
              <a:rPr lang="es-ES" sz="2400" dirty="0"/>
              <a:t>, </a:t>
            </a:r>
            <a:r>
              <a:rPr lang="es-ES" sz="2400" dirty="0" err="1"/>
              <a:t>Neil</a:t>
            </a:r>
            <a:r>
              <a:rPr lang="es-ES" sz="2400" dirty="0"/>
              <a:t> </a:t>
            </a:r>
            <a:r>
              <a:rPr lang="es-ES" sz="2400" dirty="0" err="1"/>
              <a:t>Postman</a:t>
            </a:r>
            <a:r>
              <a:rPr lang="es-ES" sz="2400" dirty="0"/>
              <a:t> </a:t>
            </a:r>
            <a:r>
              <a:rPr lang="es-ES" sz="2400" dirty="0" smtClean="0"/>
              <a:t> y </a:t>
            </a:r>
            <a:r>
              <a:rPr lang="es-ES" sz="2400" dirty="0"/>
              <a:t>Walter </a:t>
            </a:r>
            <a:r>
              <a:rPr lang="es-ES" sz="2400" dirty="0" err="1"/>
              <a:t>Ong</a:t>
            </a:r>
            <a:r>
              <a:rPr lang="es-ES" sz="2400" dirty="0"/>
              <a:t>, entre otros. </a:t>
            </a:r>
            <a:r>
              <a:rPr lang="es-ES" sz="2400" dirty="0" err="1"/>
              <a:t>Alvin</a:t>
            </a:r>
            <a:r>
              <a:rPr lang="es-ES" sz="2400" dirty="0"/>
              <a:t> </a:t>
            </a:r>
            <a:r>
              <a:rPr lang="es-ES" sz="2400" dirty="0" err="1"/>
              <a:t>Toffler</a:t>
            </a:r>
            <a:r>
              <a:rPr lang="es-ES" sz="2400" dirty="0"/>
              <a:t>, por ejemplo, en “La Tercera Ola” anticipó con singular claridad el advenimiento de “La Sociedad de la Información”. De acuerdo con </a:t>
            </a:r>
            <a:r>
              <a:rPr lang="es-ES" sz="2400" dirty="0" err="1"/>
              <a:t>Toffler</a:t>
            </a:r>
            <a:r>
              <a:rPr lang="es-ES" sz="2400" dirty="0"/>
              <a:t>, la “Tercera Ola” introduciría una nueva sociedad, la cual descansaría en la información, el conocimiento y la creatividad.</a:t>
            </a:r>
            <a:br>
              <a:rPr lang="es-ES" sz="2400" dirty="0"/>
            </a:br>
            <a:r>
              <a:rPr lang="es-ES" sz="2400" dirty="0"/>
              <a:t/>
            </a:r>
            <a:br>
              <a:rPr lang="es-ES" sz="2400" dirty="0"/>
            </a:br>
            <a:endParaRPr lang="es-ES" sz="2400" dirty="0"/>
          </a:p>
        </p:txBody>
      </p:sp>
      <p:pic>
        <p:nvPicPr>
          <p:cNvPr id="8" name="7 Imagen" descr="DDMCACEGSCGCADPZJYPCA8NX6RYCA4O6XHICAP8QQK1CAR6TE0ICA6BQ74ACAISBAI9CAU39H21CAYZX7NXCA44M1I8CA9LJMHECA7FZYUVCA1RG0XZCA8A0QJ4CAAHWBFTCAIFREL3CARQCM9Z.jpg"/>
          <p:cNvPicPr>
            <a:picLocks noChangeAspect="1"/>
          </p:cNvPicPr>
          <p:nvPr/>
        </p:nvPicPr>
        <p:blipFill>
          <a:blip r:embed="rId2"/>
          <a:stretch>
            <a:fillRect/>
          </a:stretch>
        </p:blipFill>
        <p:spPr>
          <a:xfrm>
            <a:off x="357158" y="4214818"/>
            <a:ext cx="8358246" cy="242889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14348" y="285728"/>
            <a:ext cx="8229600" cy="6357982"/>
          </a:xfrm>
        </p:spPr>
        <p:txBody>
          <a:bodyPr>
            <a:normAutofit fontScale="90000"/>
          </a:bodyPr>
          <a:lstStyle/>
          <a:p>
            <a:r>
              <a:rPr lang="es-ES" sz="2800" b="1" dirty="0" smtClean="0"/>
              <a:t>                             </a:t>
            </a:r>
            <a:br>
              <a:rPr lang="es-ES" sz="2800" b="1" dirty="0" smtClean="0"/>
            </a:br>
            <a:r>
              <a:rPr lang="es-ES" sz="2800" b="1" dirty="0" smtClean="0"/>
              <a:t>                                                  </a:t>
            </a:r>
            <a:r>
              <a:rPr lang="es-ES" sz="4900" dirty="0" smtClean="0">
                <a:latin typeface="Times New Roman" pitchFamily="18" charset="0"/>
                <a:cs typeface="Times New Roman" pitchFamily="18" charset="0"/>
              </a:rPr>
              <a:t>Tiempos modernos</a:t>
            </a:r>
            <a:r>
              <a:rPr lang="es-ES" sz="2800" b="1" dirty="0" smtClean="0"/>
              <a:t/>
            </a:r>
            <a:br>
              <a:rPr lang="es-ES" sz="2800" b="1" dirty="0" smtClean="0"/>
            </a:br>
            <a:r>
              <a:rPr lang="es-ES" sz="3100" dirty="0"/>
              <a:t/>
            </a:r>
            <a:br>
              <a:rPr lang="es-ES" sz="3100" dirty="0"/>
            </a:br>
            <a:r>
              <a:rPr lang="es-ES" sz="3100" dirty="0"/>
              <a:t>Una de las principales características de nuestros “nuevos tiempos modernos” es la velocidad con la cual la información se genera, transmite y procesa. Hoy, a través de las múltiples herramientas de comunicaciones de Internet, es posible obtener información instantáneamente, y en no pocas ocasiones a partir de la misma fuente que la produce, trascendiendo fronteras y limitantes de espacio y tiempo. Un perfecto ejemplo de lo anterior son los “</a:t>
            </a:r>
            <a:r>
              <a:rPr lang="es-ES" sz="3100" dirty="0" err="1"/>
              <a:t>weblogs</a:t>
            </a:r>
            <a:r>
              <a:rPr lang="es-ES" sz="3100" dirty="0"/>
              <a:t>”.</a:t>
            </a:r>
            <a:r>
              <a:rPr lang="es-ES" sz="2800" dirty="0"/>
              <a:t/>
            </a:r>
            <a:br>
              <a:rPr lang="es-ES" sz="2800" dirty="0"/>
            </a:br>
            <a:endParaRPr lang="es-ES" sz="2800" dirty="0"/>
          </a:p>
        </p:txBody>
      </p:sp>
      <p:pic>
        <p:nvPicPr>
          <p:cNvPr id="6" name="5 Imagen" descr="GZECAHCCORSCAY4V8QVCAPPMQ6TCA7VBVEUCAVZI4G1CA3ZXX90CAX3ZG0ECA4TG9DACA1Q6XYHCA8KHWBRCACO7DZ7CA5WTWV0CAW29O0JCAUYRNZACAH0033DCAQ03ZAECAI8ADVNCAHC8JSA.jpg"/>
          <p:cNvPicPr>
            <a:picLocks noChangeAspect="1"/>
          </p:cNvPicPr>
          <p:nvPr/>
        </p:nvPicPr>
        <p:blipFill>
          <a:blip r:embed="rId2"/>
          <a:stretch>
            <a:fillRect/>
          </a:stretch>
        </p:blipFill>
        <p:spPr>
          <a:xfrm>
            <a:off x="571472" y="214290"/>
            <a:ext cx="3643338" cy="1714512"/>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1885928"/>
            <a:ext cx="8229600" cy="4972072"/>
          </a:xfrm>
        </p:spPr>
        <p:txBody>
          <a:bodyPr>
            <a:normAutofit fontScale="77500" lnSpcReduction="20000"/>
          </a:bodyPr>
          <a:lstStyle/>
          <a:p>
            <a:r>
              <a:rPr lang="es-ES" dirty="0"/>
              <a:t>Internet es el medio de comunicación que expresa, en su admirable complejidad y perfección, el sentido más amplio de lo que representa en nuestros días la convergencia tecnológica, instalándonos en una especie de versión más avanzada de aquello que Marshall </a:t>
            </a:r>
            <a:r>
              <a:rPr lang="es-ES" dirty="0" err="1"/>
              <a:t>McLuhan</a:t>
            </a:r>
            <a:r>
              <a:rPr lang="es-ES" dirty="0"/>
              <a:t> acertó en designar como la “aldea global”. La convergencia digital que desplaza consigo el desarrollo de Internet, en buena medida define las posibilidades de innovación de industrias como la informática, la electrónica de consumo doméstico, la robótica, los medios de comunicación, las telecomunicaciones y la realidad virtual, entre otras. A pesar del incipiente desarrollo de la llamada “economía virtual”, la convergencia digital admite ser considerada como un proceso irreversible.</a:t>
            </a:r>
            <a:br>
              <a:rPr lang="es-ES" dirty="0"/>
            </a:br>
            <a:endParaRPr lang="es-ES" dirty="0"/>
          </a:p>
        </p:txBody>
      </p:sp>
      <p:pic>
        <p:nvPicPr>
          <p:cNvPr id="4" name="3 Imagen" descr="banner_bg_img.jpg"/>
          <p:cNvPicPr>
            <a:picLocks noChangeAspect="1"/>
          </p:cNvPicPr>
          <p:nvPr/>
        </p:nvPicPr>
        <p:blipFill>
          <a:blip r:embed="rId2"/>
          <a:stretch>
            <a:fillRect/>
          </a:stretch>
        </p:blipFill>
        <p:spPr>
          <a:xfrm>
            <a:off x="214282" y="357166"/>
            <a:ext cx="8715436" cy="114300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714356"/>
            <a:ext cx="8229600" cy="1143000"/>
          </a:xfrm>
        </p:spPr>
        <p:txBody>
          <a:bodyPr anchor="t"/>
          <a:lstStyle/>
          <a:p>
            <a:r>
              <a:rPr lang="es-ES" dirty="0" smtClean="0">
                <a:latin typeface="Times New Roman" pitchFamily="18" charset="0"/>
                <a:cs typeface="Times New Roman" pitchFamily="18" charset="0"/>
              </a:rPr>
              <a:t>2. Barreras de acceso a Internet</a:t>
            </a:r>
          </a:p>
        </p:txBody>
      </p:sp>
      <p:pic>
        <p:nvPicPr>
          <p:cNvPr id="4" name="3 Imagen" descr="mm.jpg"/>
          <p:cNvPicPr>
            <a:picLocks noChangeAspect="1"/>
          </p:cNvPicPr>
          <p:nvPr/>
        </p:nvPicPr>
        <p:blipFill>
          <a:blip r:embed="rId2"/>
          <a:stretch>
            <a:fillRect/>
          </a:stretch>
        </p:blipFill>
        <p:spPr>
          <a:xfrm>
            <a:off x="1142976" y="1928802"/>
            <a:ext cx="6572296" cy="4357718"/>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00042"/>
            <a:ext cx="8229600" cy="6215106"/>
          </a:xfrm>
        </p:spPr>
        <p:txBody>
          <a:bodyPr>
            <a:normAutofit/>
          </a:bodyPr>
          <a:lstStyle/>
          <a:p>
            <a:pPr>
              <a:buNone/>
            </a:pPr>
            <a:r>
              <a:rPr lang="es-ES" sz="1800" b="1" dirty="0" smtClean="0"/>
              <a:t>La expansión de la economía basada en el conocimiento, la mayor inversión e </a:t>
            </a:r>
          </a:p>
          <a:p>
            <a:pPr>
              <a:buNone/>
            </a:pPr>
            <a:r>
              <a:rPr lang="es-ES" sz="1800" b="1" dirty="0" smtClean="0"/>
              <a:t>incorporación de las TIC en la economía y la sociedad, y la masificación de Internet, </a:t>
            </a:r>
          </a:p>
          <a:p>
            <a:pPr>
              <a:buNone/>
            </a:pPr>
            <a:r>
              <a:rPr lang="es-ES" sz="1800" b="1" dirty="0" smtClean="0"/>
              <a:t>tienen frente a sí, un conjunto de barreras que, como en una carrera de obstáculos, </a:t>
            </a:r>
          </a:p>
          <a:p>
            <a:pPr>
              <a:buNone/>
            </a:pPr>
            <a:r>
              <a:rPr lang="es-ES" sz="1800" b="1" dirty="0" smtClean="0"/>
              <a:t>retrasan el desarrollo de la sociedad de la información y frenan el acceso de la </a:t>
            </a:r>
          </a:p>
          <a:p>
            <a:pPr>
              <a:buNone/>
            </a:pPr>
            <a:r>
              <a:rPr lang="es-ES" sz="1800" b="1" dirty="0" smtClean="0"/>
              <a:t>población y las empresas a las facilidades de Internet y de las nuevas tecnologías en </a:t>
            </a:r>
          </a:p>
          <a:p>
            <a:pPr>
              <a:buNone/>
            </a:pPr>
            <a:r>
              <a:rPr lang="es-ES" sz="1800" b="1" dirty="0" smtClean="0"/>
              <a:t>general. </a:t>
            </a:r>
          </a:p>
          <a:p>
            <a:pPr>
              <a:buNone/>
            </a:pPr>
            <a:r>
              <a:rPr lang="es-ES" sz="1800" b="1" dirty="0" smtClean="0"/>
              <a:t>Estas barreras pueden agruparse en cuatro clases y deben ser resueltas, o por lo </a:t>
            </a:r>
          </a:p>
          <a:p>
            <a:pPr>
              <a:buNone/>
            </a:pPr>
            <a:r>
              <a:rPr lang="es-ES" sz="1800" b="1" dirty="0" smtClean="0"/>
              <a:t>menos reducidas, para mejorar la capacidad y preparación del país en el uso e </a:t>
            </a:r>
          </a:p>
          <a:p>
            <a:pPr>
              <a:buNone/>
            </a:pPr>
            <a:r>
              <a:rPr lang="es-ES" sz="1800" b="1" dirty="0" smtClean="0"/>
              <a:t>implantación eficiente de las TIC, y extender sus beneficios al conjunto de la </a:t>
            </a:r>
          </a:p>
          <a:p>
            <a:pPr>
              <a:buNone/>
            </a:pPr>
            <a:r>
              <a:rPr lang="es-ES" sz="1800" b="1" dirty="0" smtClean="0"/>
              <a:t>sociedad. </a:t>
            </a:r>
          </a:p>
          <a:p>
            <a:pPr>
              <a:buNone/>
            </a:pPr>
            <a:r>
              <a:rPr lang="es-ES" sz="1800" b="1" dirty="0" smtClean="0"/>
              <a:t>a. Infraestructura de Información y Telecomunicaciones </a:t>
            </a:r>
          </a:p>
          <a:p>
            <a:pPr>
              <a:buNone/>
            </a:pPr>
            <a:r>
              <a:rPr lang="es-ES" sz="1800" b="1" dirty="0" smtClean="0"/>
              <a:t>b. Ingreso </a:t>
            </a:r>
          </a:p>
          <a:p>
            <a:pPr>
              <a:buNone/>
            </a:pPr>
            <a:r>
              <a:rPr lang="es-ES" sz="1800" b="1" dirty="0" smtClean="0"/>
              <a:t>c. Educación y Capacitación </a:t>
            </a:r>
          </a:p>
          <a:p>
            <a:pPr>
              <a:buNone/>
            </a:pPr>
            <a:r>
              <a:rPr lang="es-ES" sz="1800" b="1" dirty="0" smtClean="0"/>
              <a:t>d. Normas y Regulaciones al mercado</a:t>
            </a:r>
            <a:endParaRPr lang="es-ES" sz="1800" b="1" dirty="0"/>
          </a:p>
        </p:txBody>
      </p:sp>
      <p:pic>
        <p:nvPicPr>
          <p:cNvPr id="4" name="3 Imagen" descr="Fotolia_2837904_Subscription_L-300x225.jpg"/>
          <p:cNvPicPr>
            <a:picLocks noChangeAspect="1"/>
          </p:cNvPicPr>
          <p:nvPr/>
        </p:nvPicPr>
        <p:blipFill>
          <a:blip r:embed="rId2"/>
          <a:stretch>
            <a:fillRect/>
          </a:stretch>
        </p:blipFill>
        <p:spPr>
          <a:xfrm>
            <a:off x="6044442" y="4214818"/>
            <a:ext cx="2885275" cy="2396747"/>
          </a:xfrm>
          <a:prstGeom prst="rect">
            <a:avLst/>
          </a:prstGeom>
          <a:ln>
            <a:noFill/>
          </a:ln>
          <a:effectLst>
            <a:softEdge rad="112500"/>
          </a:effectLst>
        </p:spPr>
      </p:pic>
      <p:pic>
        <p:nvPicPr>
          <p:cNvPr id="5" name="4 Imagen" descr="P1GCAT53XHRCAHO0L6DCAQB5AGKCA29I993CA4GGDE1CAFA34Y9CA0ICE4KCAQJTBEYCAO59RVUCA4UQ2VNCAZQU8LGCA356WD9CA5FA3VNCAGENGHXCACKH897CAWL6QYPCA16Y0IJCAFOLAED.jpg"/>
          <p:cNvPicPr>
            <a:picLocks noChangeAspect="1"/>
          </p:cNvPicPr>
          <p:nvPr/>
        </p:nvPicPr>
        <p:blipFill>
          <a:blip r:embed="rId3"/>
          <a:stretch>
            <a:fillRect/>
          </a:stretch>
        </p:blipFill>
        <p:spPr>
          <a:xfrm>
            <a:off x="2071670" y="5357826"/>
            <a:ext cx="3419480" cy="1500174"/>
          </a:xfrm>
          <a:prstGeom prst="rect">
            <a:avLst/>
          </a:prstGeom>
          <a:ln>
            <a:noFill/>
          </a:ln>
          <a:effectLst>
            <a:softEdge rad="112500"/>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500042"/>
            <a:ext cx="8429684" cy="5768997"/>
          </a:xfrm>
        </p:spPr>
        <p:txBody>
          <a:bodyPr>
            <a:normAutofit/>
          </a:bodyPr>
          <a:lstStyle/>
          <a:p>
            <a:pPr>
              <a:buNone/>
            </a:pPr>
            <a:r>
              <a:rPr lang="es-ES" sz="1800" b="1" dirty="0" smtClean="0"/>
              <a:t>a) Los niveles de cobertura telefónica son todavía deficitarios y basados en redes, </a:t>
            </a:r>
          </a:p>
          <a:p>
            <a:pPr>
              <a:buNone/>
            </a:pPr>
            <a:r>
              <a:rPr lang="es-ES" sz="1800" b="1" dirty="0" smtClean="0"/>
              <a:t>en su mayor parte, de bajas prestaciones. Lima Metropolitana y los centros </a:t>
            </a:r>
          </a:p>
          <a:p>
            <a:pPr>
              <a:buNone/>
            </a:pPr>
            <a:r>
              <a:rPr lang="es-ES" sz="1800" b="1" dirty="0" smtClean="0"/>
              <a:t>urbanos del interior del país concentran la mayor parte de la oferta de servicios </a:t>
            </a:r>
          </a:p>
          <a:p>
            <a:pPr>
              <a:buNone/>
            </a:pPr>
            <a:r>
              <a:rPr lang="es-ES" sz="1800" b="1" dirty="0" smtClean="0"/>
              <a:t>de telecomunicaciones. Esto se debe al reducido tamaño del mercado que </a:t>
            </a:r>
          </a:p>
          <a:p>
            <a:pPr>
              <a:buNone/>
            </a:pPr>
            <a:r>
              <a:rPr lang="es-ES" sz="1800" b="1" dirty="0" smtClean="0"/>
              <a:t>genera la gran dispersión de la población, y a las dificultades geográficas y </a:t>
            </a:r>
          </a:p>
          <a:p>
            <a:pPr>
              <a:buNone/>
            </a:pPr>
            <a:r>
              <a:rPr lang="es-ES" sz="1800" b="1" dirty="0" smtClean="0"/>
              <a:t>materiales para prestarlos. Además, en los hogares rurales, el 71% carece de </a:t>
            </a:r>
          </a:p>
          <a:p>
            <a:pPr>
              <a:buNone/>
            </a:pPr>
            <a:r>
              <a:rPr lang="es-ES" sz="1800" b="1" dirty="0" smtClean="0"/>
              <a:t>electricidad y más del 98% de servicios de telecomunicación. En los hogares </a:t>
            </a:r>
          </a:p>
          <a:p>
            <a:pPr>
              <a:buNone/>
            </a:pPr>
            <a:r>
              <a:rPr lang="es-ES" sz="1800" b="1" dirty="0" smtClean="0"/>
              <a:t>urbanos, el 51,% carece de servicio eléctrico y el 62.9% no tiene ningún servicio </a:t>
            </a:r>
          </a:p>
          <a:p>
            <a:pPr>
              <a:buNone/>
            </a:pPr>
            <a:r>
              <a:rPr lang="es-ES" sz="1800" b="1" dirty="0" smtClean="0"/>
              <a:t>de telecomunicación en casa. El Estado deberá buscar a través del FITEL u otros </a:t>
            </a:r>
          </a:p>
          <a:p>
            <a:pPr>
              <a:buNone/>
            </a:pPr>
            <a:r>
              <a:rPr lang="es-ES" sz="1800" b="1" dirty="0" smtClean="0"/>
              <a:t>mecanismos, suplir estas carencias, si quiere dar acceso a Internet a estos </a:t>
            </a:r>
          </a:p>
          <a:p>
            <a:pPr>
              <a:buNone/>
            </a:pPr>
            <a:r>
              <a:rPr lang="es-ES" sz="1800" b="1" dirty="0" smtClean="0"/>
              <a:t>sectores, que constituyen cerca de la tercera parte de la población nacional. </a:t>
            </a:r>
          </a:p>
          <a:p>
            <a:pPr>
              <a:buNone/>
            </a:pPr>
            <a:r>
              <a:rPr lang="es-ES" sz="1800" b="1" dirty="0" smtClean="0"/>
              <a:t>Las demoras que se dieron para alcanzar acuerdos de interconexión de servicios </a:t>
            </a:r>
          </a:p>
          <a:p>
            <a:pPr>
              <a:buNone/>
            </a:pPr>
            <a:r>
              <a:rPr lang="es-ES" sz="1800" b="1" dirty="0" smtClean="0"/>
              <a:t>de distintos operadores, mostró que el manejo inadecuado de este mecanismo, </a:t>
            </a:r>
          </a:p>
          <a:p>
            <a:pPr>
              <a:buNone/>
            </a:pPr>
            <a:r>
              <a:rPr lang="es-ES" sz="1800" b="1" dirty="0" smtClean="0"/>
              <a:t>puede convertirlo en un medio para discriminar la entrada de nuevos </a:t>
            </a:r>
          </a:p>
          <a:p>
            <a:pPr>
              <a:buNone/>
            </a:pPr>
            <a:r>
              <a:rPr lang="es-ES" sz="1800" b="1" dirty="0" smtClean="0"/>
              <a:t>operadores y servicios, aún cuando eso signifique </a:t>
            </a:r>
            <a:r>
              <a:rPr lang="es-ES" sz="1800" b="1" dirty="0" err="1" smtClean="0"/>
              <a:t>suboptimizar</a:t>
            </a:r>
            <a:r>
              <a:rPr lang="es-ES" sz="1800" b="1" dirty="0" smtClean="0"/>
              <a:t> el uso de la </a:t>
            </a:r>
          </a:p>
          <a:p>
            <a:pPr>
              <a:buNone/>
            </a:pPr>
            <a:r>
              <a:rPr lang="es-ES" sz="1800" b="1" dirty="0" smtClean="0"/>
              <a:t>infraestructura existente.</a:t>
            </a:r>
            <a:endParaRPr lang="es-ES" sz="1800" b="1" dirty="0"/>
          </a:p>
        </p:txBody>
      </p:sp>
      <p:pic>
        <p:nvPicPr>
          <p:cNvPr id="4" name="3 Imagen" descr="OE8CACU7B91CAD1BMTECAJ8L0ECCA0FSSQ4CA81YKVACABQ0ULMCAYMZ6TXCAG21ATZCALX604SCANHR9Y6CAWWIIGFCA7M72EWCAAT7HWMCA8NGVNTCAVGWK4JCATSIDTTCAF41BWRCAES6LGL.jpg"/>
          <p:cNvPicPr>
            <a:picLocks noChangeAspect="1"/>
          </p:cNvPicPr>
          <p:nvPr/>
        </p:nvPicPr>
        <p:blipFill>
          <a:blip r:embed="rId2"/>
          <a:stretch>
            <a:fillRect/>
          </a:stretch>
        </p:blipFill>
        <p:spPr>
          <a:xfrm>
            <a:off x="7143768" y="5357826"/>
            <a:ext cx="1771650" cy="1333500"/>
          </a:xfrm>
          <a:prstGeom prst="rect">
            <a:avLst/>
          </a:prstGeom>
          <a:ln>
            <a:noFill/>
          </a:ln>
          <a:effectLst>
            <a:softEdge rad="112500"/>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500042"/>
            <a:ext cx="8229600" cy="4525963"/>
          </a:xfrm>
        </p:spPr>
        <p:txBody>
          <a:bodyPr>
            <a:normAutofit/>
          </a:bodyPr>
          <a:lstStyle/>
          <a:p>
            <a:pPr>
              <a:buNone/>
            </a:pPr>
            <a:r>
              <a:rPr lang="es-ES" sz="2800" dirty="0" smtClean="0"/>
              <a:t>b) El bajo nivel de ingresos de gran parte de la población del país, especialmente la que vive en las zonas urbano-marginales y el medio rural es una realidad que no admite dudas. Reducir las desigualdades económicas es una tarea permanente </a:t>
            </a:r>
            <a:r>
              <a:rPr lang="es-ES" sz="2800" dirty="0" err="1" smtClean="0"/>
              <a:t>deL</a:t>
            </a:r>
            <a:r>
              <a:rPr lang="es-ES" sz="2800" dirty="0" smtClean="0"/>
              <a:t> gobierno, que muchas veces ha resultado infructuosa</a:t>
            </a:r>
            <a:r>
              <a:rPr lang="es-ES" dirty="0" smtClean="0"/>
              <a:t>.</a:t>
            </a:r>
            <a:endParaRPr lang="es-ES" dirty="0"/>
          </a:p>
        </p:txBody>
      </p:sp>
      <p:pic>
        <p:nvPicPr>
          <p:cNvPr id="5" name="4 Imagen" descr="M14CA4RS902CAXFLDODCAB8Z8BXCAEYC9CZCAGHWX7ECAC4Z3QHCAUEKMIOCABBJPCICA69C5Y7CAHBAEVMCAJPK6DUCAR5OLKGCAYFXDTHCAEJZVFECA6TAX1ICAB4TEOCCAE9RZ5ACAKCFU85.jpg"/>
          <p:cNvPicPr>
            <a:picLocks noChangeAspect="1"/>
          </p:cNvPicPr>
          <p:nvPr/>
        </p:nvPicPr>
        <p:blipFill>
          <a:blip r:embed="rId2"/>
          <a:stretch>
            <a:fillRect/>
          </a:stretch>
        </p:blipFill>
        <p:spPr>
          <a:xfrm>
            <a:off x="6500826" y="4000504"/>
            <a:ext cx="2114550" cy="2376489"/>
          </a:xfrm>
          <a:prstGeom prst="rect">
            <a:avLst/>
          </a:prstGeom>
          <a:ln>
            <a:noFill/>
          </a:ln>
          <a:effectLst>
            <a:softEdge rad="112500"/>
          </a:effectLst>
        </p:spPr>
      </p:pic>
      <p:pic>
        <p:nvPicPr>
          <p:cNvPr id="6" name="5 Imagen" descr="XI3CAE2XAB7CAN9GT16CAR9I05UCAGW8EB6CAJRWPY6CAU8U0PMCA5PKCNICAMW6CMPCATRWJ0MCA01EKTVCAPBO04CCABHQFN7CA0750QPCAGN7QMHCA9G516QCAL542QSCA5S9X6OCAXX5VEX.jpg"/>
          <p:cNvPicPr>
            <a:picLocks noChangeAspect="1"/>
          </p:cNvPicPr>
          <p:nvPr/>
        </p:nvPicPr>
        <p:blipFill>
          <a:blip r:embed="rId3"/>
          <a:stretch>
            <a:fillRect/>
          </a:stretch>
        </p:blipFill>
        <p:spPr>
          <a:xfrm>
            <a:off x="3500430" y="3929066"/>
            <a:ext cx="2415829" cy="2300289"/>
          </a:xfrm>
          <a:prstGeom prst="rect">
            <a:avLst/>
          </a:prstGeom>
          <a:ln>
            <a:noFill/>
          </a:ln>
          <a:effectLst>
            <a:softEdge rad="112500"/>
          </a:effectLst>
        </p:spPr>
      </p:pic>
      <p:pic>
        <p:nvPicPr>
          <p:cNvPr id="7" name="6 Imagen" descr="PTXCA3JW065CAO7MQZ1CA2LSBDBCAMC1JCYCA4DDZHBCAZF34DTCA559D3SCAJMK11OCAIHD7IECA4GUYLGCA4J07WDCA1BRDKFCASV36UKCAXI4X90CACTRAI9CASW05JKCA2ZOUR4CA1OHBX1.jpg"/>
          <p:cNvPicPr>
            <a:picLocks noChangeAspect="1"/>
          </p:cNvPicPr>
          <p:nvPr/>
        </p:nvPicPr>
        <p:blipFill>
          <a:blip r:embed="rId4"/>
          <a:stretch>
            <a:fillRect/>
          </a:stretch>
        </p:blipFill>
        <p:spPr>
          <a:xfrm>
            <a:off x="357158" y="4000504"/>
            <a:ext cx="2928958" cy="1990726"/>
          </a:xfrm>
          <a:prstGeom prst="rect">
            <a:avLst/>
          </a:prstGeom>
          <a:ln>
            <a:noFill/>
          </a:ln>
          <a:effectLst>
            <a:softEdge rad="112500"/>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214546" y="428604"/>
            <a:ext cx="6643734" cy="6072205"/>
          </a:xfrm>
        </p:spPr>
        <p:txBody>
          <a:bodyPr>
            <a:normAutofit/>
          </a:bodyPr>
          <a:lstStyle/>
          <a:p>
            <a:pPr>
              <a:buNone/>
            </a:pPr>
            <a:r>
              <a:rPr lang="es-ES" dirty="0" smtClean="0"/>
              <a:t>c</a:t>
            </a:r>
            <a:r>
              <a:rPr lang="es-ES" sz="2600" dirty="0" smtClean="0"/>
              <a:t>) La falta de una educación masiva sobre la importancia y uso de las nuevas tecnologías de información, del conocimiento de la magnitud de los cambios que se avecinan, del saber cómo, cuándo, qué y en qué utilizar estas herramientas, constituye uno de los retos que el Estado y la sociedad civil debe abordar con la mayor brevedad posible, para reducir la brecha educativa y cultural que separa los países y los grupos de personas, entre los que son ciudadanos de pleno derecho con acceso y uso de la red de redes y de sus beneficios, y los usufructuarios esporádicos o los marginados a secas. </a:t>
            </a:r>
            <a:endParaRPr lang="es-ES" sz="2600" dirty="0"/>
          </a:p>
        </p:txBody>
      </p:sp>
      <p:pic>
        <p:nvPicPr>
          <p:cNvPr id="4" name="3 Imagen" descr="LTQCAHHY2LKCA5ZNKDBCA6NZ2XKCAEO1PB8CAPI1ZCJCAFMW2NVCAM6HMW9CACLZN3ICA4Q0W4TCABU6QRWCAIEMMB1CARU12B5CAQ3F2QQCADGKXYBCAYHVRRYCA5I120LCA4V1LHLCASZ526M.jpg"/>
          <p:cNvPicPr>
            <a:picLocks noChangeAspect="1"/>
          </p:cNvPicPr>
          <p:nvPr/>
        </p:nvPicPr>
        <p:blipFill>
          <a:blip r:embed="rId2"/>
          <a:stretch>
            <a:fillRect/>
          </a:stretch>
        </p:blipFill>
        <p:spPr>
          <a:xfrm>
            <a:off x="214282" y="428604"/>
            <a:ext cx="2071702" cy="6143668"/>
          </a:xfrm>
          <a:prstGeom prst="rect">
            <a:avLst/>
          </a:prstGeom>
          <a:ln>
            <a:noFill/>
          </a:ln>
          <a:effectLst>
            <a:softEdge rad="1125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229600" cy="5697559"/>
          </a:xfrm>
        </p:spPr>
        <p:txBody>
          <a:bodyPr>
            <a:normAutofit/>
          </a:bodyPr>
          <a:lstStyle/>
          <a:p>
            <a:pPr>
              <a:buNone/>
            </a:pPr>
            <a:r>
              <a:rPr lang="es-ES" sz="2400" dirty="0" smtClean="0"/>
              <a:t>d) El desarrollo de la infraestructura de telecomunicaciones es quizás una de las barreras más importantes por superar y en donde el Estado juega un papel regulador en la gestión de las franjas del espectro electromagnético, para facilitar la competencia e impulsar la entrada de nuevas tecnologías. La actividad reguladora, reviste particular importancia, por el número limitado de empresas que operan los principales servicios, que requieren grandes inversiones y un alto nivel del manejo tecnológico</a:t>
            </a:r>
            <a:endParaRPr lang="es-ES" sz="2400" dirty="0"/>
          </a:p>
        </p:txBody>
      </p:sp>
      <p:pic>
        <p:nvPicPr>
          <p:cNvPr id="4" name="3 Imagen" descr="ZOOCAG1JA4JCAVVH5CHCAWE5TKZCA679RGJCAD5ZVQ3CAOOB7W8CAHCNQMGCAAUZDLECACE87T5CAQHCKM0CA98SMMRCAWDAXF8CAUCKM13CA03J4BECA227GGZCAEUS0O7CAEMGHEFCAX1ZXFQ.jpg"/>
          <p:cNvPicPr>
            <a:picLocks noChangeAspect="1"/>
          </p:cNvPicPr>
          <p:nvPr/>
        </p:nvPicPr>
        <p:blipFill>
          <a:blip r:embed="rId2"/>
          <a:stretch>
            <a:fillRect/>
          </a:stretch>
        </p:blipFill>
        <p:spPr>
          <a:xfrm>
            <a:off x="4000496" y="3714752"/>
            <a:ext cx="4643470" cy="2928958"/>
          </a:xfrm>
          <a:prstGeom prst="rect">
            <a:avLst/>
          </a:prstGeom>
          <a:ln>
            <a:noFill/>
          </a:ln>
          <a:effectLst>
            <a:softEdge rad="112500"/>
          </a:effectLst>
        </p:spPr>
      </p:pic>
      <p:pic>
        <p:nvPicPr>
          <p:cNvPr id="5" name="4 Imagen" descr="cutting-the-cord-200x300.jpg"/>
          <p:cNvPicPr>
            <a:picLocks noChangeAspect="1"/>
          </p:cNvPicPr>
          <p:nvPr/>
        </p:nvPicPr>
        <p:blipFill>
          <a:blip r:embed="rId3"/>
          <a:stretch>
            <a:fillRect/>
          </a:stretch>
        </p:blipFill>
        <p:spPr>
          <a:xfrm>
            <a:off x="1285852" y="4000504"/>
            <a:ext cx="1785950" cy="2597723"/>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8129" y="3212976"/>
            <a:ext cx="7056785" cy="3028691"/>
          </a:xfrm>
        </p:spPr>
        <p:txBody>
          <a:bodyPr/>
          <a:lstStyle/>
          <a:p>
            <a:pPr marL="0" indent="0">
              <a:buNone/>
            </a:pPr>
            <a:r>
              <a:rPr lang="es-PE" sz="2400" dirty="0" smtClean="0">
                <a:solidFill>
                  <a:srgbClr val="000000"/>
                </a:solidFill>
                <a:effectLst>
                  <a:glow rad="228600">
                    <a:schemeClr val="accent1">
                      <a:satMod val="175000"/>
                      <a:alpha val="40000"/>
                    </a:schemeClr>
                  </a:glow>
                </a:effectLst>
                <a:latin typeface="Trebuchet MS"/>
              </a:rPr>
              <a:t>Globalización nuevas economía  NTIC</a:t>
            </a:r>
          </a:p>
          <a:p>
            <a:r>
              <a:rPr lang="es-PE" sz="1600" dirty="0" smtClean="0">
                <a:solidFill>
                  <a:srgbClr val="000000"/>
                </a:solidFill>
                <a:latin typeface="Trebuchet MS"/>
              </a:rPr>
              <a:t>A </a:t>
            </a:r>
            <a:r>
              <a:rPr lang="es-PE" sz="1600" dirty="0">
                <a:solidFill>
                  <a:srgbClr val="000000"/>
                </a:solidFill>
                <a:latin typeface="Trebuchet MS"/>
              </a:rPr>
              <a:t>partir de la última década del siglo pasado, la globalización, la desregulación de </a:t>
            </a:r>
            <a:r>
              <a:rPr lang="es-PE" sz="1600" dirty="0" smtClean="0">
                <a:solidFill>
                  <a:srgbClr val="000000"/>
                </a:solidFill>
                <a:latin typeface="Trebuchet MS"/>
              </a:rPr>
              <a:t>los mercados </a:t>
            </a:r>
            <a:r>
              <a:rPr lang="es-PE" sz="1600" dirty="0">
                <a:solidFill>
                  <a:srgbClr val="000000"/>
                </a:solidFill>
                <a:latin typeface="Trebuchet MS"/>
              </a:rPr>
              <a:t>y el uso intensivo de las tecnologías de la información y </a:t>
            </a:r>
            <a:r>
              <a:rPr lang="es-PE" sz="1600" dirty="0" smtClean="0">
                <a:solidFill>
                  <a:srgbClr val="000000"/>
                </a:solidFill>
                <a:latin typeface="Trebuchet MS"/>
              </a:rPr>
              <a:t>las telecomunicaciones </a:t>
            </a:r>
            <a:r>
              <a:rPr lang="es-PE" sz="1600" dirty="0">
                <a:solidFill>
                  <a:srgbClr val="000000"/>
                </a:solidFill>
                <a:latin typeface="Trebuchet MS"/>
              </a:rPr>
              <a:t>son los rasgos principales que distinguen la economía a </a:t>
            </a:r>
            <a:r>
              <a:rPr lang="es-PE" sz="1600" dirty="0" smtClean="0">
                <a:solidFill>
                  <a:srgbClr val="000000"/>
                </a:solidFill>
                <a:latin typeface="Trebuchet MS"/>
              </a:rPr>
              <a:t>escala mundial</a:t>
            </a:r>
            <a:r>
              <a:rPr lang="es-PE" sz="1600" dirty="0">
                <a:solidFill>
                  <a:srgbClr val="000000"/>
                </a:solidFill>
                <a:latin typeface="Trebuchet MS"/>
              </a:rPr>
              <a:t>. En esta “nueva economía”, en plena formación y transformación </a:t>
            </a:r>
            <a:r>
              <a:rPr lang="es-PE" sz="1600" dirty="0" smtClean="0">
                <a:solidFill>
                  <a:srgbClr val="000000"/>
                </a:solidFill>
                <a:latin typeface="Trebuchet MS"/>
              </a:rPr>
              <a:t>continua, la </a:t>
            </a:r>
            <a:r>
              <a:rPr lang="es-PE" sz="1600" dirty="0">
                <a:solidFill>
                  <a:srgbClr val="000000"/>
                </a:solidFill>
                <a:latin typeface="Trebuchet MS"/>
              </a:rPr>
              <a:t>información, el conocimiento y la comunicación se han convertido en las </a:t>
            </a:r>
            <a:r>
              <a:rPr lang="es-PE" sz="1600" dirty="0" smtClean="0">
                <a:solidFill>
                  <a:srgbClr val="000000"/>
                </a:solidFill>
                <a:latin typeface="Trebuchet MS"/>
              </a:rPr>
              <a:t>fuentes principales </a:t>
            </a:r>
            <a:r>
              <a:rPr lang="es-PE" sz="1600" dirty="0">
                <a:solidFill>
                  <a:srgbClr val="000000"/>
                </a:solidFill>
                <a:latin typeface="Trebuchet MS"/>
              </a:rPr>
              <a:t>de riqueza frente a los tradicionales recursos naturales y el trabajo </a:t>
            </a:r>
            <a:r>
              <a:rPr lang="es-PE" sz="1600" dirty="0" smtClean="0">
                <a:solidFill>
                  <a:srgbClr val="000000"/>
                </a:solidFill>
                <a:latin typeface="Trebuchet MS"/>
              </a:rPr>
              <a:t>físico. El </a:t>
            </a:r>
            <a:r>
              <a:rPr lang="es-PE" sz="1600" dirty="0">
                <a:solidFill>
                  <a:srgbClr val="000000"/>
                </a:solidFill>
                <a:latin typeface="Trebuchet MS"/>
              </a:rPr>
              <a:t>dominio de la generación y circulación de la información y el conocimiento y </a:t>
            </a:r>
            <a:r>
              <a:rPr lang="es-PE" sz="1600" dirty="0" smtClean="0">
                <a:solidFill>
                  <a:srgbClr val="000000"/>
                </a:solidFill>
                <a:latin typeface="Trebuchet MS"/>
              </a:rPr>
              <a:t>el controlo del mercado con millones.</a:t>
            </a:r>
            <a:endParaRPr lang="es-PE" sz="1600" dirty="0">
              <a:solidFill>
                <a:srgbClr val="000000"/>
              </a:solidFill>
              <a:latin typeface="Trebuchet MS"/>
            </a:endParaRPr>
          </a:p>
          <a:p>
            <a:pPr marL="0" indent="0">
              <a:buNone/>
            </a:pPr>
            <a:endParaRPr lang="es-PE" sz="1600" dirty="0">
              <a:solidFill>
                <a:srgbClr val="000000"/>
              </a:solidFill>
              <a:latin typeface="Trebuchet MS"/>
            </a:endParaRPr>
          </a:p>
        </p:txBody>
      </p:sp>
      <p:sp>
        <p:nvSpPr>
          <p:cNvPr id="2" name="1 Título"/>
          <p:cNvSpPr>
            <a:spLocks noGrp="1"/>
          </p:cNvSpPr>
          <p:nvPr>
            <p:ph type="title"/>
          </p:nvPr>
        </p:nvSpPr>
        <p:spPr>
          <a:xfrm>
            <a:off x="251520" y="14748"/>
            <a:ext cx="8136904" cy="2348880"/>
          </a:xfrm>
          <a:prstGeom prst="cloudCallout">
            <a:avLst/>
          </a:prstGeom>
          <a:solidFill>
            <a:srgbClr val="92D050"/>
          </a:solidFill>
          <a:ln>
            <a:solidFill>
              <a:srgbClr val="7030A0"/>
            </a:solidFill>
          </a:ln>
          <a:effectLst/>
        </p:spPr>
        <p:txBody>
          <a:bodyPr>
            <a:noAutofit/>
          </a:bodyPr>
          <a:lstStyle/>
          <a:p>
            <a:r>
              <a:rPr lang="es-PE" sz="3200" b="1" dirty="0">
                <a:solidFill>
                  <a:schemeClr val="bg1"/>
                </a:solidFill>
                <a:latin typeface="Trebuchet MS"/>
              </a:rPr>
              <a:t>Las Nuevas Tecnologías de Información y </a:t>
            </a:r>
            <a:r>
              <a:rPr lang="es-PE" sz="3200" b="1" dirty="0" smtClean="0">
                <a:solidFill>
                  <a:schemeClr val="bg1"/>
                </a:solidFill>
                <a:latin typeface="Trebuchet MS"/>
              </a:rPr>
              <a:t>s Comunicación-TIC</a:t>
            </a:r>
            <a:endParaRPr lang="es-PE" sz="3200" b="1" dirty="0">
              <a:ln w="24500" cmpd="dbl">
                <a:solidFill>
                  <a:schemeClr val="accent2">
                    <a:shade val="85000"/>
                    <a:satMod val="155000"/>
                  </a:schemeClr>
                </a:solidFill>
                <a:prstDash val="solid"/>
                <a:miter lim="800000"/>
              </a:ln>
              <a:solidFill>
                <a:schemeClr val="bg1"/>
              </a:solidFill>
              <a:effectLst>
                <a:glow rad="228600">
                  <a:schemeClr val="accent4">
                    <a:satMod val="175000"/>
                    <a:alpha val="40000"/>
                  </a:schemeClr>
                </a:glow>
                <a:outerShdw blurRad="38100" dist="38100" dir="7020000" algn="tl">
                  <a:srgbClr val="000000">
                    <a:alpha val="35000"/>
                  </a:srgbClr>
                </a:outerShdw>
              </a:effectLst>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204914" y="4333455"/>
            <a:ext cx="1903570" cy="2232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36857430"/>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357166"/>
            <a:ext cx="8229600" cy="1654164"/>
          </a:xfrm>
        </p:spPr>
        <p:txBody>
          <a:bodyPr>
            <a:noAutofit/>
          </a:bodyPr>
          <a:lstStyle/>
          <a:p>
            <a:pPr algn="r"/>
            <a:r>
              <a:rPr lang="es-ES" sz="3200" dirty="0" smtClean="0">
                <a:latin typeface="Times New Roman" pitchFamily="18" charset="0"/>
                <a:cs typeface="Times New Roman" pitchFamily="18" charset="0"/>
              </a:rPr>
              <a:t>Tecnología y ceguera</a:t>
            </a:r>
            <a:br>
              <a:rPr lang="es-ES" sz="3200" dirty="0" smtClean="0">
                <a:latin typeface="Times New Roman" pitchFamily="18" charset="0"/>
                <a:cs typeface="Times New Roman" pitchFamily="18" charset="0"/>
              </a:rPr>
            </a:br>
            <a:r>
              <a:rPr lang="es-ES" sz="3200" dirty="0" smtClean="0">
                <a:latin typeface="Times New Roman" pitchFamily="18" charset="0"/>
                <a:cs typeface="Times New Roman" pitchFamily="18" charset="0"/>
              </a:rPr>
              <a:t>PUEDE UNA PERSONA CIEGA </a:t>
            </a:r>
            <a:br>
              <a:rPr lang="es-ES" sz="3200" dirty="0" smtClean="0">
                <a:latin typeface="Times New Roman" pitchFamily="18" charset="0"/>
                <a:cs typeface="Times New Roman" pitchFamily="18" charset="0"/>
              </a:rPr>
            </a:br>
            <a:r>
              <a:rPr lang="es-ES" sz="3200" dirty="0" smtClean="0">
                <a:latin typeface="Times New Roman" pitchFamily="18" charset="0"/>
                <a:cs typeface="Times New Roman" pitchFamily="18" charset="0"/>
              </a:rPr>
              <a:t>MANEJAR UN PC?</a:t>
            </a:r>
            <a:r>
              <a:rPr lang="es-ES" sz="2800" dirty="0" smtClean="0">
                <a:latin typeface="Times New Roman" pitchFamily="18" charset="0"/>
                <a:cs typeface="Times New Roman" pitchFamily="18" charset="0"/>
              </a:rPr>
              <a:t/>
            </a:r>
            <a:br>
              <a:rPr lang="es-ES" sz="2800" dirty="0" smtClean="0">
                <a:latin typeface="Times New Roman" pitchFamily="18" charset="0"/>
                <a:cs typeface="Times New Roman" pitchFamily="18" charset="0"/>
              </a:rPr>
            </a:br>
            <a:endParaRPr lang="es-ES" sz="2800" dirty="0" smtClean="0">
              <a:latin typeface="Times New Roman" pitchFamily="18" charset="0"/>
              <a:cs typeface="Times New Roman" pitchFamily="18" charset="0"/>
            </a:endParaRPr>
          </a:p>
        </p:txBody>
      </p:sp>
      <p:sp>
        <p:nvSpPr>
          <p:cNvPr id="3" name="2 Marcador de contenido"/>
          <p:cNvSpPr>
            <a:spLocks noGrp="1"/>
          </p:cNvSpPr>
          <p:nvPr>
            <p:ph idx="1"/>
          </p:nvPr>
        </p:nvSpPr>
        <p:spPr>
          <a:xfrm>
            <a:off x="571472" y="2000240"/>
            <a:ext cx="8229600" cy="4525963"/>
          </a:xfrm>
        </p:spPr>
        <p:txBody>
          <a:bodyPr>
            <a:normAutofit fontScale="85000" lnSpcReduction="20000"/>
          </a:bodyPr>
          <a:lstStyle/>
          <a:p>
            <a:r>
              <a:rPr lang="es-ES" dirty="0" smtClean="0"/>
              <a:t>A nadie escapa la relevancia que posee actualmente la informática como vía de acceso a la Sociedad de la información. Nadie que se mantenga alejado de este conocimiento podrá acceder plenamente a la información, el mundo laboral y la comunicación. Hasta hace poco tiempo, a una persona que no podía ver le estaba vedado acceder a mucha de la información circulante, elemento que ha logrado compensarse gracias a los avances tecnológicos existentes. Hoy en día, una persona con limitaciones visuales puede leer un diario en Internet, leer cualquier libro auxiliado por su computadora, trabajar a distancia para una empresa extranjera, etc.</a:t>
            </a:r>
            <a:endParaRPr lang="es-ES" dirty="0"/>
          </a:p>
        </p:txBody>
      </p:sp>
      <p:pic>
        <p:nvPicPr>
          <p:cNvPr id="4" name="3 Imagen" descr="the_network_of_the_future.jpg"/>
          <p:cNvPicPr>
            <a:picLocks noChangeAspect="1"/>
          </p:cNvPicPr>
          <p:nvPr/>
        </p:nvPicPr>
        <p:blipFill>
          <a:blip r:embed="rId2"/>
          <a:stretch>
            <a:fillRect/>
          </a:stretch>
        </p:blipFill>
        <p:spPr>
          <a:xfrm>
            <a:off x="357158" y="214290"/>
            <a:ext cx="1714512" cy="1643074"/>
          </a:xfrm>
          <a:prstGeom prst="rect">
            <a:avLst/>
          </a:prstGeom>
          <a:ln>
            <a:noFill/>
          </a:ln>
          <a:effectLst>
            <a:softEdge rad="112500"/>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6226196"/>
          </a:xfrm>
        </p:spPr>
        <p:txBody>
          <a:bodyPr>
            <a:normAutofit fontScale="90000"/>
          </a:bodyPr>
          <a:lstStyle/>
          <a:p>
            <a:pPr algn="l"/>
            <a:r>
              <a:rPr lang="es-ES" sz="5300" dirty="0" smtClean="0">
                <a:latin typeface="Times New Roman" pitchFamily="18" charset="0"/>
                <a:cs typeface="Times New Roman" pitchFamily="18" charset="0"/>
              </a:rPr>
              <a:t>Lectores de pantalla</a:t>
            </a:r>
            <a:r>
              <a:rPr lang="es-ES" sz="4900" b="1" dirty="0" smtClean="0"/>
              <a:t/>
            </a:r>
            <a:br>
              <a:rPr lang="es-ES" sz="4900" b="1" dirty="0" smtClean="0"/>
            </a:br>
            <a:r>
              <a:rPr lang="es-ES" sz="2000" b="1" dirty="0" smtClean="0"/>
              <a:t/>
            </a:r>
            <a:br>
              <a:rPr lang="es-ES" sz="2000" b="1" dirty="0" smtClean="0"/>
            </a:br>
            <a:r>
              <a:rPr lang="es-ES" sz="2000" b="1" dirty="0" smtClean="0"/>
              <a:t>Los programas de ampliación resultan muy útiles para quienes poseen un remanente visual, pero dejan sin solución el acceso de las personas ciegas a una computadora. Fue así que aparecieron los lectores de pantalla, programas que sirven de intermediario entre el PC y el usuario de la computadora, quien recibe una descripción en voz sintética por los parlantes de la pantalla en que está trabajando. A partir de la sencilla instalación de un programa de este tipo en un PC común y corriente, una persona ciega puede manejar de manera independiente y sin restricción sistemas operativos como el Windows, así como sus aplicaciones más comunes (Word, Excel, </a:t>
            </a:r>
            <a:r>
              <a:rPr lang="es-ES" sz="2000" b="1" dirty="0" err="1" smtClean="0"/>
              <a:t>Acces</a:t>
            </a:r>
            <a:r>
              <a:rPr lang="es-ES" sz="2000" b="1" dirty="0" smtClean="0"/>
              <a:t>, Internet Explorer, Outlook Express, entre otras). Como se ve, no se utilizan programas especiales para personas con limitantes visuales, sino que mediante este software lector de pantalla, una persona ciega puede usar el mismo computador y los mismos programas que cualquier otro usuario de PC. La información relevante que aparece en pantalla es emitida mediante voz, a través de la tarjeta de sonido y de esa forma el usuario está siempre orientado de en qué ventana está trabajando y los resultados de su operación. El uso del ratón es sustituido por comandos de teclado en el uso de estos programas, que son de muy fácil instalación. Sin duda, en este tipo de programas, el líder indiscutido es el JAWS </a:t>
            </a:r>
            <a:r>
              <a:rPr lang="es-ES" sz="2000" b="1" dirty="0" err="1" smtClean="0"/>
              <a:t>for</a:t>
            </a:r>
            <a:r>
              <a:rPr lang="es-ES" sz="2000" b="1" dirty="0" smtClean="0"/>
              <a:t> Windows de la empresa norteamericana </a:t>
            </a:r>
            <a:r>
              <a:rPr lang="es-ES" sz="2000" b="1" dirty="0" err="1" smtClean="0"/>
              <a:t>Henter</a:t>
            </a:r>
            <a:r>
              <a:rPr lang="es-ES" sz="2000" b="1" dirty="0" smtClean="0"/>
              <a:t>-Joyce.</a:t>
            </a:r>
            <a:endParaRPr lang="es-ES" sz="2000" b="1" dirty="0"/>
          </a:p>
        </p:txBody>
      </p:sp>
      <p:pic>
        <p:nvPicPr>
          <p:cNvPr id="5" name="4 Imagen" descr="L77CA28A71UCADTL86FCAW65C07CA5EWIEMCADV01G6CAGTFQOKCAPI8RBYCAUQNUWMCARCOXD3CA8NG1E3CA7ZO4Y4CA7BZ2ZACAEYZMT0CAD4YNEOCAD114UGCAUUB487CAZNVRL9CALABY0I.jpg"/>
          <p:cNvPicPr>
            <a:picLocks noChangeAspect="1"/>
          </p:cNvPicPr>
          <p:nvPr/>
        </p:nvPicPr>
        <p:blipFill>
          <a:blip r:embed="rId2"/>
          <a:stretch>
            <a:fillRect/>
          </a:stretch>
        </p:blipFill>
        <p:spPr>
          <a:xfrm>
            <a:off x="5715008" y="214290"/>
            <a:ext cx="2571768" cy="1214422"/>
          </a:xfrm>
          <a:prstGeom prst="rect">
            <a:avLst/>
          </a:prstGeom>
          <a:ln>
            <a:noFill/>
          </a:ln>
          <a:effectLst>
            <a:softEdge rad="112500"/>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285720" y="714356"/>
            <a:ext cx="8229600" cy="5643602"/>
          </a:xfrm>
        </p:spPr>
        <p:txBody>
          <a:bodyPr>
            <a:normAutofit/>
          </a:bodyPr>
          <a:lstStyle/>
          <a:p>
            <a:pPr algn="l"/>
            <a:r>
              <a:rPr lang="es-ES" sz="4000" dirty="0" smtClean="0">
                <a:latin typeface="Times New Roman" pitchFamily="18" charset="0"/>
                <a:cs typeface="Times New Roman" pitchFamily="18" charset="0"/>
              </a:rPr>
              <a:t>Terminales de lectura Braille</a:t>
            </a:r>
            <a:r>
              <a:rPr lang="es-ES" sz="2000" b="1" dirty="0" smtClean="0"/>
              <a:t/>
            </a:r>
            <a:br>
              <a:rPr lang="es-ES" sz="2000" b="1" dirty="0" smtClean="0"/>
            </a:br>
            <a:r>
              <a:rPr lang="es-ES" sz="2000" dirty="0" smtClean="0"/>
              <a:t/>
            </a:r>
            <a:br>
              <a:rPr lang="es-ES" sz="2000" dirty="0" smtClean="0"/>
            </a:br>
            <a:r>
              <a:rPr lang="es-ES" sz="2000" b="1" dirty="0" smtClean="0"/>
              <a:t>Estas ayudas tecnológicas seguían dejando excluidas a aquellas personas sordo ciegas que ni podían ver el monitor ni escuchar la voz sintética de los lectores de pantalla. Es así que surgen los terminales de lectura Braille de la pantalla del PC. Estos aparatos envían la información contenida en la pantalla hasta el usuario utilizando caracteres Braille dispuestos en una línea de veinte hasta ochenta ocurrencias, línea que el usuario lee al tacto. De esa forma, la persona puede ir leyendo en braille los elementos de importancia que van surgiendo en el equipo y trabajar con él. Para comunicar con el operador cuentan con un teclado propio mediante el cual se pueden realizar todas las funciones de lectura e identificación de contenidos de la visualización. Algunas personas ciegas o con baja visión prefieren este sistema al de los lectores o a los ampliadores de pantalla, aunque poseen el inconveniente de los altos costos de estos equipos.</a:t>
            </a:r>
            <a:endParaRPr lang="es-ES" sz="2000" b="1" dirty="0"/>
          </a:p>
        </p:txBody>
      </p:sp>
      <p:pic>
        <p:nvPicPr>
          <p:cNvPr id="5" name="4 Imagen" descr="6MLCAGYO1Q2CA4JPNU2CAPMG7HJCAASLVE7CA6OABRXCAA0QFGNCA6W7HWNCAB73X9FCA91GYSTCAL3DM6FCAMLW0VFCA1NIW6JCAV29DZNCA12K9C0CA9Y5CCYCAWEH0UZCAI9YV2FCAEBU8QQ.jpg"/>
          <p:cNvPicPr>
            <a:picLocks noChangeAspect="1"/>
          </p:cNvPicPr>
          <p:nvPr/>
        </p:nvPicPr>
        <p:blipFill>
          <a:blip r:embed="rId2"/>
          <a:stretch>
            <a:fillRect/>
          </a:stretch>
        </p:blipFill>
        <p:spPr>
          <a:xfrm>
            <a:off x="6643702" y="142852"/>
            <a:ext cx="2286016" cy="171194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939916"/>
          </a:xfrm>
        </p:spPr>
        <p:txBody>
          <a:bodyPr>
            <a:noAutofit/>
          </a:bodyPr>
          <a:lstStyle/>
          <a:p>
            <a:r>
              <a:rPr lang="es-ES" dirty="0" smtClean="0">
                <a:latin typeface="Times New Roman" pitchFamily="18" charset="0"/>
                <a:cs typeface="Times New Roman" pitchFamily="18" charset="0"/>
              </a:rPr>
              <a:t>3. Recomendaciones para promover el acceso y uso de Internet </a:t>
            </a:r>
            <a:br>
              <a:rPr lang="es-ES" dirty="0" smtClean="0">
                <a:latin typeface="Times New Roman" pitchFamily="18" charset="0"/>
                <a:cs typeface="Times New Roman" pitchFamily="18" charset="0"/>
              </a:rPr>
            </a:br>
            <a:endParaRPr lang="es-ES" dirty="0" smtClean="0">
              <a:latin typeface="Times New Roman" pitchFamily="18" charset="0"/>
              <a:cs typeface="Times New Roman" pitchFamily="18" charset="0"/>
            </a:endParaRPr>
          </a:p>
        </p:txBody>
      </p:sp>
      <p:sp>
        <p:nvSpPr>
          <p:cNvPr id="3" name="2 Marcador de contenido"/>
          <p:cNvSpPr>
            <a:spLocks noGrp="1"/>
          </p:cNvSpPr>
          <p:nvPr>
            <p:ph idx="1"/>
          </p:nvPr>
        </p:nvSpPr>
        <p:spPr>
          <a:xfrm>
            <a:off x="214282" y="1928802"/>
            <a:ext cx="8229600" cy="4525963"/>
          </a:xfrm>
        </p:spPr>
        <p:txBody>
          <a:bodyPr>
            <a:normAutofit/>
          </a:bodyPr>
          <a:lstStyle/>
          <a:p>
            <a:pPr>
              <a:buNone/>
            </a:pPr>
            <a:r>
              <a:rPr lang="es-ES" dirty="0" smtClean="0"/>
              <a:t>    La dinámica de crecimiento de Internet en el país, y de las tecnologías informáticas, en el país ha respondido más al esfuerzo de las empresas y organizaciones de la sociedad civil, que a planes y programas nacionales o regionales, diseñados ya implementados desde el Estado.</a:t>
            </a:r>
            <a:endParaRPr lang="es-ES" dirty="0"/>
          </a:p>
        </p:txBody>
      </p:sp>
      <p:pic>
        <p:nvPicPr>
          <p:cNvPr id="4" name="3 Imagen" descr="ggg.jpg"/>
          <p:cNvPicPr>
            <a:picLocks noChangeAspect="1"/>
          </p:cNvPicPr>
          <p:nvPr/>
        </p:nvPicPr>
        <p:blipFill>
          <a:blip r:embed="rId2"/>
          <a:stretch>
            <a:fillRect/>
          </a:stretch>
        </p:blipFill>
        <p:spPr>
          <a:xfrm>
            <a:off x="5000628" y="4929165"/>
            <a:ext cx="3857652" cy="1928835"/>
          </a:xfrm>
          <a:prstGeom prst="rect">
            <a:avLst/>
          </a:prstGeom>
          <a:ln>
            <a:noFill/>
          </a:ln>
          <a:effectLst>
            <a:softEdge rad="112500"/>
          </a:effectLst>
        </p:spPr>
      </p:pic>
      <p:pic>
        <p:nvPicPr>
          <p:cNvPr id="5" name="4 Imagen" descr="g.bmp"/>
          <p:cNvPicPr>
            <a:picLocks noChangeAspect="1"/>
          </p:cNvPicPr>
          <p:nvPr/>
        </p:nvPicPr>
        <p:blipFill>
          <a:blip r:embed="rId3"/>
          <a:stretch>
            <a:fillRect/>
          </a:stretch>
        </p:blipFill>
        <p:spPr>
          <a:xfrm>
            <a:off x="928662" y="5500702"/>
            <a:ext cx="3643338" cy="1109496"/>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642918"/>
            <a:ext cx="8229600" cy="5697559"/>
          </a:xfrm>
        </p:spPr>
        <p:txBody>
          <a:bodyPr>
            <a:normAutofit fontScale="92500" lnSpcReduction="10000"/>
          </a:bodyPr>
          <a:lstStyle/>
          <a:p>
            <a:pPr>
              <a:buNone/>
            </a:pPr>
            <a:r>
              <a:rPr lang="es-ES" dirty="0" smtClean="0"/>
              <a:t>     </a:t>
            </a:r>
            <a:r>
              <a:rPr lang="es-ES" sz="2800" dirty="0" smtClean="0"/>
              <a:t>La continuación y expansión de su crecimiento, no puede ser dejada al esfuerzo aislado o a las fuerzas del mercado, en un país, donde grandes sectores de la población, han estado marginados o poco incluidos desde siempre. Y la exclusión siempre ha venido, por el lado de la falta de infraestructura en las zonas rurales y aisladas (donde vive el 28% de la población), por la situación de pobreza (40.3%), por la falta de educación (10% son analfabetos). En el caso de los que tienen infraestructura, el alto costo telefónico desalienta el uso desde el hogar y, si lo hacen, solo tiene a su disposición líneas de baja velocidad, salvo los que acceden desde las grandes empresas. En los primeros años de la entrada de la web, era aceptable navegar con lo que había al alcance de la mano, </a:t>
            </a:r>
            <a:r>
              <a:rPr lang="es-ES" sz="2800" dirty="0" err="1" smtClean="0"/>
              <a:t>modems</a:t>
            </a:r>
            <a:r>
              <a:rPr lang="es-ES" sz="2800" dirty="0" smtClean="0"/>
              <a:t> y</a:t>
            </a:r>
            <a:endParaRPr lang="es-ES" sz="28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714356"/>
            <a:ext cx="8229600" cy="5697559"/>
          </a:xfrm>
        </p:spPr>
        <p:txBody>
          <a:bodyPr>
            <a:normAutofit fontScale="92500" lnSpcReduction="10000"/>
          </a:bodyPr>
          <a:lstStyle/>
          <a:p>
            <a:pPr>
              <a:buNone/>
            </a:pPr>
            <a:r>
              <a:rPr lang="es-ES" dirty="0" smtClean="0"/>
              <a:t>     </a:t>
            </a:r>
            <a:r>
              <a:rPr lang="es-ES" sz="2800" dirty="0" smtClean="0"/>
              <a:t>líneas de baja velocidad y servicios de telecomunicaciones caros y de bajas prestaciones. Pero las TIC han evolucionado incrementado sus prestaciones y reducido sus costos, de manera tal, que hoy día, el modelo y los medios que fueron válidos ayer, ya no lo son más. Ahora, la mayor parte de los gobiernos del mundo están concentrando sus esfuerzos para mejorar y expandir la infraestructura de las TIC, canalizar recursos para implementar servicios al ciudadano por Internet y buscar, por lo menos, el acceso universal para sus ciudadanos. Que se requiere ahora?, Plantear iniciativas de desarrollo de largo plazo, que permita coordinar esfuerzos para acercar el futuro, para acelerar el tránsito a la sociedad de la información y el conocimiento.</a:t>
            </a:r>
            <a:endParaRPr lang="es-E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226196"/>
          </a:xfrm>
        </p:spPr>
        <p:txBody>
          <a:bodyPr>
            <a:normAutofit/>
          </a:bodyPr>
          <a:lstStyle/>
          <a:p>
            <a:r>
              <a:rPr lang="es-ES" sz="4800" dirty="0" smtClean="0">
                <a:latin typeface="Times New Roman" pitchFamily="18" charset="0"/>
                <a:cs typeface="Times New Roman" pitchFamily="18" charset="0"/>
              </a:rPr>
              <a:t>IV. Comercio Electrónico</a:t>
            </a:r>
          </a:p>
        </p:txBody>
      </p:sp>
      <p:pic>
        <p:nvPicPr>
          <p:cNvPr id="4" name="3 Imagen" descr="comercio_electronico.jpg"/>
          <p:cNvPicPr>
            <a:picLocks noChangeAspect="1"/>
          </p:cNvPicPr>
          <p:nvPr/>
        </p:nvPicPr>
        <p:blipFill>
          <a:blip r:embed="rId2"/>
          <a:stretch>
            <a:fillRect/>
          </a:stretch>
        </p:blipFill>
        <p:spPr>
          <a:xfrm>
            <a:off x="1643042" y="500042"/>
            <a:ext cx="5715040" cy="2000264"/>
          </a:xfrm>
          <a:prstGeom prst="rect">
            <a:avLst/>
          </a:prstGeom>
          <a:ln>
            <a:noFill/>
          </a:ln>
          <a:effectLst>
            <a:softEdge rad="112500"/>
          </a:effectLst>
        </p:spPr>
      </p:pic>
      <p:pic>
        <p:nvPicPr>
          <p:cNvPr id="5" name="4 Imagen" descr="comercio-Electronico-02.jpg"/>
          <p:cNvPicPr>
            <a:picLocks noChangeAspect="1"/>
          </p:cNvPicPr>
          <p:nvPr/>
        </p:nvPicPr>
        <p:blipFill>
          <a:blip r:embed="rId3"/>
          <a:stretch>
            <a:fillRect/>
          </a:stretch>
        </p:blipFill>
        <p:spPr>
          <a:xfrm>
            <a:off x="857224" y="4500570"/>
            <a:ext cx="3929090" cy="2119316"/>
          </a:xfrm>
          <a:prstGeom prst="rect">
            <a:avLst/>
          </a:prstGeom>
          <a:ln>
            <a:noFill/>
          </a:ln>
          <a:effectLst>
            <a:softEdge rad="112500"/>
          </a:effectLst>
        </p:spPr>
      </p:pic>
      <p:pic>
        <p:nvPicPr>
          <p:cNvPr id="6" name="5 Imagen" descr="S7ACAFSAKNDCAHI0H5ZCAU3FSQVCA1W049XCAPVIJAFCA5R0K70CA0FH26YCADOV0UKCAMRMLHDCA1VLR8HCAKS86B6CAA0NPTOCAVKNGSXCAHPF3C8CABBX9J0CA0PT9KACAF0KXW1CAIAKZ6X.jpg"/>
          <p:cNvPicPr>
            <a:picLocks noChangeAspect="1"/>
          </p:cNvPicPr>
          <p:nvPr/>
        </p:nvPicPr>
        <p:blipFill>
          <a:blip r:embed="rId4"/>
          <a:stretch>
            <a:fillRect/>
          </a:stretch>
        </p:blipFill>
        <p:spPr>
          <a:xfrm>
            <a:off x="5072066" y="4572008"/>
            <a:ext cx="3286148" cy="1981200"/>
          </a:xfrm>
          <a:prstGeom prst="rect">
            <a:avLst/>
          </a:prstGeom>
          <a:ln>
            <a:noFill/>
          </a:ln>
          <a:effectLst>
            <a:softEdge rad="112500"/>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4000" t="-4000" r="-6000" b="-13000"/>
          </a:stretch>
        </a:blip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642918"/>
            <a:ext cx="8229600" cy="774720"/>
          </a:xfrm>
        </p:spPr>
        <p:txBody>
          <a:bodyPr>
            <a:noAutofit/>
          </a:bodyPr>
          <a:lstStyle/>
          <a:p>
            <a:r>
              <a:rPr lang="es-ES" sz="4000" dirty="0" smtClean="0">
                <a:latin typeface="Times New Roman" pitchFamily="18" charset="0"/>
                <a:cs typeface="Times New Roman" pitchFamily="18" charset="0"/>
              </a:rPr>
              <a:t>1. Comercio Electrónico. </a:t>
            </a:r>
            <a:br>
              <a:rPr lang="es-ES" sz="4000" dirty="0" smtClean="0">
                <a:latin typeface="Times New Roman" pitchFamily="18" charset="0"/>
                <a:cs typeface="Times New Roman" pitchFamily="18" charset="0"/>
              </a:rPr>
            </a:br>
            <a:endParaRPr lang="es-ES" sz="4000" dirty="0" smtClean="0">
              <a:latin typeface="Times New Roman" pitchFamily="18" charset="0"/>
              <a:cs typeface="Times New Roman" pitchFamily="18" charset="0"/>
            </a:endParaRPr>
          </a:p>
        </p:txBody>
      </p:sp>
      <p:sp>
        <p:nvSpPr>
          <p:cNvPr id="4" name="3 Marcador de contenido"/>
          <p:cNvSpPr>
            <a:spLocks noGrp="1"/>
          </p:cNvSpPr>
          <p:nvPr>
            <p:ph idx="1"/>
          </p:nvPr>
        </p:nvSpPr>
        <p:spPr>
          <a:xfrm>
            <a:off x="500034" y="1357298"/>
            <a:ext cx="8229600" cy="5257800"/>
          </a:xfrm>
        </p:spPr>
        <p:txBody>
          <a:bodyPr>
            <a:normAutofit fontScale="85000" lnSpcReduction="20000"/>
          </a:bodyPr>
          <a:lstStyle/>
          <a:p>
            <a:pPr>
              <a:buNone/>
            </a:pPr>
            <a:r>
              <a:rPr lang="es-ES" dirty="0" smtClean="0"/>
              <a:t>Pondremos a continuación tres definiciones que nos parecen apropiadas al </a:t>
            </a:r>
            <a:r>
              <a:rPr lang="es-ES" dirty="0" err="1" smtClean="0"/>
              <a:t>términoComercio</a:t>
            </a:r>
            <a:r>
              <a:rPr lang="es-ES" dirty="0" smtClean="0"/>
              <a:t> Electrónico:</a:t>
            </a:r>
          </a:p>
          <a:p>
            <a:pPr>
              <a:buNone/>
            </a:pPr>
            <a:r>
              <a:rPr lang="es-ES" dirty="0" smtClean="0"/>
              <a:t>"Es la aplicación de la avanzada tecnología de información para incrementar la eficacia de las relaciones empresariales entre socios comerciales". (</a:t>
            </a:r>
            <a:r>
              <a:rPr lang="es-ES" dirty="0" err="1" smtClean="0"/>
              <a:t>Automotive</a:t>
            </a:r>
            <a:r>
              <a:rPr lang="es-ES" dirty="0" smtClean="0"/>
              <a:t> </a:t>
            </a:r>
            <a:r>
              <a:rPr lang="es-ES" dirty="0" err="1" smtClean="0"/>
              <a:t>Action</a:t>
            </a:r>
            <a:r>
              <a:rPr lang="es-ES" dirty="0" smtClean="0"/>
              <a:t> </a:t>
            </a:r>
            <a:r>
              <a:rPr lang="es-ES" dirty="0" err="1" smtClean="0"/>
              <a:t>Group</a:t>
            </a:r>
            <a:r>
              <a:rPr lang="es-ES" dirty="0" smtClean="0"/>
              <a:t> in North </a:t>
            </a:r>
            <a:r>
              <a:rPr lang="es-ES" dirty="0" err="1" smtClean="0"/>
              <a:t>America</a:t>
            </a:r>
            <a:r>
              <a:rPr lang="es-ES" dirty="0" smtClean="0"/>
              <a:t>)</a:t>
            </a:r>
          </a:p>
          <a:p>
            <a:pPr>
              <a:buNone/>
            </a:pPr>
            <a:r>
              <a:rPr lang="es-ES" dirty="0" smtClean="0"/>
              <a:t>"La disponibilidad de una visión empresarial apoyada por la avanzada tecnología de información para mejorar la eficiencia y la eficacia dentro del proceso comercial." (EC </a:t>
            </a:r>
            <a:r>
              <a:rPr lang="es-ES" dirty="0" err="1" smtClean="0"/>
              <a:t>Innovation</a:t>
            </a:r>
            <a:r>
              <a:rPr lang="es-ES" dirty="0" smtClean="0"/>
              <a:t> Centre)</a:t>
            </a:r>
          </a:p>
          <a:p>
            <a:pPr>
              <a:buNone/>
            </a:pPr>
            <a:r>
              <a:rPr lang="es-ES" dirty="0" smtClean="0"/>
              <a:t>"Es el uso de las tecnologías computacional y de telecomunicaciones que se realiza entre empresas o bien entre vendedores y compradores, para apoyar el comercio de bienes y servicios."</a:t>
            </a:r>
          </a:p>
          <a:p>
            <a:endParaRPr lang="es-E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0"/>
            <a:ext cx="8229600" cy="6286520"/>
          </a:xfrm>
        </p:spPr>
        <p:txBody>
          <a:bodyPr>
            <a:normAutofit fontScale="85000" lnSpcReduction="10000"/>
          </a:bodyPr>
          <a:lstStyle/>
          <a:p>
            <a:r>
              <a:rPr lang="es-ES" dirty="0" smtClean="0"/>
              <a:t>Conjugando estas definiciones podemos decir que el comercio electrónico es una metodología moderna para hacer negocios que detecta la necesidad de las empresas, comerciantes y consumidores de reducir costos, así como mejorar la calidad de los bienes y servicios, además de mejorar el tiempo de entrega de los bienes o servicios. Por lo tanto no debe seguirse contemplando el comercio electrónico como una tecnología, sino que es el uso de la tecnología para mejorar la forma de llevar a cabo las actividades empresariales. Ahora bien, el comercio electrónico se puede entender como cualquier forma de transacción comercial en la cual las partes involucradas interactúan de manera electrónica en lugar de hacerlo de la manera tradicional con intercambios físicos o trato físico directo. </a:t>
            </a:r>
            <a:endParaRPr lang="es-E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idx="1"/>
          </p:nvPr>
        </p:nvSpPr>
        <p:spPr>
          <a:xfrm>
            <a:off x="457200" y="357188"/>
            <a:ext cx="6186502" cy="6286522"/>
          </a:xfrm>
        </p:spPr>
        <p:txBody>
          <a:bodyPr>
            <a:normAutofit fontScale="77500" lnSpcReduction="20000"/>
          </a:bodyPr>
          <a:lstStyle/>
          <a:p>
            <a:pPr>
              <a:buNone/>
            </a:pPr>
            <a:r>
              <a:rPr lang="es-ES" sz="4600" b="1" dirty="0" smtClean="0"/>
              <a:t>      </a:t>
            </a:r>
            <a:r>
              <a:rPr lang="es-ES" sz="5200" dirty="0" smtClean="0">
                <a:latin typeface="Times New Roman" pitchFamily="18" charset="0"/>
                <a:ea typeface="+mj-ea"/>
                <a:cs typeface="Times New Roman" pitchFamily="18" charset="0"/>
              </a:rPr>
              <a:t>VENTAJAS</a:t>
            </a:r>
          </a:p>
          <a:p>
            <a:pPr>
              <a:buNone/>
            </a:pPr>
            <a:r>
              <a:rPr lang="es-ES" b="1" dirty="0" smtClean="0"/>
              <a:t>      Ventajas para los Clientes</a:t>
            </a:r>
            <a:endParaRPr lang="es-ES" dirty="0" smtClean="0"/>
          </a:p>
          <a:p>
            <a:r>
              <a:rPr lang="es-ES" dirty="0" smtClean="0"/>
              <a:t>Permite el acceso a más información. La naturaleza interactiva del Web y su entorno hipertexto permiten búsquedas profundas no lineales que son iniciadas y controladas por los clientes, por lo tanto las actividades de mercadeo mediante el Web están más impulsadas por los clientes que aquellas proporcionadas por los medios tradicionales.</a:t>
            </a:r>
          </a:p>
          <a:p>
            <a:r>
              <a:rPr lang="es-ES" dirty="0" smtClean="0"/>
              <a:t>Facilita la investigación y comparación de mercados. La capacidad del Web para acumular, analizar y controlar grandes cantidades de datos especializados permite la compra por comparación y acelera el proceso de encontrar los artículos.</a:t>
            </a:r>
          </a:p>
          <a:p>
            <a:endParaRPr lang="es-ES" dirty="0"/>
          </a:p>
        </p:txBody>
      </p:sp>
      <p:pic>
        <p:nvPicPr>
          <p:cNvPr id="6" name="5 Imagen" descr="SSVCAJFYZRXCAL1CCBBCAOJ3KH0CAQI0EYGCAN1WZPKCAN8585CCAPKUG5ECAG8NS1YCAT2Y7LJCA0HVL7DCAY28BDKCAFUMFI0CAMWEDOUCAYD1V42CADV4794CAXF2U22CAQIZ9D5CAYOLOYN.jpg"/>
          <p:cNvPicPr>
            <a:picLocks noChangeAspect="1"/>
          </p:cNvPicPr>
          <p:nvPr/>
        </p:nvPicPr>
        <p:blipFill>
          <a:blip r:embed="rId2"/>
          <a:stretch>
            <a:fillRect/>
          </a:stretch>
        </p:blipFill>
        <p:spPr>
          <a:xfrm>
            <a:off x="6715140" y="571480"/>
            <a:ext cx="2071702" cy="2143140"/>
          </a:xfrm>
          <a:prstGeom prst="rect">
            <a:avLst/>
          </a:prstGeom>
          <a:ln>
            <a:noFill/>
          </a:ln>
          <a:effectLst>
            <a:softEdge rad="112500"/>
          </a:effectLst>
        </p:spPr>
      </p:pic>
      <p:pic>
        <p:nvPicPr>
          <p:cNvPr id="7" name="6 Imagen" descr="GU3CAEFAVJHCAONMOE3CAJJ7V1QCAF4P17GCAVLAVZACAG43QP8CAHG6QYKCA3A15G6CABWAD6CCA9AJC0OCAGZ2YIECAVV2BJSCATF2A2QCAYJEFY8CAGE7X5NCAANHXVXCA3NU1R5CAJ5O6PV.jpg"/>
          <p:cNvPicPr>
            <a:picLocks noChangeAspect="1"/>
          </p:cNvPicPr>
          <p:nvPr/>
        </p:nvPicPr>
        <p:blipFill>
          <a:blip r:embed="rId3"/>
          <a:stretch>
            <a:fillRect/>
          </a:stretch>
        </p:blipFill>
        <p:spPr>
          <a:xfrm>
            <a:off x="6929454" y="3214686"/>
            <a:ext cx="1947858" cy="3143272"/>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528" y="0"/>
            <a:ext cx="9433048" cy="1143000"/>
          </a:xfrm>
        </p:spPr>
        <p:txBody>
          <a:bodyPr>
            <a:normAutofit fontScale="90000"/>
          </a:bodyPr>
          <a:lstStyle/>
          <a:p>
            <a:r>
              <a:rPr lang="es-PE" b="1" dirty="0" smtClean="0">
                <a:ln w="18415" cmpd="sng">
                  <a:solidFill>
                    <a:srgbClr val="FFFFFF"/>
                  </a:solidFill>
                  <a:prstDash val="solid"/>
                </a:ln>
                <a:solidFill>
                  <a:schemeClr val="tx1"/>
                </a:solidFill>
                <a:effectLst>
                  <a:glow rad="228600">
                    <a:srgbClr val="B6E68A"/>
                  </a:glow>
                  <a:outerShdw blurRad="63500" dir="3600000" algn="tl" rotWithShape="0">
                    <a:srgbClr val="000000">
                      <a:alpha val="70000"/>
                    </a:srgbClr>
                  </a:outerShdw>
                </a:effectLst>
              </a:rPr>
              <a:t>Expansión de internet en la economía</a:t>
            </a:r>
            <a:endParaRPr lang="es-PE" b="1" dirty="0">
              <a:ln w="18415" cmpd="sng">
                <a:solidFill>
                  <a:srgbClr val="FFFFFF"/>
                </a:solidFill>
                <a:prstDash val="solid"/>
              </a:ln>
              <a:solidFill>
                <a:schemeClr val="tx1"/>
              </a:solidFill>
              <a:effectLst>
                <a:glow rad="228600">
                  <a:srgbClr val="B6E68A"/>
                </a:glow>
                <a:outerShdw blurRad="63500" dir="3600000" algn="tl" rotWithShape="0">
                  <a:srgbClr val="000000">
                    <a:alpha val="70000"/>
                  </a:srgbClr>
                </a:outerShdw>
              </a:effectLst>
            </a:endParaRPr>
          </a:p>
        </p:txBody>
      </p:sp>
      <p:sp>
        <p:nvSpPr>
          <p:cNvPr id="4" name="3 Marcador de contenido"/>
          <p:cNvSpPr>
            <a:spLocks noGrp="1"/>
          </p:cNvSpPr>
          <p:nvPr>
            <p:ph idx="1"/>
          </p:nvPr>
        </p:nvSpPr>
        <p:spPr>
          <a:xfrm>
            <a:off x="611560" y="2780928"/>
            <a:ext cx="8229600" cy="3456384"/>
          </a:xfrm>
        </p:spPr>
        <p:txBody>
          <a:bodyPr/>
          <a:lstStyle/>
          <a:p>
            <a:r>
              <a:rPr lang="es-PE" sz="1800" dirty="0">
                <a:solidFill>
                  <a:srgbClr val="000000"/>
                </a:solidFill>
                <a:latin typeface="Trebuchet MS"/>
              </a:rPr>
              <a:t>Una manera de evaluar los impactos de Internet en la economía es contar </a:t>
            </a:r>
            <a:r>
              <a:rPr lang="es-PE" sz="1800" dirty="0" smtClean="0">
                <a:solidFill>
                  <a:srgbClr val="000000"/>
                </a:solidFill>
                <a:latin typeface="Trebuchet MS"/>
              </a:rPr>
              <a:t>con indicadores </a:t>
            </a:r>
            <a:r>
              <a:rPr lang="es-PE" sz="1800" dirty="0">
                <a:solidFill>
                  <a:srgbClr val="000000"/>
                </a:solidFill>
                <a:latin typeface="Trebuchet MS"/>
              </a:rPr>
              <a:t>sobre el tamaño y los índices de crecimiento del conjunto de </a:t>
            </a:r>
            <a:r>
              <a:rPr lang="es-PE" sz="1800" dirty="0" smtClean="0">
                <a:solidFill>
                  <a:srgbClr val="000000"/>
                </a:solidFill>
                <a:latin typeface="Trebuchet MS"/>
              </a:rPr>
              <a:t>actividades económicas</a:t>
            </a:r>
            <a:r>
              <a:rPr lang="es-PE" sz="1800" dirty="0">
                <a:solidFill>
                  <a:srgbClr val="000000"/>
                </a:solidFill>
                <a:latin typeface="Trebuchet MS"/>
              </a:rPr>
              <a:t>, cuyos negocios en línea utilizan el protocolo de Internet TCP/IP.</a:t>
            </a:r>
          </a:p>
          <a:p>
            <a:r>
              <a:rPr lang="es-PE" sz="1800" dirty="0">
                <a:solidFill>
                  <a:srgbClr val="000000"/>
                </a:solidFill>
                <a:latin typeface="Trebuchet MS"/>
              </a:rPr>
              <a:t>El Centro de Investigaciones en Comercio Electrónico de la Universidad de Texas </a:t>
            </a:r>
            <a:r>
              <a:rPr lang="es-PE" sz="1800" dirty="0" smtClean="0">
                <a:solidFill>
                  <a:srgbClr val="000000"/>
                </a:solidFill>
                <a:latin typeface="Trebuchet MS"/>
              </a:rPr>
              <a:t>ha publicado </a:t>
            </a:r>
            <a:r>
              <a:rPr lang="es-PE" sz="1800" dirty="0">
                <a:solidFill>
                  <a:srgbClr val="000000"/>
                </a:solidFill>
                <a:latin typeface="Trebuchet MS"/>
              </a:rPr>
              <a:t>un estudio</a:t>
            </a:r>
            <a:r>
              <a:rPr lang="es-PE" sz="400" dirty="0">
                <a:solidFill>
                  <a:srgbClr val="FF0000"/>
                </a:solidFill>
                <a:latin typeface="Trebuchet MS"/>
              </a:rPr>
              <a:t>5</a:t>
            </a:r>
            <a:r>
              <a:rPr lang="es-PE" sz="1800" dirty="0">
                <a:solidFill>
                  <a:srgbClr val="000000"/>
                </a:solidFill>
                <a:latin typeface="Trebuchet MS"/>
              </a:rPr>
              <a:t>, en el que plantea una definición de lo que denomina </a:t>
            </a:r>
            <a:r>
              <a:rPr lang="es-PE" sz="1800" dirty="0" smtClean="0">
                <a:solidFill>
                  <a:srgbClr val="000000"/>
                </a:solidFill>
                <a:latin typeface="Trebuchet MS"/>
              </a:rPr>
              <a:t>Economía Internet</a:t>
            </a:r>
            <a:r>
              <a:rPr lang="es-PE" sz="1800" dirty="0">
                <a:solidFill>
                  <a:srgbClr val="000000"/>
                </a:solidFill>
                <a:latin typeface="Trebuchet MS"/>
              </a:rPr>
              <a:t>, la que incluye las redes IP, las aplicaciones y los recursos </a:t>
            </a:r>
            <a:r>
              <a:rPr lang="es-PE" sz="1800" dirty="0" smtClean="0">
                <a:solidFill>
                  <a:srgbClr val="000000"/>
                </a:solidFill>
                <a:latin typeface="Trebuchet MS"/>
              </a:rPr>
              <a:t>humanos involucrados </a:t>
            </a:r>
            <a:r>
              <a:rPr lang="es-PE" sz="1800" dirty="0">
                <a:solidFill>
                  <a:srgbClr val="000000"/>
                </a:solidFill>
                <a:latin typeface="Trebuchet MS"/>
              </a:rPr>
              <a:t>para la implantación y gestión de los negocios en línea. </a:t>
            </a:r>
            <a:r>
              <a:rPr lang="es-PE" sz="1800" dirty="0" smtClean="0">
                <a:solidFill>
                  <a:srgbClr val="000000"/>
                </a:solidFill>
                <a:latin typeface="Trebuchet MS"/>
              </a:rPr>
              <a:t>Clasifica, asimismo</a:t>
            </a:r>
            <a:r>
              <a:rPr lang="es-PE" sz="1800" dirty="0">
                <a:solidFill>
                  <a:srgbClr val="000000"/>
                </a:solidFill>
                <a:latin typeface="Trebuchet MS"/>
              </a:rPr>
              <a:t>, las actividades económicas vinculadas a Internet en cuatro grandes capas </a:t>
            </a:r>
            <a:r>
              <a:rPr lang="es-PE" sz="1800" dirty="0" smtClean="0">
                <a:solidFill>
                  <a:srgbClr val="000000"/>
                </a:solidFill>
                <a:latin typeface="Trebuchet MS"/>
              </a:rPr>
              <a:t>o segmentos </a:t>
            </a:r>
            <a:r>
              <a:rPr lang="es-PE" sz="1800" dirty="0">
                <a:solidFill>
                  <a:srgbClr val="000000"/>
                </a:solidFill>
                <a:latin typeface="Trebuchet MS"/>
              </a:rPr>
              <a:t>en función del grado de distancia que tienen del usuario o </a:t>
            </a:r>
            <a:r>
              <a:rPr lang="es-PE" sz="1800" dirty="0" smtClean="0">
                <a:solidFill>
                  <a:srgbClr val="000000"/>
                </a:solidFill>
                <a:latin typeface="Trebuchet MS"/>
              </a:rPr>
              <a:t>consumidor.</a:t>
            </a:r>
            <a:endParaRPr lang="es-PE" sz="1800" dirty="0">
              <a:solidFill>
                <a:srgbClr val="000000"/>
              </a:solidFill>
              <a:latin typeface="Trebuchet MS"/>
            </a:endParaRPr>
          </a:p>
        </p:txBody>
      </p:sp>
    </p:spTree>
    <p:extLst>
      <p:ext uri="{BB962C8B-B14F-4D97-AF65-F5344CB8AC3E}">
        <p14:creationId xmlns="" xmlns:p14="http://schemas.microsoft.com/office/powerpoint/2010/main" val="533272271"/>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428580"/>
            <a:ext cx="8229600" cy="6429420"/>
          </a:xfrm>
        </p:spPr>
        <p:txBody>
          <a:bodyPr>
            <a:normAutofit fontScale="77500" lnSpcReduction="20000"/>
          </a:bodyPr>
          <a:lstStyle/>
          <a:p>
            <a:pPr>
              <a:buNone/>
            </a:pPr>
            <a:r>
              <a:rPr lang="es-ES" sz="4600" b="1" dirty="0" smtClean="0"/>
              <a:t>      </a:t>
            </a:r>
            <a:r>
              <a:rPr lang="es-ES" sz="5200" dirty="0" smtClean="0">
                <a:latin typeface="Times New Roman" pitchFamily="18" charset="0"/>
                <a:ea typeface="+mj-ea"/>
                <a:cs typeface="Times New Roman" pitchFamily="18" charset="0"/>
              </a:rPr>
              <a:t>Ventajas para las empresas</a:t>
            </a:r>
          </a:p>
          <a:p>
            <a:r>
              <a:rPr lang="es-ES" dirty="0" smtClean="0"/>
              <a:t>Mejoras en la distribución. El Web ofrece a ciertos tipos de proveedores (industria del libro, servicios de información, productos digitales) la posibilidad de participar en un mercado interactivo, en el que los costos de distribución o ventas tienden a cero. Por poner un ejemplo, los productos digitales (software) pueden entregarse de inmediato, dando fin de manera progresiva al </a:t>
            </a:r>
            <a:r>
              <a:rPr lang="es-ES" dirty="0" err="1" smtClean="0"/>
              <a:t>intermediarismo</a:t>
            </a:r>
            <a:r>
              <a:rPr lang="es-ES" dirty="0" smtClean="0"/>
              <a:t>. También compradores y vendedores se contactan entre sí de manera directa, eliminando así restricciones que se presentan en tales interacciones. De alguna forma esta situación puede llegar a reducir los canales de comercialización, permitiendo que la distribución sea eficiente al reducir sobrecosto derivado de la uniformidad, automatización e integración a gran escala de sus procesos de administración. De igual forma se puede disminuir el tiempo que se tardan en realizar las transacciones comerciales, incrementando la eficiencia de las empresas.</a:t>
            </a: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229600" cy="1143000"/>
          </a:xfrm>
        </p:spPr>
        <p:txBody>
          <a:bodyPr>
            <a:noAutofit/>
          </a:bodyPr>
          <a:lstStyle/>
          <a:p>
            <a:r>
              <a:rPr lang="es-PE" sz="2400" b="1" dirty="0" smtClean="0">
                <a:ln w="12700">
                  <a:solidFill>
                    <a:schemeClr val="tx2">
                      <a:satMod val="155000"/>
                    </a:schemeClr>
                  </a:solidFill>
                  <a:prstDash val="solid"/>
                </a:ln>
                <a:solidFill>
                  <a:schemeClr val="accent1">
                    <a:lumMod val="25000"/>
                  </a:schemeClr>
                </a:solidFill>
                <a:effectLst>
                  <a:glow rad="139700">
                    <a:schemeClr val="accent1">
                      <a:satMod val="175000"/>
                      <a:alpha val="40000"/>
                    </a:schemeClr>
                  </a:glow>
                  <a:outerShdw blurRad="41275" dist="20320" dir="1800000" algn="tl" rotWithShape="0">
                    <a:srgbClr val="000000">
                      <a:alpha val="40000"/>
                    </a:srgbClr>
                  </a:outerShdw>
                </a:effectLst>
                <a:latin typeface="Trebuchet MS" pitchFamily="34" charset="0"/>
              </a:rPr>
              <a:t>Información y conocimiento: nuevos activos en el horizonte</a:t>
            </a:r>
            <a:endParaRPr lang="es-PE" sz="2400" b="1" dirty="0">
              <a:ln w="12700">
                <a:solidFill>
                  <a:schemeClr val="tx2">
                    <a:satMod val="155000"/>
                  </a:schemeClr>
                </a:solidFill>
                <a:prstDash val="solid"/>
              </a:ln>
              <a:solidFill>
                <a:schemeClr val="accent1">
                  <a:lumMod val="25000"/>
                </a:schemeClr>
              </a:solidFill>
              <a:effectLst>
                <a:glow rad="139700">
                  <a:schemeClr val="accent1">
                    <a:satMod val="175000"/>
                    <a:alpha val="40000"/>
                  </a:schemeClr>
                </a:glow>
                <a:outerShdw blurRad="41275" dist="20320" dir="1800000" algn="tl" rotWithShape="0">
                  <a:srgbClr val="000000">
                    <a:alpha val="40000"/>
                  </a:srgbClr>
                </a:outerShdw>
              </a:effectLst>
              <a:latin typeface="Trebuchet MS" pitchFamily="34" charset="0"/>
            </a:endParaRPr>
          </a:p>
        </p:txBody>
      </p:sp>
      <p:sp>
        <p:nvSpPr>
          <p:cNvPr id="4" name="3 Marcador de contenido"/>
          <p:cNvSpPr>
            <a:spLocks noGrp="1"/>
          </p:cNvSpPr>
          <p:nvPr>
            <p:ph idx="1"/>
          </p:nvPr>
        </p:nvSpPr>
        <p:spPr>
          <a:xfrm>
            <a:off x="611560" y="1700808"/>
            <a:ext cx="8229600" cy="4525963"/>
          </a:xfrm>
        </p:spPr>
        <p:txBody>
          <a:bodyPr/>
          <a:lstStyle/>
          <a:p>
            <a:r>
              <a:rPr lang="es-PE" sz="3600" b="1" dirty="0">
                <a:solidFill>
                  <a:srgbClr val="0D8DBE"/>
                </a:solidFill>
                <a:latin typeface="Trebuchet MS"/>
              </a:rPr>
              <a:t>Información y Conocimiento: nuevos activos en el horizonte</a:t>
            </a:r>
          </a:p>
          <a:p>
            <a:r>
              <a:rPr lang="es-PE" sz="2000" b="1" i="1" dirty="0">
                <a:solidFill>
                  <a:srgbClr val="000000"/>
                </a:solidFill>
                <a:latin typeface="Trebuchet MS"/>
              </a:rPr>
              <a:t>Por qué la sociedad en formación está marcada por la información y </a:t>
            </a:r>
            <a:r>
              <a:rPr lang="es-PE" sz="2000" b="1" i="1" dirty="0" smtClean="0">
                <a:solidFill>
                  <a:srgbClr val="000000"/>
                </a:solidFill>
                <a:latin typeface="Trebuchet MS"/>
              </a:rPr>
              <a:t>el conocimiento</a:t>
            </a:r>
            <a:r>
              <a:rPr lang="es-PE" sz="2000" b="1" i="1" dirty="0">
                <a:solidFill>
                  <a:srgbClr val="000000"/>
                </a:solidFill>
                <a:latin typeface="Trebuchet MS"/>
              </a:rPr>
              <a:t>?</a:t>
            </a:r>
            <a:r>
              <a:rPr lang="es-PE" sz="2000" b="1" dirty="0">
                <a:solidFill>
                  <a:srgbClr val="000000"/>
                </a:solidFill>
                <a:latin typeface="Trebuchet MS"/>
              </a:rPr>
              <a:t>. </a:t>
            </a:r>
            <a:r>
              <a:rPr lang="es-PE" sz="2000" dirty="0">
                <a:solidFill>
                  <a:srgbClr val="000000"/>
                </a:solidFill>
                <a:latin typeface="Trebuchet MS"/>
              </a:rPr>
              <a:t>Si bien no existe una definición única sobre lo que se entiende </a:t>
            </a:r>
            <a:r>
              <a:rPr lang="es-PE" sz="2000" dirty="0" smtClean="0">
                <a:solidFill>
                  <a:srgbClr val="000000"/>
                </a:solidFill>
                <a:latin typeface="Trebuchet MS"/>
              </a:rPr>
              <a:t>por Sociedad </a:t>
            </a:r>
            <a:r>
              <a:rPr lang="es-PE" sz="2000" dirty="0">
                <a:solidFill>
                  <a:srgbClr val="000000"/>
                </a:solidFill>
                <a:latin typeface="Trebuchet MS"/>
              </a:rPr>
              <a:t>de la Información y el Conocimiento, Sociedad de la Información a </a:t>
            </a:r>
            <a:r>
              <a:rPr lang="es-PE" sz="2000" dirty="0" smtClean="0">
                <a:solidFill>
                  <a:srgbClr val="000000"/>
                </a:solidFill>
                <a:latin typeface="Trebuchet MS"/>
              </a:rPr>
              <a:t>secas, como </a:t>
            </a:r>
            <a:r>
              <a:rPr lang="es-PE" sz="2000" dirty="0">
                <a:solidFill>
                  <a:srgbClr val="000000"/>
                </a:solidFill>
                <a:latin typeface="Trebuchet MS"/>
              </a:rPr>
              <a:t>prefiere llamarlo la OECD y la Comisión Europea, o Economía Digital como </a:t>
            </a:r>
            <a:r>
              <a:rPr lang="es-PE" sz="2000" dirty="0" smtClean="0">
                <a:solidFill>
                  <a:srgbClr val="000000"/>
                </a:solidFill>
                <a:latin typeface="Trebuchet MS"/>
              </a:rPr>
              <a:t>lo hacen </a:t>
            </a:r>
            <a:r>
              <a:rPr lang="es-PE" sz="2000" dirty="0">
                <a:solidFill>
                  <a:srgbClr val="000000"/>
                </a:solidFill>
                <a:latin typeface="Trebuchet MS"/>
              </a:rPr>
              <a:t>en EE.UU., lo que se quiere destacar con esta denominación, es la </a:t>
            </a:r>
            <a:r>
              <a:rPr lang="es-PE" sz="2000" dirty="0" smtClean="0">
                <a:solidFill>
                  <a:srgbClr val="000000"/>
                </a:solidFill>
                <a:latin typeface="Trebuchet MS"/>
              </a:rPr>
              <a:t>importancia.</a:t>
            </a:r>
            <a:endParaRPr lang="es-PE" sz="2000" dirty="0"/>
          </a:p>
        </p:txBody>
      </p:sp>
    </p:spTree>
    <p:extLst>
      <p:ext uri="{BB962C8B-B14F-4D97-AF65-F5344CB8AC3E}">
        <p14:creationId xmlns="" xmlns:p14="http://schemas.microsoft.com/office/powerpoint/2010/main" val="120217591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116632"/>
            <a:ext cx="8229600" cy="1143000"/>
          </a:xfrm>
        </p:spPr>
        <p:txBody>
          <a:bodyPr>
            <a:normAutofit fontScale="90000"/>
          </a:bodyPr>
          <a:lstStyle/>
          <a:p>
            <a:r>
              <a:rPr lang="es-PE" dirty="0" smtClean="0">
                <a:ln w="18415" cmpd="sng">
                  <a:solidFill>
                    <a:srgbClr val="FFFFFF"/>
                  </a:solidFill>
                  <a:prstDash val="solid"/>
                </a:ln>
                <a:solidFill>
                  <a:srgbClr val="FFFFFF"/>
                </a:solidFill>
                <a:effectLst>
                  <a:glow rad="228600">
                    <a:srgbClr val="540000"/>
                  </a:glow>
                  <a:outerShdw blurRad="63500" dir="3600000" algn="tl" rotWithShape="0">
                    <a:srgbClr val="000000">
                      <a:alpha val="70000"/>
                    </a:srgbClr>
                  </a:outerShdw>
                </a:effectLst>
              </a:rPr>
              <a:t>Internet: clave para  la competitividad</a:t>
            </a:r>
            <a:endParaRPr lang="es-PE" dirty="0">
              <a:ln w="18415" cmpd="sng">
                <a:solidFill>
                  <a:srgbClr val="FFFFFF"/>
                </a:solidFill>
                <a:prstDash val="solid"/>
              </a:ln>
              <a:solidFill>
                <a:srgbClr val="FFFFFF"/>
              </a:solidFill>
              <a:effectLst>
                <a:glow rad="228600">
                  <a:srgbClr val="540000"/>
                </a:glow>
                <a:outerShdw blurRad="63500" dir="3600000" algn="tl" rotWithShape="0">
                  <a:srgbClr val="000000">
                    <a:alpha val="70000"/>
                  </a:srgbClr>
                </a:outerShdw>
              </a:effectLst>
            </a:endParaRPr>
          </a:p>
        </p:txBody>
      </p:sp>
      <p:sp>
        <p:nvSpPr>
          <p:cNvPr id="2" name="1 Marcador de contenido"/>
          <p:cNvSpPr>
            <a:spLocks noGrp="1"/>
          </p:cNvSpPr>
          <p:nvPr>
            <p:ph idx="1"/>
          </p:nvPr>
        </p:nvSpPr>
        <p:spPr>
          <a:xfrm>
            <a:off x="467544" y="1412776"/>
            <a:ext cx="8229600" cy="5257800"/>
          </a:xfrm>
        </p:spPr>
        <p:txBody>
          <a:bodyPr/>
          <a:lstStyle/>
          <a:p>
            <a:pPr marL="0" indent="0">
              <a:buNone/>
            </a:pPr>
            <a:endParaRPr lang="es-PE" sz="1600" b="1" dirty="0">
              <a:solidFill>
                <a:schemeClr val="accent2"/>
              </a:solidFill>
            </a:endParaRPr>
          </a:p>
          <a:p>
            <a:r>
              <a:rPr lang="es-PE" sz="1600" b="1" dirty="0">
                <a:solidFill>
                  <a:schemeClr val="accent2"/>
                </a:solidFill>
              </a:rPr>
              <a:t>El factor principal del auge de las TIC ha sido la aceptación y masificación de</a:t>
            </a:r>
          </a:p>
          <a:p>
            <a:r>
              <a:rPr lang="es-PE" sz="1600" b="1" dirty="0">
                <a:solidFill>
                  <a:schemeClr val="accent2"/>
                </a:solidFill>
              </a:rPr>
              <a:t>Internet como la plataforma tecnológica, el canal de comunicación donde </a:t>
            </a:r>
            <a:r>
              <a:rPr lang="es-PE" sz="1600" b="1" dirty="0" smtClean="0">
                <a:solidFill>
                  <a:schemeClr val="accent2"/>
                </a:solidFill>
              </a:rPr>
              <a:t>convergen y </a:t>
            </a:r>
            <a:r>
              <a:rPr lang="es-PE" sz="1600" b="1" dirty="0">
                <a:solidFill>
                  <a:schemeClr val="accent2"/>
                </a:solidFill>
              </a:rPr>
              <a:t>compiten múltiples productos y servicios, y coexisten formas divergentes de </a:t>
            </a:r>
            <a:r>
              <a:rPr lang="es-PE" sz="1600" b="1" dirty="0" smtClean="0">
                <a:solidFill>
                  <a:schemeClr val="accent2"/>
                </a:solidFill>
              </a:rPr>
              <a:t>hacer las </a:t>
            </a:r>
            <a:r>
              <a:rPr lang="es-PE" sz="1600" b="1" dirty="0">
                <a:solidFill>
                  <a:schemeClr val="accent2"/>
                </a:solidFill>
              </a:rPr>
              <a:t>cosas, con el único propósito de ofrecer el más amplio y variado </a:t>
            </a:r>
            <a:r>
              <a:rPr lang="es-PE" sz="1600" b="1" dirty="0" err="1" smtClean="0">
                <a:solidFill>
                  <a:schemeClr val="accent2"/>
                </a:solidFill>
              </a:rPr>
              <a:t>menúden</a:t>
            </a:r>
            <a:r>
              <a:rPr lang="es-PE" sz="1600" b="1" dirty="0" smtClean="0">
                <a:solidFill>
                  <a:schemeClr val="accent2"/>
                </a:solidFill>
              </a:rPr>
              <a:t>  opciones</a:t>
            </a:r>
            <a:r>
              <a:rPr lang="es-PE" sz="1600" b="1" dirty="0">
                <a:solidFill>
                  <a:schemeClr val="accent2"/>
                </a:solidFill>
              </a:rPr>
              <a:t>, a costos cada vez más bajos, en tiempo real y sin importar las distancias.</a:t>
            </a:r>
          </a:p>
          <a:p>
            <a:r>
              <a:rPr lang="es-PE" sz="1600" b="1" dirty="0">
                <a:solidFill>
                  <a:schemeClr val="accent2"/>
                </a:solidFill>
              </a:rPr>
              <a:t>Otra manera de expresar la importancia de Internet es que permite la “puesta </a:t>
            </a:r>
            <a:r>
              <a:rPr lang="es-PE" sz="1600" b="1" dirty="0" smtClean="0">
                <a:solidFill>
                  <a:schemeClr val="accent2"/>
                </a:solidFill>
              </a:rPr>
              <a:t>en valor</a:t>
            </a:r>
            <a:r>
              <a:rPr lang="es-PE" sz="1600" b="1" dirty="0">
                <a:solidFill>
                  <a:schemeClr val="accent2"/>
                </a:solidFill>
              </a:rPr>
              <a:t>” de las múltiples tecnologías y el conocimiento existente, al abrirlos al</a:t>
            </a:r>
          </a:p>
          <a:p>
            <a:r>
              <a:rPr lang="es-PE" sz="1600" b="1" dirty="0">
                <a:solidFill>
                  <a:schemeClr val="accent2"/>
                </a:solidFill>
              </a:rPr>
              <a:t>mercado global e impulsar la competencia entre ellos.</a:t>
            </a:r>
          </a:p>
          <a:p>
            <a:r>
              <a:rPr lang="es-PE" sz="1600" b="1" dirty="0">
                <a:solidFill>
                  <a:schemeClr val="accent2"/>
                </a:solidFill>
              </a:rPr>
              <a:t>La expansión de Internet ha sido tan rápida - gracias a la creación y desarrollo de </a:t>
            </a:r>
            <a:r>
              <a:rPr lang="es-PE" sz="1600" b="1" dirty="0" smtClean="0">
                <a:solidFill>
                  <a:schemeClr val="accent2"/>
                </a:solidFill>
              </a:rPr>
              <a:t>la  WWW </a:t>
            </a:r>
            <a:r>
              <a:rPr lang="es-PE" sz="1600" b="1" dirty="0">
                <a:solidFill>
                  <a:schemeClr val="accent2"/>
                </a:solidFill>
              </a:rPr>
              <a:t>y sus navegadores desde 1992 -, que en el tiempo record de cuatro años </a:t>
            </a:r>
            <a:r>
              <a:rPr lang="es-PE" sz="1600" b="1" dirty="0" smtClean="0">
                <a:solidFill>
                  <a:schemeClr val="accent2"/>
                </a:solidFill>
              </a:rPr>
              <a:t>desde su </a:t>
            </a:r>
            <a:r>
              <a:rPr lang="es-PE" sz="1600" b="1" dirty="0">
                <a:solidFill>
                  <a:schemeClr val="accent2"/>
                </a:solidFill>
              </a:rPr>
              <a:t>aparición, alcanzó la masa crítica de 50 millones de usuarios </a:t>
            </a:r>
            <a:r>
              <a:rPr lang="es-PE" sz="1600" b="1" dirty="0" smtClean="0">
                <a:solidFill>
                  <a:schemeClr val="accent2"/>
                </a:solidFill>
              </a:rPr>
              <a:t>en todo el mundo. </a:t>
            </a:r>
          </a:p>
        </p:txBody>
      </p:sp>
    </p:spTree>
    <p:extLst>
      <p:ext uri="{BB962C8B-B14F-4D97-AF65-F5344CB8AC3E}">
        <p14:creationId xmlns="" xmlns:p14="http://schemas.microsoft.com/office/powerpoint/2010/main" val="2552194362"/>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93224" y="928670"/>
            <a:ext cx="7723192" cy="2833894"/>
          </a:xfrm>
          <a:solidFill>
            <a:schemeClr val="accent6">
              <a:lumMod val="60000"/>
              <a:lumOff val="40000"/>
            </a:schemeClr>
          </a:solidFill>
        </p:spPr>
        <p:txBody>
          <a:bodyPr>
            <a:noAutofit/>
          </a:bodyPr>
          <a:lstStyle/>
          <a:p>
            <a:r>
              <a:rPr lang="pt-BR" sz="2800" b="1" dirty="0">
                <a:solidFill>
                  <a:schemeClr val="tx1"/>
                </a:solidFill>
              </a:rPr>
              <a:t>Usos e Impactos de Internet</a:t>
            </a:r>
            <a:r>
              <a:rPr lang="pt-BR" sz="1800" b="1" dirty="0">
                <a:solidFill>
                  <a:schemeClr val="tx1"/>
                </a:solidFill>
              </a:rPr>
              <a:t/>
            </a:r>
            <a:br>
              <a:rPr lang="pt-BR" sz="1800" b="1" dirty="0">
                <a:solidFill>
                  <a:schemeClr val="tx1"/>
                </a:solidFill>
              </a:rPr>
            </a:br>
            <a:r>
              <a:rPr lang="es-PE" sz="1800" dirty="0">
                <a:solidFill>
                  <a:schemeClr val="tx1"/>
                </a:solidFill>
              </a:rPr>
              <a:t>La inversión en las TIC no asegura necesariamente el éxito. Es la combinación de </a:t>
            </a:r>
            <a:r>
              <a:rPr lang="es-PE" sz="1800" dirty="0" smtClean="0">
                <a:solidFill>
                  <a:schemeClr val="tx1"/>
                </a:solidFill>
              </a:rPr>
              <a:t>la tecnologías </a:t>
            </a:r>
            <a:r>
              <a:rPr lang="es-PE" sz="1800" dirty="0">
                <a:solidFill>
                  <a:schemeClr val="tx1"/>
                </a:solidFill>
              </a:rPr>
              <a:t>digitales, la innovación tecnológica, y los cambios en las personas y las</a:t>
            </a:r>
            <a:br>
              <a:rPr lang="es-PE" sz="1800" dirty="0">
                <a:solidFill>
                  <a:schemeClr val="tx1"/>
                </a:solidFill>
              </a:rPr>
            </a:br>
            <a:r>
              <a:rPr lang="es-PE" sz="1800" dirty="0">
                <a:solidFill>
                  <a:schemeClr val="tx1"/>
                </a:solidFill>
              </a:rPr>
              <a:t>organizaciones sobre el modo de operar y hacer negocios, lo que potencia </a:t>
            </a:r>
            <a:r>
              <a:rPr lang="es-PE" sz="1800" dirty="0" smtClean="0">
                <a:solidFill>
                  <a:schemeClr val="tx1"/>
                </a:solidFill>
              </a:rPr>
              <a:t>la capacidades</a:t>
            </a:r>
            <a:r>
              <a:rPr lang="es-PE" sz="1800" dirty="0">
                <a:solidFill>
                  <a:schemeClr val="tx1"/>
                </a:solidFill>
              </a:rPr>
              <a:t>, incrementa la eficiencia y vence las resistencias culturales al cambio.</a:t>
            </a:r>
          </a:p>
        </p:txBody>
      </p:sp>
      <p:pic>
        <p:nvPicPr>
          <p:cNvPr id="307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72000" y="4077072"/>
            <a:ext cx="3744416" cy="2488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isometricOffAxis2Left"/>
            <a:lightRig rig="threePt" dir="t"/>
          </a:scene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17011995"/>
      </p:ext>
    </p:extLst>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7A1E3"/>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108520" y="0"/>
            <a:ext cx="9505056" cy="2592287"/>
          </a:xfrm>
          <a:prstGeom prst="irregularSeal1">
            <a:avLst/>
          </a:prstGeom>
          <a:solidFill>
            <a:srgbClr val="66E0F0"/>
          </a:solidFill>
        </p:spPr>
        <p:style>
          <a:lnRef idx="0">
            <a:schemeClr val="accent1"/>
          </a:lnRef>
          <a:fillRef idx="3">
            <a:schemeClr val="accent1"/>
          </a:fillRef>
          <a:effectRef idx="3">
            <a:schemeClr val="accent1"/>
          </a:effectRef>
          <a:fontRef idx="minor">
            <a:schemeClr val="lt1"/>
          </a:fontRef>
        </p:style>
        <p:txBody>
          <a:bodyPr/>
          <a:lstStyle/>
          <a:p>
            <a:r>
              <a:rPr lang="es-PE" sz="3600" dirty="0" smtClean="0">
                <a:solidFill>
                  <a:srgbClr val="F961BB"/>
                </a:solidFill>
              </a:rPr>
              <a:t/>
            </a:r>
            <a:br>
              <a:rPr lang="es-PE" sz="3600" dirty="0" smtClean="0">
                <a:solidFill>
                  <a:srgbClr val="F961BB"/>
                </a:solidFill>
              </a:rPr>
            </a:br>
            <a:r>
              <a:rPr lang="es-PE" sz="3600" dirty="0">
                <a:solidFill>
                  <a:srgbClr val="F961BB"/>
                </a:solidFill>
              </a:rPr>
              <a:t/>
            </a:r>
            <a:br>
              <a:rPr lang="es-PE" sz="3600" dirty="0">
                <a:solidFill>
                  <a:srgbClr val="F961BB"/>
                </a:solidFill>
              </a:rPr>
            </a:br>
            <a:r>
              <a:rPr lang="es-PE" sz="3600" dirty="0" smtClean="0">
                <a:solidFill>
                  <a:srgbClr val="F961BB"/>
                </a:solidFill>
              </a:rPr>
              <a:t>Desarrollo de la TIC  en el Perú</a:t>
            </a:r>
            <a:endParaRPr lang="es-PE" sz="3600" dirty="0">
              <a:solidFill>
                <a:srgbClr val="F961BB"/>
              </a:solidFill>
            </a:endParaRPr>
          </a:p>
        </p:txBody>
      </p:sp>
      <p:sp>
        <p:nvSpPr>
          <p:cNvPr id="3" name="2 Subtítulo"/>
          <p:cNvSpPr>
            <a:spLocks noGrp="1"/>
          </p:cNvSpPr>
          <p:nvPr>
            <p:ph type="subTitle" idx="1"/>
          </p:nvPr>
        </p:nvSpPr>
        <p:spPr>
          <a:xfrm>
            <a:off x="539552" y="2636912"/>
            <a:ext cx="7848872" cy="3600400"/>
          </a:xfrm>
          <a:solidFill>
            <a:srgbClr val="F961BB"/>
          </a:solidFill>
        </p:spPr>
        <p:txBody>
          <a:bodyPr>
            <a:normAutofit/>
          </a:bodyPr>
          <a:lstStyle/>
          <a:p>
            <a:pPr algn="l"/>
            <a:r>
              <a:rPr lang="es-PE" sz="2800" b="1" dirty="0">
                <a:solidFill>
                  <a:schemeClr val="bg1"/>
                </a:solidFill>
              </a:rPr>
              <a:t>1. Estado de las Telecomunicaciones: PBI e Inversión</a:t>
            </a:r>
          </a:p>
          <a:p>
            <a:pPr algn="l"/>
            <a:r>
              <a:rPr lang="es-PE" sz="1800" dirty="0"/>
              <a:t>El escenario para el desarrollo actual de las telecomunicaciones en el Perú, se </a:t>
            </a:r>
            <a:r>
              <a:rPr lang="es-PE" sz="1800" dirty="0" smtClean="0"/>
              <a:t>diseña </a:t>
            </a:r>
            <a:r>
              <a:rPr lang="es-PE" sz="1800" dirty="0"/>
              <a:t>partir de las leyes y regulaciones que se dieron entre 1993 y 1994. Datan de </a:t>
            </a:r>
            <a:r>
              <a:rPr lang="es-PE" sz="1800" dirty="0" smtClean="0"/>
              <a:t>ese período</a:t>
            </a:r>
            <a:r>
              <a:rPr lang="es-PE" sz="1800" dirty="0"/>
              <a:t>, la Ley de Promoción de la Inversión Privada en el Sector </a:t>
            </a:r>
            <a:r>
              <a:rPr lang="es-PE" sz="1800" dirty="0" smtClean="0"/>
              <a:t>Telecomunicaciones para </a:t>
            </a:r>
            <a:r>
              <a:rPr lang="es-PE" sz="1800" dirty="0"/>
              <a:t>la desmonopolización progresiva de los servicios públicos de </a:t>
            </a:r>
            <a:r>
              <a:rPr lang="es-PE" sz="1800" dirty="0" err="1" smtClean="0"/>
              <a:t>telecomunicacione</a:t>
            </a:r>
            <a:r>
              <a:rPr lang="es-PE" sz="1800" dirty="0" smtClean="0"/>
              <a:t> de </a:t>
            </a:r>
            <a:r>
              <a:rPr lang="es-PE" sz="1800" dirty="0"/>
              <a:t>telefonía fija local y de servicios de portadores de larga distancia. En paralelo, </a:t>
            </a:r>
            <a:r>
              <a:rPr lang="es-PE" sz="1800" dirty="0" smtClean="0"/>
              <a:t>se crea </a:t>
            </a:r>
            <a:r>
              <a:rPr lang="es-PE" sz="1800" dirty="0"/>
              <a:t>OSIPTEL (Organismo Supervisor de la Inversión Privada en </a:t>
            </a:r>
            <a:r>
              <a:rPr lang="es-PE" sz="1800" dirty="0" smtClean="0"/>
              <a:t>Telecomunicaciones) con </a:t>
            </a:r>
            <a:r>
              <a:rPr lang="es-PE" sz="1800" dirty="0"/>
              <a:t>la misión de regular y supervisar la marcha del mercado de </a:t>
            </a:r>
            <a:r>
              <a:rPr lang="es-PE" sz="1800" dirty="0" smtClean="0"/>
              <a:t>telecomunicaciones en </a:t>
            </a:r>
            <a:r>
              <a:rPr lang="es-PE" sz="1800" dirty="0"/>
              <a:t>el país</a:t>
            </a:r>
            <a:r>
              <a:rPr lang="es-PE" sz="1600" dirty="0"/>
              <a:t>.</a:t>
            </a:r>
          </a:p>
        </p:txBody>
      </p:sp>
    </p:spTree>
    <p:extLst>
      <p:ext uri="{BB962C8B-B14F-4D97-AF65-F5344CB8AC3E}">
        <p14:creationId xmlns="" xmlns:p14="http://schemas.microsoft.com/office/powerpoint/2010/main" val="3054809342"/>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15616" y="332656"/>
            <a:ext cx="6777318" cy="1700808"/>
          </a:xfrm>
          <a:prstGeom prst="wedgeEllipseCallout">
            <a:avLst/>
          </a:prstGeom>
          <a:solidFill>
            <a:srgbClr val="92D050"/>
          </a:solidFill>
        </p:spPr>
        <p:txBody>
          <a:bodyPr/>
          <a:lstStyle/>
          <a:p>
            <a:pPr lvl="0">
              <a:spcBef>
                <a:spcPct val="20000"/>
              </a:spcBef>
            </a:pPr>
            <a:r>
              <a:rPr lang="es-PE" sz="2800" b="1" dirty="0">
                <a:ln>
                  <a:noFill/>
                </a:ln>
                <a:solidFill>
                  <a:srgbClr val="FFFF00"/>
                </a:solidFill>
                <a:effectLst>
                  <a:outerShdw blurRad="34925" dist="12700" dir="14400000" rotWithShape="0">
                    <a:prstClr val="black">
                      <a:alpha val="21000"/>
                    </a:prstClr>
                  </a:outerShdw>
                </a:effectLst>
                <a:ea typeface="+mn-ea"/>
                <a:cs typeface="+mn-cs"/>
              </a:rPr>
              <a:t>2. Tipo y Cobertura de los Servicios de </a:t>
            </a:r>
            <a:r>
              <a:rPr lang="es-PE" sz="2800" b="1" dirty="0" smtClean="0">
                <a:ln>
                  <a:noFill/>
                </a:ln>
                <a:solidFill>
                  <a:srgbClr val="FFFF00"/>
                </a:solidFill>
                <a:effectLst>
                  <a:outerShdw blurRad="34925" dist="12700" dir="14400000" rotWithShape="0">
                    <a:prstClr val="black">
                      <a:alpha val="21000"/>
                    </a:prstClr>
                  </a:outerShdw>
                </a:effectLst>
                <a:ea typeface="+mn-ea"/>
                <a:cs typeface="+mn-cs"/>
              </a:rPr>
              <a:t>Telecomunicaciones</a:t>
            </a:r>
            <a:endParaRPr lang="es-PE" sz="8800" b="1" dirty="0">
              <a:solidFill>
                <a:srgbClr val="FFFF00"/>
              </a:solidFill>
            </a:endParaRPr>
          </a:p>
        </p:txBody>
      </p:sp>
      <p:sp>
        <p:nvSpPr>
          <p:cNvPr id="3" name="2 Subtítulo"/>
          <p:cNvSpPr>
            <a:spLocks noGrp="1"/>
          </p:cNvSpPr>
          <p:nvPr>
            <p:ph type="subTitle" idx="1"/>
          </p:nvPr>
        </p:nvSpPr>
        <p:spPr>
          <a:xfrm>
            <a:off x="971600" y="2060848"/>
            <a:ext cx="7560840" cy="4466230"/>
          </a:xfrm>
          <a:solidFill>
            <a:schemeClr val="tx2"/>
          </a:solidFill>
        </p:spPr>
        <p:txBody>
          <a:bodyPr>
            <a:normAutofit fontScale="85000" lnSpcReduction="20000"/>
          </a:bodyPr>
          <a:lstStyle/>
          <a:p>
            <a:pPr algn="l"/>
            <a:endParaRPr lang="es-PE" dirty="0" smtClean="0">
              <a:solidFill>
                <a:schemeClr val="bg1"/>
              </a:solidFill>
            </a:endParaRPr>
          </a:p>
          <a:p>
            <a:pPr algn="l"/>
            <a:r>
              <a:rPr lang="es-PE" dirty="0" smtClean="0">
                <a:solidFill>
                  <a:schemeClr val="bg1"/>
                </a:solidFill>
              </a:rPr>
              <a:t>En </a:t>
            </a:r>
            <a:r>
              <a:rPr lang="es-PE" dirty="0">
                <a:solidFill>
                  <a:schemeClr val="bg1"/>
                </a:solidFill>
              </a:rPr>
              <a:t>la actualidad existen 252 concesiones vigentes, autorizadas por el Ministerio </a:t>
            </a:r>
            <a:r>
              <a:rPr lang="es-PE" dirty="0" smtClean="0">
                <a:solidFill>
                  <a:schemeClr val="bg1"/>
                </a:solidFill>
              </a:rPr>
              <a:t>de Transportes </a:t>
            </a:r>
            <a:r>
              <a:rPr lang="es-PE" dirty="0">
                <a:solidFill>
                  <a:schemeClr val="bg1"/>
                </a:solidFill>
              </a:rPr>
              <a:t>y Comunicaciones-MTC, para prestar servicios de telecomunicaciones.</a:t>
            </a:r>
          </a:p>
          <a:p>
            <a:pPr algn="l"/>
            <a:r>
              <a:rPr lang="es-PE" dirty="0">
                <a:solidFill>
                  <a:schemeClr val="bg1"/>
                </a:solidFill>
              </a:rPr>
              <a:t>Estas concesiones han sido otorgadas a 222 empresas (hay empresas como </a:t>
            </a:r>
            <a:r>
              <a:rPr lang="es-PE" dirty="0" smtClean="0">
                <a:solidFill>
                  <a:schemeClr val="bg1"/>
                </a:solidFill>
              </a:rPr>
              <a:t>Telefónica, que </a:t>
            </a:r>
            <a:r>
              <a:rPr lang="es-PE" dirty="0">
                <a:solidFill>
                  <a:schemeClr val="bg1"/>
                </a:solidFill>
              </a:rPr>
              <a:t>tienen más de una concesión).</a:t>
            </a:r>
          </a:p>
          <a:p>
            <a:pPr algn="l"/>
            <a:r>
              <a:rPr lang="es-PE" dirty="0">
                <a:solidFill>
                  <a:schemeClr val="bg1"/>
                </a:solidFill>
              </a:rPr>
              <a:t>Dos tipos de servicios son los que concentran el mayor número de competidores:</a:t>
            </a:r>
          </a:p>
          <a:p>
            <a:pPr algn="l"/>
            <a:r>
              <a:rPr lang="es-PE" dirty="0">
                <a:solidFill>
                  <a:schemeClr val="bg1"/>
                </a:solidFill>
              </a:rPr>
              <a:t>portador de larga distancia nacional-LDN y Larga Distancia Internacional-LDI, y TV </a:t>
            </a:r>
            <a:r>
              <a:rPr lang="es-PE" dirty="0" smtClean="0">
                <a:solidFill>
                  <a:schemeClr val="bg1"/>
                </a:solidFill>
              </a:rPr>
              <a:t>por cable</a:t>
            </a:r>
            <a:r>
              <a:rPr lang="es-PE" dirty="0">
                <a:solidFill>
                  <a:schemeClr val="bg1"/>
                </a:solidFill>
              </a:rPr>
              <a:t>. En ambos casos, esto ocurre por la existencia de muchas empresas que operan</a:t>
            </a:r>
          </a:p>
          <a:p>
            <a:pPr algn="l"/>
            <a:r>
              <a:rPr lang="es-PE" dirty="0">
                <a:solidFill>
                  <a:schemeClr val="bg1"/>
                </a:solidFill>
              </a:rPr>
              <a:t>en ámbitos regionales o ciudades del interior del país. En el otro extremo, </a:t>
            </a:r>
            <a:r>
              <a:rPr lang="es-PE" dirty="0" smtClean="0">
                <a:solidFill>
                  <a:schemeClr val="bg1"/>
                </a:solidFill>
              </a:rPr>
              <a:t>los servicios </a:t>
            </a:r>
            <a:r>
              <a:rPr lang="es-PE" dirty="0">
                <a:solidFill>
                  <a:schemeClr val="bg1"/>
                </a:solidFill>
              </a:rPr>
              <a:t>que demandan mayor inversión e infraestructura tienen el menor número de</a:t>
            </a:r>
          </a:p>
          <a:p>
            <a:pPr algn="l"/>
            <a:r>
              <a:rPr lang="es-PE" dirty="0">
                <a:solidFill>
                  <a:schemeClr val="bg1"/>
                </a:solidFill>
              </a:rPr>
              <a:t>empresas concesionarias. Como es el caso de la telefonía móvil, satelital, pública </a:t>
            </a:r>
            <a:r>
              <a:rPr lang="es-PE" dirty="0" smtClean="0">
                <a:solidFill>
                  <a:schemeClr val="bg1"/>
                </a:solidFill>
              </a:rPr>
              <a:t>y fija</a:t>
            </a:r>
            <a:r>
              <a:rPr lang="es-PE" dirty="0">
                <a:solidFill>
                  <a:schemeClr val="bg1"/>
                </a:solidFill>
              </a:rPr>
              <a:t>.</a:t>
            </a:r>
          </a:p>
        </p:txBody>
      </p:sp>
    </p:spTree>
    <p:extLst>
      <p:ext uri="{BB962C8B-B14F-4D97-AF65-F5344CB8AC3E}">
        <p14:creationId xmlns="" xmlns:p14="http://schemas.microsoft.com/office/powerpoint/2010/main" val="2297531009"/>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sld>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Tema30">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36">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40">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artoné">
  <a:themeElements>
    <a:clrScheme name="Carton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rtoné">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oné">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5.xml><?xml version="1.0" encoding="utf-8"?>
<a:theme xmlns:a="http://schemas.openxmlformats.org/drawingml/2006/main" name="hjgj">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163</TotalTime>
  <Words>3833</Words>
  <Application>Microsoft Office PowerPoint</Application>
  <PresentationFormat>Presentación en pantalla (4:3)</PresentationFormat>
  <Paragraphs>121</Paragraphs>
  <Slides>40</Slides>
  <Notes>1</Notes>
  <HiddenSlides>0</HiddenSlides>
  <MMClips>0</MMClips>
  <ScaleCrop>false</ScaleCrop>
  <HeadingPairs>
    <vt:vector size="4" baseType="variant">
      <vt:variant>
        <vt:lpstr>Tema</vt:lpstr>
      </vt:variant>
      <vt:variant>
        <vt:i4>5</vt:i4>
      </vt:variant>
      <vt:variant>
        <vt:lpstr>Títulos de diapositiva</vt:lpstr>
      </vt:variant>
      <vt:variant>
        <vt:i4>40</vt:i4>
      </vt:variant>
    </vt:vector>
  </HeadingPairs>
  <TitlesOfParts>
    <vt:vector size="45" baseType="lpstr">
      <vt:lpstr>Tema30</vt:lpstr>
      <vt:lpstr>Tema36</vt:lpstr>
      <vt:lpstr>Tema40</vt:lpstr>
      <vt:lpstr>Cartoné</vt:lpstr>
      <vt:lpstr>hjgj</vt:lpstr>
      <vt:lpstr>ARAGON GRADOS, IRIS PAMELA ARIAS MENDOZA, CRISTINA ARONI JAUREGUI, KATHERIN CASTILLO VASQUEZ, ANA PAULA HUERTA QUISPE, JENIFER MONTOYA ANTAURCO, ALEX </vt:lpstr>
      <vt:lpstr>IMPACTOS DE LAS TECNOLOGÍAS DE INFORMACIÓN Y COMUNICACIÓN EN EL PERÚ</vt:lpstr>
      <vt:lpstr>Las Nuevas Tecnologías de Información y s Comunicación-TIC</vt:lpstr>
      <vt:lpstr>Expansión de internet en la economía</vt:lpstr>
      <vt:lpstr>Información y conocimiento: nuevos activos en el horizonte</vt:lpstr>
      <vt:lpstr>Internet: clave para  la competitividad</vt:lpstr>
      <vt:lpstr>Usos e Impactos de Internet La inversión en las TIC no asegura necesariamente el éxito. Es la combinación de la tecnologías digitales, la innovación tecnológica, y los cambios en las personas y las organizaciones sobre el modo de operar y hacer negocios, lo que potencia la capacidades, incrementa la eficiencia y vence las resistencias culturales al cambio.</vt:lpstr>
      <vt:lpstr>  Desarrollo de la TIC  en el Perú</vt:lpstr>
      <vt:lpstr>2. Tipo y Cobertura de los Servicios de Telecomunicaciones</vt:lpstr>
      <vt:lpstr>2.1.-Telefonía fija móvil y publica</vt:lpstr>
      <vt:lpstr>2.2.-Otros servicio s de telecomunicaciones</vt:lpstr>
      <vt:lpstr>3.-Estado de las tecnologías de la información</vt:lpstr>
      <vt:lpstr>Diapositiva 13</vt:lpstr>
      <vt:lpstr>Diapositiva 14</vt:lpstr>
      <vt:lpstr>4.-INTERNET</vt:lpstr>
      <vt:lpstr>5.-Uso de impacto de las TIC  en el Perú</vt:lpstr>
      <vt:lpstr>Diapositiva 17</vt:lpstr>
      <vt:lpstr>III. Barreras al Acceso a Internet y a la Sociedad de la  Información    </vt:lpstr>
      <vt:lpstr>1. Internet: vía de acceso a la Sociedad de la Información y el  Conocimiento</vt:lpstr>
      <vt:lpstr>Diapositiva 20</vt:lpstr>
      <vt:lpstr>Algunos de los aspectos medulares de la llamada “Sociedad de la Información” fueron abordados con gran oportunidad por reconocidos analistas del cambio tecnológico, como Marshall McLuhan, Harold Innis, Neil Postman  y Walter Ong, entre otros. Alvin Toffler, por ejemplo, en “La Tercera Ola” anticipó con singular claridad el advenimiento de “La Sociedad de la Información”. De acuerdo con Toffler, la “Tercera Ola” introduciría una nueva sociedad, la cual descansaría en la información, el conocimiento y la creatividad.  </vt:lpstr>
      <vt:lpstr>                                                                                Tiempos modernos  Una de las principales características de nuestros “nuevos tiempos modernos” es la velocidad con la cual la información se genera, transmite y procesa. Hoy, a través de las múltiples herramientas de comunicaciones de Internet, es posible obtener información instantáneamente, y en no pocas ocasiones a partir de la misma fuente que la produce, trascendiendo fronteras y limitantes de espacio y tiempo. Un perfecto ejemplo de lo anterior son los “weblogs”. </vt:lpstr>
      <vt:lpstr>Diapositiva 23</vt:lpstr>
      <vt:lpstr>2. Barreras de acceso a Internet</vt:lpstr>
      <vt:lpstr>Diapositiva 25</vt:lpstr>
      <vt:lpstr>Diapositiva 26</vt:lpstr>
      <vt:lpstr>Diapositiva 27</vt:lpstr>
      <vt:lpstr>Diapositiva 28</vt:lpstr>
      <vt:lpstr>Diapositiva 29</vt:lpstr>
      <vt:lpstr>Tecnología y ceguera PUEDE UNA PERSONA CIEGA  MANEJAR UN PC? </vt:lpstr>
      <vt:lpstr>Lectores de pantalla  Los programas de ampliación resultan muy útiles para quienes poseen un remanente visual, pero dejan sin solución el acceso de las personas ciegas a una computadora. Fue así que aparecieron los lectores de pantalla, programas que sirven de intermediario entre el PC y el usuario de la computadora, quien recibe una descripción en voz sintética por los parlantes de la pantalla en que está trabajando. A partir de la sencilla instalación de un programa de este tipo en un PC común y corriente, una persona ciega puede manejar de manera independiente y sin restricción sistemas operativos como el Windows, así como sus aplicaciones más comunes (Word, Excel, Acces, Internet Explorer, Outlook Express, entre otras). Como se ve, no se utilizan programas especiales para personas con limitantes visuales, sino que mediante este software lector de pantalla, una persona ciega puede usar el mismo computador y los mismos programas que cualquier otro usuario de PC. La información relevante que aparece en pantalla es emitida mediante voz, a través de la tarjeta de sonido y de esa forma el usuario está siempre orientado de en qué ventana está trabajando y los resultados de su operación. El uso del ratón es sustituido por comandos de teclado en el uso de estos programas, que son de muy fácil instalación. Sin duda, en este tipo de programas, el líder indiscutido es el JAWS for Windows de la empresa norteamericana Henter-Joyce.</vt:lpstr>
      <vt:lpstr>Terminales de lectura Braille  Estas ayudas tecnológicas seguían dejando excluidas a aquellas personas sordo ciegas que ni podían ver el monitor ni escuchar la voz sintética de los lectores de pantalla. Es así que surgen los terminales de lectura Braille de la pantalla del PC. Estos aparatos envían la información contenida en la pantalla hasta el usuario utilizando caracteres Braille dispuestos en una línea de veinte hasta ochenta ocurrencias, línea que el usuario lee al tacto. De esa forma, la persona puede ir leyendo en braille los elementos de importancia que van surgiendo en el equipo y trabajar con él. Para comunicar con el operador cuentan con un teclado propio mediante el cual se pueden realizar todas las funciones de lectura e identificación de contenidos de la visualización. Algunas personas ciegas o con baja visión prefieren este sistema al de los lectores o a los ampliadores de pantalla, aunque poseen el inconveniente de los altos costos de estos equipos.</vt:lpstr>
      <vt:lpstr>3. Recomendaciones para promover el acceso y uso de Internet  </vt:lpstr>
      <vt:lpstr>Diapositiva 34</vt:lpstr>
      <vt:lpstr>Diapositiva 35</vt:lpstr>
      <vt:lpstr>IV. Comercio Electrónico</vt:lpstr>
      <vt:lpstr>1. Comercio Electrónico.  </vt:lpstr>
      <vt:lpstr>Diapositiva 38</vt:lpstr>
      <vt:lpstr>Diapositiva 39</vt:lpstr>
      <vt:lpstr>Diapositiva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IMPACTOS DE LAS TECNOLOGÍAS DE INFORMACIÓN Y COMUNICACIÓN EN EL PERÚ</dc:title>
  <dc:creator>katherin Aroni Jaure</dc:creator>
  <cp:lastModifiedBy>aula101e00</cp:lastModifiedBy>
  <cp:revision>15</cp:revision>
  <dcterms:created xsi:type="dcterms:W3CDTF">2011-12-06T03:58:44Z</dcterms:created>
  <dcterms:modified xsi:type="dcterms:W3CDTF">2011-12-06T15:23:51Z</dcterms:modified>
</cp:coreProperties>
</file>