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7" r:id="rId3"/>
    <p:sldId id="257" r:id="rId4"/>
    <p:sldId id="259" r:id="rId5"/>
    <p:sldId id="265" r:id="rId6"/>
    <p:sldId id="266" r:id="rId7"/>
    <p:sldId id="261" r:id="rId8"/>
    <p:sldId id="262" r:id="rId9"/>
    <p:sldId id="268" r:id="rId10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2252C3-359C-49FC-B479-13D3B59132DB}" type="datetimeFigureOut">
              <a:rPr lang="es-PA" smtClean="0"/>
              <a:t>04/20/2012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0F26B6-E005-42DA-B4DC-72150D254653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Esto%20es%20Actitud%20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47864" y="1052736"/>
            <a:ext cx="5105400" cy="2031504"/>
          </a:xfrm>
        </p:spPr>
        <p:txBody>
          <a:bodyPr/>
          <a:lstStyle/>
          <a:p>
            <a:pPr algn="ctr"/>
            <a:r>
              <a:rPr lang="es-PA" sz="3600" dirty="0" smtClean="0">
                <a:solidFill>
                  <a:schemeClr val="bg1"/>
                </a:solidFill>
              </a:rPr>
              <a:t>CAPÍTULO 6</a:t>
            </a:r>
            <a:br>
              <a:rPr lang="es-PA" sz="3600" dirty="0" smtClean="0">
                <a:solidFill>
                  <a:schemeClr val="bg1"/>
                </a:solidFill>
              </a:rPr>
            </a:br>
            <a:r>
              <a:rPr lang="es-PA" sz="3600" dirty="0" smtClean="0">
                <a:solidFill>
                  <a:schemeClr val="bg1"/>
                </a:solidFill>
              </a:rPr>
              <a:t>habilidades interpersonales para la resolución de conflictos</a:t>
            </a:r>
            <a:endParaRPr lang="es-PA" sz="36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73833" y="3329608"/>
            <a:ext cx="5760640" cy="3528392"/>
          </a:xfrm>
        </p:spPr>
        <p:txBody>
          <a:bodyPr>
            <a:normAutofit lnSpcReduction="10000"/>
          </a:bodyPr>
          <a:lstStyle/>
          <a:p>
            <a:pPr algn="ctr"/>
            <a:r>
              <a:rPr lang="es-P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INTEGRANTES:</a:t>
            </a:r>
          </a:p>
          <a:p>
            <a:pPr algn="l"/>
            <a:r>
              <a:rPr lang="es-PA" dirty="0" smtClean="0"/>
              <a:t>Diosa Villarreal	    Alba Barroso</a:t>
            </a:r>
          </a:p>
          <a:p>
            <a:pPr algn="l"/>
            <a:r>
              <a:rPr lang="es-PA" dirty="0" smtClean="0"/>
              <a:t>Moisés Ramírez	    </a:t>
            </a:r>
            <a:r>
              <a:rPr lang="es-PA" dirty="0" err="1" smtClean="0"/>
              <a:t>Agnes</a:t>
            </a:r>
            <a:r>
              <a:rPr lang="es-PA" dirty="0" smtClean="0"/>
              <a:t> de Cotes</a:t>
            </a:r>
          </a:p>
          <a:p>
            <a:pPr algn="l"/>
            <a:r>
              <a:rPr lang="es-PA" dirty="0" smtClean="0"/>
              <a:t>Audilio Valdés		    Dora Bernal</a:t>
            </a:r>
          </a:p>
          <a:p>
            <a:pPr algn="l"/>
            <a:r>
              <a:rPr lang="es-PA" dirty="0" err="1" smtClean="0"/>
              <a:t>Gia</a:t>
            </a:r>
            <a:r>
              <a:rPr lang="es-PA" dirty="0" smtClean="0"/>
              <a:t> </a:t>
            </a:r>
            <a:r>
              <a:rPr lang="es-PA" dirty="0" err="1" smtClean="0"/>
              <a:t>Marissa</a:t>
            </a:r>
            <a:r>
              <a:rPr lang="es-PA" dirty="0" smtClean="0"/>
              <a:t> Greco	    José Macías</a:t>
            </a:r>
          </a:p>
          <a:p>
            <a:pPr algn="l"/>
            <a:r>
              <a:rPr lang="es-PA" dirty="0" smtClean="0"/>
              <a:t>Marta Caballero	    Raúl Coronado</a:t>
            </a:r>
          </a:p>
          <a:p>
            <a:pPr algn="l"/>
            <a:r>
              <a:rPr lang="es-PA" dirty="0" smtClean="0"/>
              <a:t>María </a:t>
            </a:r>
            <a:r>
              <a:rPr lang="es-PA" dirty="0" err="1" smtClean="0"/>
              <a:t>Fitten</a:t>
            </a:r>
            <a:r>
              <a:rPr lang="es-PA" dirty="0" smtClean="0"/>
              <a:t>		    </a:t>
            </a:r>
            <a:r>
              <a:rPr lang="es-PA" dirty="0" err="1" smtClean="0"/>
              <a:t>Ofelina</a:t>
            </a:r>
            <a:r>
              <a:rPr lang="es-PA" dirty="0" smtClean="0"/>
              <a:t> de Martínez</a:t>
            </a:r>
          </a:p>
          <a:p>
            <a:pPr algn="l"/>
            <a:r>
              <a:rPr lang="es-PA" dirty="0" err="1" smtClean="0"/>
              <a:t>Aristides</a:t>
            </a:r>
            <a:r>
              <a:rPr lang="es-PA" dirty="0" smtClean="0"/>
              <a:t> Carrillo	    Efraín Rojas</a:t>
            </a:r>
          </a:p>
          <a:p>
            <a:pPr algn="l"/>
            <a:r>
              <a:rPr lang="es-PA" dirty="0" smtClean="0"/>
              <a:t>Lesbia </a:t>
            </a:r>
            <a:r>
              <a:rPr lang="es-PA" dirty="0" err="1" smtClean="0"/>
              <a:t>Liao</a:t>
            </a:r>
            <a:endParaRPr lang="es-PA" dirty="0" smtClean="0"/>
          </a:p>
        </p:txBody>
      </p:sp>
      <p:pic>
        <p:nvPicPr>
          <p:cNvPr id="1027" name="Picture 3" descr="G:\BlackBerry\camera\IMG-20120420-001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58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72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PA" sz="8000" dirty="0" smtClean="0">
                <a:hlinkClick r:id="rId2" action="ppaction://hlinkfile"/>
              </a:rPr>
              <a:t>Vídeo</a:t>
            </a:r>
            <a:endParaRPr lang="es-PA" sz="8000" dirty="0"/>
          </a:p>
        </p:txBody>
      </p:sp>
    </p:spTree>
    <p:extLst>
      <p:ext uri="{BB962C8B-B14F-4D97-AF65-F5344CB8AC3E}">
        <p14:creationId xmlns:p14="http://schemas.microsoft.com/office/powerpoint/2010/main" val="10279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47"/>
            <a:ext cx="7239000" cy="764557"/>
          </a:xfrm>
        </p:spPr>
        <p:txBody>
          <a:bodyPr/>
          <a:lstStyle/>
          <a:p>
            <a:pPr algn="ctr"/>
            <a:r>
              <a:rPr lang="es-PA" dirty="0" smtClean="0"/>
              <a:t>DEFINICIÓN DE CONFLICTO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7715200" cy="5619024"/>
          </a:xfrm>
        </p:spPr>
        <p:txBody>
          <a:bodyPr>
            <a:normAutofit/>
          </a:bodyPr>
          <a:lstStyle/>
          <a:p>
            <a:pPr algn="just"/>
            <a:r>
              <a:rPr lang="es-PA" sz="3200" dirty="0" smtClean="0"/>
              <a:t>El conflicto en general es una situación que causa incomodidad o enfrentamiento entre grupos de personas o consigo mismo </a:t>
            </a:r>
            <a:r>
              <a:rPr lang="es-PA" sz="3200" dirty="0"/>
              <a:t>en </a:t>
            </a:r>
            <a:r>
              <a:rPr lang="es-PA" sz="3200" dirty="0" smtClean="0"/>
              <a:t>cuanto a sus intereses, valores, percepciones </a:t>
            </a:r>
            <a:r>
              <a:rPr lang="es-PA" sz="3200" dirty="0"/>
              <a:t>o </a:t>
            </a:r>
            <a:r>
              <a:rPr lang="es-PA" sz="3200" dirty="0" smtClean="0"/>
              <a:t>aspiraciones. </a:t>
            </a:r>
          </a:p>
          <a:p>
            <a:endParaRPr lang="es-PA" sz="3200" dirty="0" smtClean="0"/>
          </a:p>
          <a:p>
            <a:endParaRPr lang="es-PA" sz="3200" dirty="0"/>
          </a:p>
          <a:p>
            <a:endParaRPr lang="es-PA" sz="3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88" y="3429000"/>
            <a:ext cx="509660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692696"/>
            <a:ext cx="8172400" cy="1656184"/>
          </a:xfrm>
        </p:spPr>
        <p:txBody>
          <a:bodyPr>
            <a:normAutofit fontScale="85000" lnSpcReduction="20000"/>
          </a:bodyPr>
          <a:lstStyle/>
          <a:p>
            <a:r>
              <a:rPr lang="es-PA" dirty="0" smtClean="0"/>
              <a:t>La existencia </a:t>
            </a:r>
            <a:r>
              <a:rPr lang="es-PA" dirty="0"/>
              <a:t>del </a:t>
            </a:r>
            <a:r>
              <a:rPr lang="es-PA" dirty="0" smtClean="0"/>
              <a:t>conflicto es </a:t>
            </a:r>
            <a:r>
              <a:rPr lang="es-PA" dirty="0"/>
              <a:t>una parte </a:t>
            </a:r>
            <a:r>
              <a:rPr lang="es-PA" dirty="0" smtClean="0"/>
              <a:t>natural y social, en ocasiones necesario, para el desarrollo del </a:t>
            </a:r>
            <a:r>
              <a:rPr lang="es-PA" dirty="0"/>
              <a:t>ser </a:t>
            </a:r>
            <a:r>
              <a:rPr lang="es-PA" dirty="0" smtClean="0"/>
              <a:t>humano, pero la concepción que se tenga de él puede afectar su resultado.</a:t>
            </a:r>
          </a:p>
          <a:p>
            <a:pPr marL="0" indent="0">
              <a:buNone/>
            </a:pPr>
            <a:endParaRPr lang="es-PA" dirty="0"/>
          </a:p>
          <a:p>
            <a:pPr marL="0" indent="0">
              <a:buNone/>
            </a:pPr>
            <a:r>
              <a:rPr lang="es-PA" dirty="0" smtClean="0"/>
              <a:t>Estas pueden ser:</a:t>
            </a:r>
            <a:endParaRPr lang="es-PA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015464"/>
              </p:ext>
            </p:extLst>
          </p:nvPr>
        </p:nvGraphicFramePr>
        <p:xfrm>
          <a:off x="395001" y="2311937"/>
          <a:ext cx="8497479" cy="4546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548"/>
                <a:gridCol w="2936438"/>
                <a:gridCol w="2832493"/>
              </a:tblGrid>
              <a:tr h="492195">
                <a:tc>
                  <a:txBody>
                    <a:bodyPr/>
                    <a:lstStyle/>
                    <a:p>
                      <a:pPr algn="ctr"/>
                      <a:r>
                        <a:rPr lang="es-PA" sz="2400" dirty="0" smtClean="0"/>
                        <a:t>Neutro</a:t>
                      </a:r>
                      <a:endParaRPr lang="es-P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2400" dirty="0" smtClean="0"/>
                        <a:t>Negativo</a:t>
                      </a:r>
                      <a:endParaRPr lang="es-P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2400" dirty="0" smtClean="0"/>
                        <a:t>Positivo</a:t>
                      </a:r>
                      <a:endParaRPr lang="es-PA" sz="2400" dirty="0"/>
                    </a:p>
                  </a:txBody>
                  <a:tcPr/>
                </a:tc>
              </a:tr>
              <a:tr h="403600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PA" sz="2000" dirty="0" smtClean="0"/>
                        <a:t>Se ignora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PA" sz="2000" dirty="0" smtClean="0"/>
                        <a:t>Se menosprecia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PA" sz="2000" dirty="0" smtClean="0"/>
                        <a:t>Es aceptada pasivamente</a:t>
                      </a:r>
                      <a:endParaRPr lang="es-P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Incomodidad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Malestar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Tensión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Peligro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Oposición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Complica los acuerdos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Genera actitudes agresivas o violentas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Trae disputa o pelea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Altera la convivencia pacífica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kumimoji="0" lang="es-PA" sz="2000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Replantear situaciones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Vitalidad de la organización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Evita rutina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Sirve de estímulo para la motivación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Actitudes</a:t>
                      </a:r>
                      <a:r>
                        <a:rPr kumimoji="0" lang="es-PA" sz="2000" b="1" kern="1200" baseline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reflexivas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b="1" kern="1200" baseline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Es posible tomarla como humor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b="1" kern="1200" baseline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Aprende a tolerar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s-PA" sz="2000" b="1" kern="1200" baseline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Promueve el trabajo en equipo</a:t>
                      </a:r>
                      <a:endParaRPr lang="es-PA" sz="20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37112"/>
            <a:ext cx="2771801" cy="2403021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95536" y="26359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3200" dirty="0" smtClean="0"/>
              <a:t>MANIFESTACIONES ANTE EL CONFLICTO</a:t>
            </a:r>
            <a:endParaRPr lang="es-PA" sz="3200" dirty="0"/>
          </a:p>
        </p:txBody>
      </p:sp>
    </p:spTree>
    <p:extLst>
      <p:ext uri="{BB962C8B-B14F-4D97-AF65-F5344CB8AC3E}">
        <p14:creationId xmlns:p14="http://schemas.microsoft.com/office/powerpoint/2010/main" val="19183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856"/>
            <a:ext cx="7239000" cy="808856"/>
          </a:xfrm>
        </p:spPr>
        <p:txBody>
          <a:bodyPr/>
          <a:lstStyle/>
          <a:p>
            <a:r>
              <a:rPr lang="es-PA" dirty="0" smtClean="0"/>
              <a:t>causas de conflictos</a:t>
            </a:r>
            <a:endParaRPr lang="es-PA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973828"/>
              </p:ext>
            </p:extLst>
          </p:nvPr>
        </p:nvGraphicFramePr>
        <p:xfrm>
          <a:off x="457200" y="1125538"/>
          <a:ext cx="77152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00"/>
                <a:gridCol w="38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sz="2400" dirty="0" smtClean="0"/>
                        <a:t>Personales</a:t>
                      </a:r>
                      <a:endParaRPr lang="es-P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2400" dirty="0" smtClean="0"/>
                        <a:t>Organizativas</a:t>
                      </a:r>
                      <a:endParaRPr lang="es-P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PA" sz="2000" dirty="0" smtClean="0"/>
                        <a:t>Se basa en lo emocional entre</a:t>
                      </a:r>
                      <a:r>
                        <a:rPr lang="es-PA" sz="2000" baseline="0" dirty="0" smtClean="0"/>
                        <a:t> los miembros de la comunidad educativa (estudiante, docente, administrativos, acudientes, entre otras)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s-PA" sz="2000" baseline="0" dirty="0" smtClean="0"/>
                        <a:t>Ejemplo: situaciones problemáticas entre el alumnado y los docentes, individualismo</a:t>
                      </a:r>
                      <a:endParaRPr lang="es-P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PA" sz="2000" dirty="0" smtClean="0"/>
                        <a:t>Se basa en las directrices administrativas: normas, planificación, ejecución, control, evaluación, entre otros.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s-PA" sz="2000" dirty="0" smtClean="0"/>
                        <a:t>Ejemplo: </a:t>
                      </a:r>
                      <a:r>
                        <a:rPr lang="es-PA" sz="2000" baseline="0" dirty="0" smtClean="0"/>
                        <a:t>incumplimiento de normas, rigidez institucional, desfase del modelo escolar </a:t>
                      </a:r>
                      <a:endParaRPr lang="es-P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3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001"/>
            <a:ext cx="7239000" cy="678695"/>
          </a:xfrm>
        </p:spPr>
        <p:txBody>
          <a:bodyPr/>
          <a:lstStyle/>
          <a:p>
            <a:pPr algn="ctr"/>
            <a:r>
              <a:rPr lang="es-PA" dirty="0" smtClean="0"/>
              <a:t>Tipos de conflictos</a:t>
            </a:r>
            <a:endParaRPr lang="es-PA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76739"/>
              </p:ext>
            </p:extLst>
          </p:nvPr>
        </p:nvGraphicFramePr>
        <p:xfrm>
          <a:off x="251520" y="764703"/>
          <a:ext cx="7920880" cy="4386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4032448"/>
              </a:tblGrid>
              <a:tr h="433300">
                <a:tc gridSpan="2">
                  <a:txBody>
                    <a:bodyPr/>
                    <a:lstStyle/>
                    <a:p>
                      <a:r>
                        <a:rPr lang="es-PA" dirty="0" smtClean="0"/>
                        <a:t>Tipos de Conflictos</a:t>
                      </a:r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1068410">
                <a:tc>
                  <a:txBody>
                    <a:bodyPr/>
                    <a:lstStyle/>
                    <a:p>
                      <a:r>
                        <a:rPr lang="es-P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LATENTE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dirty="0" smtClean="0"/>
                        <a:t>guarda para sí mismo la situación</a:t>
                      </a:r>
                    </a:p>
                    <a:p>
                      <a:endParaRPr lang="es-PA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P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MANIFIESTO</a:t>
                      </a:r>
                      <a:endParaRPr lang="es-PA" b="0" dirty="0" smtClean="0">
                        <a:effectLst/>
                      </a:endParaRPr>
                    </a:p>
                    <a:p>
                      <a:r>
                        <a:rPr lang="es-PA" b="0" dirty="0" smtClean="0">
                          <a:effectLst/>
                        </a:rPr>
                        <a:t>Expresa libremente la situación</a:t>
                      </a:r>
                      <a:endParaRPr lang="es-PA" b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8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FUNCIONAL</a:t>
                      </a:r>
                      <a:endParaRPr lang="es-PA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0" dirty="0" smtClean="0">
                          <a:effectLst/>
                        </a:rPr>
                        <a:t>Tiene un objetivo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DISFUNCIONAL</a:t>
                      </a:r>
                      <a:endParaRPr lang="es-PA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0" dirty="0" smtClean="0">
                          <a:effectLst/>
                        </a:rPr>
                        <a:t>No tiene fundamento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A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8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FRECUENTE</a:t>
                      </a:r>
                      <a:endParaRPr lang="es-PA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0" dirty="0" smtClean="0">
                          <a:effectLst/>
                        </a:rPr>
                        <a:t>Ocurre constantemente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A" b="0" dirty="0" smtClean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OCASIONAL</a:t>
                      </a:r>
                      <a:endParaRPr lang="es-PA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0" dirty="0" smtClean="0">
                          <a:effectLst/>
                        </a:rPr>
                        <a:t>Presentado</a:t>
                      </a:r>
                      <a:r>
                        <a:rPr lang="es-PA" b="0" baseline="0" dirty="0" smtClean="0">
                          <a:effectLst/>
                        </a:rPr>
                        <a:t> en forma eventual</a:t>
                      </a:r>
                      <a:endParaRPr lang="es-PA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7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PREVISIBLE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0" dirty="0" smtClean="0">
                          <a:effectLst/>
                        </a:rPr>
                        <a:t>Es esperado</a:t>
                      </a:r>
                      <a:endParaRPr lang="es-PA" b="0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INESPERADO</a:t>
                      </a:r>
                    </a:p>
                    <a:p>
                      <a:r>
                        <a:rPr lang="es-PA" b="0" dirty="0" smtClean="0">
                          <a:effectLst/>
                        </a:rPr>
                        <a:t>Llega de imprevisto</a:t>
                      </a:r>
                      <a:endParaRPr lang="es-PA" b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898467"/>
              </p:ext>
            </p:extLst>
          </p:nvPr>
        </p:nvGraphicFramePr>
        <p:xfrm>
          <a:off x="107504" y="908720"/>
          <a:ext cx="6788596" cy="5385595"/>
        </p:xfrm>
        <a:graphic>
          <a:graphicData uri="http://schemas.openxmlformats.org/drawingml/2006/table">
            <a:tbl>
              <a:tblPr firstRow="1" firstCol="1" bandRow="1"/>
              <a:tblGrid>
                <a:gridCol w="4214422"/>
                <a:gridCol w="2574174"/>
              </a:tblGrid>
              <a:tr h="9979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FASES PARA LA INTERVENCIÓN Y SOLUCIÓN DE UN CONFLICTO</a:t>
                      </a:r>
                      <a:endParaRPr lang="es-PA" sz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4989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 Identificación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del </a:t>
                      </a: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conflicto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PA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DESCRIPCIÓN</a:t>
                      </a:r>
                      <a:endParaRPr lang="es-PA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89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 Generar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la información de las partes</a:t>
                      </a:r>
                      <a:endParaRPr lang="es-PA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4989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Abordarlo</a:t>
                      </a:r>
                      <a:endParaRPr lang="es-PA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800" b="1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800" b="1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800" b="1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MEDIACIÓN</a:t>
                      </a:r>
                      <a:endParaRPr lang="es-PA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793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Buscar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proponer y generar soluciones </a:t>
                      </a:r>
                      <a:endParaRPr lang="es-PA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99793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5. Mantener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la integridad de los participantes</a:t>
                      </a:r>
                      <a:endParaRPr lang="es-PA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4989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6. Realizar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compromisos</a:t>
                      </a:r>
                      <a:endParaRPr lang="es-PA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CONTRATOS/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ACUERDOS</a:t>
                      </a:r>
                      <a:endParaRPr lang="es-PA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4048125"/>
            <a:ext cx="22479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856"/>
            <a:ext cx="7776864" cy="1168896"/>
          </a:xfrm>
        </p:spPr>
        <p:txBody>
          <a:bodyPr>
            <a:noAutofit/>
          </a:bodyPr>
          <a:lstStyle/>
          <a:p>
            <a:pPr algn="ctr"/>
            <a:r>
              <a:rPr lang="es-PA" sz="2400" dirty="0" smtClean="0"/>
              <a:t>Habilidades interpersonales: Acciones y Valores que se pueden aplicar para la solución de conflicto</a:t>
            </a:r>
            <a:endParaRPr lang="es-PA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744900"/>
              </p:ext>
            </p:extLst>
          </p:nvPr>
        </p:nvGraphicFramePr>
        <p:xfrm>
          <a:off x="251520" y="1268759"/>
          <a:ext cx="7920880" cy="5113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3456384"/>
              </a:tblGrid>
              <a:tr h="541323">
                <a:tc>
                  <a:txBody>
                    <a:bodyPr/>
                    <a:lstStyle/>
                    <a:p>
                      <a:r>
                        <a:rPr lang="es-PA" dirty="0" smtClean="0"/>
                        <a:t>Mediador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dirty="0" smtClean="0"/>
                        <a:t>Personas con conflictos</a:t>
                      </a:r>
                      <a:endParaRPr lang="es-PA" dirty="0"/>
                    </a:p>
                  </a:txBody>
                  <a:tcPr/>
                </a:tc>
              </a:tr>
              <a:tr h="54132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s-P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Mantenga la confidencialidad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PA" sz="2100" dirty="0" smtClean="0"/>
                        <a:t>Trato imparcial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s-P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P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kumimoji="0" lang="es-P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istorsiona la información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s-P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realiza generalizaciones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s-P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Escuche</a:t>
                      </a:r>
                      <a:r>
                        <a:rPr kumimoji="0" lang="es-P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todas las partes antes de mediar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s-P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tome decisiones a priori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s-P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Indagación constante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s-P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Flexibilice y promueva la voluntariedad en el proceso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s-P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 conciencia y busca acuerdos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s-P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Ataque el problema, no a las personas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PA" sz="2100" dirty="0" smtClean="0"/>
                        <a:t>Tener la disposición de solucionar el conflicto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PA" sz="2100" dirty="0" smtClean="0"/>
                        <a:t>Actitud de negociación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PA" sz="2100" dirty="0" smtClean="0"/>
                        <a:t>Expresar lo que quiere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PA" sz="2100" dirty="0" smtClean="0"/>
                        <a:t>Permitir la mediación de terceros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PA" sz="2100" dirty="0" smtClean="0"/>
                        <a:t>Proponer forma de solución comunes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PA" sz="2100" dirty="0" smtClean="0"/>
                        <a:t>Analizar qué ha provocado el conflicto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PA" sz="2100" dirty="0" smtClean="0"/>
                        <a:t>Tener empatía (consideración)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s-PA" sz="21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s-PA" sz="2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238328"/>
            <a:ext cx="2051720" cy="16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770344"/>
          </a:xfrm>
        </p:spPr>
        <p:txBody>
          <a:bodyPr/>
          <a:lstStyle/>
          <a:p>
            <a:pPr algn="ctr"/>
            <a:r>
              <a:rPr lang="es-PA" dirty="0" smtClean="0"/>
              <a:t>conclusiones</a:t>
            </a:r>
            <a:endParaRPr lang="es-PA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PA" dirty="0" smtClean="0"/>
              <a:t>Aceptar el conflicto como parte de las relaciones interpersonales.</a:t>
            </a:r>
          </a:p>
          <a:p>
            <a:pPr algn="just"/>
            <a:r>
              <a:rPr lang="es-PA" dirty="0" smtClean="0"/>
              <a:t>Conducir los conflictos beneficiosamente, verlos como una oportunidad para descubrir y desarrollar actitudes, habilidades y destrezas. </a:t>
            </a:r>
          </a:p>
          <a:p>
            <a:pPr algn="just"/>
            <a:r>
              <a:rPr lang="es-PA" dirty="0" smtClean="0"/>
              <a:t>Prepararnos como agentes mediadores en diversos contextos y situaciones conflictivas.</a:t>
            </a:r>
          </a:p>
          <a:p>
            <a:pPr algn="just"/>
            <a:r>
              <a:rPr lang="es-PA" dirty="0" smtClean="0"/>
              <a:t>Desarrollar y potenciar en los estudiantes habilidades mediadoras para la solución de conflictos.</a:t>
            </a:r>
          </a:p>
          <a:p>
            <a:pPr algn="just"/>
            <a:r>
              <a:rPr lang="es-PA" dirty="0" smtClean="0"/>
              <a:t>Elaborar una guía práctica que oriente a docentes, estudiantes y administrativos en la solución de los conflictos.</a:t>
            </a:r>
          </a:p>
          <a:p>
            <a:pPr algn="just"/>
            <a:endParaRPr lang="es-PA" dirty="0" smtClean="0"/>
          </a:p>
          <a:p>
            <a:pPr algn="just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4972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966</TotalTime>
  <Words>484</Words>
  <Application>Microsoft Office PowerPoint</Application>
  <PresentationFormat>Presentación en pantalla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Opulento</vt:lpstr>
      <vt:lpstr>CAPÍTULO 6 habilidades interpersonales para la resolución de conflictos</vt:lpstr>
      <vt:lpstr>Presentación de PowerPoint</vt:lpstr>
      <vt:lpstr>DEFINICIÓN DE CONFLICTO</vt:lpstr>
      <vt:lpstr>Presentación de PowerPoint</vt:lpstr>
      <vt:lpstr>causas de conflictos</vt:lpstr>
      <vt:lpstr>Tipos de conflictos</vt:lpstr>
      <vt:lpstr>Presentación de PowerPoint</vt:lpstr>
      <vt:lpstr>Habilidades interpersonales: Acciones y Valores que se pueden aplicar para la solución de conflicto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meduca</dc:creator>
  <cp:lastModifiedBy>Ivan Dominguez</cp:lastModifiedBy>
  <cp:revision>36</cp:revision>
  <dcterms:created xsi:type="dcterms:W3CDTF">2012-04-20T01:53:18Z</dcterms:created>
  <dcterms:modified xsi:type="dcterms:W3CDTF">2012-04-20T19:41:38Z</dcterms:modified>
</cp:coreProperties>
</file>