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63" r:id="rId2"/>
    <p:sldId id="262" r:id="rId3"/>
    <p:sldId id="264" r:id="rId4"/>
    <p:sldId id="266" r:id="rId5"/>
    <p:sldId id="267" r:id="rId6"/>
  </p:sldIdLst>
  <p:sldSz cx="9144000" cy="6858000" type="screen4x3"/>
  <p:notesSz cx="7102475" cy="9388475"/>
  <p:defaultTextStyle>
    <a:defPPr>
      <a:defRPr lang="es-ES"/>
    </a:defPPr>
    <a:lvl1pPr algn="l" rtl="0" fontAlgn="base">
      <a:spcBef>
        <a:spcPct val="0"/>
      </a:spcBef>
      <a:spcAft>
        <a:spcPct val="0"/>
      </a:spcAft>
      <a:defRPr sz="1400" i="1" kern="1200">
        <a:solidFill>
          <a:schemeClr val="tx1"/>
        </a:solidFill>
        <a:latin typeface="Arial" charset="0"/>
        <a:ea typeface="+mn-ea"/>
        <a:cs typeface="+mn-cs"/>
      </a:defRPr>
    </a:lvl1pPr>
    <a:lvl2pPr marL="457200" algn="l" rtl="0" fontAlgn="base">
      <a:spcBef>
        <a:spcPct val="0"/>
      </a:spcBef>
      <a:spcAft>
        <a:spcPct val="0"/>
      </a:spcAft>
      <a:defRPr sz="1400" i="1" kern="1200">
        <a:solidFill>
          <a:schemeClr val="tx1"/>
        </a:solidFill>
        <a:latin typeface="Arial" charset="0"/>
        <a:ea typeface="+mn-ea"/>
        <a:cs typeface="+mn-cs"/>
      </a:defRPr>
    </a:lvl2pPr>
    <a:lvl3pPr marL="914400" algn="l" rtl="0" fontAlgn="base">
      <a:spcBef>
        <a:spcPct val="0"/>
      </a:spcBef>
      <a:spcAft>
        <a:spcPct val="0"/>
      </a:spcAft>
      <a:defRPr sz="1400" i="1" kern="1200">
        <a:solidFill>
          <a:schemeClr val="tx1"/>
        </a:solidFill>
        <a:latin typeface="Arial" charset="0"/>
        <a:ea typeface="+mn-ea"/>
        <a:cs typeface="+mn-cs"/>
      </a:defRPr>
    </a:lvl3pPr>
    <a:lvl4pPr marL="1371600" algn="l" rtl="0" fontAlgn="base">
      <a:spcBef>
        <a:spcPct val="0"/>
      </a:spcBef>
      <a:spcAft>
        <a:spcPct val="0"/>
      </a:spcAft>
      <a:defRPr sz="1400" i="1" kern="1200">
        <a:solidFill>
          <a:schemeClr val="tx1"/>
        </a:solidFill>
        <a:latin typeface="Arial" charset="0"/>
        <a:ea typeface="+mn-ea"/>
        <a:cs typeface="+mn-cs"/>
      </a:defRPr>
    </a:lvl4pPr>
    <a:lvl5pPr marL="1828800" algn="l" rtl="0" fontAlgn="base">
      <a:spcBef>
        <a:spcPct val="0"/>
      </a:spcBef>
      <a:spcAft>
        <a:spcPct val="0"/>
      </a:spcAft>
      <a:defRPr sz="1400" i="1" kern="1200">
        <a:solidFill>
          <a:schemeClr val="tx1"/>
        </a:solidFill>
        <a:latin typeface="Arial" charset="0"/>
        <a:ea typeface="+mn-ea"/>
        <a:cs typeface="+mn-cs"/>
      </a:defRPr>
    </a:lvl5pPr>
    <a:lvl6pPr marL="2286000" algn="l" defTabSz="914400" rtl="0" eaLnBrk="1" latinLnBrk="0" hangingPunct="1">
      <a:defRPr sz="1400" i="1" kern="1200">
        <a:solidFill>
          <a:schemeClr val="tx1"/>
        </a:solidFill>
        <a:latin typeface="Arial" charset="0"/>
        <a:ea typeface="+mn-ea"/>
        <a:cs typeface="+mn-cs"/>
      </a:defRPr>
    </a:lvl6pPr>
    <a:lvl7pPr marL="2743200" algn="l" defTabSz="914400" rtl="0" eaLnBrk="1" latinLnBrk="0" hangingPunct="1">
      <a:defRPr sz="1400" i="1" kern="1200">
        <a:solidFill>
          <a:schemeClr val="tx1"/>
        </a:solidFill>
        <a:latin typeface="Arial" charset="0"/>
        <a:ea typeface="+mn-ea"/>
        <a:cs typeface="+mn-cs"/>
      </a:defRPr>
    </a:lvl7pPr>
    <a:lvl8pPr marL="3200400" algn="l" defTabSz="914400" rtl="0" eaLnBrk="1" latinLnBrk="0" hangingPunct="1">
      <a:defRPr sz="1400" i="1" kern="1200">
        <a:solidFill>
          <a:schemeClr val="tx1"/>
        </a:solidFill>
        <a:latin typeface="Arial" charset="0"/>
        <a:ea typeface="+mn-ea"/>
        <a:cs typeface="+mn-cs"/>
      </a:defRPr>
    </a:lvl8pPr>
    <a:lvl9pPr marL="3657600" algn="l" defTabSz="914400" rtl="0" eaLnBrk="1" latinLnBrk="0" hangingPunct="1">
      <a:defRPr sz="1400" i="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E3"/>
    <a:srgbClr val="D1FCFB"/>
    <a:srgbClr val="D5F6F5"/>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p:scale>
          <a:sx n="66" d="100"/>
          <a:sy n="66" d="100"/>
        </p:scale>
        <p:origin x="-1494" y="-2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4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image" Target="../media/image4.png"/><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78163"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defTabSz="942975">
              <a:defRPr sz="1200" i="0">
                <a:latin typeface="Times New Roman" pitchFamily="18" charset="0"/>
              </a:defRPr>
            </a:lvl1pPr>
          </a:lstStyle>
          <a:p>
            <a:endParaRPr lang="es-ES"/>
          </a:p>
        </p:txBody>
      </p:sp>
      <p:sp>
        <p:nvSpPr>
          <p:cNvPr id="9219" name="Rectangle 3"/>
          <p:cNvSpPr>
            <a:spLocks noGrp="1" noChangeArrowheads="1"/>
          </p:cNvSpPr>
          <p:nvPr>
            <p:ph type="dt" sz="quarter" idx="1"/>
          </p:nvPr>
        </p:nvSpPr>
        <p:spPr bwMode="auto">
          <a:xfrm>
            <a:off x="4024313" y="0"/>
            <a:ext cx="3078162"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algn="r" defTabSz="942975">
              <a:defRPr sz="1200" i="0">
                <a:latin typeface="Times New Roman" pitchFamily="18" charset="0"/>
              </a:defRPr>
            </a:lvl1pPr>
          </a:lstStyle>
          <a:p>
            <a:endParaRPr lang="es-ES"/>
          </a:p>
        </p:txBody>
      </p:sp>
      <p:sp>
        <p:nvSpPr>
          <p:cNvPr id="9220" name="Rectangle 4"/>
          <p:cNvSpPr>
            <a:spLocks noGrp="1" noChangeArrowheads="1"/>
          </p:cNvSpPr>
          <p:nvPr>
            <p:ph type="ftr" sz="quarter" idx="2"/>
          </p:nvPr>
        </p:nvSpPr>
        <p:spPr bwMode="auto">
          <a:xfrm>
            <a:off x="0" y="8918575"/>
            <a:ext cx="3078163"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defTabSz="942975">
              <a:defRPr sz="1200" i="0">
                <a:latin typeface="Times New Roman" pitchFamily="18" charset="0"/>
              </a:defRPr>
            </a:lvl1pPr>
          </a:lstStyle>
          <a:p>
            <a:endParaRPr lang="es-ES"/>
          </a:p>
        </p:txBody>
      </p:sp>
      <p:sp>
        <p:nvSpPr>
          <p:cNvPr id="9221" name="Rectangle 5"/>
          <p:cNvSpPr>
            <a:spLocks noGrp="1" noChangeArrowheads="1"/>
          </p:cNvSpPr>
          <p:nvPr>
            <p:ph type="sldNum" sz="quarter" idx="3"/>
          </p:nvPr>
        </p:nvSpPr>
        <p:spPr bwMode="auto">
          <a:xfrm>
            <a:off x="4024313" y="8918575"/>
            <a:ext cx="3078162"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algn="r" defTabSz="942975">
              <a:defRPr sz="1200" i="0">
                <a:latin typeface="Times New Roman" pitchFamily="18" charset="0"/>
              </a:defRPr>
            </a:lvl1pPr>
          </a:lstStyle>
          <a:p>
            <a:fld id="{F242AA62-44EA-4CDE-B720-A792D77364EB}" type="slidenum">
              <a:rPr lang="es-ES"/>
              <a:pPr/>
              <a:t>‹Nº›</a:t>
            </a:fld>
            <a:endParaRPr lang="es-ES"/>
          </a:p>
        </p:txBody>
      </p:sp>
    </p:spTree>
    <p:extLst>
      <p:ext uri="{BB962C8B-B14F-4D97-AF65-F5344CB8AC3E}">
        <p14:creationId xmlns:p14="http://schemas.microsoft.com/office/powerpoint/2010/main" val="128944951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DA919453-BC07-4901-96C5-252E255A4089}" type="slidenum">
              <a:rPr lang="es-ES"/>
              <a:pPr/>
              <a:t>‹Nº›</a:t>
            </a:fld>
            <a:endParaRPr lang="es-ES"/>
          </a:p>
        </p:txBody>
      </p:sp>
    </p:spTree>
    <p:extLst>
      <p:ext uri="{BB962C8B-B14F-4D97-AF65-F5344CB8AC3E}">
        <p14:creationId xmlns:p14="http://schemas.microsoft.com/office/powerpoint/2010/main" val="2992514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B04C1D9A-0C5C-496F-B116-8BBEAEC08B4A}" type="slidenum">
              <a:rPr lang="es-ES"/>
              <a:pPr/>
              <a:t>‹Nº›</a:t>
            </a:fld>
            <a:endParaRPr lang="es-ES"/>
          </a:p>
        </p:txBody>
      </p:sp>
    </p:spTree>
    <p:extLst>
      <p:ext uri="{BB962C8B-B14F-4D97-AF65-F5344CB8AC3E}">
        <p14:creationId xmlns:p14="http://schemas.microsoft.com/office/powerpoint/2010/main" val="1892294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13DEBC8C-07D7-423D-96D4-2DE35C8A072B}" type="slidenum">
              <a:rPr lang="es-ES"/>
              <a:pPr/>
              <a:t>‹Nº›</a:t>
            </a:fld>
            <a:endParaRPr lang="es-ES"/>
          </a:p>
        </p:txBody>
      </p:sp>
    </p:spTree>
    <p:extLst>
      <p:ext uri="{BB962C8B-B14F-4D97-AF65-F5344CB8AC3E}">
        <p14:creationId xmlns:p14="http://schemas.microsoft.com/office/powerpoint/2010/main" val="2253521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31BAB3E4-8BEA-4BB5-95F4-4D453442B8A1}" type="slidenum">
              <a:rPr lang="es-ES"/>
              <a:pPr/>
              <a:t>‹Nº›</a:t>
            </a:fld>
            <a:endParaRPr lang="es-ES"/>
          </a:p>
        </p:txBody>
      </p:sp>
    </p:spTree>
    <p:extLst>
      <p:ext uri="{BB962C8B-B14F-4D97-AF65-F5344CB8AC3E}">
        <p14:creationId xmlns:p14="http://schemas.microsoft.com/office/powerpoint/2010/main" val="880260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A24D6A6D-582E-44E1-AFD5-471F96A9A58C}" type="slidenum">
              <a:rPr lang="es-ES"/>
              <a:pPr/>
              <a:t>‹Nº›</a:t>
            </a:fld>
            <a:endParaRPr lang="es-ES"/>
          </a:p>
        </p:txBody>
      </p:sp>
    </p:spTree>
    <p:extLst>
      <p:ext uri="{BB962C8B-B14F-4D97-AF65-F5344CB8AC3E}">
        <p14:creationId xmlns:p14="http://schemas.microsoft.com/office/powerpoint/2010/main" val="2706671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3359F0B3-2B62-4ABF-92F7-695EF1B3C135}" type="slidenum">
              <a:rPr lang="es-ES"/>
              <a:pPr/>
              <a:t>‹Nº›</a:t>
            </a:fld>
            <a:endParaRPr lang="es-ES"/>
          </a:p>
        </p:txBody>
      </p:sp>
    </p:spTree>
    <p:extLst>
      <p:ext uri="{BB962C8B-B14F-4D97-AF65-F5344CB8AC3E}">
        <p14:creationId xmlns:p14="http://schemas.microsoft.com/office/powerpoint/2010/main" val="4161587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2DAFDA83-B984-4045-AAD8-15ED698ABFCA}" type="slidenum">
              <a:rPr lang="es-ES"/>
              <a:pPr/>
              <a:t>‹Nº›</a:t>
            </a:fld>
            <a:endParaRPr lang="es-ES"/>
          </a:p>
        </p:txBody>
      </p:sp>
    </p:spTree>
    <p:extLst>
      <p:ext uri="{BB962C8B-B14F-4D97-AF65-F5344CB8AC3E}">
        <p14:creationId xmlns:p14="http://schemas.microsoft.com/office/powerpoint/2010/main" val="3369985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D4C9C9BA-4F7E-4AE1-AA9A-331DA93F32CE}" type="slidenum">
              <a:rPr lang="es-ES"/>
              <a:pPr/>
              <a:t>‹Nº›</a:t>
            </a:fld>
            <a:endParaRPr lang="es-ES"/>
          </a:p>
        </p:txBody>
      </p:sp>
    </p:spTree>
    <p:extLst>
      <p:ext uri="{BB962C8B-B14F-4D97-AF65-F5344CB8AC3E}">
        <p14:creationId xmlns:p14="http://schemas.microsoft.com/office/powerpoint/2010/main" val="2546350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DF7E0F43-7C0A-45F6-A83D-7ADAA5B2E85B}" type="slidenum">
              <a:rPr lang="es-ES"/>
              <a:pPr/>
              <a:t>‹Nº›</a:t>
            </a:fld>
            <a:endParaRPr lang="es-ES"/>
          </a:p>
        </p:txBody>
      </p:sp>
    </p:spTree>
    <p:extLst>
      <p:ext uri="{BB962C8B-B14F-4D97-AF65-F5344CB8AC3E}">
        <p14:creationId xmlns:p14="http://schemas.microsoft.com/office/powerpoint/2010/main" val="648362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3ABA4C3B-A0C2-4FFC-BEED-504361C87096}" type="slidenum">
              <a:rPr lang="es-ES"/>
              <a:pPr/>
              <a:t>‹Nº›</a:t>
            </a:fld>
            <a:endParaRPr lang="es-ES"/>
          </a:p>
        </p:txBody>
      </p:sp>
    </p:spTree>
    <p:extLst>
      <p:ext uri="{BB962C8B-B14F-4D97-AF65-F5344CB8AC3E}">
        <p14:creationId xmlns:p14="http://schemas.microsoft.com/office/powerpoint/2010/main" val="2381003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8EB5FD0B-D9F4-45B5-9CDB-526BCF91B2F1}" type="slidenum">
              <a:rPr lang="es-ES"/>
              <a:pPr/>
              <a:t>‹Nº›</a:t>
            </a:fld>
            <a:endParaRPr lang="es-ES"/>
          </a:p>
        </p:txBody>
      </p:sp>
    </p:spTree>
    <p:extLst>
      <p:ext uri="{BB962C8B-B14F-4D97-AF65-F5344CB8AC3E}">
        <p14:creationId xmlns:p14="http://schemas.microsoft.com/office/powerpoint/2010/main" val="1892674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i="0">
                <a:latin typeface="+mn-lt"/>
              </a:defRPr>
            </a:lvl1pPr>
          </a:lstStyle>
          <a:p>
            <a:endParaRPr lang="es-E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i="0">
                <a:latin typeface="+mn-lt"/>
              </a:defRPr>
            </a:lvl1pPr>
          </a:lstStyle>
          <a:p>
            <a:endParaRPr lang="es-E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i="0">
                <a:latin typeface="+mn-lt"/>
              </a:defRPr>
            </a:lvl1pPr>
          </a:lstStyle>
          <a:p>
            <a:fld id="{10ED0542-1791-4976-9D18-0E806ABC7B4B}"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6.png"/><Relationship Id="rId18" Type="http://schemas.openxmlformats.org/officeDocument/2006/relationships/oleObject" Target="../embeddings/oleObject6.bin"/><Relationship Id="rId3" Type="http://schemas.openxmlformats.org/officeDocument/2006/relationships/hyperlink" Target="http://assistenza.tiscali.it/software/windows/" TargetMode="External"/><Relationship Id="rId21" Type="http://schemas.openxmlformats.org/officeDocument/2006/relationships/image" Target="../media/image10.png"/><Relationship Id="rId7" Type="http://schemas.openxmlformats.org/officeDocument/2006/relationships/image" Target="../media/image13.jpeg"/><Relationship Id="rId12" Type="http://schemas.openxmlformats.org/officeDocument/2006/relationships/oleObject" Target="../embeddings/oleObject3.bin"/><Relationship Id="rId17" Type="http://schemas.openxmlformats.org/officeDocument/2006/relationships/image" Target="../media/image8.png"/><Relationship Id="rId2" Type="http://schemas.openxmlformats.org/officeDocument/2006/relationships/slideLayout" Target="../slideLayouts/slideLayout7.xml"/><Relationship Id="rId16" Type="http://schemas.openxmlformats.org/officeDocument/2006/relationships/oleObject" Target="../embeddings/oleObject5.bin"/><Relationship Id="rId20" Type="http://schemas.openxmlformats.org/officeDocument/2006/relationships/oleObject" Target="../embeddings/oleObject7.bin"/><Relationship Id="rId1" Type="http://schemas.openxmlformats.org/officeDocument/2006/relationships/vmlDrawing" Target="../drawings/vmlDrawing1.vml"/><Relationship Id="rId6" Type="http://schemas.openxmlformats.org/officeDocument/2006/relationships/image" Target="../media/image12.png"/><Relationship Id="rId11" Type="http://schemas.openxmlformats.org/officeDocument/2006/relationships/image" Target="../media/image5.png"/><Relationship Id="rId5" Type="http://schemas.openxmlformats.org/officeDocument/2006/relationships/hyperlink" Target="http://assistenza.tiscali.it/software/mac_os/" TargetMode="External"/><Relationship Id="rId15" Type="http://schemas.openxmlformats.org/officeDocument/2006/relationships/image" Target="../media/image7.png"/><Relationship Id="rId10" Type="http://schemas.openxmlformats.org/officeDocument/2006/relationships/oleObject" Target="../embeddings/oleObject2.bin"/><Relationship Id="rId19" Type="http://schemas.openxmlformats.org/officeDocument/2006/relationships/image" Target="../media/image9.png"/><Relationship Id="rId4" Type="http://schemas.openxmlformats.org/officeDocument/2006/relationships/image" Target="../media/image11.png"/><Relationship Id="rId9" Type="http://schemas.openxmlformats.org/officeDocument/2006/relationships/image" Target="../media/image4.png"/><Relationship Id="rId1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639763" y="2976563"/>
            <a:ext cx="8137525" cy="2847975"/>
          </a:xfrm>
          <a:prstGeom prst="rect">
            <a:avLst/>
          </a:prstGeom>
          <a:solidFill>
            <a:srgbClr val="FFFFE3"/>
          </a:solidFill>
          <a:ln w="9525">
            <a:solidFill>
              <a:schemeClr val="tx1"/>
            </a:solidFill>
            <a:miter lim="800000"/>
            <a:headEnd/>
            <a:tailEnd/>
          </a:ln>
          <a:effectLst>
            <a:outerShdw dist="107763" dir="2700000" algn="ctr" rotWithShape="0">
              <a:schemeClr val="bg2"/>
            </a:outerShdw>
          </a:effectLst>
        </p:spPr>
        <p:txBody>
          <a:bodyPr>
            <a:spAutoFit/>
          </a:bodyPr>
          <a:lstStyle/>
          <a:p>
            <a:pPr algn="just"/>
            <a:r>
              <a:rPr lang="es-ES_tradnl" sz="1800" i="0"/>
              <a:t>Un computador es básicamente una máquina cuya función  principal es procesar información.</a:t>
            </a:r>
          </a:p>
          <a:p>
            <a:pPr algn="just"/>
            <a:endParaRPr lang="es-ES_tradnl" sz="1800" i="0"/>
          </a:p>
          <a:p>
            <a:pPr algn="just"/>
            <a:r>
              <a:rPr lang="es-ES_tradnl" sz="1800" i="0"/>
              <a:t>¿qué significa </a:t>
            </a:r>
            <a:r>
              <a:rPr lang="es-ES_tradnl" sz="1800" b="1"/>
              <a:t>“procesar información”</a:t>
            </a:r>
            <a:r>
              <a:rPr lang="es-ES_tradnl" sz="1800" i="0"/>
              <a:t>?. </a:t>
            </a:r>
          </a:p>
          <a:p>
            <a:pPr algn="just"/>
            <a:endParaRPr lang="es-ES" sz="1800" i="0"/>
          </a:p>
          <a:p>
            <a:pPr algn="just"/>
            <a:r>
              <a:rPr lang="es-ES_tradnl" sz="1800" i="0"/>
              <a:t>La acción de “procesar” se relaciona con el acto de modificar o transformar algo de su estado original a uno nuevo. El computador puede procesar información de distinto tipo: texto, números, imágenes, sonidos, etc. La información con la que trabaja el computador debe ser ingresada por el usuario.</a:t>
            </a:r>
            <a:endParaRPr lang="es-ES" sz="1800" i="0"/>
          </a:p>
        </p:txBody>
      </p:sp>
      <p:pic>
        <p:nvPicPr>
          <p:cNvPr id="11267" name="Picture 3" descr="j009220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17900" y="1663700"/>
            <a:ext cx="1633538"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AutoShape 4"/>
          <p:cNvSpPr>
            <a:spLocks noChangeArrowheads="1"/>
          </p:cNvSpPr>
          <p:nvPr/>
        </p:nvSpPr>
        <p:spPr bwMode="auto">
          <a:xfrm>
            <a:off x="3603625" y="419100"/>
            <a:ext cx="2105025" cy="619125"/>
          </a:xfrm>
          <a:prstGeom prst="wedgeRoundRectCallout">
            <a:avLst>
              <a:gd name="adj1" fmla="val 6333"/>
              <a:gd name="adj2" fmla="val 170514"/>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s-ES_tradnl" b="1" i="0"/>
              <a:t>¿Qué es y qué hace  un computador?</a:t>
            </a:r>
            <a:endParaRPr lang="es-ES" b="1" i="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798513" y="752475"/>
            <a:ext cx="7753350" cy="4991100"/>
          </a:xfrm>
          <a:prstGeom prst="rect">
            <a:avLst/>
          </a:prstGeom>
          <a:solidFill>
            <a:srgbClr val="FFFFE3"/>
          </a:solidFill>
          <a:ln w="9525">
            <a:solidFill>
              <a:schemeClr val="tx1"/>
            </a:solidFill>
            <a:miter lim="800000"/>
            <a:headEnd/>
            <a:tailEnd/>
          </a:ln>
          <a:effectLst>
            <a:outerShdw dist="107763" dir="2700000" algn="ctr" rotWithShape="0">
              <a:schemeClr val="bg2"/>
            </a:outerShdw>
          </a:effectLst>
        </p:spPr>
        <p:txBody>
          <a:bodyPr>
            <a:spAutoFit/>
          </a:bodyPr>
          <a:lstStyle/>
          <a:p>
            <a:pPr algn="ctr"/>
            <a:r>
              <a:rPr lang="es-ES_tradnl" sz="1600" b="1" i="0"/>
              <a:t>LA CAPACIDAD DEL COMPUTADOR PARA PROCESAR INFORMACIÓN PUEDE RESUMIRSE A TRAVÉS DE LAS SIGUIENTES FUNCIONES BÁSICAS:</a:t>
            </a:r>
          </a:p>
          <a:p>
            <a:pPr algn="just"/>
            <a:endParaRPr lang="es-ES_tradnl" sz="1600" b="1" i="0"/>
          </a:p>
          <a:p>
            <a:pPr algn="just"/>
            <a:r>
              <a:rPr lang="es-ES_tradnl" sz="1600" b="1" i="0"/>
              <a:t>Almacenar Información</a:t>
            </a:r>
            <a:r>
              <a:rPr lang="es-ES_tradnl" sz="1600" i="0"/>
              <a:t>: El computador tiene la capacidad de guardar, en un espacio reducido, gran cantidad de información que de otro modo tendríamos que conservar en miles de hojas.</a:t>
            </a:r>
          </a:p>
          <a:p>
            <a:pPr algn="just"/>
            <a:endParaRPr lang="es-ES_tradnl" sz="1600" i="0"/>
          </a:p>
          <a:p>
            <a:pPr algn="just"/>
            <a:r>
              <a:rPr lang="es-ES_tradnl" sz="1600" b="1" i="0"/>
              <a:t>Organizar Información:</a:t>
            </a:r>
            <a:r>
              <a:rPr lang="es-ES_tradnl" sz="1600" i="0"/>
              <a:t> Esta función le ofrece al usuario la opción de ordenarla u organizarla de acuerdo a su propias necesidades y estilo personal, de tal forma que podamos encontrarla y examinarla cuanta veces deseemos.</a:t>
            </a:r>
          </a:p>
          <a:p>
            <a:pPr algn="just"/>
            <a:endParaRPr lang="es-ES_tradnl" sz="1600" b="1" i="0"/>
          </a:p>
          <a:p>
            <a:pPr algn="just"/>
            <a:r>
              <a:rPr lang="es-ES_tradnl" sz="1600" b="1" i="0"/>
              <a:t>Recuperar Información</a:t>
            </a:r>
            <a:r>
              <a:rPr lang="es-ES_tradnl" sz="1600" i="0"/>
              <a:t>: Su gran capacidad de almacenar información sería inútil si no pudiéramos recuperarla y examinarla rápida y fácilmente. Al respecto, el computador nos ofrece la posibilidad de revisar de forma instantánea y precisa cualquier información que hayamos guardado previamente en él.</a:t>
            </a:r>
          </a:p>
          <a:p>
            <a:pPr algn="just"/>
            <a:endParaRPr lang="es-ES_tradnl" sz="1600" i="0"/>
          </a:p>
          <a:p>
            <a:pPr algn="just"/>
            <a:r>
              <a:rPr lang="es-ES_tradnl" sz="1600" b="1" i="0"/>
              <a:t>Transmitir Información:</a:t>
            </a:r>
            <a:r>
              <a:rPr lang="es-ES_tradnl" sz="1600" i="0"/>
              <a:t> Una de las funciones más importantes que posee el computador, es la posibilidad de compartir información entre usuarios de manera rápida, segura y exacta. Esta fantástica función dependerá si nuestro computador se encuentra conectado a Internet o a una red local.  </a:t>
            </a:r>
            <a:endParaRPr lang="es-ES" sz="1600" i="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0750" y="2051050"/>
            <a:ext cx="1943100" cy="175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1" name="AutoShape 3"/>
          <p:cNvSpPr>
            <a:spLocks noChangeArrowheads="1"/>
          </p:cNvSpPr>
          <p:nvPr/>
        </p:nvSpPr>
        <p:spPr bwMode="auto">
          <a:xfrm>
            <a:off x="4087813" y="1425575"/>
            <a:ext cx="504825" cy="393700"/>
          </a:xfrm>
          <a:prstGeom prst="downArrowCallout">
            <a:avLst>
              <a:gd name="adj1" fmla="val 32056"/>
              <a:gd name="adj2" fmla="val 31855"/>
              <a:gd name="adj3" fmla="val 16667"/>
              <a:gd name="adj4" fmla="val 66667"/>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sp>
        <p:nvSpPr>
          <p:cNvPr id="12292" name="Text Box 4"/>
          <p:cNvSpPr txBox="1">
            <a:spLocks noChangeArrowheads="1"/>
          </p:cNvSpPr>
          <p:nvPr/>
        </p:nvSpPr>
        <p:spPr bwMode="auto">
          <a:xfrm>
            <a:off x="2795588" y="725488"/>
            <a:ext cx="3227387" cy="835025"/>
          </a:xfrm>
          <a:prstGeom prst="rect">
            <a:avLst/>
          </a:prstGeom>
          <a:solidFill>
            <a:srgbClr val="FFFFE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ES_tradnl" sz="1600" i="0"/>
              <a:t>Procesamiento de la información e instrucciones  ingresadas por el usuario.</a:t>
            </a:r>
            <a:endParaRPr lang="es-ES" sz="1600" i="0"/>
          </a:p>
        </p:txBody>
      </p:sp>
      <p:sp>
        <p:nvSpPr>
          <p:cNvPr id="12293" name="Text Box 5"/>
          <p:cNvSpPr txBox="1">
            <a:spLocks noChangeArrowheads="1"/>
          </p:cNvSpPr>
          <p:nvPr/>
        </p:nvSpPr>
        <p:spPr bwMode="auto">
          <a:xfrm>
            <a:off x="434975" y="2654300"/>
            <a:ext cx="2886075" cy="590550"/>
          </a:xfrm>
          <a:prstGeom prst="rect">
            <a:avLst/>
          </a:prstGeom>
          <a:solidFill>
            <a:srgbClr val="FFFFE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ES_tradnl" sz="1600" i="0"/>
              <a:t>Información e instrucciones ingresadas por el usuario</a:t>
            </a:r>
            <a:endParaRPr lang="es-ES" sz="1600" i="0"/>
          </a:p>
        </p:txBody>
      </p:sp>
      <p:sp>
        <p:nvSpPr>
          <p:cNvPr id="12294" name="Text Box 6"/>
          <p:cNvSpPr txBox="1">
            <a:spLocks noChangeArrowheads="1"/>
          </p:cNvSpPr>
          <p:nvPr/>
        </p:nvSpPr>
        <p:spPr bwMode="auto">
          <a:xfrm>
            <a:off x="5695950" y="2192338"/>
            <a:ext cx="2979738" cy="1323975"/>
          </a:xfrm>
          <a:prstGeom prst="rect">
            <a:avLst/>
          </a:prstGeom>
          <a:solidFill>
            <a:srgbClr val="FFFFE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ES_tradnl" sz="1600" i="0"/>
              <a:t>Entrega de los resultados de los procesos realizados por el computador de acuerdo a la información e instrucciones ingresadas por el usuario.</a:t>
            </a:r>
            <a:endParaRPr lang="es-ES" sz="1600" i="0"/>
          </a:p>
        </p:txBody>
      </p:sp>
      <p:pic>
        <p:nvPicPr>
          <p:cNvPr id="12295" name="Picture 7" descr="BD07030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48075" y="4848225"/>
            <a:ext cx="1770063" cy="1571625"/>
          </a:xfrm>
          <a:prstGeom prst="rect">
            <a:avLst/>
          </a:prstGeom>
          <a:noFill/>
          <a:extLst>
            <a:ext uri="{909E8E84-426E-40DD-AFC4-6F175D3DCCD1}">
              <a14:hiddenFill xmlns:a14="http://schemas.microsoft.com/office/drawing/2010/main">
                <a:solidFill>
                  <a:srgbClr val="FFFFFF"/>
                </a:solidFill>
              </a14:hiddenFill>
            </a:ext>
          </a:extLst>
        </p:spPr>
      </p:pic>
      <p:sp>
        <p:nvSpPr>
          <p:cNvPr id="12296" name="AutoShape 8"/>
          <p:cNvSpPr>
            <a:spLocks noChangeArrowheads="1"/>
          </p:cNvSpPr>
          <p:nvPr/>
        </p:nvSpPr>
        <p:spPr bwMode="auto">
          <a:xfrm>
            <a:off x="5621338" y="4106863"/>
            <a:ext cx="2262187" cy="1311275"/>
          </a:xfrm>
          <a:prstGeom prst="wedgeRoundRectCallout">
            <a:avLst>
              <a:gd name="adj1" fmla="val -64106"/>
              <a:gd name="adj2" fmla="val 45884"/>
              <a:gd name="adj3" fmla="val 16667"/>
            </a:avLst>
          </a:prstGeom>
          <a:solidFill>
            <a:srgbClr val="FFFFE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es-ES" i="0"/>
              <a:t>Soy una máquina, dependo de la información e instrucciones que me des...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546100" y="538163"/>
            <a:ext cx="8218488" cy="1323975"/>
          </a:xfrm>
          <a:prstGeom prst="rect">
            <a:avLst/>
          </a:prstGeom>
          <a:solidFill>
            <a:srgbClr val="FFFFE3"/>
          </a:solidFill>
          <a:ln w="9525">
            <a:solidFill>
              <a:schemeClr val="tx1"/>
            </a:solidFill>
            <a:miter lim="800000"/>
            <a:headEnd/>
            <a:tailEnd/>
          </a:ln>
          <a:effectLst>
            <a:outerShdw dist="53882" dir="2700000" algn="ctr" rotWithShape="0">
              <a:schemeClr val="bg2"/>
            </a:outerShdw>
          </a:effectLst>
        </p:spPr>
        <p:txBody>
          <a:bodyPr>
            <a:spAutoFit/>
          </a:bodyPr>
          <a:lstStyle/>
          <a:p>
            <a:pPr algn="just"/>
            <a:r>
              <a:rPr lang="es-ES_tradnl" sz="1600" b="1" i="0" u="sng"/>
              <a:t>EL HARDWARE</a:t>
            </a:r>
          </a:p>
          <a:p>
            <a:pPr algn="just"/>
            <a:r>
              <a:rPr lang="es-ES_tradnl" sz="1600" i="0"/>
              <a:t>El hardware del computador puede definirse como todas aquellas partes físicas o materiales que podemos ver y tocar. Por ejemplo, el monitor, el teclado, el mouse, el disco duro, el gabinete o carcaza, etc. Es decir, el aparato en sí mismo con sus partes internas como externas.</a:t>
            </a:r>
            <a:endParaRPr lang="es-ES" sz="1600" i="0"/>
          </a:p>
        </p:txBody>
      </p:sp>
      <p:sp>
        <p:nvSpPr>
          <p:cNvPr id="14339" name="Rectangle 3"/>
          <p:cNvSpPr>
            <a:spLocks noChangeArrowheads="1"/>
          </p:cNvSpPr>
          <p:nvPr/>
        </p:nvSpPr>
        <p:spPr bwMode="auto">
          <a:xfrm>
            <a:off x="563563" y="2259013"/>
            <a:ext cx="8243887" cy="1079500"/>
          </a:xfrm>
          <a:prstGeom prst="rect">
            <a:avLst/>
          </a:prstGeom>
          <a:solidFill>
            <a:srgbClr val="FFFFE3"/>
          </a:solidFill>
          <a:ln w="9525">
            <a:solidFill>
              <a:schemeClr val="tx1"/>
            </a:solidFill>
            <a:miter lim="800000"/>
            <a:headEnd/>
            <a:tailEnd/>
          </a:ln>
          <a:effectLst>
            <a:outerShdw dist="53882" dir="2700000" algn="ctr" rotWithShape="0">
              <a:schemeClr val="bg2"/>
            </a:outerShdw>
          </a:effectLst>
        </p:spPr>
        <p:txBody>
          <a:bodyPr>
            <a:spAutoFit/>
          </a:bodyPr>
          <a:lstStyle/>
          <a:p>
            <a:pPr algn="just"/>
            <a:r>
              <a:rPr lang="es-ES" sz="1600" i="0"/>
              <a:t>De la manera más simple podríamos definir a la computadora como una caja</a:t>
            </a:r>
            <a:r>
              <a:rPr lang="es-ES_tradnl" sz="1600" i="0"/>
              <a:t> </a:t>
            </a:r>
            <a:r>
              <a:rPr lang="es-ES" sz="1600" i="0"/>
              <a:t>a la que se conectan una serie de dispositivos</a:t>
            </a:r>
            <a:r>
              <a:rPr lang="es-ES_tradnl" sz="1600" i="0"/>
              <a:t>, también conocidos como </a:t>
            </a:r>
            <a:r>
              <a:rPr lang="es-ES_tradnl" sz="1600" b="1" i="0"/>
              <a:t>“PERIFÉRICOS”</a:t>
            </a:r>
            <a:r>
              <a:rPr lang="es-ES_tradnl" sz="1600" i="0"/>
              <a:t>,</a:t>
            </a:r>
            <a:r>
              <a:rPr lang="es-ES" sz="1600" i="0"/>
              <a:t> que sirven para ingresar y</a:t>
            </a:r>
            <a:r>
              <a:rPr lang="es-ES_tradnl" sz="1600" i="0"/>
              <a:t> </a:t>
            </a:r>
            <a:r>
              <a:rPr lang="es-ES" sz="1600" i="0"/>
              <a:t>extraer información. La caja a la que nos referimos es el cerebro de la</a:t>
            </a:r>
            <a:r>
              <a:rPr lang="es-ES_tradnl" sz="1600" i="0"/>
              <a:t> </a:t>
            </a:r>
            <a:r>
              <a:rPr lang="es-ES" sz="1600" i="0"/>
              <a:t>computadora y es donde se procesa la información.</a:t>
            </a:r>
          </a:p>
        </p:txBody>
      </p:sp>
      <p:sp>
        <p:nvSpPr>
          <p:cNvPr id="14340" name="Rectangle 4"/>
          <p:cNvSpPr>
            <a:spLocks noChangeArrowheads="1"/>
          </p:cNvSpPr>
          <p:nvPr/>
        </p:nvSpPr>
        <p:spPr bwMode="auto">
          <a:xfrm>
            <a:off x="617538" y="3937000"/>
            <a:ext cx="8229600" cy="1568450"/>
          </a:xfrm>
          <a:prstGeom prst="rect">
            <a:avLst/>
          </a:prstGeom>
          <a:solidFill>
            <a:srgbClr val="FFFFE3"/>
          </a:solidFill>
          <a:ln w="9525">
            <a:solidFill>
              <a:schemeClr val="tx1"/>
            </a:solidFill>
            <a:miter lim="800000"/>
            <a:headEnd/>
            <a:tailEnd/>
          </a:ln>
          <a:effectLst>
            <a:outerShdw dist="53882" dir="2700000" algn="ctr" rotWithShape="0">
              <a:schemeClr val="bg2"/>
            </a:outerShdw>
          </a:effectLst>
        </p:spPr>
        <p:txBody>
          <a:bodyPr>
            <a:spAutoFit/>
          </a:bodyPr>
          <a:lstStyle/>
          <a:p>
            <a:pPr algn="just"/>
            <a:r>
              <a:rPr lang="es-ES_tradnl" sz="1600" b="1" i="0"/>
              <a:t>EL SOFTWARE</a:t>
            </a:r>
          </a:p>
          <a:p>
            <a:pPr algn="just"/>
            <a:r>
              <a:rPr lang="es-ES_tradnl" sz="1600" i="0"/>
              <a:t>En términos muy generales podríamos entender por software como el “conjunto de instrucciones que las computadoras emplean para manipular y procesar datos”. Sin el software la computadora sería un conjunto de dispositivos físicos sin utilidad alguna, tal como sería nuestro cuerpo sin un cerebro que le dijera qué hacer con brazos, piernas, boca, etc.</a:t>
            </a:r>
            <a:endParaRPr lang="es-ES" sz="1600" i="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455613" y="295275"/>
            <a:ext cx="8274050" cy="2790825"/>
          </a:xfrm>
          <a:prstGeom prst="rect">
            <a:avLst/>
          </a:prstGeom>
          <a:solidFill>
            <a:srgbClr val="FFFFE3"/>
          </a:solidFill>
          <a:ln w="9525">
            <a:solidFill>
              <a:schemeClr val="tx1"/>
            </a:solidFill>
            <a:miter lim="800000"/>
            <a:headEnd/>
            <a:tailEnd/>
          </a:ln>
          <a:effectLst>
            <a:outerShdw dist="53882" dir="2700000" algn="ctr" rotWithShape="0">
              <a:schemeClr val="bg2"/>
            </a:outerShdw>
          </a:effectLst>
        </p:spPr>
        <p:txBody>
          <a:bodyPr>
            <a:spAutoFit/>
          </a:bodyPr>
          <a:lstStyle/>
          <a:p>
            <a:pPr algn="just"/>
            <a:endParaRPr lang="es-ES_tradnl" sz="1600" i="0"/>
          </a:p>
          <a:p>
            <a:pPr algn="just"/>
            <a:r>
              <a:rPr lang="es-CL" sz="1600" i="0"/>
              <a:t>Los </a:t>
            </a:r>
            <a:r>
              <a:rPr lang="es-CL" sz="1600" b="1" i="0"/>
              <a:t>SOFTWARE PRODUCTIVOS</a:t>
            </a:r>
            <a:r>
              <a:rPr lang="es-CL" sz="1600" i="0"/>
              <a:t> son paquetes de órdenes e instrucciones que permiten cumplir una función o tarea determinada como, por ejemplo, procesar un texto, realizar cálculos matemáticos, procesar y ver imágenes y videos, navegar por internet, etc.</a:t>
            </a:r>
          </a:p>
          <a:p>
            <a:pPr algn="just"/>
            <a:endParaRPr lang="es-ES" sz="1600" i="0"/>
          </a:p>
          <a:p>
            <a:pPr algn="just"/>
            <a:r>
              <a:rPr lang="es-ES" sz="1600" i="0"/>
              <a:t>Los </a:t>
            </a:r>
            <a:r>
              <a:rPr lang="es-ES" sz="1600" b="1" i="0"/>
              <a:t>SOFTWARE DE SISTEMA</a:t>
            </a:r>
            <a:r>
              <a:rPr lang="es-ES" sz="1600" i="0"/>
              <a:t> son programas que permiten</a:t>
            </a:r>
            <a:r>
              <a:rPr lang="es-ES_tradnl" sz="1600" i="0"/>
              <a:t> que la información procesada por los software productivos o de aplicación se transformen en instrucciones entendibles para los componentes del Hardware. Es decir, su función es comunicar los elementos del Hardware con los distintos programas que utilizamos para ejecutar tareas específicas.</a:t>
            </a:r>
            <a:endParaRPr lang="es-ES" sz="1600" i="0"/>
          </a:p>
        </p:txBody>
      </p:sp>
      <p:sp>
        <p:nvSpPr>
          <p:cNvPr id="15363" name="Rectangle 3"/>
          <p:cNvSpPr>
            <a:spLocks noChangeArrowheads="1"/>
          </p:cNvSpPr>
          <p:nvPr/>
        </p:nvSpPr>
        <p:spPr bwMode="auto">
          <a:xfrm>
            <a:off x="658813" y="3443288"/>
            <a:ext cx="3067050" cy="3048000"/>
          </a:xfrm>
          <a:prstGeom prst="rect">
            <a:avLst/>
          </a:prstGeom>
          <a:solidFill>
            <a:srgbClr val="FFFFE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sp>
        <p:nvSpPr>
          <p:cNvPr id="15364" name="Rectangle 4"/>
          <p:cNvSpPr>
            <a:spLocks noChangeArrowheads="1"/>
          </p:cNvSpPr>
          <p:nvPr/>
        </p:nvSpPr>
        <p:spPr bwMode="auto">
          <a:xfrm>
            <a:off x="3983038" y="3443288"/>
            <a:ext cx="4667250" cy="3048000"/>
          </a:xfrm>
          <a:prstGeom prst="rect">
            <a:avLst/>
          </a:prstGeom>
          <a:solidFill>
            <a:srgbClr val="FFFFE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sp>
        <p:nvSpPr>
          <p:cNvPr id="15365" name="Text Box 5"/>
          <p:cNvSpPr txBox="1">
            <a:spLocks noChangeArrowheads="1"/>
          </p:cNvSpPr>
          <p:nvPr/>
        </p:nvSpPr>
        <p:spPr bwMode="auto">
          <a:xfrm>
            <a:off x="966788" y="3616325"/>
            <a:ext cx="2457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1000" b="1" i="0"/>
              <a:t>ALGUNOS SOFTWARE DE SISTEMA</a:t>
            </a:r>
          </a:p>
          <a:p>
            <a:pPr algn="ctr"/>
            <a:r>
              <a:rPr lang="es-ES" sz="1000" b="1" i="0"/>
              <a:t>MÁS UTILIZADOS EN LA ACTULIDAD</a:t>
            </a:r>
          </a:p>
        </p:txBody>
      </p:sp>
      <p:sp>
        <p:nvSpPr>
          <p:cNvPr id="15366" name="Text Box 6"/>
          <p:cNvSpPr txBox="1">
            <a:spLocks noChangeArrowheads="1"/>
          </p:cNvSpPr>
          <p:nvPr/>
        </p:nvSpPr>
        <p:spPr bwMode="auto">
          <a:xfrm>
            <a:off x="757238" y="4273550"/>
            <a:ext cx="74136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sz="1000" b="1" i="0" u="sng"/>
              <a:t>Windows</a:t>
            </a:r>
          </a:p>
        </p:txBody>
      </p:sp>
      <p:sp>
        <p:nvSpPr>
          <p:cNvPr id="15367" name="Text Box 7"/>
          <p:cNvSpPr txBox="1">
            <a:spLocks noChangeArrowheads="1"/>
          </p:cNvSpPr>
          <p:nvPr/>
        </p:nvSpPr>
        <p:spPr bwMode="auto">
          <a:xfrm>
            <a:off x="1662113" y="4273550"/>
            <a:ext cx="52228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sz="1000" b="1" i="0" u="sng"/>
              <a:t>Linux</a:t>
            </a:r>
          </a:p>
        </p:txBody>
      </p:sp>
      <p:sp>
        <p:nvSpPr>
          <p:cNvPr id="15368" name="Text Box 8"/>
          <p:cNvSpPr txBox="1">
            <a:spLocks noChangeArrowheads="1"/>
          </p:cNvSpPr>
          <p:nvPr/>
        </p:nvSpPr>
        <p:spPr bwMode="auto">
          <a:xfrm>
            <a:off x="2986088" y="4273550"/>
            <a:ext cx="6477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sz="1000" b="1" i="0" u="sng"/>
              <a:t>Mac OS</a:t>
            </a:r>
          </a:p>
        </p:txBody>
      </p:sp>
      <p:sp>
        <p:nvSpPr>
          <p:cNvPr id="15369" name="Text Box 9"/>
          <p:cNvSpPr txBox="1">
            <a:spLocks noChangeArrowheads="1"/>
          </p:cNvSpPr>
          <p:nvPr/>
        </p:nvSpPr>
        <p:spPr bwMode="auto">
          <a:xfrm>
            <a:off x="2366963" y="4273550"/>
            <a:ext cx="45878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sz="1000" b="1" i="0" u="sng"/>
              <a:t>DOS</a:t>
            </a:r>
          </a:p>
        </p:txBody>
      </p:sp>
      <p:pic>
        <p:nvPicPr>
          <p:cNvPr id="15370" name="Picture 10" descr="Software per sistemi Window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538" y="4478338"/>
            <a:ext cx="676275" cy="587375"/>
          </a:xfrm>
          <a:prstGeom prst="rect">
            <a:avLst/>
          </a:prstGeom>
          <a:noFill/>
          <a:extLst>
            <a:ext uri="{909E8E84-426E-40DD-AFC4-6F175D3DCCD1}">
              <a14:hiddenFill xmlns:a14="http://schemas.microsoft.com/office/drawing/2010/main">
                <a:solidFill>
                  <a:srgbClr val="FFFFFF"/>
                </a:solidFill>
              </a14:hiddenFill>
            </a:ext>
          </a:extLst>
        </p:spPr>
      </p:pic>
      <p:pic>
        <p:nvPicPr>
          <p:cNvPr id="15371" name="Picture 11" descr="Software per sistemi Mac OS">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54338" y="4440238"/>
            <a:ext cx="741362" cy="646112"/>
          </a:xfrm>
          <a:prstGeom prst="rect">
            <a:avLst/>
          </a:prstGeom>
          <a:noFill/>
          <a:extLst>
            <a:ext uri="{909E8E84-426E-40DD-AFC4-6F175D3DCCD1}">
              <a14:hiddenFill xmlns:a14="http://schemas.microsoft.com/office/drawing/2010/main">
                <a:solidFill>
                  <a:srgbClr val="FFFFFF"/>
                </a:solidFill>
              </a14:hiddenFill>
            </a:ext>
          </a:extLst>
        </p:spPr>
      </p:pic>
      <p:pic>
        <p:nvPicPr>
          <p:cNvPr id="15372" name="Picture 12" descr="Tux"/>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97038" y="4521200"/>
            <a:ext cx="457200" cy="52228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5373" name="Object 13"/>
          <p:cNvGraphicFramePr>
            <a:graphicFrameLocks noChangeAspect="1"/>
          </p:cNvGraphicFramePr>
          <p:nvPr/>
        </p:nvGraphicFramePr>
        <p:xfrm>
          <a:off x="6900863" y="4767263"/>
          <a:ext cx="385762" cy="373062"/>
        </p:xfrm>
        <a:graphic>
          <a:graphicData uri="http://schemas.openxmlformats.org/presentationml/2006/ole">
            <mc:AlternateContent xmlns:mc="http://schemas.openxmlformats.org/markup-compatibility/2006">
              <mc:Choice xmlns:v="urn:schemas-microsoft-com:vml" Requires="v">
                <p:oleObj spid="_x0000_s15391" name="Image" r:id="rId8" imgW="393512" imgH="380818" progId="Photoshop.Image.6">
                  <p:embed/>
                </p:oleObj>
              </mc:Choice>
              <mc:Fallback>
                <p:oleObj name="Image" r:id="rId8" imgW="393512" imgH="380818" progId="Photoshop.Image.6">
                  <p:embed/>
                  <p:pic>
                    <p:nvPicPr>
                      <p:cNvPr id="0" name="Object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00863" y="4767263"/>
                        <a:ext cx="385762" cy="373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74" name="Object 14"/>
          <p:cNvGraphicFramePr>
            <a:graphicFrameLocks noChangeAspect="1"/>
          </p:cNvGraphicFramePr>
          <p:nvPr/>
        </p:nvGraphicFramePr>
        <p:xfrm>
          <a:off x="4754563" y="5872163"/>
          <a:ext cx="371475" cy="371475"/>
        </p:xfrm>
        <a:graphic>
          <a:graphicData uri="http://schemas.openxmlformats.org/presentationml/2006/ole">
            <mc:AlternateContent xmlns:mc="http://schemas.openxmlformats.org/markup-compatibility/2006">
              <mc:Choice xmlns:v="urn:schemas-microsoft-com:vml" Requires="v">
                <p:oleObj spid="_x0000_s15392" name="Image" r:id="rId10" imgW="380818" imgH="380818" progId="Photoshop.Image.6">
                  <p:embed/>
                </p:oleObj>
              </mc:Choice>
              <mc:Fallback>
                <p:oleObj name="Image" r:id="rId10" imgW="380818" imgH="380818" progId="Photoshop.Image.6">
                  <p:embed/>
                  <p:pic>
                    <p:nvPicPr>
                      <p:cNvPr id="0" name="Object 1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54563" y="5872163"/>
                        <a:ext cx="371475"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75" name="Object 15"/>
          <p:cNvGraphicFramePr>
            <a:graphicFrameLocks noChangeAspect="1"/>
          </p:cNvGraphicFramePr>
          <p:nvPr/>
        </p:nvGraphicFramePr>
        <p:xfrm>
          <a:off x="7529513" y="5881688"/>
          <a:ext cx="355600" cy="381000"/>
        </p:xfrm>
        <a:graphic>
          <a:graphicData uri="http://schemas.openxmlformats.org/presentationml/2006/ole">
            <mc:AlternateContent xmlns:mc="http://schemas.openxmlformats.org/markup-compatibility/2006">
              <mc:Choice xmlns:v="urn:schemas-microsoft-com:vml" Requires="v">
                <p:oleObj spid="_x0000_s15393" name="Image" r:id="rId12" imgW="355305" imgH="380818" progId="Photoshop.Image.6">
                  <p:embed/>
                </p:oleObj>
              </mc:Choice>
              <mc:Fallback>
                <p:oleObj name="Image" r:id="rId12" imgW="355305" imgH="380818" progId="Photoshop.Image.6">
                  <p:embed/>
                  <p:pic>
                    <p:nvPicPr>
                      <p:cNvPr id="0" name="Object 1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29513" y="5881688"/>
                        <a:ext cx="355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76" name="Object 16"/>
          <p:cNvGraphicFramePr>
            <a:graphicFrameLocks noChangeAspect="1"/>
          </p:cNvGraphicFramePr>
          <p:nvPr/>
        </p:nvGraphicFramePr>
        <p:xfrm>
          <a:off x="5357813" y="4764088"/>
          <a:ext cx="355600" cy="363537"/>
        </p:xfrm>
        <a:graphic>
          <a:graphicData uri="http://schemas.openxmlformats.org/presentationml/2006/ole">
            <mc:AlternateContent xmlns:mc="http://schemas.openxmlformats.org/markup-compatibility/2006">
              <mc:Choice xmlns:v="urn:schemas-microsoft-com:vml" Requires="v">
                <p:oleObj spid="_x0000_s15394" name="Image" r:id="rId14" imgW="774330" imgH="787024" progId="Photoshop.Image.6">
                  <p:embed/>
                </p:oleObj>
              </mc:Choice>
              <mc:Fallback>
                <p:oleObj name="Image" r:id="rId14" imgW="774330" imgH="787024" progId="Photoshop.Image.6">
                  <p:embed/>
                  <p:pic>
                    <p:nvPicPr>
                      <p:cNvPr id="0" name="Object 1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357813" y="4764088"/>
                        <a:ext cx="355600"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77" name="Object 17"/>
          <p:cNvGraphicFramePr>
            <a:graphicFrameLocks noChangeAspect="1"/>
          </p:cNvGraphicFramePr>
          <p:nvPr/>
        </p:nvGraphicFramePr>
        <p:xfrm>
          <a:off x="4373563" y="4789488"/>
          <a:ext cx="409575" cy="387350"/>
        </p:xfrm>
        <a:graphic>
          <a:graphicData uri="http://schemas.openxmlformats.org/presentationml/2006/ole">
            <mc:AlternateContent xmlns:mc="http://schemas.openxmlformats.org/markup-compatibility/2006">
              <mc:Choice xmlns:v="urn:schemas-microsoft-com:vml" Requires="v">
                <p:oleObj spid="_x0000_s15395" name="Image" r:id="rId16" imgW="456821" imgH="431594" progId="Photoshop.Image.6">
                  <p:embed/>
                </p:oleObj>
              </mc:Choice>
              <mc:Fallback>
                <p:oleObj name="Image" r:id="rId16" imgW="456821" imgH="431594" progId="Photoshop.Image.6">
                  <p:embed/>
                  <p:pic>
                    <p:nvPicPr>
                      <p:cNvPr id="0" name="Object 1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373563" y="4789488"/>
                        <a:ext cx="409575"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78" name="Object 18"/>
          <p:cNvGraphicFramePr>
            <a:graphicFrameLocks noChangeAspect="1"/>
          </p:cNvGraphicFramePr>
          <p:nvPr/>
        </p:nvGraphicFramePr>
        <p:xfrm>
          <a:off x="2351088" y="4529138"/>
          <a:ext cx="471487" cy="379412"/>
        </p:xfrm>
        <a:graphic>
          <a:graphicData uri="http://schemas.openxmlformats.org/presentationml/2006/ole">
            <mc:AlternateContent xmlns:mc="http://schemas.openxmlformats.org/markup-compatibility/2006">
              <mc:Choice xmlns:v="urn:schemas-microsoft-com:vml" Requires="v">
                <p:oleObj spid="_x0000_s15396" name="Image" r:id="rId18" imgW="520635" imgH="419048" progId="Photoshop.Image.6">
                  <p:embed/>
                </p:oleObj>
              </mc:Choice>
              <mc:Fallback>
                <p:oleObj name="Image" r:id="rId18" imgW="520635" imgH="419048" progId="Photoshop.Image.6">
                  <p:embed/>
                  <p:pic>
                    <p:nvPicPr>
                      <p:cNvPr id="0" name="Object 18"/>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351088" y="4529138"/>
                        <a:ext cx="471487" cy="37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79" name="Object 19"/>
          <p:cNvGraphicFramePr>
            <a:graphicFrameLocks noChangeAspect="1"/>
          </p:cNvGraphicFramePr>
          <p:nvPr/>
        </p:nvGraphicFramePr>
        <p:xfrm>
          <a:off x="7326313" y="4767263"/>
          <a:ext cx="1238250" cy="369887"/>
        </p:xfrm>
        <a:graphic>
          <a:graphicData uri="http://schemas.openxmlformats.org/presentationml/2006/ole">
            <mc:AlternateContent xmlns:mc="http://schemas.openxmlformats.org/markup-compatibility/2006">
              <mc:Choice xmlns:v="urn:schemas-microsoft-com:vml" Requires="v">
                <p:oleObj spid="_x0000_s15397" name="Image" r:id="rId20" imgW="1523272" imgH="456821" progId="Photoshop.Image.6">
                  <p:embed/>
                </p:oleObj>
              </mc:Choice>
              <mc:Fallback>
                <p:oleObj name="Image" r:id="rId20" imgW="1523272" imgH="456821" progId="Photoshop.Image.6">
                  <p:embed/>
                  <p:pic>
                    <p:nvPicPr>
                      <p:cNvPr id="0" name="Object 19"/>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326313" y="4767263"/>
                        <a:ext cx="123825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380" name="Text Box 20"/>
          <p:cNvSpPr txBox="1">
            <a:spLocks noChangeArrowheads="1"/>
          </p:cNvSpPr>
          <p:nvPr/>
        </p:nvSpPr>
        <p:spPr bwMode="auto">
          <a:xfrm>
            <a:off x="6834188" y="4530725"/>
            <a:ext cx="50958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sz="1000" b="1" i="0" u="sng"/>
              <a:t>Word</a:t>
            </a:r>
          </a:p>
        </p:txBody>
      </p:sp>
      <p:sp>
        <p:nvSpPr>
          <p:cNvPr id="15381" name="Text Box 21"/>
          <p:cNvSpPr txBox="1">
            <a:spLocks noChangeArrowheads="1"/>
          </p:cNvSpPr>
          <p:nvPr/>
        </p:nvSpPr>
        <p:spPr bwMode="auto">
          <a:xfrm>
            <a:off x="4681538" y="5645150"/>
            <a:ext cx="51276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sz="1000" b="1" i="0" u="sng"/>
              <a:t>Excel</a:t>
            </a:r>
          </a:p>
        </p:txBody>
      </p:sp>
      <p:sp>
        <p:nvSpPr>
          <p:cNvPr id="15382" name="Text Box 22"/>
          <p:cNvSpPr txBox="1">
            <a:spLocks noChangeArrowheads="1"/>
          </p:cNvSpPr>
          <p:nvPr/>
        </p:nvSpPr>
        <p:spPr bwMode="auto">
          <a:xfrm>
            <a:off x="7262813" y="5673725"/>
            <a:ext cx="88106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sz="1000" b="1" i="0" u="sng"/>
              <a:t>PowerPoint</a:t>
            </a:r>
          </a:p>
        </p:txBody>
      </p:sp>
      <p:sp>
        <p:nvSpPr>
          <p:cNvPr id="15383" name="Text Box 23"/>
          <p:cNvSpPr txBox="1">
            <a:spLocks noChangeArrowheads="1"/>
          </p:cNvSpPr>
          <p:nvPr/>
        </p:nvSpPr>
        <p:spPr bwMode="auto">
          <a:xfrm>
            <a:off x="4014788" y="4530725"/>
            <a:ext cx="11969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sz="1000" b="1" i="0" u="sng"/>
              <a:t>Internet Explorer</a:t>
            </a:r>
          </a:p>
        </p:txBody>
      </p:sp>
      <p:sp>
        <p:nvSpPr>
          <p:cNvPr id="15384" name="Text Box 24"/>
          <p:cNvSpPr txBox="1">
            <a:spLocks noChangeArrowheads="1"/>
          </p:cNvSpPr>
          <p:nvPr/>
        </p:nvSpPr>
        <p:spPr bwMode="auto">
          <a:xfrm>
            <a:off x="5157788" y="4530725"/>
            <a:ext cx="7461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sz="1000" b="1" i="0" u="sng"/>
              <a:t>Netscape</a:t>
            </a:r>
          </a:p>
        </p:txBody>
      </p:sp>
      <p:sp>
        <p:nvSpPr>
          <p:cNvPr id="15385" name="Text Box 25"/>
          <p:cNvSpPr txBox="1">
            <a:spLocks noChangeArrowheads="1"/>
          </p:cNvSpPr>
          <p:nvPr/>
        </p:nvSpPr>
        <p:spPr bwMode="auto">
          <a:xfrm>
            <a:off x="7472363" y="4540250"/>
            <a:ext cx="8667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sz="1000" b="1" i="0" u="sng"/>
              <a:t>OpenOffice</a:t>
            </a:r>
          </a:p>
        </p:txBody>
      </p:sp>
      <p:sp>
        <p:nvSpPr>
          <p:cNvPr id="15386" name="Text Box 26"/>
          <p:cNvSpPr txBox="1">
            <a:spLocks noChangeArrowheads="1"/>
          </p:cNvSpPr>
          <p:nvPr/>
        </p:nvSpPr>
        <p:spPr bwMode="auto">
          <a:xfrm>
            <a:off x="6681788" y="4248150"/>
            <a:ext cx="17589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sz="900" b="1" i="0" u="sng"/>
              <a:t>PROCESADORES DE TEXTO</a:t>
            </a:r>
          </a:p>
        </p:txBody>
      </p:sp>
      <p:sp>
        <p:nvSpPr>
          <p:cNvPr id="15387" name="Text Box 27"/>
          <p:cNvSpPr txBox="1">
            <a:spLocks noChangeArrowheads="1"/>
          </p:cNvSpPr>
          <p:nvPr/>
        </p:nvSpPr>
        <p:spPr bwMode="auto">
          <a:xfrm>
            <a:off x="4233863" y="5476875"/>
            <a:ext cx="15303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sz="900" b="1" i="0" u="sng"/>
              <a:t>PLANILLA DE CÁLCULO</a:t>
            </a:r>
          </a:p>
        </p:txBody>
      </p:sp>
      <p:sp>
        <p:nvSpPr>
          <p:cNvPr id="15388" name="Text Box 28"/>
          <p:cNvSpPr txBox="1">
            <a:spLocks noChangeArrowheads="1"/>
          </p:cNvSpPr>
          <p:nvPr/>
        </p:nvSpPr>
        <p:spPr bwMode="auto">
          <a:xfrm>
            <a:off x="4129088" y="4257675"/>
            <a:ext cx="16827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900" b="1" i="0" u="sng"/>
              <a:t>NAVEGADORES INTERNET</a:t>
            </a:r>
          </a:p>
        </p:txBody>
      </p:sp>
      <p:sp>
        <p:nvSpPr>
          <p:cNvPr id="15389" name="Text Box 29"/>
          <p:cNvSpPr txBox="1">
            <a:spLocks noChangeArrowheads="1"/>
          </p:cNvSpPr>
          <p:nvPr/>
        </p:nvSpPr>
        <p:spPr bwMode="auto">
          <a:xfrm>
            <a:off x="4981575" y="3597275"/>
            <a:ext cx="25463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1000" b="1" i="0"/>
              <a:t>ALGUNOS SOFTWARE PRODUCTIVOS</a:t>
            </a:r>
          </a:p>
          <a:p>
            <a:pPr algn="ctr"/>
            <a:r>
              <a:rPr lang="es-ES" sz="1000" b="1" i="0"/>
              <a:t>MÁS UTILIZADOS EN LA ACTULIDAD</a:t>
            </a:r>
          </a:p>
        </p:txBody>
      </p:sp>
      <p:sp>
        <p:nvSpPr>
          <p:cNvPr id="15390" name="Text Box 30"/>
          <p:cNvSpPr txBox="1">
            <a:spLocks noChangeArrowheads="1"/>
          </p:cNvSpPr>
          <p:nvPr/>
        </p:nvSpPr>
        <p:spPr bwMode="auto">
          <a:xfrm>
            <a:off x="6700838" y="5486400"/>
            <a:ext cx="19939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sz="900" b="1" i="0" u="sng"/>
              <a:t>PRESENTACIONES MULTIMEDIA</a:t>
            </a:r>
          </a:p>
        </p:txBody>
      </p:sp>
    </p:spTree>
  </p:cSld>
  <p:clrMapOvr>
    <a:masterClrMapping/>
  </p:clrMapOvr>
</p:sld>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4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400" b="0" i="1"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636</Words>
  <Application>Microsoft Office PowerPoint</Application>
  <PresentationFormat>Presentación en pantalla (4:3)</PresentationFormat>
  <Paragraphs>46</Paragraphs>
  <Slides>5</Slides>
  <Notes>0</Notes>
  <HiddenSlides>0</HiddenSlides>
  <MMClips>0</MMClips>
  <ScaleCrop>false</ScaleCrop>
  <HeadingPairs>
    <vt:vector size="8" baseType="variant">
      <vt:variant>
        <vt:lpstr>Fuentes usadas</vt:lpstr>
      </vt:variant>
      <vt:variant>
        <vt:i4>2</vt:i4>
      </vt:variant>
      <vt:variant>
        <vt:lpstr>Tema</vt:lpstr>
      </vt:variant>
      <vt:variant>
        <vt:i4>1</vt:i4>
      </vt:variant>
      <vt:variant>
        <vt:lpstr>Servidores OLE incrustados</vt:lpstr>
      </vt:variant>
      <vt:variant>
        <vt:i4>1</vt:i4>
      </vt:variant>
      <vt:variant>
        <vt:lpstr>Títulos de diapositiva</vt:lpstr>
      </vt:variant>
      <vt:variant>
        <vt:i4>5</vt:i4>
      </vt:variant>
    </vt:vector>
  </HeadingPairs>
  <TitlesOfParts>
    <vt:vector size="9" baseType="lpstr">
      <vt:lpstr>Times New Roman</vt:lpstr>
      <vt:lpstr>Arial</vt:lpstr>
      <vt:lpstr>Diseño predeterminado</vt:lpstr>
      <vt:lpstr>Adobe Photoshop Image</vt:lpstr>
      <vt:lpstr>Presentación de PowerPoint</vt:lpstr>
      <vt:lpstr>Presentación de PowerPoint</vt:lpstr>
      <vt:lpstr>Presentación de PowerPoint</vt:lpstr>
      <vt:lpstr>Presentación de PowerPoint</vt:lpstr>
      <vt:lpstr>Presentación de PowerPoint</vt:lpstr>
    </vt:vector>
  </TitlesOfParts>
  <Company>Familia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Familia</dc:creator>
  <cp:lastModifiedBy>4</cp:lastModifiedBy>
  <cp:revision>14</cp:revision>
  <dcterms:created xsi:type="dcterms:W3CDTF">2003-11-24T15:01:44Z</dcterms:created>
  <dcterms:modified xsi:type="dcterms:W3CDTF">2012-04-28T15:39:06Z</dcterms:modified>
</cp:coreProperties>
</file>