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4"/>
  </p:notesMasterIdLst>
  <p:sldIdLst>
    <p:sldId id="256" r:id="rId2"/>
    <p:sldId id="257" r:id="rId3"/>
    <p:sldId id="261" r:id="rId4"/>
    <p:sldId id="265" r:id="rId5"/>
    <p:sldId id="266" r:id="rId6"/>
    <p:sldId id="258" r:id="rId7"/>
    <p:sldId id="267" r:id="rId8"/>
    <p:sldId id="262" r:id="rId9"/>
    <p:sldId id="263" r:id="rId10"/>
    <p:sldId id="264" r:id="rId11"/>
    <p:sldId id="259"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426B6F-A0ED-4AC2-A039-529E9920DA17}" type="datetimeFigureOut">
              <a:rPr lang="it-IT" smtClean="0"/>
              <a:pPr/>
              <a:t>25/03/2010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AE36B4-828F-4D3D-924A-304AC98354CC}"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8AE36B4-828F-4D3D-924A-304AC98354CC}" type="slidenum">
              <a:rPr lang="it-IT" smtClean="0"/>
              <a:pPr/>
              <a:t>6</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D3758C-A827-4C3A-ACB7-BE495C7C7A17}" type="slidenum">
              <a:rPr lang="it-IT"/>
              <a:pPr/>
              <a:t>18</a:t>
            </a:fld>
            <a:endParaRPr lang="it-IT"/>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F50B95A-DF06-46DD-825D-02FDACB91C60}" type="slidenum">
              <a:rPr lang="it-IT"/>
              <a:pPr/>
              <a:t>19</a:t>
            </a:fld>
            <a:endParaRPr lang="it-IT"/>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9A66C21-C041-4FE8-9FAD-3237F9D95719}" type="slidenum">
              <a:rPr lang="it-IT"/>
              <a:pPr/>
              <a:t>20</a:t>
            </a:fld>
            <a:endParaRPr lang="it-IT"/>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A296A12-4D43-4FB6-B20E-07258D43D508}" type="slidenum">
              <a:rPr lang="it-IT"/>
              <a:pPr/>
              <a:t>21</a:t>
            </a:fld>
            <a:endParaRPr lang="it-IT"/>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DE0FD45-4FBF-4235-9967-ACEF58FE0A3E}" type="slidenum">
              <a:rPr lang="it-IT"/>
              <a:pPr/>
              <a:t>22</a:t>
            </a:fld>
            <a:endParaRPr lang="it-IT"/>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AA64CE0-2A78-459C-920B-76FD40A25661}" type="slidenum">
              <a:rPr lang="it-IT"/>
              <a:pPr/>
              <a:t>23</a:t>
            </a:fld>
            <a:endParaRPr lang="it-IT"/>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296D73F-1EA0-4E82-BA18-8970D962CCC1}" type="slidenum">
              <a:rPr lang="it-IT"/>
              <a:pPr/>
              <a:t>24</a:t>
            </a:fld>
            <a:endParaRPr lang="it-IT"/>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9F140DC-3D11-4B5A-9BA1-9728D65D1AA0}" type="slidenum">
              <a:rPr lang="it-IT"/>
              <a:pPr/>
              <a:t>25</a:t>
            </a:fld>
            <a:endParaRPr lang="it-IT"/>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B2E0E1F-488E-4698-B724-F8A0B65BC503}" type="slidenum">
              <a:rPr lang="it-IT"/>
              <a:pPr/>
              <a:t>26</a:t>
            </a:fld>
            <a:endParaRPr lang="it-IT"/>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875E2C4-4D71-47B0-A333-C5F340339AF5}" type="slidenum">
              <a:rPr lang="it-IT"/>
              <a:pPr/>
              <a:t>27</a:t>
            </a:fld>
            <a:endParaRPr lang="it-IT"/>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8AE36B4-828F-4D3D-924A-304AC98354CC}" type="slidenum">
              <a:rPr lang="it-IT" smtClean="0"/>
              <a:pPr/>
              <a:t>7</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909EE2B-1CC7-4A7E-8240-880EF2AA14FB}" type="slidenum">
              <a:rPr lang="it-IT"/>
              <a:pPr/>
              <a:t>28</a:t>
            </a:fld>
            <a:endParaRPr lang="it-IT"/>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2356141-B019-4CFE-A544-244A387C7A58}" type="slidenum">
              <a:rPr lang="it-IT"/>
              <a:pPr/>
              <a:t>29</a:t>
            </a:fld>
            <a:endParaRPr lang="it-IT"/>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DF56D64-91D2-4506-A71E-8415564C7DA0}" type="slidenum">
              <a:rPr lang="it-IT"/>
              <a:pPr/>
              <a:t>30</a:t>
            </a:fld>
            <a:endParaRPr lang="it-IT"/>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5085F8D7-2AF7-4AF4-848F-17D6825F8ADE}" type="slidenum">
              <a:rPr lang="it-IT"/>
              <a:pPr/>
              <a:t>31</a:t>
            </a:fld>
            <a:endParaRPr lang="it-IT"/>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F8B2E4B-3E23-40C6-8F7E-6BF1C5A290EC}" type="slidenum">
              <a:rPr lang="it-IT"/>
              <a:pPr/>
              <a:t>32</a:t>
            </a:fld>
            <a:endParaRPr lang="it-IT"/>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70EF211-6E78-47F8-A9B5-0BCC5577D372}" type="slidenum">
              <a:rPr lang="it-IT"/>
              <a:pPr/>
              <a:t>33</a:t>
            </a:fld>
            <a:endParaRPr lang="it-IT"/>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00FC2F2-80B5-42C5-80CB-5198D0A00C53}" type="slidenum">
              <a:rPr lang="it-IT"/>
              <a:pPr/>
              <a:t>34</a:t>
            </a:fld>
            <a:endParaRPr lang="it-IT"/>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8B5017B-29F8-4842-8660-7C024B84A145}" type="slidenum">
              <a:rPr lang="it-IT"/>
              <a:pPr/>
              <a:t>35</a:t>
            </a:fld>
            <a:endParaRPr lang="it-IT"/>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23EBBA0-A122-4407-B279-D13AF1204D86}" type="slidenum">
              <a:rPr lang="it-IT"/>
              <a:pPr/>
              <a:t>36</a:t>
            </a:fld>
            <a:endParaRPr lang="it-IT"/>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96ED0B6-0BE9-4992-9D88-D37BE73995C5}" type="slidenum">
              <a:rPr lang="it-IT"/>
              <a:pPr/>
              <a:t>37</a:t>
            </a:fld>
            <a:endParaRPr lang="it-IT"/>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8AE36B4-828F-4D3D-924A-304AC98354CC}" type="slidenum">
              <a:rPr lang="it-IT" smtClean="0"/>
              <a:pPr/>
              <a:t>8</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3DD4D7B8-1EA3-40CF-91D8-918C1A2B01D0}" type="slidenum">
              <a:rPr lang="it-IT"/>
              <a:pPr/>
              <a:t>38</a:t>
            </a:fld>
            <a:endParaRPr lang="it-IT"/>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B9422744-89FE-4B71-B268-FD6EAA6D8326}" type="slidenum">
              <a:rPr lang="it-IT"/>
              <a:pPr/>
              <a:t>39</a:t>
            </a:fld>
            <a:endParaRPr lang="it-IT"/>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AE2150A-8518-49BC-8FDA-7C431473386F}" type="slidenum">
              <a:rPr lang="it-IT"/>
              <a:pPr/>
              <a:t>40</a:t>
            </a:fld>
            <a:endParaRPr lang="it-IT"/>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A5B0A91-B34F-4E91-BC78-FCF6728F1505}" type="slidenum">
              <a:rPr lang="it-IT"/>
              <a:pPr/>
              <a:t>41</a:t>
            </a:fld>
            <a:endParaRPr lang="it-IT"/>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43BCA01-8998-4BEA-A126-96E38819268F}" type="slidenum">
              <a:rPr lang="it-IT"/>
              <a:pPr/>
              <a:t>42</a:t>
            </a:fld>
            <a:endParaRPr lang="it-IT"/>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8AE36B4-828F-4D3D-924A-304AC98354CC}" type="slidenum">
              <a:rPr lang="it-IT" smtClean="0"/>
              <a:pPr/>
              <a:t>9</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8AE36B4-828F-4D3D-924A-304AC98354CC}" type="slidenum">
              <a:rPr lang="it-IT" smtClean="0"/>
              <a:pPr/>
              <a:t>10</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8132EA0-6D9A-493B-AAE0-FEE659C5220D}" type="slidenum">
              <a:rPr lang="it-IT"/>
              <a:pPr/>
              <a:t>14</a:t>
            </a:fld>
            <a:endParaRPr lang="it-IT"/>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2B7FBD5-7AAF-497A-9DB1-B04536F960B6}" type="slidenum">
              <a:rPr lang="it-IT"/>
              <a:pPr/>
              <a:t>15</a:t>
            </a:fld>
            <a:endParaRPr lang="it-IT"/>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1CF132B-8262-4B0B-9B72-AE9328036F75}" type="slidenum">
              <a:rPr lang="it-IT"/>
              <a:pPr/>
              <a:t>16</a:t>
            </a:fld>
            <a:endParaRPr lang="it-IT"/>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D4B3FA0-2B81-4C64-A09D-C6FEF87C0074}" type="slidenum">
              <a:rPr lang="it-IT"/>
              <a:pPr/>
              <a:t>17</a:t>
            </a:fld>
            <a:endParaRPr lang="it-IT"/>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DE03100F-2EB9-4251-9D72-31A933FAFA44}"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FA4223B4-189F-4C8E-A0D8-8C93160F6A0A}"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A4A01A6-E45C-42DC-B075-D23C189A65DB}"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03100F-2EB9-4251-9D72-31A933FAFA44}"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03100F-2EB9-4251-9D72-31A933FAFA4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7E5B95ED-7A58-4D35-92AE-CD1A81C10651}" type="datetimeFigureOut">
              <a:rPr lang="it-IT" smtClean="0"/>
              <a:pPr/>
              <a:t>25/03/2010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DE03100F-2EB9-4251-9D72-31A933FAFA44}"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5B95ED-7A58-4D35-92AE-CD1A81C10651}" type="datetimeFigureOut">
              <a:rPr lang="it-IT" smtClean="0"/>
              <a:pPr/>
              <a:t>25/03/2010</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E03100F-2EB9-4251-9D72-31A933FAFA44}"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Programmazione didattica e analisi disciplinare</a:t>
            </a:r>
            <a:endParaRPr lang="it-IT" dirty="0"/>
          </a:p>
        </p:txBody>
      </p:sp>
      <p:sp>
        <p:nvSpPr>
          <p:cNvPr id="3" name="Sottotitolo 2"/>
          <p:cNvSpPr>
            <a:spLocks noGrp="1"/>
          </p:cNvSpPr>
          <p:nvPr>
            <p:ph type="subTitle" idx="1"/>
          </p:nvPr>
        </p:nvSpPr>
        <p:spPr/>
        <p:txBody>
          <a:bodyPr/>
          <a:lstStyle/>
          <a:p>
            <a:endParaRPr lang="it-IT" dirty="0" smtClean="0"/>
          </a:p>
          <a:p>
            <a:r>
              <a:rPr lang="it-IT" dirty="0" smtClean="0"/>
              <a:t>A cura di Rosanna </a:t>
            </a:r>
            <a:r>
              <a:rPr lang="it-IT" dirty="0" err="1" smtClean="0"/>
              <a:t>Ghiaroni</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fontScale="85000" lnSpcReduction="10000"/>
          </a:bodyPr>
          <a:lstStyle/>
          <a:p>
            <a:r>
              <a:rPr lang="it-IT" dirty="0" smtClean="0"/>
              <a:t>A livello docenti</a:t>
            </a:r>
          </a:p>
          <a:p>
            <a:pPr lvl="1">
              <a:buNone/>
            </a:pPr>
            <a:r>
              <a:rPr lang="it-IT" dirty="0" smtClean="0"/>
              <a:t>Il CCNL 2006/2009   art. </a:t>
            </a:r>
            <a:r>
              <a:rPr lang="it-IT" dirty="0" smtClean="0"/>
              <a:t>27</a:t>
            </a:r>
            <a:endParaRPr lang="it-IT" dirty="0" smtClean="0"/>
          </a:p>
          <a:p>
            <a:pPr lvl="1">
              <a:buNone/>
            </a:pPr>
            <a:endParaRPr lang="it-IT" dirty="0" smtClean="0"/>
          </a:p>
          <a:p>
            <a:pPr lvl="1">
              <a:buNone/>
            </a:pPr>
            <a:r>
              <a:rPr lang="it-IT" b="1" dirty="0" smtClean="0"/>
              <a:t>PROFILO </a:t>
            </a:r>
            <a:r>
              <a:rPr lang="it-IT" b="1" dirty="0" smtClean="0"/>
              <a:t>PROFESSIONALE DOCENTE</a:t>
            </a:r>
            <a:br>
              <a:rPr lang="it-IT" b="1" dirty="0" smtClean="0"/>
            </a:br>
            <a:r>
              <a:rPr lang="it-IT" b="1" dirty="0" smtClean="0"/>
              <a:t/>
            </a:r>
            <a:br>
              <a:rPr lang="it-IT" b="1" dirty="0" smtClean="0"/>
            </a:br>
            <a:r>
              <a:rPr lang="it-IT" b="1" dirty="0" smtClean="0"/>
              <a:t>1</a:t>
            </a:r>
            <a:r>
              <a:rPr lang="it-IT" dirty="0" smtClean="0"/>
              <a:t>. Il profilo professionale dei docenti è costituito da competenze disciplinari, psicopedagogiche, </a:t>
            </a:r>
            <a:r>
              <a:rPr lang="it-IT" dirty="0" err="1" smtClean="0"/>
              <a:t>metodologico-didattiche</a:t>
            </a:r>
            <a:r>
              <a:rPr lang="it-IT" dirty="0" smtClean="0"/>
              <a:t>, </a:t>
            </a:r>
            <a:r>
              <a:rPr lang="it-IT" dirty="0" err="1" smtClean="0"/>
              <a:t>organizzativo-relazionali</a:t>
            </a:r>
            <a:r>
              <a:rPr lang="it-IT" dirty="0" smtClean="0"/>
              <a:t> e di ricerca, documentazione e valutazione tra loro correlate ed interagenti, che si sviluppano col maturare dell'esperienza didattica, l'attività di studio e di sistematizzazione della pratica didattica. </a:t>
            </a:r>
            <a:r>
              <a:rPr lang="it-IT" b="1" dirty="0" smtClean="0"/>
              <a:t>I contenuti della prestazione professionale del personale docente si definiscono nel quadro degli obiettivi generali perseguiti dal sistema nazionale di istruzione e nel rispetto degli indirizzi delineati nel piano dell’offerta formativa della scuola.</a:t>
            </a:r>
            <a:br>
              <a:rPr lang="it-IT" b="1" dirty="0" smtClean="0"/>
            </a:b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lstStyle/>
          <a:p>
            <a:pPr>
              <a:buNone/>
            </a:pPr>
            <a:r>
              <a:rPr lang="it-IT" dirty="0" smtClean="0"/>
              <a:t>La programmazione del docente </a:t>
            </a:r>
          </a:p>
          <a:p>
            <a:pPr>
              <a:buNone/>
            </a:pPr>
            <a:endParaRPr lang="it-IT" dirty="0" smtClean="0"/>
          </a:p>
          <a:p>
            <a:pPr>
              <a:buNone/>
            </a:pPr>
            <a:r>
              <a:rPr lang="it-IT" dirty="0" smtClean="0"/>
              <a:t>Il dipartimento disciplinare</a:t>
            </a:r>
          </a:p>
          <a:p>
            <a:pPr>
              <a:buNone/>
            </a:pPr>
            <a:r>
              <a:rPr lang="it-IT" dirty="0" smtClean="0"/>
              <a:t> </a:t>
            </a:r>
            <a:r>
              <a:rPr lang="it-IT" dirty="0" smtClean="0"/>
              <a:t>-  la mappa disciplinare (l’individuazione dei nuclei fondanti della disciplina)</a:t>
            </a:r>
          </a:p>
          <a:p>
            <a:pPr>
              <a:buNone/>
            </a:pPr>
            <a:r>
              <a:rPr lang="it-IT" dirty="0" smtClean="0"/>
              <a:t> </a:t>
            </a:r>
            <a:r>
              <a:rPr lang="it-IT" dirty="0" smtClean="0"/>
              <a:t> - l’analisi didattica (dalla disciplina alla materia, s</a:t>
            </a:r>
            <a:r>
              <a:rPr lang="it-IT" dirty="0" smtClean="0">
                <a:latin typeface="Times New Roman" pitchFamily="18" charset="0"/>
              </a:rPr>
              <a:t>elezione </a:t>
            </a:r>
            <a:r>
              <a:rPr lang="it-IT" dirty="0" smtClean="0">
                <a:latin typeface="Times New Roman" pitchFamily="18" charset="0"/>
              </a:rPr>
              <a:t>di conoscenze significative rispetto ad un’area </a:t>
            </a:r>
            <a:r>
              <a:rPr lang="it-IT" dirty="0" smtClean="0">
                <a:latin typeface="Times New Roman" pitchFamily="18" charset="0"/>
              </a:rPr>
              <a:t>tematica</a:t>
            </a:r>
          </a:p>
          <a:p>
            <a:pPr>
              <a:buNone/>
            </a:pPr>
            <a:r>
              <a:rPr lang="it-IT" dirty="0" smtClean="0">
                <a:latin typeface="Times New Roman" pitchFamily="18" charset="0"/>
              </a:rPr>
              <a:t>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lstStyle/>
          <a:p>
            <a:pPr>
              <a:buNone/>
            </a:pPr>
            <a:r>
              <a:rPr lang="it-IT" dirty="0" smtClean="0"/>
              <a:t>La programmazione del docente </a:t>
            </a:r>
          </a:p>
          <a:p>
            <a:pPr>
              <a:buNone/>
            </a:pPr>
            <a:endParaRPr lang="it-IT" dirty="0" smtClean="0"/>
          </a:p>
          <a:p>
            <a:pPr>
              <a:buNone/>
            </a:pPr>
            <a:r>
              <a:rPr lang="it-IT" dirty="0" smtClean="0"/>
              <a:t>Il consiglio di classe</a:t>
            </a:r>
          </a:p>
          <a:p>
            <a:pPr>
              <a:buNone/>
            </a:pPr>
            <a:r>
              <a:rPr lang="it-IT" dirty="0" smtClean="0"/>
              <a:t>	</a:t>
            </a:r>
            <a:r>
              <a:rPr lang="it-IT" dirty="0" smtClean="0"/>
              <a:t>- La progettazione del percorso didattico</a:t>
            </a:r>
          </a:p>
          <a:p>
            <a:pPr>
              <a:buNone/>
            </a:pPr>
            <a:r>
              <a:rPr lang="it-IT" dirty="0" smtClean="0"/>
              <a:t>	-  Definizione metodi didattici </a:t>
            </a:r>
          </a:p>
          <a:p>
            <a:pPr>
              <a:buNone/>
            </a:pPr>
            <a:r>
              <a:rPr lang="it-IT" dirty="0" smtClean="0"/>
              <a:t> </a:t>
            </a:r>
            <a:r>
              <a:rPr lang="it-IT" dirty="0" smtClean="0"/>
              <a:t>   -  Ridefinizione dei contenuti </a:t>
            </a:r>
          </a:p>
          <a:p>
            <a:pPr>
              <a:buNone/>
            </a:pPr>
            <a:r>
              <a:rPr lang="it-IT" dirty="0" smtClean="0"/>
              <a:t>	 </a:t>
            </a:r>
            <a:r>
              <a:rPr lang="it-IT" dirty="0" smtClean="0"/>
              <a:t> - Trasversalità, interdisciplinarità </a:t>
            </a:r>
            <a:r>
              <a:rPr lang="it-IT" dirty="0" smtClean="0"/>
              <a:t>e ricomposizione  	dei saperi</a:t>
            </a:r>
          </a:p>
          <a:p>
            <a:pPr>
              <a:buNone/>
            </a:pPr>
            <a:r>
              <a:rPr lang="it-IT" dirty="0" smtClean="0"/>
              <a:t>	</a:t>
            </a:r>
            <a:r>
              <a:rPr lang="it-IT" dirty="0" smtClean="0"/>
              <a:t>- Definizione dei processi didattici</a:t>
            </a:r>
            <a:endParaRPr lang="it-IT" dirty="0" smtClean="0"/>
          </a:p>
          <a:p>
            <a:pPr>
              <a:buNone/>
            </a:pPr>
            <a:r>
              <a:rPr lang="it-IT" dirty="0" smtClean="0"/>
              <a:t>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lstStyle/>
          <a:p>
            <a:pPr>
              <a:buNone/>
            </a:pPr>
            <a:r>
              <a:rPr lang="it-IT" dirty="0" smtClean="0"/>
              <a:t>La programmazione del docente </a:t>
            </a:r>
          </a:p>
          <a:p>
            <a:pPr>
              <a:buNone/>
            </a:pPr>
            <a:endParaRPr lang="it-IT" dirty="0" smtClean="0"/>
          </a:p>
          <a:p>
            <a:pPr>
              <a:buNone/>
            </a:pPr>
            <a:r>
              <a:rPr lang="it-IT" dirty="0" smtClean="0"/>
              <a:t>Il consiglio di classe</a:t>
            </a:r>
          </a:p>
          <a:p>
            <a:pPr>
              <a:buNone/>
            </a:pPr>
            <a:r>
              <a:rPr lang="it-IT" dirty="0" smtClean="0"/>
              <a:t>	</a:t>
            </a:r>
            <a:r>
              <a:rPr lang="it-IT" dirty="0" smtClean="0"/>
              <a:t>-  I modelli</a:t>
            </a:r>
          </a:p>
          <a:p>
            <a:pPr>
              <a:buNone/>
            </a:pPr>
            <a:r>
              <a:rPr lang="it-IT" dirty="0" smtClean="0"/>
              <a:t>	</a:t>
            </a:r>
            <a:r>
              <a:rPr lang="it-IT" dirty="0" smtClean="0"/>
              <a:t>		</a:t>
            </a:r>
            <a:r>
              <a:rPr lang="it-IT" dirty="0" err="1" smtClean="0"/>
              <a:t>UU.DD</a:t>
            </a:r>
            <a:r>
              <a:rPr lang="it-IT" dirty="0" smtClean="0"/>
              <a:t>.</a:t>
            </a:r>
          </a:p>
          <a:p>
            <a:pPr>
              <a:buNone/>
            </a:pPr>
            <a:r>
              <a:rPr lang="it-IT" dirty="0" smtClean="0"/>
              <a:t>	</a:t>
            </a:r>
            <a:r>
              <a:rPr lang="it-IT" dirty="0" smtClean="0"/>
              <a:t>		Moduli</a:t>
            </a:r>
            <a:r>
              <a:rPr lang="it-IT" dirty="0" smtClean="0"/>
              <a:t>	</a:t>
            </a:r>
            <a:endParaRPr lang="it-IT" dirty="0" smtClean="0"/>
          </a:p>
          <a:p>
            <a:pPr>
              <a:buNone/>
            </a:pPr>
            <a:r>
              <a:rPr lang="it-IT" dirty="0" smtClean="0"/>
              <a:t>	</a:t>
            </a:r>
            <a:r>
              <a:rPr lang="it-IT" dirty="0" smtClean="0"/>
              <a:t>		Aree di progetto</a:t>
            </a:r>
          </a:p>
          <a:p>
            <a:pPr>
              <a:buNone/>
            </a:pPr>
            <a:r>
              <a:rPr lang="it-IT" dirty="0" smtClean="0"/>
              <a:t>	</a:t>
            </a:r>
            <a:r>
              <a:rPr lang="it-IT" dirty="0" smtClean="0"/>
              <a:t>		Forme di flessibilità curricolare</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971550" y="638175"/>
            <a:ext cx="7021513" cy="50419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it-IT"/>
          </a:p>
        </p:txBody>
      </p:sp>
      <p:sp>
        <p:nvSpPr>
          <p:cNvPr id="2051" name="Rectangle 2"/>
          <p:cNvSpPr>
            <a:spLocks noGrp="1" noChangeArrowheads="1"/>
          </p:cNvSpPr>
          <p:nvPr>
            <p:ph type="ctrTitle"/>
          </p:nvPr>
        </p:nvSpPr>
        <p:spPr>
          <a:xfrm>
            <a:off x="611188" y="765175"/>
            <a:ext cx="7772400" cy="1470025"/>
          </a:xfrm>
        </p:spPr>
        <p:txBody>
          <a:bodyPr/>
          <a:lstStyle/>
          <a:p>
            <a:pPr algn="ctr" eaLnBrk="1" hangingPunct="1"/>
            <a:r>
              <a:rPr lang="it-IT" dirty="0" smtClean="0">
                <a:latin typeface="Times New Roman" pitchFamily="18" charset="0"/>
              </a:rPr>
              <a:t>L’analisi disciplinare</a:t>
            </a:r>
          </a:p>
        </p:txBody>
      </p:sp>
      <p:sp>
        <p:nvSpPr>
          <p:cNvPr id="2052" name="Rectangle 3"/>
          <p:cNvSpPr>
            <a:spLocks noGrp="1" noChangeArrowheads="1"/>
          </p:cNvSpPr>
          <p:nvPr>
            <p:ph type="subTitle" idx="1"/>
          </p:nvPr>
        </p:nvSpPr>
        <p:spPr>
          <a:xfrm>
            <a:off x="1258888" y="2276475"/>
            <a:ext cx="6545262" cy="2773363"/>
          </a:xfrm>
        </p:spPr>
        <p:txBody>
          <a:bodyPr/>
          <a:lstStyle/>
          <a:p>
            <a:pPr algn="l" eaLnBrk="1" hangingPunct="1">
              <a:lnSpc>
                <a:spcPct val="105000"/>
              </a:lnSpc>
            </a:pPr>
            <a:r>
              <a:rPr lang="it-IT" sz="2400" dirty="0" smtClean="0">
                <a:solidFill>
                  <a:srgbClr val="7030A0"/>
                </a:solidFill>
                <a:latin typeface="Times New Roman" pitchFamily="18" charset="0"/>
              </a:rPr>
              <a:t>Un processo di scomposizione e ricomposizione di una disciplina scolastica per ottenere:</a:t>
            </a:r>
          </a:p>
          <a:p>
            <a:pPr algn="l" eaLnBrk="1" hangingPunct="1">
              <a:lnSpc>
                <a:spcPct val="105000"/>
              </a:lnSpc>
              <a:buFontTx/>
              <a:buChar char="-"/>
            </a:pPr>
            <a:r>
              <a:rPr lang="it-IT" sz="2400" b="1" i="1" dirty="0" smtClean="0">
                <a:solidFill>
                  <a:srgbClr val="7030A0"/>
                </a:solidFill>
                <a:latin typeface="Times New Roman" pitchFamily="18" charset="0"/>
              </a:rPr>
              <a:t> </a:t>
            </a:r>
            <a:r>
              <a:rPr lang="it-IT" sz="2400" b="1" dirty="0" smtClean="0">
                <a:solidFill>
                  <a:srgbClr val="7030A0"/>
                </a:solidFill>
                <a:latin typeface="Times New Roman" pitchFamily="18" charset="0"/>
              </a:rPr>
              <a:t>I nodi  </a:t>
            </a:r>
            <a:r>
              <a:rPr lang="it-IT" sz="2400" dirty="0" smtClean="0">
                <a:solidFill>
                  <a:srgbClr val="7030A0"/>
                </a:solidFill>
                <a:latin typeface="Times New Roman" pitchFamily="18" charset="0"/>
              </a:rPr>
              <a:t>(concetti, idee chiave, regole portanti)</a:t>
            </a:r>
          </a:p>
          <a:p>
            <a:pPr algn="l" eaLnBrk="1" hangingPunct="1">
              <a:lnSpc>
                <a:spcPct val="105000"/>
              </a:lnSpc>
              <a:buFontTx/>
              <a:buChar char="-"/>
            </a:pPr>
            <a:r>
              <a:rPr lang="it-IT" sz="2400" b="1" dirty="0" smtClean="0">
                <a:solidFill>
                  <a:srgbClr val="7030A0"/>
                </a:solidFill>
                <a:latin typeface="Times New Roman" pitchFamily="18" charset="0"/>
              </a:rPr>
              <a:t> </a:t>
            </a:r>
            <a:r>
              <a:rPr lang="it-IT" sz="2400" b="1" i="1" dirty="0" smtClean="0">
                <a:solidFill>
                  <a:srgbClr val="7030A0"/>
                </a:solidFill>
                <a:latin typeface="Times New Roman" pitchFamily="18" charset="0"/>
              </a:rPr>
              <a:t>I legami </a:t>
            </a:r>
            <a:r>
              <a:rPr lang="it-IT" sz="2400" dirty="0" smtClean="0">
                <a:solidFill>
                  <a:srgbClr val="7030A0"/>
                </a:solidFill>
                <a:latin typeface="Times New Roman" pitchFamily="18" charset="0"/>
              </a:rPr>
              <a:t>(le connessioni associative e    	discriminative</a:t>
            </a:r>
          </a:p>
          <a:p>
            <a:pPr algn="l" eaLnBrk="1" hangingPunct="1">
              <a:lnSpc>
                <a:spcPct val="105000"/>
              </a:lnSpc>
            </a:pPr>
            <a:r>
              <a:rPr lang="it-IT" sz="2400" dirty="0" smtClean="0">
                <a:solidFill>
                  <a:srgbClr val="7030A0"/>
                </a:solidFill>
                <a:latin typeface="Times New Roman" pitchFamily="18" charset="0"/>
              </a:rPr>
              <a:t>Per disegnare</a:t>
            </a:r>
            <a:r>
              <a:rPr lang="it-IT" sz="2400" b="1" dirty="0" smtClean="0">
                <a:solidFill>
                  <a:srgbClr val="7030A0"/>
                </a:solidFill>
                <a:latin typeface="Times New Roman" pitchFamily="18" charset="0"/>
              </a:rPr>
              <a:t> la </a:t>
            </a:r>
            <a:r>
              <a:rPr lang="it-IT" sz="2400" b="1" i="1" dirty="0" smtClean="0">
                <a:solidFill>
                  <a:srgbClr val="7030A0"/>
                </a:solidFill>
                <a:latin typeface="Times New Roman" pitchFamily="18" charset="0"/>
              </a:rPr>
              <a:t>mappa disciplinare</a:t>
            </a:r>
            <a:endParaRPr lang="it-IT" sz="2400" b="1" dirty="0" smtClean="0">
              <a:solidFill>
                <a:srgbClr val="7030A0"/>
              </a:solidFill>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468313" y="404813"/>
            <a:ext cx="8229600" cy="509587"/>
          </a:xfrm>
          <a:solidFill>
            <a:schemeClr val="accent1">
              <a:lumMod val="20000"/>
              <a:lumOff val="80000"/>
            </a:schemeClr>
          </a:solidFill>
        </p:spPr>
        <p:txBody>
          <a:bodyPr>
            <a:noAutofit/>
          </a:bodyPr>
          <a:lstStyle/>
          <a:p>
            <a:pPr algn="r" eaLnBrk="1" hangingPunct="1"/>
            <a:r>
              <a:rPr lang="it-IT" sz="3200" b="1" dirty="0" smtClean="0">
                <a:solidFill>
                  <a:schemeClr val="accent2"/>
                </a:solidFill>
                <a:latin typeface="Times New Roman" pitchFamily="18" charset="0"/>
              </a:rPr>
              <a:t>L’analisi disciplinare</a:t>
            </a:r>
          </a:p>
        </p:txBody>
      </p:sp>
      <p:sp>
        <p:nvSpPr>
          <p:cNvPr id="3076" name="Rectangle 3"/>
          <p:cNvSpPr>
            <a:spLocks noGrp="1" noChangeArrowheads="1"/>
          </p:cNvSpPr>
          <p:nvPr>
            <p:ph type="body" idx="1"/>
          </p:nvPr>
        </p:nvSpPr>
        <p:spPr>
          <a:xfrm>
            <a:off x="457200" y="1600200"/>
            <a:ext cx="8229600" cy="460375"/>
          </a:xfrm>
        </p:spPr>
        <p:txBody>
          <a:bodyPr/>
          <a:lstStyle/>
          <a:p>
            <a:pPr algn="ctr" eaLnBrk="1" hangingPunct="1">
              <a:buFontTx/>
              <a:buNone/>
            </a:pPr>
            <a:r>
              <a:rPr lang="it-IT" sz="2000" dirty="0" smtClean="0">
                <a:latin typeface="Times New Roman" pitchFamily="18" charset="0"/>
              </a:rPr>
              <a:t>PRECONDIZIONI PER LA CONOSCENZA</a:t>
            </a:r>
          </a:p>
          <a:p>
            <a:pPr algn="ctr" eaLnBrk="1" hangingPunct="1">
              <a:buFontTx/>
              <a:buNone/>
            </a:pPr>
            <a:endParaRPr lang="it-IT" sz="2000" dirty="0" smtClean="0">
              <a:latin typeface="Times New Roman" pitchFamily="18" charset="0"/>
            </a:endParaRPr>
          </a:p>
          <a:p>
            <a:pPr algn="ctr" eaLnBrk="1" hangingPunct="1">
              <a:buFontTx/>
              <a:buNone/>
            </a:pPr>
            <a:endParaRPr lang="it-IT" sz="2000" dirty="0" smtClean="0">
              <a:latin typeface="Times New Roman" pitchFamily="18" charset="0"/>
            </a:endParaRPr>
          </a:p>
        </p:txBody>
      </p:sp>
      <p:sp>
        <p:nvSpPr>
          <p:cNvPr id="3077" name="Text Box 12"/>
          <p:cNvSpPr txBox="1">
            <a:spLocks noChangeArrowheads="1"/>
          </p:cNvSpPr>
          <p:nvPr/>
        </p:nvSpPr>
        <p:spPr bwMode="auto">
          <a:xfrm>
            <a:off x="1619250" y="2565400"/>
            <a:ext cx="5905500" cy="3525838"/>
          </a:xfrm>
          <a:prstGeom prst="rect">
            <a:avLst/>
          </a:prstGeom>
          <a:solidFill>
            <a:schemeClr val="bg2">
              <a:lumMod val="75000"/>
            </a:schemeClr>
          </a:solidFill>
          <a:ln w="9525">
            <a:noFill/>
            <a:miter lim="800000"/>
            <a:headEnd/>
            <a:tailEnd/>
          </a:ln>
        </p:spPr>
        <p:txBody>
          <a:bodyPr>
            <a:spAutoFit/>
          </a:bodyPr>
          <a:lstStyle/>
          <a:p>
            <a:pPr algn="just">
              <a:lnSpc>
                <a:spcPct val="200000"/>
              </a:lnSpc>
              <a:spcBef>
                <a:spcPct val="50000"/>
              </a:spcBef>
            </a:pPr>
            <a:r>
              <a:rPr lang="it-IT" i="1" dirty="0">
                <a:latin typeface="Times New Roman" pitchFamily="18" charset="0"/>
              </a:rPr>
              <a:t>In primo luogo dobbiamo notare che qualunque oggetto, evento, azione del mondo esterno può diventare una sorgente di informazione </a:t>
            </a:r>
            <a:r>
              <a:rPr lang="it-IT" b="1" i="1" dirty="0">
                <a:latin typeface="Times New Roman" pitchFamily="18" charset="0"/>
              </a:rPr>
              <a:t> purché </a:t>
            </a:r>
            <a:r>
              <a:rPr lang="it-IT" i="1" dirty="0">
                <a:latin typeface="Times New Roman" pitchFamily="18" charset="0"/>
              </a:rPr>
              <a:t>  sia incorporato in un circuito dotato di una </a:t>
            </a:r>
            <a:r>
              <a:rPr lang="it-IT" b="1" i="1" dirty="0">
                <a:latin typeface="Times New Roman" pitchFamily="18" charset="0"/>
              </a:rPr>
              <a:t>rete</a:t>
            </a:r>
            <a:r>
              <a:rPr lang="it-IT" i="1" dirty="0">
                <a:latin typeface="Times New Roman" pitchFamily="18" charset="0"/>
              </a:rPr>
              <a:t>   opportuna in cui esso possa </a:t>
            </a:r>
            <a:r>
              <a:rPr lang="it-IT" b="1" i="1" dirty="0">
                <a:latin typeface="Times New Roman" pitchFamily="18" charset="0"/>
              </a:rPr>
              <a:t>produrre cambiamenti</a:t>
            </a:r>
            <a:r>
              <a:rPr lang="it-IT" b="1" dirty="0"/>
              <a:t>.</a:t>
            </a:r>
            <a:r>
              <a:rPr lang="it-IT" dirty="0"/>
              <a:t>    </a:t>
            </a:r>
          </a:p>
          <a:p>
            <a:pPr algn="r">
              <a:lnSpc>
                <a:spcPct val="200000"/>
              </a:lnSpc>
              <a:spcBef>
                <a:spcPct val="50000"/>
              </a:spcBef>
            </a:pPr>
            <a:r>
              <a:rPr lang="it-IT" dirty="0"/>
              <a:t>(G. </a:t>
            </a:r>
            <a:r>
              <a:rPr lang="it-IT" dirty="0" err="1"/>
              <a:t>Bateson</a:t>
            </a:r>
            <a:r>
              <a:rPr lang="it-IT" dirty="0"/>
              <a:t>, </a:t>
            </a:r>
            <a:r>
              <a:rPr lang="it-IT" i="1" dirty="0"/>
              <a:t>Verso un’ecologia della mente)</a:t>
            </a:r>
            <a:r>
              <a:rPr lang="it-IT"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971550" y="638175"/>
            <a:ext cx="7021513" cy="5041900"/>
          </a:xfrm>
          <a:prstGeom prst="rect">
            <a:avLst/>
          </a:prstGeom>
          <a:solidFill>
            <a:schemeClr val="folHlink"/>
          </a:solidFill>
          <a:ln w="9525">
            <a:solidFill>
              <a:schemeClr val="tx1"/>
            </a:solidFill>
            <a:miter lim="800000"/>
            <a:headEnd/>
            <a:tailEnd/>
          </a:ln>
        </p:spPr>
        <p:txBody>
          <a:bodyPr wrap="none" anchor="ctr"/>
          <a:lstStyle/>
          <a:p>
            <a:endParaRPr lang="it-IT"/>
          </a:p>
        </p:txBody>
      </p:sp>
      <p:sp>
        <p:nvSpPr>
          <p:cNvPr id="4099" name="Rectangle 3"/>
          <p:cNvSpPr>
            <a:spLocks noGrp="1" noChangeArrowheads="1"/>
          </p:cNvSpPr>
          <p:nvPr>
            <p:ph type="ctrTitle"/>
          </p:nvPr>
        </p:nvSpPr>
        <p:spPr>
          <a:xfrm>
            <a:off x="611188" y="765175"/>
            <a:ext cx="7772400" cy="1470025"/>
          </a:xfrm>
        </p:spPr>
        <p:txBody>
          <a:bodyPr/>
          <a:lstStyle/>
          <a:p>
            <a:pPr algn="ctr" eaLnBrk="1" hangingPunct="1"/>
            <a:r>
              <a:rPr lang="it-IT" dirty="0" smtClean="0">
                <a:latin typeface="Times New Roman" pitchFamily="18" charset="0"/>
              </a:rPr>
              <a:t>Analisi disciplinare</a:t>
            </a:r>
          </a:p>
        </p:txBody>
      </p:sp>
      <p:sp>
        <p:nvSpPr>
          <p:cNvPr id="4100" name="Rectangle 4"/>
          <p:cNvSpPr>
            <a:spLocks noGrp="1" noChangeArrowheads="1"/>
          </p:cNvSpPr>
          <p:nvPr>
            <p:ph type="subTitle" idx="1"/>
          </p:nvPr>
        </p:nvSpPr>
        <p:spPr>
          <a:xfrm>
            <a:off x="1258888" y="2276475"/>
            <a:ext cx="6545262" cy="2773363"/>
          </a:xfrm>
        </p:spPr>
        <p:txBody>
          <a:bodyPr/>
          <a:lstStyle/>
          <a:p>
            <a:pPr algn="l" eaLnBrk="1" hangingPunct="1">
              <a:lnSpc>
                <a:spcPct val="105000"/>
              </a:lnSpc>
              <a:buFontTx/>
              <a:buChar char="•"/>
            </a:pPr>
            <a:r>
              <a:rPr lang="it-IT" sz="2000" b="1" dirty="0" smtClean="0">
                <a:latin typeface="Times New Roman" pitchFamily="18" charset="0"/>
              </a:rPr>
              <a:t> </a:t>
            </a:r>
            <a:r>
              <a:rPr lang="it-IT" sz="2000" b="1" dirty="0" smtClean="0">
                <a:solidFill>
                  <a:srgbClr val="0070C0"/>
                </a:solidFill>
                <a:latin typeface="Times New Roman" pitchFamily="18" charset="0"/>
              </a:rPr>
              <a:t>Materie, discipline, saperi</a:t>
            </a:r>
          </a:p>
          <a:p>
            <a:pPr algn="l" eaLnBrk="1" hangingPunct="1">
              <a:lnSpc>
                <a:spcPct val="105000"/>
              </a:lnSpc>
              <a:buFontTx/>
              <a:buChar char="•"/>
            </a:pPr>
            <a:r>
              <a:rPr lang="it-IT" sz="2000" b="1" dirty="0" smtClean="0">
                <a:solidFill>
                  <a:srgbClr val="0070C0"/>
                </a:solidFill>
                <a:latin typeface="Times New Roman" pitchFamily="18" charset="0"/>
              </a:rPr>
              <a:t> Sistemi di rappresentazione della conoscenza</a:t>
            </a:r>
          </a:p>
          <a:p>
            <a:pPr algn="l" eaLnBrk="1" hangingPunct="1">
              <a:lnSpc>
                <a:spcPct val="105000"/>
              </a:lnSpc>
              <a:buFontTx/>
              <a:buChar char="•"/>
            </a:pPr>
            <a:r>
              <a:rPr lang="it-IT" sz="2000" b="1" dirty="0" smtClean="0">
                <a:solidFill>
                  <a:srgbClr val="0070C0"/>
                </a:solidFill>
                <a:latin typeface="Times New Roman" pitchFamily="18" charset="0"/>
              </a:rPr>
              <a:t> Le mappe concettuali</a:t>
            </a:r>
          </a:p>
          <a:p>
            <a:pPr algn="l" eaLnBrk="1" hangingPunct="1">
              <a:lnSpc>
                <a:spcPct val="105000"/>
              </a:lnSpc>
              <a:buFontTx/>
              <a:buChar char="•"/>
            </a:pPr>
            <a:r>
              <a:rPr lang="it-IT" sz="2000" b="1" dirty="0" smtClean="0">
                <a:solidFill>
                  <a:srgbClr val="0070C0"/>
                </a:solidFill>
                <a:latin typeface="Times New Roman" pitchFamily="18" charset="0"/>
              </a:rPr>
              <a:t> L’analisi disciplinare</a:t>
            </a:r>
          </a:p>
          <a:p>
            <a:pPr algn="l" eaLnBrk="1" hangingPunct="1">
              <a:lnSpc>
                <a:spcPct val="105000"/>
              </a:lnSpc>
              <a:buFontTx/>
              <a:buChar char="•"/>
            </a:pPr>
            <a:r>
              <a:rPr lang="it-IT" sz="2000" b="1" dirty="0" smtClean="0">
                <a:solidFill>
                  <a:srgbClr val="0070C0"/>
                </a:solidFill>
                <a:latin typeface="Times New Roman" pitchFamily="18" charset="0"/>
              </a:rPr>
              <a:t> L’analisi didattica</a:t>
            </a:r>
          </a:p>
          <a:p>
            <a:pPr algn="l" eaLnBrk="1" hangingPunct="1">
              <a:lnSpc>
                <a:spcPct val="105000"/>
              </a:lnSpc>
              <a:buFontTx/>
              <a:buChar char="•"/>
            </a:pPr>
            <a:r>
              <a:rPr lang="it-IT" sz="2000" b="1" dirty="0" smtClean="0">
                <a:solidFill>
                  <a:srgbClr val="0070C0"/>
                </a:solidFill>
                <a:latin typeface="Times New Roman" pitchFamily="18" charset="0"/>
              </a:rPr>
              <a:t> Mappe e insegnamento</a:t>
            </a:r>
          </a:p>
          <a:p>
            <a:pPr algn="l" eaLnBrk="1" hangingPunct="1">
              <a:lnSpc>
                <a:spcPct val="105000"/>
              </a:lnSpc>
              <a:buFontTx/>
              <a:buChar char="•"/>
            </a:pPr>
            <a:r>
              <a:rPr lang="it-IT" sz="2000" b="1" dirty="0" smtClean="0">
                <a:solidFill>
                  <a:srgbClr val="0070C0"/>
                </a:solidFill>
                <a:latin typeface="Times New Roman" pitchFamily="18" charset="0"/>
              </a:rPr>
              <a:t> Linee guida per l’analisi disciplinare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1600200"/>
            <a:ext cx="8229600" cy="460375"/>
          </a:xfrm>
        </p:spPr>
        <p:txBody>
          <a:bodyPr>
            <a:normAutofit fontScale="25000" lnSpcReduction="20000"/>
          </a:bodyPr>
          <a:lstStyle/>
          <a:p>
            <a:pPr algn="ctr" eaLnBrk="1" hangingPunct="1">
              <a:buFontTx/>
              <a:buNone/>
            </a:pPr>
            <a:r>
              <a:rPr lang="it-IT" sz="6400" dirty="0" smtClean="0">
                <a:latin typeface="Times New Roman" pitchFamily="18" charset="0"/>
              </a:rPr>
              <a:t>SISTEMI </a:t>
            </a:r>
            <a:r>
              <a:rPr lang="it-IT" sz="6400" dirty="0" err="1" smtClean="0">
                <a:latin typeface="Times New Roman" pitchFamily="18" charset="0"/>
              </a:rPr>
              <a:t>DI</a:t>
            </a:r>
            <a:r>
              <a:rPr lang="it-IT" sz="6400" dirty="0" smtClean="0">
                <a:latin typeface="Times New Roman" pitchFamily="18" charset="0"/>
              </a:rPr>
              <a:t> RAPPRESENTAZIONE  DELLA CONOSCENZA</a:t>
            </a:r>
            <a:endParaRPr lang="it-IT" sz="2000" dirty="0" smtClean="0">
              <a:latin typeface="Times New Roman" pitchFamily="18" charset="0"/>
            </a:endParaRPr>
          </a:p>
          <a:p>
            <a:pPr algn="ctr" eaLnBrk="1" hangingPunct="1">
              <a:buFontTx/>
              <a:buNone/>
            </a:pPr>
            <a:endParaRPr lang="it-IT" sz="2000" dirty="0" smtClean="0">
              <a:latin typeface="Times New Roman" pitchFamily="18" charset="0"/>
            </a:endParaRPr>
          </a:p>
          <a:p>
            <a:pPr algn="ctr" eaLnBrk="1" hangingPunct="1">
              <a:buFontTx/>
              <a:buNone/>
            </a:pPr>
            <a:endParaRPr lang="it-IT" sz="2000" dirty="0" smtClean="0">
              <a:latin typeface="Times New Roman" pitchFamily="18" charset="0"/>
            </a:endParaRPr>
          </a:p>
          <a:p>
            <a:pPr algn="ctr" eaLnBrk="1" hangingPunct="1">
              <a:buFontTx/>
              <a:buNone/>
            </a:pPr>
            <a:endParaRPr lang="it-IT" sz="2000" dirty="0" smtClean="0">
              <a:latin typeface="Times New Roman" pitchFamily="18" charset="0"/>
            </a:endParaRPr>
          </a:p>
          <a:p>
            <a:pPr algn="just" eaLnBrk="1" hangingPunct="1">
              <a:buFontTx/>
              <a:buNone/>
            </a:pPr>
            <a:endParaRPr lang="it-IT" sz="2000" b="1" dirty="0" smtClean="0">
              <a:solidFill>
                <a:srgbClr val="FF0000"/>
              </a:solidFill>
              <a:latin typeface="Times New Roman" pitchFamily="18" charset="0"/>
            </a:endParaRPr>
          </a:p>
          <a:p>
            <a:pPr algn="just" eaLnBrk="1" hangingPunct="1">
              <a:buFontTx/>
              <a:buNone/>
            </a:pPr>
            <a:endParaRPr lang="it-IT" sz="2000" b="1" dirty="0" smtClean="0">
              <a:solidFill>
                <a:srgbClr val="FF0000"/>
              </a:solidFill>
              <a:latin typeface="Times New Roman" pitchFamily="18" charset="0"/>
            </a:endParaRPr>
          </a:p>
          <a:p>
            <a:pPr algn="just" eaLnBrk="1" hangingPunct="1">
              <a:buFontTx/>
              <a:buNone/>
            </a:pPr>
            <a:r>
              <a:rPr lang="it-IT" sz="7200" b="1" dirty="0" smtClean="0">
                <a:solidFill>
                  <a:srgbClr val="FF0000"/>
                </a:solidFill>
                <a:latin typeface="Times New Roman" pitchFamily="18" charset="0"/>
              </a:rPr>
              <a:t>Sistema oggettivo	</a:t>
            </a:r>
          </a:p>
          <a:p>
            <a:pPr algn="ctr" eaLnBrk="1" hangingPunct="1">
              <a:buFontTx/>
              <a:buNone/>
            </a:pPr>
            <a:endParaRPr lang="it-IT" sz="7200" dirty="0" smtClean="0">
              <a:latin typeface="Times New Roman" pitchFamily="18" charset="0"/>
            </a:endParaRPr>
          </a:p>
          <a:p>
            <a:pPr algn="ctr" eaLnBrk="1" hangingPunct="1">
              <a:buFontTx/>
              <a:buNone/>
            </a:pPr>
            <a:endParaRPr lang="it-IT" sz="2000" dirty="0" smtClean="0">
              <a:latin typeface="Times New Roman" pitchFamily="18" charset="0"/>
            </a:endParaRPr>
          </a:p>
        </p:txBody>
      </p:sp>
      <p:sp>
        <p:nvSpPr>
          <p:cNvPr id="5124" name="Rectangle 5"/>
          <p:cNvSpPr>
            <a:spLocks noChangeArrowheads="1"/>
          </p:cNvSpPr>
          <p:nvPr/>
        </p:nvSpPr>
        <p:spPr bwMode="auto">
          <a:xfrm>
            <a:off x="2681288" y="2438400"/>
            <a:ext cx="2881312" cy="990600"/>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just"/>
            <a:r>
              <a:rPr lang="it-IT" sz="1600" b="1">
                <a:latin typeface="Times New Roman" pitchFamily="18" charset="0"/>
              </a:rPr>
              <a:t>Ricerca e rappresentazione</a:t>
            </a:r>
          </a:p>
          <a:p>
            <a:pPr algn="just"/>
            <a:r>
              <a:rPr lang="it-IT" sz="1600" b="1">
                <a:latin typeface="Times New Roman" pitchFamily="18" charset="0"/>
              </a:rPr>
              <a:t>dei concetti</a:t>
            </a:r>
          </a:p>
          <a:p>
            <a:pPr algn="just"/>
            <a:r>
              <a:rPr lang="it-IT" sz="1600" b="1">
                <a:latin typeface="Times New Roman" pitchFamily="18" charset="0"/>
              </a:rPr>
              <a:t>e delle loro connessioni</a:t>
            </a:r>
          </a:p>
        </p:txBody>
      </p:sp>
      <p:sp>
        <p:nvSpPr>
          <p:cNvPr id="5125" name="AutoShape 7"/>
          <p:cNvSpPr>
            <a:spLocks noChangeArrowheads="1"/>
          </p:cNvSpPr>
          <p:nvPr/>
        </p:nvSpPr>
        <p:spPr bwMode="auto">
          <a:xfrm>
            <a:off x="5922963" y="2889250"/>
            <a:ext cx="360362" cy="88900"/>
          </a:xfrm>
          <a:prstGeom prst="rightArrow">
            <a:avLst>
              <a:gd name="adj1" fmla="val 50000"/>
              <a:gd name="adj2" fmla="val 101339"/>
            </a:avLst>
          </a:prstGeom>
          <a:solidFill>
            <a:schemeClr val="accent1"/>
          </a:solidFill>
          <a:ln w="9525">
            <a:solidFill>
              <a:schemeClr val="tx1"/>
            </a:solidFill>
            <a:miter lim="800000"/>
            <a:headEnd/>
            <a:tailEnd/>
          </a:ln>
        </p:spPr>
        <p:txBody>
          <a:bodyPr wrap="none" anchor="ctr"/>
          <a:lstStyle/>
          <a:p>
            <a:endParaRPr lang="it-IT"/>
          </a:p>
        </p:txBody>
      </p:sp>
      <p:sp>
        <p:nvSpPr>
          <p:cNvPr id="5126" name="Text Box 9"/>
          <p:cNvSpPr txBox="1">
            <a:spLocks noChangeArrowheads="1"/>
          </p:cNvSpPr>
          <p:nvPr/>
        </p:nvSpPr>
        <p:spPr bwMode="auto">
          <a:xfrm>
            <a:off x="6551613" y="2708275"/>
            <a:ext cx="2325687" cy="396875"/>
          </a:xfrm>
          <a:prstGeom prst="rect">
            <a:avLst/>
          </a:prstGeom>
          <a:noFill/>
          <a:ln w="9525">
            <a:noFill/>
            <a:miter lim="800000"/>
            <a:headEnd/>
            <a:tailEnd/>
          </a:ln>
        </p:spPr>
        <p:txBody>
          <a:bodyPr wrap="none">
            <a:spAutoFit/>
          </a:bodyPr>
          <a:lstStyle/>
          <a:p>
            <a:r>
              <a:rPr lang="it-IT" sz="2000" b="1">
                <a:solidFill>
                  <a:schemeClr val="accent2"/>
                </a:solidFill>
                <a:latin typeface="Times New Roman" pitchFamily="18" charset="0"/>
              </a:rPr>
              <a:t>Sapere disciplinare</a:t>
            </a:r>
            <a:r>
              <a:rPr lang="it-IT"/>
              <a:t> </a:t>
            </a:r>
          </a:p>
        </p:txBody>
      </p:sp>
      <p:sp>
        <p:nvSpPr>
          <p:cNvPr id="5127" name="Rectangle 11"/>
          <p:cNvSpPr>
            <a:spLocks noChangeArrowheads="1"/>
          </p:cNvSpPr>
          <p:nvPr/>
        </p:nvSpPr>
        <p:spPr bwMode="auto">
          <a:xfrm>
            <a:off x="2771775" y="4508500"/>
            <a:ext cx="2881313" cy="990600"/>
          </a:xfrm>
          <a:prstGeom prst="rect">
            <a:avLst/>
          </a:prstGeom>
          <a:solidFill>
            <a:schemeClr val="tx2">
              <a:lumMod val="20000"/>
              <a:lumOff val="80000"/>
            </a:schemeClr>
          </a:solidFill>
          <a:ln w="9525">
            <a:solidFill>
              <a:schemeClr val="tx1"/>
            </a:solidFill>
            <a:miter lim="800000"/>
            <a:headEnd/>
            <a:tailEnd/>
          </a:ln>
        </p:spPr>
        <p:txBody>
          <a:bodyPr wrap="none" anchor="ctr"/>
          <a:lstStyle/>
          <a:p>
            <a:pPr algn="just"/>
            <a:r>
              <a:rPr lang="it-IT" sz="1600" b="1" dirty="0">
                <a:latin typeface="Times New Roman" pitchFamily="18" charset="0"/>
              </a:rPr>
              <a:t>Individuazione di relazioni tra</a:t>
            </a:r>
          </a:p>
          <a:p>
            <a:pPr algn="just"/>
            <a:r>
              <a:rPr lang="it-IT" sz="1600" b="1" dirty="0">
                <a:latin typeface="Times New Roman" pitchFamily="18" charset="0"/>
              </a:rPr>
              <a:t>le competenze dichiarative</a:t>
            </a:r>
          </a:p>
          <a:p>
            <a:pPr algn="just"/>
            <a:r>
              <a:rPr lang="it-IT" sz="1600" b="1" dirty="0">
                <a:latin typeface="Times New Roman" pitchFamily="18" charset="0"/>
              </a:rPr>
              <a:t>e le competenze procedurali</a:t>
            </a:r>
          </a:p>
        </p:txBody>
      </p:sp>
      <p:sp>
        <p:nvSpPr>
          <p:cNvPr id="5128" name="AutoShape 12"/>
          <p:cNvSpPr>
            <a:spLocks noChangeArrowheads="1"/>
          </p:cNvSpPr>
          <p:nvPr/>
        </p:nvSpPr>
        <p:spPr bwMode="auto">
          <a:xfrm>
            <a:off x="5922963" y="4959350"/>
            <a:ext cx="360362" cy="88900"/>
          </a:xfrm>
          <a:prstGeom prst="rightArrow">
            <a:avLst>
              <a:gd name="adj1" fmla="val 50000"/>
              <a:gd name="adj2" fmla="val 101339"/>
            </a:avLst>
          </a:prstGeom>
          <a:solidFill>
            <a:schemeClr val="accent1"/>
          </a:solidFill>
          <a:ln w="9525">
            <a:solidFill>
              <a:schemeClr val="tx1"/>
            </a:solidFill>
            <a:miter lim="800000"/>
            <a:headEnd/>
            <a:tailEnd/>
          </a:ln>
        </p:spPr>
        <p:txBody>
          <a:bodyPr wrap="none" anchor="ctr"/>
          <a:lstStyle/>
          <a:p>
            <a:endParaRPr lang="it-IT"/>
          </a:p>
        </p:txBody>
      </p:sp>
      <p:sp>
        <p:nvSpPr>
          <p:cNvPr id="5129" name="Rectangle 15"/>
          <p:cNvSpPr>
            <a:spLocks noChangeArrowheads="1"/>
          </p:cNvSpPr>
          <p:nvPr/>
        </p:nvSpPr>
        <p:spPr bwMode="auto">
          <a:xfrm rot="10800000" flipV="1">
            <a:off x="6551613" y="4778375"/>
            <a:ext cx="2343150" cy="366713"/>
          </a:xfrm>
          <a:prstGeom prst="rect">
            <a:avLst/>
          </a:prstGeom>
          <a:noFill/>
          <a:ln w="9525">
            <a:noFill/>
            <a:miter lim="800000"/>
            <a:headEnd/>
            <a:tailEnd/>
          </a:ln>
        </p:spPr>
        <p:txBody>
          <a:bodyPr>
            <a:spAutoFit/>
          </a:bodyPr>
          <a:lstStyle/>
          <a:p>
            <a:r>
              <a:rPr lang="it-IT" b="1">
                <a:solidFill>
                  <a:schemeClr val="accent2"/>
                </a:solidFill>
              </a:rPr>
              <a:t>Mappe concettuali</a:t>
            </a:r>
            <a:r>
              <a:rPr lang="it-IT"/>
              <a:t> </a:t>
            </a:r>
          </a:p>
        </p:txBody>
      </p:sp>
      <p:sp>
        <p:nvSpPr>
          <p:cNvPr id="10" name="CasellaDiTesto 9"/>
          <p:cNvSpPr txBox="1"/>
          <p:nvPr/>
        </p:nvSpPr>
        <p:spPr>
          <a:xfrm>
            <a:off x="2357422" y="785794"/>
            <a:ext cx="6357982" cy="523220"/>
          </a:xfrm>
          <a:prstGeom prst="rect">
            <a:avLst/>
          </a:prstGeom>
          <a:noFill/>
        </p:spPr>
        <p:txBody>
          <a:bodyPr wrap="square" rtlCol="0">
            <a:spAutoFit/>
          </a:bodyPr>
          <a:lstStyle/>
          <a:p>
            <a:pPr algn="r"/>
            <a:r>
              <a:rPr lang="it-IT" sz="2800" b="1" dirty="0" smtClean="0">
                <a:solidFill>
                  <a:schemeClr val="accent1">
                    <a:lumMod val="60000"/>
                    <a:lumOff val="40000"/>
                  </a:schemeClr>
                </a:solidFill>
                <a:latin typeface="Times New Roman" pitchFamily="18" charset="0"/>
              </a:rPr>
              <a:t>L’analisi disciplinare</a:t>
            </a:r>
            <a:endParaRPr lang="it-IT"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404813"/>
            <a:ext cx="8229600" cy="509587"/>
          </a:xfrm>
          <a:solidFill>
            <a:schemeClr val="tx2">
              <a:lumMod val="20000"/>
              <a:lumOff val="80000"/>
            </a:schemeClr>
          </a:solidFill>
        </p:spPr>
        <p:txBody>
          <a:bodyPr>
            <a:noAutofit/>
          </a:bodyPr>
          <a:lstStyle/>
          <a:p>
            <a:pPr algn="r"/>
            <a:r>
              <a:rPr lang="it-IT" sz="3200" b="1" dirty="0" smtClean="0">
                <a:solidFill>
                  <a:schemeClr val="accent1">
                    <a:lumMod val="60000"/>
                    <a:lumOff val="40000"/>
                  </a:schemeClr>
                </a:solidFill>
                <a:latin typeface="Times New Roman" pitchFamily="18" charset="0"/>
              </a:rPr>
              <a:t>L’analisi disciplinare</a:t>
            </a:r>
            <a:endParaRPr lang="it-IT" sz="3200" dirty="0"/>
          </a:p>
        </p:txBody>
      </p:sp>
      <p:sp>
        <p:nvSpPr>
          <p:cNvPr id="6147" name="Text Box 6"/>
          <p:cNvSpPr txBox="1">
            <a:spLocks noChangeArrowheads="1"/>
          </p:cNvSpPr>
          <p:nvPr/>
        </p:nvSpPr>
        <p:spPr bwMode="auto">
          <a:xfrm>
            <a:off x="520700" y="1449388"/>
            <a:ext cx="7921625" cy="366712"/>
          </a:xfrm>
          <a:prstGeom prst="rect">
            <a:avLst/>
          </a:prstGeom>
          <a:noFill/>
          <a:ln w="9525">
            <a:noFill/>
            <a:miter lim="800000"/>
            <a:headEnd/>
            <a:tailEnd/>
          </a:ln>
        </p:spPr>
        <p:txBody>
          <a:bodyPr>
            <a:spAutoFit/>
          </a:bodyPr>
          <a:lstStyle/>
          <a:p>
            <a:pPr>
              <a:spcBef>
                <a:spcPct val="50000"/>
              </a:spcBef>
            </a:pPr>
            <a:endParaRPr lang="it-IT"/>
          </a:p>
        </p:txBody>
      </p:sp>
      <p:sp>
        <p:nvSpPr>
          <p:cNvPr id="6148" name="Text Box 7"/>
          <p:cNvSpPr txBox="1">
            <a:spLocks noChangeArrowheads="1"/>
          </p:cNvSpPr>
          <p:nvPr/>
        </p:nvSpPr>
        <p:spPr bwMode="auto">
          <a:xfrm>
            <a:off x="611188" y="1449388"/>
            <a:ext cx="7651750" cy="4486275"/>
          </a:xfrm>
          <a:prstGeom prst="rect">
            <a:avLst/>
          </a:prstGeom>
          <a:noFill/>
          <a:ln w="9525">
            <a:noFill/>
            <a:miter lim="800000"/>
            <a:headEnd/>
            <a:tailEnd/>
          </a:ln>
        </p:spPr>
        <p:txBody>
          <a:bodyPr>
            <a:spAutoFit/>
          </a:bodyPr>
          <a:lstStyle/>
          <a:p>
            <a:r>
              <a:rPr lang="it-IT" b="1">
                <a:latin typeface="Times New Roman" pitchFamily="18" charset="0"/>
              </a:rPr>
              <a:t>MAPPE CONCETTUALI</a:t>
            </a:r>
          </a:p>
          <a:p>
            <a:endParaRPr lang="it-IT">
              <a:latin typeface="Times New Roman" pitchFamily="18" charset="0"/>
            </a:endParaRPr>
          </a:p>
          <a:p>
            <a:r>
              <a:rPr lang="it-IT" b="1">
                <a:latin typeface="Times New Roman" pitchFamily="18" charset="0"/>
              </a:rPr>
              <a:t>Sistemi grafici di rappresentazione delle strutture della conoscenza</a:t>
            </a:r>
          </a:p>
          <a:p>
            <a:r>
              <a:rPr lang="it-IT" b="1">
                <a:latin typeface="Times New Roman" pitchFamily="18" charset="0"/>
              </a:rPr>
              <a:t> ( informazioni e conoscenze)</a:t>
            </a:r>
          </a:p>
          <a:p>
            <a:r>
              <a:rPr lang="it-IT" b="1">
                <a:latin typeface="Times New Roman" pitchFamily="18" charset="0"/>
              </a:rPr>
              <a:t>Rappresentano una gamma di relazioni tra concetti, gerarchie,</a:t>
            </a:r>
          </a:p>
          <a:p>
            <a:r>
              <a:rPr lang="it-IT" b="1">
                <a:latin typeface="Times New Roman" pitchFamily="18" charset="0"/>
              </a:rPr>
              <a:t> legami trasversali</a:t>
            </a:r>
          </a:p>
          <a:p>
            <a:r>
              <a:rPr lang="it-IT" b="1">
                <a:latin typeface="Times New Roman" pitchFamily="18" charset="0"/>
              </a:rPr>
              <a:t>Esplicitazione nuclei fondamentali</a:t>
            </a:r>
          </a:p>
          <a:p>
            <a:endParaRPr lang="it-IT" b="1">
              <a:latin typeface="Times New Roman" pitchFamily="18" charset="0"/>
            </a:endParaRPr>
          </a:p>
          <a:p>
            <a:endParaRPr lang="it-IT" b="1">
              <a:latin typeface="Times New Roman" pitchFamily="18" charset="0"/>
            </a:endParaRPr>
          </a:p>
          <a:p>
            <a:r>
              <a:rPr lang="it-IT" b="1"/>
              <a:t>MAPPA MENTALE O COGNITIVA</a:t>
            </a:r>
          </a:p>
          <a:p>
            <a:endParaRPr lang="it-IT" b="1"/>
          </a:p>
          <a:p>
            <a:r>
              <a:rPr lang="it-IT" b="1"/>
              <a:t>Rappresentazione della conoscenza elaborata dal soggetto</a:t>
            </a:r>
          </a:p>
          <a:p>
            <a:r>
              <a:rPr lang="it-IT" b="1"/>
              <a:t>Riproduce lo stile cognitivo del soggetto</a:t>
            </a:r>
          </a:p>
          <a:p>
            <a:r>
              <a:rPr lang="it-IT" b="1"/>
              <a:t>Selezione di conoscenze significative rispetto ad un’area tematica</a:t>
            </a:r>
          </a:p>
          <a:p>
            <a:endParaRPr lang="it-IT" b="1">
              <a:latin typeface="Times New Roman" pitchFamily="18" charset="0"/>
            </a:endParaRPr>
          </a:p>
          <a:p>
            <a:endParaRPr lang="it-IT" b="1">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it-IT" smtClean="0"/>
              <a:t>Stile cognitivo</a:t>
            </a:r>
          </a:p>
        </p:txBody>
      </p:sp>
      <p:sp>
        <p:nvSpPr>
          <p:cNvPr id="7171" name="Rectangle 3"/>
          <p:cNvSpPr>
            <a:spLocks noGrp="1" noChangeArrowheads="1"/>
          </p:cNvSpPr>
          <p:nvPr>
            <p:ph type="body" idx="1"/>
          </p:nvPr>
        </p:nvSpPr>
        <p:spPr/>
        <p:txBody>
          <a:bodyPr/>
          <a:lstStyle/>
          <a:p>
            <a:pPr eaLnBrk="1" hangingPunct="1"/>
            <a:r>
              <a:rPr lang="it-IT" smtClean="0">
                <a:latin typeface="Times New Roman" pitchFamily="18" charset="0"/>
              </a:rPr>
              <a:t>Procedure di apprendimento soggettive</a:t>
            </a:r>
          </a:p>
          <a:p>
            <a:pPr eaLnBrk="1" hangingPunct="1"/>
            <a:r>
              <a:rPr lang="it-IT" smtClean="0">
                <a:latin typeface="Times New Roman" pitchFamily="18" charset="0"/>
              </a:rPr>
              <a:t>Consuetudini di studio apprese e messe in atto</a:t>
            </a:r>
          </a:p>
          <a:p>
            <a:pPr eaLnBrk="1" hangingPunct="1"/>
            <a:endParaRPr lang="it-IT" smtClean="0">
              <a:latin typeface="Times New Roman" pitchFamily="18" charset="0"/>
            </a:endParaRPr>
          </a:p>
          <a:p>
            <a:pPr eaLnBrk="1" hangingPunct="1">
              <a:buFontTx/>
              <a:buNone/>
            </a:pPr>
            <a:r>
              <a:rPr lang="it-IT" sz="2800" i="1" smtClean="0">
                <a:latin typeface="Times New Roman" pitchFamily="18" charset="0"/>
              </a:rPr>
              <a:t>“le differenze individuali durature ed internamente </a:t>
            </a:r>
          </a:p>
          <a:p>
            <a:pPr eaLnBrk="1" hangingPunct="1">
              <a:buFontTx/>
              <a:buNone/>
            </a:pPr>
            <a:r>
              <a:rPr lang="it-IT" sz="2800" i="1" smtClean="0">
                <a:latin typeface="Times New Roman" pitchFamily="18" charset="0"/>
              </a:rPr>
              <a:t> coerenti nell’organizzazione e nel funzionamento  </a:t>
            </a:r>
          </a:p>
          <a:p>
            <a:pPr eaLnBrk="1" hangingPunct="1">
              <a:buFontTx/>
              <a:buNone/>
            </a:pPr>
            <a:r>
              <a:rPr lang="it-IT" sz="2800" i="1" smtClean="0">
                <a:latin typeface="Times New Roman" pitchFamily="18" charset="0"/>
              </a:rPr>
              <a:t> cognitivo”</a:t>
            </a:r>
            <a:r>
              <a:rPr lang="it-IT" sz="2800" smtClean="0">
                <a:latin typeface="Times New Roman" pitchFamily="18" charset="0"/>
              </a:rPr>
              <a:t>	</a:t>
            </a:r>
          </a:p>
          <a:p>
            <a:pPr eaLnBrk="1" hangingPunct="1">
              <a:buFontTx/>
              <a:buNone/>
            </a:pPr>
            <a:r>
              <a:rPr lang="it-IT" sz="2800" smtClean="0">
                <a:latin typeface="Times New Roman" pitchFamily="18" charset="0"/>
              </a:rPr>
              <a:t>					(Ausubel)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lnSpcReduction="10000"/>
          </a:bodyPr>
          <a:lstStyle/>
          <a:p>
            <a:pPr>
              <a:buNone/>
            </a:pPr>
            <a:r>
              <a:rPr lang="it-IT" dirty="0" smtClean="0"/>
              <a:t>Il riferimento </a:t>
            </a:r>
            <a:r>
              <a:rPr lang="it-IT" dirty="0" smtClean="0"/>
              <a:t>normativo</a:t>
            </a:r>
            <a:endParaRPr lang="it-IT" dirty="0" smtClean="0"/>
          </a:p>
          <a:p>
            <a:pPr>
              <a:buNone/>
            </a:pPr>
            <a:endParaRPr lang="it-IT" dirty="0" smtClean="0"/>
          </a:p>
          <a:p>
            <a:r>
              <a:rPr lang="it-IT" dirty="0" smtClean="0"/>
              <a:t> </a:t>
            </a:r>
            <a:r>
              <a:rPr lang="it-IT" dirty="0" smtClean="0"/>
              <a:t>A livello di </a:t>
            </a:r>
            <a:r>
              <a:rPr lang="it-IT" dirty="0" smtClean="0"/>
              <a:t>istituto </a:t>
            </a:r>
            <a:r>
              <a:rPr lang="en-US" sz="2400" dirty="0" smtClean="0">
                <a:latin typeface="Book Antiqua" pitchFamily="18" charset="0"/>
              </a:rPr>
              <a:t>» (</a:t>
            </a:r>
            <a:r>
              <a:rPr lang="it-IT" sz="2400" dirty="0" smtClean="0">
                <a:latin typeface="Book Antiqua" pitchFamily="18" charset="0"/>
              </a:rPr>
              <a:t>art. 1, DPR 275/1999).</a:t>
            </a:r>
            <a:endParaRPr lang="it-IT" dirty="0" smtClean="0"/>
          </a:p>
          <a:p>
            <a:pPr>
              <a:buNone/>
            </a:pPr>
            <a:endParaRPr lang="it-IT" sz="2800" dirty="0" smtClean="0">
              <a:latin typeface="Book Antiqua" pitchFamily="18" charset="0"/>
            </a:endParaRPr>
          </a:p>
          <a:p>
            <a:pPr>
              <a:buNone/>
            </a:pPr>
            <a:r>
              <a:rPr lang="it-IT" sz="2800" dirty="0" smtClean="0">
                <a:latin typeface="Book Antiqua" pitchFamily="18" charset="0"/>
              </a:rPr>
              <a:t>	“Le </a:t>
            </a:r>
            <a:r>
              <a:rPr lang="it-IT" sz="2800" dirty="0" smtClean="0">
                <a:latin typeface="Book Antiqua" pitchFamily="18" charset="0"/>
              </a:rPr>
              <a:t>istituzioni scolastiche sono espressioni di autonomia funzionale e </a:t>
            </a:r>
            <a:r>
              <a:rPr lang="it-IT" sz="2800" b="1" dirty="0" smtClean="0">
                <a:solidFill>
                  <a:schemeClr val="accent1">
                    <a:lumMod val="60000"/>
                    <a:lumOff val="40000"/>
                  </a:schemeClr>
                </a:solidFill>
                <a:latin typeface="Book Antiqua" pitchFamily="18" charset="0"/>
              </a:rPr>
              <a:t>provvedono alla definizione e alla realizzazione dell’offerta formativa, </a:t>
            </a:r>
            <a:r>
              <a:rPr lang="it-IT" sz="2800" dirty="0" smtClean="0">
                <a:latin typeface="Book Antiqua" pitchFamily="18" charset="0"/>
              </a:rPr>
              <a:t>nel rispetto delle funzioni delegate alle Regioni e dei compiti e funzioni trasferiti agli Enti Locali, ai sensi degli articoli 138 e 139 del decreto legislativo 31 marzo 1998, n. </a:t>
            </a:r>
            <a:r>
              <a:rPr lang="it-IT" sz="2800" dirty="0" smtClean="0">
                <a:latin typeface="Book Antiqua" pitchFamily="18" charset="0"/>
              </a:rPr>
              <a:t>112”</a:t>
            </a:r>
            <a:endParaRPr lang="it-IT" dirty="0" smtClean="0"/>
          </a:p>
          <a:p>
            <a:endParaRPr lang="it-IT"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it-IT" smtClean="0"/>
              <a:t>Stile cognitivo</a:t>
            </a:r>
          </a:p>
        </p:txBody>
      </p:sp>
      <p:sp>
        <p:nvSpPr>
          <p:cNvPr id="8195" name="Rectangle 3"/>
          <p:cNvSpPr>
            <a:spLocks noGrp="1" noChangeArrowheads="1"/>
          </p:cNvSpPr>
          <p:nvPr>
            <p:ph type="body" idx="1"/>
          </p:nvPr>
        </p:nvSpPr>
        <p:spPr/>
        <p:txBody>
          <a:bodyPr/>
          <a:lstStyle/>
          <a:p>
            <a:pPr eaLnBrk="1" hangingPunct="1">
              <a:buFontTx/>
              <a:buNone/>
            </a:pPr>
            <a:r>
              <a:rPr lang="it-IT" smtClean="0">
                <a:latin typeface="Times New Roman" pitchFamily="18" charset="0"/>
              </a:rPr>
              <a:t>Didattica</a:t>
            </a:r>
          </a:p>
          <a:p>
            <a:pPr eaLnBrk="1" hangingPunct="1"/>
            <a:r>
              <a:rPr lang="it-IT" smtClean="0">
                <a:latin typeface="Times New Roman" pitchFamily="18" charset="0"/>
              </a:rPr>
              <a:t>analisi degli stili cognitivi e delle strategie di apprendimento: </a:t>
            </a:r>
          </a:p>
          <a:p>
            <a:pPr eaLnBrk="1" hangingPunct="1"/>
            <a:r>
              <a:rPr lang="it-IT" smtClean="0">
                <a:latin typeface="Times New Roman" pitchFamily="18" charset="0"/>
              </a:rPr>
              <a:t>ogni alunno ha la sua strategia (logica del soggetto)</a:t>
            </a:r>
          </a:p>
          <a:p>
            <a:pPr eaLnBrk="1" hangingPunct="1">
              <a:buFontTx/>
              <a:buNone/>
            </a:pPr>
            <a:r>
              <a:rPr lang="it-IT" smtClean="0">
                <a:latin typeface="Times New Roman" pitchFamily="18" charset="0"/>
              </a:rPr>
              <a:t>		da coniugare con la logica dell’oggetto (la  	disciplina)</a:t>
            </a:r>
          </a:p>
          <a:p>
            <a:pPr eaLnBrk="1" hangingPunct="1"/>
            <a:r>
              <a:rPr lang="it-IT" smtClean="0">
                <a:latin typeface="Times New Roman" pitchFamily="18" charset="0"/>
              </a:rPr>
              <a:t>decentramento del docente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404813"/>
            <a:ext cx="8229600" cy="509587"/>
          </a:xfrm>
          <a:solidFill>
            <a:schemeClr val="folHlink"/>
          </a:solidFill>
        </p:spPr>
        <p:txBody>
          <a:bodyPr/>
          <a:lstStyle/>
          <a:p>
            <a:pPr algn="r" eaLnBrk="1" hangingPunct="1"/>
            <a:r>
              <a:rPr lang="it-IT" sz="2000" b="1" smtClean="0">
                <a:solidFill>
                  <a:schemeClr val="bg1"/>
                </a:solidFill>
                <a:latin typeface="Times New Roman" pitchFamily="18" charset="0"/>
              </a:rPr>
              <a:t>L’analisi disciplinare</a:t>
            </a:r>
          </a:p>
        </p:txBody>
      </p:sp>
      <p:sp>
        <p:nvSpPr>
          <p:cNvPr id="9219" name="Rectangle 3"/>
          <p:cNvSpPr>
            <a:spLocks noGrp="1" noChangeArrowheads="1"/>
          </p:cNvSpPr>
          <p:nvPr>
            <p:ph type="body" idx="1"/>
          </p:nvPr>
        </p:nvSpPr>
        <p:spPr>
          <a:xfrm>
            <a:off x="520700" y="1600200"/>
            <a:ext cx="8166100" cy="298450"/>
          </a:xfrm>
        </p:spPr>
        <p:txBody>
          <a:bodyPr/>
          <a:lstStyle/>
          <a:p>
            <a:pPr eaLnBrk="1" hangingPunct="1">
              <a:lnSpc>
                <a:spcPct val="80000"/>
              </a:lnSpc>
              <a:spcBef>
                <a:spcPct val="0"/>
              </a:spcBef>
              <a:buFontTx/>
              <a:buNone/>
            </a:pPr>
            <a:r>
              <a:rPr lang="it-IT" sz="1600" smtClean="0">
                <a:latin typeface="Times New Roman" pitchFamily="18" charset="0"/>
              </a:rPr>
              <a:t>SISTEMI DI RAPPRESENTAZIONE  DELLA CONOSCENZA</a:t>
            </a:r>
          </a:p>
        </p:txBody>
      </p:sp>
      <p:sp>
        <p:nvSpPr>
          <p:cNvPr id="9220" name="AutoShape 5"/>
          <p:cNvSpPr>
            <a:spLocks noChangeArrowheads="1"/>
          </p:cNvSpPr>
          <p:nvPr/>
        </p:nvSpPr>
        <p:spPr bwMode="auto">
          <a:xfrm>
            <a:off x="5922963" y="3068638"/>
            <a:ext cx="360362" cy="88900"/>
          </a:xfrm>
          <a:prstGeom prst="rightArrow">
            <a:avLst>
              <a:gd name="adj1" fmla="val 50000"/>
              <a:gd name="adj2" fmla="val 101339"/>
            </a:avLst>
          </a:prstGeom>
          <a:solidFill>
            <a:schemeClr val="accent1"/>
          </a:solidFill>
          <a:ln w="9525">
            <a:solidFill>
              <a:schemeClr val="tx1"/>
            </a:solidFill>
            <a:miter lim="800000"/>
            <a:headEnd/>
            <a:tailEnd/>
          </a:ln>
        </p:spPr>
        <p:txBody>
          <a:bodyPr wrap="none" anchor="ctr"/>
          <a:lstStyle/>
          <a:p>
            <a:endParaRPr lang="it-IT"/>
          </a:p>
        </p:txBody>
      </p:sp>
      <p:sp>
        <p:nvSpPr>
          <p:cNvPr id="9221" name="Rectangle 7"/>
          <p:cNvSpPr>
            <a:spLocks noChangeArrowheads="1"/>
          </p:cNvSpPr>
          <p:nvPr/>
        </p:nvSpPr>
        <p:spPr bwMode="auto">
          <a:xfrm>
            <a:off x="341313" y="3159125"/>
            <a:ext cx="1079500" cy="1350963"/>
          </a:xfrm>
          <a:prstGeom prst="rect">
            <a:avLst/>
          </a:prstGeom>
          <a:solidFill>
            <a:schemeClr val="accent1"/>
          </a:solidFill>
          <a:ln w="9525">
            <a:solidFill>
              <a:schemeClr val="tx1"/>
            </a:solidFill>
            <a:miter lim="800000"/>
            <a:headEnd/>
            <a:tailEnd/>
          </a:ln>
        </p:spPr>
        <p:txBody>
          <a:bodyPr wrap="none" anchor="ctr"/>
          <a:lstStyle/>
          <a:p>
            <a:pPr algn="just"/>
            <a:endParaRPr lang="it-IT" sz="1600" b="1">
              <a:latin typeface="Times New Roman" pitchFamily="18" charset="0"/>
            </a:endParaRPr>
          </a:p>
        </p:txBody>
      </p:sp>
      <p:sp>
        <p:nvSpPr>
          <p:cNvPr id="9222" name="AutoShape 8"/>
          <p:cNvSpPr>
            <a:spLocks noChangeArrowheads="1"/>
          </p:cNvSpPr>
          <p:nvPr/>
        </p:nvSpPr>
        <p:spPr bwMode="auto">
          <a:xfrm>
            <a:off x="5922963" y="5138738"/>
            <a:ext cx="360362" cy="88900"/>
          </a:xfrm>
          <a:prstGeom prst="rightArrow">
            <a:avLst>
              <a:gd name="adj1" fmla="val 50000"/>
              <a:gd name="adj2" fmla="val 101339"/>
            </a:avLst>
          </a:prstGeom>
          <a:solidFill>
            <a:schemeClr val="accent1"/>
          </a:solidFill>
          <a:ln w="9525">
            <a:solidFill>
              <a:schemeClr val="tx1"/>
            </a:solidFill>
            <a:miter lim="800000"/>
            <a:headEnd/>
            <a:tailEnd/>
          </a:ln>
        </p:spPr>
        <p:txBody>
          <a:bodyPr wrap="none" anchor="ctr"/>
          <a:lstStyle/>
          <a:p>
            <a:endParaRPr lang="it-IT"/>
          </a:p>
        </p:txBody>
      </p:sp>
      <p:sp>
        <p:nvSpPr>
          <p:cNvPr id="9223" name="Rectangle 9"/>
          <p:cNvSpPr>
            <a:spLocks noChangeArrowheads="1"/>
          </p:cNvSpPr>
          <p:nvPr/>
        </p:nvSpPr>
        <p:spPr bwMode="auto">
          <a:xfrm rot="10800000" flipV="1">
            <a:off x="6551613" y="4778375"/>
            <a:ext cx="2343150" cy="366713"/>
          </a:xfrm>
          <a:prstGeom prst="rect">
            <a:avLst/>
          </a:prstGeom>
          <a:noFill/>
          <a:ln w="9525">
            <a:noFill/>
            <a:miter lim="800000"/>
            <a:headEnd/>
            <a:tailEnd/>
          </a:ln>
        </p:spPr>
        <p:txBody>
          <a:bodyPr>
            <a:spAutoFit/>
          </a:bodyPr>
          <a:lstStyle/>
          <a:p>
            <a:endParaRPr lang="it-IT"/>
          </a:p>
        </p:txBody>
      </p:sp>
      <p:sp>
        <p:nvSpPr>
          <p:cNvPr id="9224" name="Text Box 10"/>
          <p:cNvSpPr txBox="1">
            <a:spLocks noChangeArrowheads="1"/>
          </p:cNvSpPr>
          <p:nvPr/>
        </p:nvSpPr>
        <p:spPr bwMode="auto">
          <a:xfrm>
            <a:off x="431800" y="2259013"/>
            <a:ext cx="2430463" cy="396875"/>
          </a:xfrm>
          <a:prstGeom prst="rect">
            <a:avLst/>
          </a:prstGeom>
          <a:noFill/>
          <a:ln w="9525">
            <a:noFill/>
            <a:miter lim="800000"/>
            <a:headEnd/>
            <a:tailEnd/>
          </a:ln>
        </p:spPr>
        <p:txBody>
          <a:bodyPr>
            <a:spAutoFit/>
          </a:bodyPr>
          <a:lstStyle/>
          <a:p>
            <a:pPr>
              <a:spcBef>
                <a:spcPct val="50000"/>
              </a:spcBef>
            </a:pPr>
            <a:r>
              <a:rPr lang="it-IT" sz="2000">
                <a:solidFill>
                  <a:srgbClr val="FF0000"/>
                </a:solidFill>
              </a:rPr>
              <a:t>Sistema soggettivo</a:t>
            </a:r>
          </a:p>
        </p:txBody>
      </p:sp>
      <p:sp>
        <p:nvSpPr>
          <p:cNvPr id="9225" name="Text Box 11"/>
          <p:cNvSpPr txBox="1">
            <a:spLocks noChangeArrowheads="1"/>
          </p:cNvSpPr>
          <p:nvPr/>
        </p:nvSpPr>
        <p:spPr bwMode="auto">
          <a:xfrm>
            <a:off x="3492500" y="2349500"/>
            <a:ext cx="4411663" cy="304800"/>
          </a:xfrm>
          <a:prstGeom prst="rect">
            <a:avLst/>
          </a:prstGeom>
          <a:noFill/>
          <a:ln w="9525">
            <a:noFill/>
            <a:miter lim="800000"/>
            <a:headEnd/>
            <a:tailEnd/>
          </a:ln>
        </p:spPr>
        <p:txBody>
          <a:bodyPr>
            <a:spAutoFit/>
          </a:bodyPr>
          <a:lstStyle/>
          <a:p>
            <a:pPr>
              <a:spcBef>
                <a:spcPct val="50000"/>
              </a:spcBef>
            </a:pPr>
            <a:r>
              <a:rPr lang="it-IT" sz="1400" b="1" u="sng">
                <a:latin typeface="Times New Roman" pitchFamily="18" charset="0"/>
              </a:rPr>
              <a:t>Archivi mentali  - Organizzazione del proprio sapere</a:t>
            </a:r>
          </a:p>
        </p:txBody>
      </p:sp>
      <p:sp>
        <p:nvSpPr>
          <p:cNvPr id="9226" name="Text Box 12"/>
          <p:cNvSpPr txBox="1">
            <a:spLocks noChangeArrowheads="1"/>
          </p:cNvSpPr>
          <p:nvPr/>
        </p:nvSpPr>
        <p:spPr bwMode="auto">
          <a:xfrm>
            <a:off x="3492500" y="2978150"/>
            <a:ext cx="2160588" cy="506413"/>
          </a:xfrm>
          <a:prstGeom prst="rect">
            <a:avLst/>
          </a:prstGeom>
          <a:noFill/>
          <a:ln w="9525">
            <a:noFill/>
            <a:miter lim="800000"/>
            <a:headEnd/>
            <a:tailEnd/>
          </a:ln>
        </p:spPr>
        <p:txBody>
          <a:bodyPr>
            <a:spAutoFit/>
          </a:bodyPr>
          <a:lstStyle/>
          <a:p>
            <a:pPr>
              <a:lnSpc>
                <a:spcPct val="60000"/>
              </a:lnSpc>
              <a:spcBef>
                <a:spcPct val="50000"/>
              </a:spcBef>
            </a:pPr>
            <a:r>
              <a:rPr lang="it-IT" sz="1600" b="1">
                <a:latin typeface="Times New Roman" pitchFamily="18" charset="0"/>
              </a:rPr>
              <a:t>Depositi organizzati</a:t>
            </a:r>
          </a:p>
          <a:p>
            <a:pPr>
              <a:lnSpc>
                <a:spcPct val="60000"/>
              </a:lnSpc>
              <a:spcBef>
                <a:spcPct val="50000"/>
              </a:spcBef>
            </a:pPr>
            <a:r>
              <a:rPr lang="it-IT" sz="1600" b="1">
                <a:latin typeface="Times New Roman" pitchFamily="18" charset="0"/>
              </a:rPr>
              <a:t>di conoscenze</a:t>
            </a:r>
          </a:p>
        </p:txBody>
      </p:sp>
      <p:sp>
        <p:nvSpPr>
          <p:cNvPr id="9227" name="Text Box 13"/>
          <p:cNvSpPr txBox="1">
            <a:spLocks noChangeArrowheads="1"/>
          </p:cNvSpPr>
          <p:nvPr/>
        </p:nvSpPr>
        <p:spPr bwMode="auto">
          <a:xfrm>
            <a:off x="6372225" y="2889250"/>
            <a:ext cx="1979613" cy="641350"/>
          </a:xfrm>
          <a:prstGeom prst="rect">
            <a:avLst/>
          </a:prstGeom>
          <a:noFill/>
          <a:ln w="9525">
            <a:noFill/>
            <a:miter lim="800000"/>
            <a:headEnd/>
            <a:tailEnd/>
          </a:ln>
        </p:spPr>
        <p:txBody>
          <a:bodyPr>
            <a:spAutoFit/>
          </a:bodyPr>
          <a:lstStyle/>
          <a:p>
            <a:pPr>
              <a:spcBef>
                <a:spcPct val="50000"/>
              </a:spcBef>
            </a:pPr>
            <a:r>
              <a:rPr lang="it-IT" b="1">
                <a:solidFill>
                  <a:schemeClr val="accent2"/>
                </a:solidFill>
                <a:latin typeface="Times New Roman" pitchFamily="18" charset="0"/>
              </a:rPr>
              <a:t>Apprendimento significativo</a:t>
            </a:r>
          </a:p>
        </p:txBody>
      </p:sp>
      <p:sp>
        <p:nvSpPr>
          <p:cNvPr id="9228" name="Text Box 14"/>
          <p:cNvSpPr txBox="1">
            <a:spLocks noChangeArrowheads="1"/>
          </p:cNvSpPr>
          <p:nvPr/>
        </p:nvSpPr>
        <p:spPr bwMode="auto">
          <a:xfrm>
            <a:off x="341313" y="3249613"/>
            <a:ext cx="1066800" cy="762000"/>
          </a:xfrm>
          <a:prstGeom prst="rect">
            <a:avLst/>
          </a:prstGeom>
          <a:noFill/>
          <a:ln w="9525">
            <a:noFill/>
            <a:miter lim="800000"/>
            <a:headEnd/>
            <a:tailEnd/>
          </a:ln>
        </p:spPr>
        <p:txBody>
          <a:bodyPr wrap="none">
            <a:spAutoFit/>
          </a:bodyPr>
          <a:lstStyle/>
          <a:p>
            <a:r>
              <a:rPr lang="it-IT" sz="1200" b="1"/>
              <a:t>FLESSIBILE</a:t>
            </a:r>
          </a:p>
          <a:p>
            <a:endParaRPr lang="it-IT"/>
          </a:p>
          <a:p>
            <a:r>
              <a:rPr lang="it-IT" sz="1400" b="1">
                <a:latin typeface="Times New Roman" pitchFamily="18" charset="0"/>
              </a:rPr>
              <a:t>Si modifica</a:t>
            </a:r>
          </a:p>
        </p:txBody>
      </p:sp>
      <p:sp>
        <p:nvSpPr>
          <p:cNvPr id="9229" name="Rectangle 15"/>
          <p:cNvSpPr>
            <a:spLocks noChangeArrowheads="1"/>
          </p:cNvSpPr>
          <p:nvPr/>
        </p:nvSpPr>
        <p:spPr bwMode="auto">
          <a:xfrm>
            <a:off x="1692275" y="3159125"/>
            <a:ext cx="1260475" cy="1350963"/>
          </a:xfrm>
          <a:prstGeom prst="rect">
            <a:avLst/>
          </a:prstGeom>
          <a:solidFill>
            <a:schemeClr val="accent1"/>
          </a:solidFill>
          <a:ln w="9525">
            <a:solidFill>
              <a:schemeClr val="tx1"/>
            </a:solidFill>
            <a:miter lim="800000"/>
            <a:headEnd/>
            <a:tailEnd/>
          </a:ln>
        </p:spPr>
        <p:txBody>
          <a:bodyPr wrap="none" anchor="ctr"/>
          <a:lstStyle/>
          <a:p>
            <a:pPr algn="just"/>
            <a:endParaRPr lang="it-IT" sz="1600" b="1">
              <a:latin typeface="Times New Roman" pitchFamily="18" charset="0"/>
            </a:endParaRPr>
          </a:p>
        </p:txBody>
      </p:sp>
      <p:sp>
        <p:nvSpPr>
          <p:cNvPr id="9230" name="Text Box 16"/>
          <p:cNvSpPr txBox="1">
            <a:spLocks noChangeArrowheads="1"/>
          </p:cNvSpPr>
          <p:nvPr/>
        </p:nvSpPr>
        <p:spPr bwMode="auto">
          <a:xfrm>
            <a:off x="1692275" y="3249613"/>
            <a:ext cx="1338263" cy="1247775"/>
          </a:xfrm>
          <a:prstGeom prst="rect">
            <a:avLst/>
          </a:prstGeom>
          <a:noFill/>
          <a:ln w="9525">
            <a:noFill/>
            <a:miter lim="800000"/>
            <a:headEnd/>
            <a:tailEnd/>
          </a:ln>
        </p:spPr>
        <p:txBody>
          <a:bodyPr>
            <a:spAutoFit/>
          </a:bodyPr>
          <a:lstStyle/>
          <a:p>
            <a:r>
              <a:rPr lang="it-IT" sz="1200" b="1"/>
              <a:t>DINAMICO</a:t>
            </a:r>
          </a:p>
          <a:p>
            <a:endParaRPr lang="it-IT" sz="1200" b="1"/>
          </a:p>
          <a:p>
            <a:endParaRPr lang="it-IT" sz="1400" b="1"/>
          </a:p>
          <a:p>
            <a:r>
              <a:rPr lang="it-IT" sz="1400" b="1"/>
              <a:t>Si arricchisce</a:t>
            </a:r>
          </a:p>
          <a:p>
            <a:endParaRPr lang="it-IT" sz="1200" b="1"/>
          </a:p>
          <a:p>
            <a:endParaRPr lang="it-IT" sz="1200" b="1"/>
          </a:p>
        </p:txBody>
      </p:sp>
      <p:sp>
        <p:nvSpPr>
          <p:cNvPr id="9231" name="Text Box 17"/>
          <p:cNvSpPr txBox="1">
            <a:spLocks noChangeArrowheads="1"/>
          </p:cNvSpPr>
          <p:nvPr/>
        </p:nvSpPr>
        <p:spPr bwMode="auto">
          <a:xfrm>
            <a:off x="3492500" y="3698875"/>
            <a:ext cx="2160588" cy="304800"/>
          </a:xfrm>
          <a:prstGeom prst="rect">
            <a:avLst/>
          </a:prstGeom>
          <a:noFill/>
          <a:ln w="9525">
            <a:noFill/>
            <a:miter lim="800000"/>
            <a:headEnd/>
            <a:tailEnd/>
          </a:ln>
        </p:spPr>
        <p:txBody>
          <a:bodyPr>
            <a:spAutoFit/>
          </a:bodyPr>
          <a:lstStyle/>
          <a:p>
            <a:pPr>
              <a:spcBef>
                <a:spcPct val="50000"/>
              </a:spcBef>
            </a:pPr>
            <a:r>
              <a:rPr lang="it-IT" sz="1400" b="1" u="sng">
                <a:latin typeface="Times New Roman" pitchFamily="18" charset="0"/>
              </a:rPr>
              <a:t>Strategie conoscitive:</a:t>
            </a:r>
          </a:p>
        </p:txBody>
      </p:sp>
      <p:sp>
        <p:nvSpPr>
          <p:cNvPr id="9232" name="Text Box 18"/>
          <p:cNvSpPr txBox="1">
            <a:spLocks noChangeArrowheads="1"/>
          </p:cNvSpPr>
          <p:nvPr/>
        </p:nvSpPr>
        <p:spPr bwMode="auto">
          <a:xfrm>
            <a:off x="3492500" y="4149725"/>
            <a:ext cx="2070100" cy="2033588"/>
          </a:xfrm>
          <a:prstGeom prst="rect">
            <a:avLst/>
          </a:prstGeom>
          <a:noFill/>
          <a:ln w="9525">
            <a:noFill/>
            <a:miter lim="800000"/>
            <a:headEnd/>
            <a:tailEnd/>
          </a:ln>
        </p:spPr>
        <p:txBody>
          <a:bodyPr>
            <a:spAutoFit/>
          </a:bodyPr>
          <a:lstStyle/>
          <a:p>
            <a:pPr>
              <a:spcBef>
                <a:spcPct val="50000"/>
              </a:spcBef>
            </a:pPr>
            <a:r>
              <a:rPr lang="it-IT" sz="1200" b="1"/>
              <a:t>Insieme non lineare di</a:t>
            </a:r>
          </a:p>
          <a:p>
            <a:pPr>
              <a:spcBef>
                <a:spcPct val="50000"/>
              </a:spcBef>
            </a:pPr>
            <a:endParaRPr lang="it-IT" sz="1200" b="1"/>
          </a:p>
          <a:p>
            <a:pPr>
              <a:lnSpc>
                <a:spcPct val="60000"/>
              </a:lnSpc>
              <a:spcBef>
                <a:spcPct val="50000"/>
              </a:spcBef>
              <a:buFontTx/>
              <a:buChar char="•"/>
            </a:pPr>
            <a:r>
              <a:rPr lang="it-IT" sz="1200" b="1"/>
              <a:t>Intuizioni</a:t>
            </a:r>
          </a:p>
          <a:p>
            <a:pPr>
              <a:lnSpc>
                <a:spcPct val="60000"/>
              </a:lnSpc>
              <a:spcBef>
                <a:spcPct val="50000"/>
              </a:spcBef>
              <a:buFontTx/>
              <a:buChar char="•"/>
            </a:pPr>
            <a:r>
              <a:rPr lang="it-IT" sz="1200" b="1"/>
              <a:t>Associazioni</a:t>
            </a:r>
          </a:p>
          <a:p>
            <a:pPr>
              <a:lnSpc>
                <a:spcPct val="60000"/>
              </a:lnSpc>
              <a:spcBef>
                <a:spcPct val="50000"/>
              </a:spcBef>
              <a:buFontTx/>
              <a:buChar char="•"/>
            </a:pPr>
            <a:r>
              <a:rPr lang="it-IT" sz="1200" b="1"/>
              <a:t>Connessioni</a:t>
            </a:r>
          </a:p>
          <a:p>
            <a:pPr>
              <a:lnSpc>
                <a:spcPct val="60000"/>
              </a:lnSpc>
              <a:spcBef>
                <a:spcPct val="50000"/>
              </a:spcBef>
              <a:buFontTx/>
              <a:buChar char="•"/>
            </a:pPr>
            <a:r>
              <a:rPr lang="it-IT" sz="1200" b="1"/>
              <a:t>Integrazioni</a:t>
            </a:r>
          </a:p>
          <a:p>
            <a:pPr>
              <a:lnSpc>
                <a:spcPct val="60000"/>
              </a:lnSpc>
              <a:spcBef>
                <a:spcPct val="50000"/>
              </a:spcBef>
              <a:buFontTx/>
              <a:buChar char="•"/>
            </a:pPr>
            <a:r>
              <a:rPr lang="it-IT" sz="1200" b="1"/>
              <a:t>Formalizzazioni</a:t>
            </a:r>
          </a:p>
          <a:p>
            <a:pPr>
              <a:lnSpc>
                <a:spcPct val="60000"/>
              </a:lnSpc>
              <a:spcBef>
                <a:spcPct val="50000"/>
              </a:spcBef>
              <a:buFontTx/>
              <a:buChar char="•"/>
            </a:pPr>
            <a:r>
              <a:rPr lang="it-IT" sz="1200" b="1"/>
              <a:t>Astrazioni</a:t>
            </a:r>
          </a:p>
          <a:p>
            <a:pPr>
              <a:spcBef>
                <a:spcPct val="50000"/>
              </a:spcBef>
            </a:pPr>
            <a:endParaRPr lang="it-IT" sz="1200" b="1"/>
          </a:p>
        </p:txBody>
      </p:sp>
      <p:sp>
        <p:nvSpPr>
          <p:cNvPr id="9233" name="Text Box 19"/>
          <p:cNvSpPr txBox="1">
            <a:spLocks noChangeArrowheads="1"/>
          </p:cNvSpPr>
          <p:nvPr/>
        </p:nvSpPr>
        <p:spPr bwMode="auto">
          <a:xfrm>
            <a:off x="6372225" y="4779963"/>
            <a:ext cx="1349375" cy="641350"/>
          </a:xfrm>
          <a:prstGeom prst="rect">
            <a:avLst/>
          </a:prstGeom>
          <a:noFill/>
          <a:ln w="9525">
            <a:noFill/>
            <a:miter lim="800000"/>
            <a:headEnd/>
            <a:tailEnd/>
          </a:ln>
        </p:spPr>
        <p:txBody>
          <a:bodyPr>
            <a:spAutoFit/>
          </a:bodyPr>
          <a:lstStyle/>
          <a:p>
            <a:pPr>
              <a:spcBef>
                <a:spcPct val="50000"/>
              </a:spcBef>
            </a:pPr>
            <a:r>
              <a:rPr lang="it-IT" b="1">
                <a:solidFill>
                  <a:schemeClr val="accent2"/>
                </a:solidFill>
                <a:latin typeface="Times New Roman" pitchFamily="18" charset="0"/>
              </a:rPr>
              <a:t>Mappe cognitive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509587"/>
          </a:xfrm>
          <a:solidFill>
            <a:schemeClr val="folHlink"/>
          </a:solidFill>
        </p:spPr>
        <p:txBody>
          <a:bodyPr/>
          <a:lstStyle/>
          <a:p>
            <a:pPr algn="r" eaLnBrk="1" hangingPunct="1"/>
            <a:r>
              <a:rPr lang="it-IT" sz="2000" b="1" smtClean="0">
                <a:solidFill>
                  <a:schemeClr val="bg1"/>
                </a:solidFill>
                <a:latin typeface="Times New Roman" pitchFamily="18" charset="0"/>
              </a:rPr>
              <a:t>L’analisi disciplinare</a:t>
            </a:r>
          </a:p>
        </p:txBody>
      </p:sp>
      <p:sp>
        <p:nvSpPr>
          <p:cNvPr id="10243" name="Rectangle 3"/>
          <p:cNvSpPr>
            <a:spLocks noGrp="1" noChangeArrowheads="1"/>
          </p:cNvSpPr>
          <p:nvPr>
            <p:ph type="body" idx="1"/>
          </p:nvPr>
        </p:nvSpPr>
        <p:spPr>
          <a:xfrm>
            <a:off x="457200" y="1600200"/>
            <a:ext cx="8229600" cy="460375"/>
          </a:xfrm>
        </p:spPr>
        <p:txBody>
          <a:bodyPr>
            <a:normAutofit fontScale="62500" lnSpcReduction="20000"/>
          </a:bodyPr>
          <a:lstStyle/>
          <a:p>
            <a:pPr algn="ctr" eaLnBrk="1" hangingPunct="1">
              <a:buFontTx/>
              <a:buNone/>
            </a:pPr>
            <a:r>
              <a:rPr lang="it-IT" sz="2000" smtClean="0">
                <a:latin typeface="Times New Roman" pitchFamily="18" charset="0"/>
              </a:rPr>
              <a:t>I QUATTRO PILASTRI DELL’EDUCAZIONE</a:t>
            </a:r>
          </a:p>
          <a:p>
            <a:pPr algn="ctr" eaLnBrk="1" hangingPunct="1">
              <a:buFontTx/>
              <a:buNone/>
            </a:pPr>
            <a:r>
              <a:rPr lang="it-IT" sz="2000" i="1" smtClean="0">
                <a:latin typeface="Times New Roman" pitchFamily="18" charset="0"/>
              </a:rPr>
              <a:t>(J.Delors- UNESCO)</a:t>
            </a:r>
          </a:p>
          <a:p>
            <a:pPr algn="ctr" eaLnBrk="1" hangingPunct="1">
              <a:buFontTx/>
              <a:buNone/>
            </a:pPr>
            <a:endParaRPr lang="it-IT" sz="2000" smtClean="0">
              <a:latin typeface="Times New Roman" pitchFamily="18" charset="0"/>
            </a:endParaRPr>
          </a:p>
          <a:p>
            <a:pPr algn="ctr" eaLnBrk="1" hangingPunct="1">
              <a:buFontTx/>
              <a:buNone/>
            </a:pPr>
            <a:endParaRPr lang="it-IT" sz="2000" smtClean="0">
              <a:latin typeface="Times New Roman" pitchFamily="18" charset="0"/>
            </a:endParaRPr>
          </a:p>
          <a:p>
            <a:pPr algn="ctr" eaLnBrk="1" hangingPunct="1">
              <a:buFontTx/>
              <a:buNone/>
            </a:pPr>
            <a:endParaRPr lang="it-IT" sz="2000" smtClean="0">
              <a:latin typeface="Times New Roman" pitchFamily="18" charset="0"/>
            </a:endParaRPr>
          </a:p>
        </p:txBody>
      </p:sp>
      <p:sp>
        <p:nvSpPr>
          <p:cNvPr id="10244" name="Text Box 4"/>
          <p:cNvSpPr txBox="1">
            <a:spLocks noChangeArrowheads="1"/>
          </p:cNvSpPr>
          <p:nvPr/>
        </p:nvSpPr>
        <p:spPr bwMode="auto">
          <a:xfrm>
            <a:off x="1619250" y="2565400"/>
            <a:ext cx="5905500" cy="2703513"/>
          </a:xfrm>
          <a:prstGeom prst="rect">
            <a:avLst/>
          </a:prstGeom>
          <a:noFill/>
          <a:ln w="9525">
            <a:noFill/>
            <a:miter lim="800000"/>
            <a:headEnd/>
            <a:tailEnd/>
          </a:ln>
        </p:spPr>
        <p:txBody>
          <a:bodyPr>
            <a:spAutoFit/>
          </a:bodyPr>
          <a:lstStyle/>
          <a:p>
            <a:pPr algn="just">
              <a:lnSpc>
                <a:spcPct val="200000"/>
              </a:lnSpc>
              <a:spcBef>
                <a:spcPct val="50000"/>
              </a:spcBef>
            </a:pPr>
            <a:r>
              <a:rPr lang="it-IT" b="1" i="1">
                <a:latin typeface="Times New Roman" pitchFamily="18" charset="0"/>
              </a:rPr>
              <a:t>Imparare a conoscere</a:t>
            </a:r>
          </a:p>
          <a:p>
            <a:pPr algn="just">
              <a:lnSpc>
                <a:spcPct val="200000"/>
              </a:lnSpc>
              <a:spcBef>
                <a:spcPct val="50000"/>
              </a:spcBef>
            </a:pPr>
            <a:r>
              <a:rPr lang="it-IT" b="1" i="1">
                <a:latin typeface="Times New Roman" pitchFamily="18" charset="0"/>
              </a:rPr>
              <a:t>Imparare a fare</a:t>
            </a:r>
          </a:p>
          <a:p>
            <a:pPr algn="just">
              <a:lnSpc>
                <a:spcPct val="200000"/>
              </a:lnSpc>
              <a:spcBef>
                <a:spcPct val="50000"/>
              </a:spcBef>
            </a:pPr>
            <a:r>
              <a:rPr lang="it-IT" b="1" i="1">
                <a:latin typeface="Times New Roman" pitchFamily="18" charset="0"/>
              </a:rPr>
              <a:t>Imparare a vivere con gli altri</a:t>
            </a:r>
          </a:p>
          <a:p>
            <a:pPr algn="just">
              <a:lnSpc>
                <a:spcPct val="200000"/>
              </a:lnSpc>
              <a:spcBef>
                <a:spcPct val="50000"/>
              </a:spcBef>
            </a:pPr>
            <a:r>
              <a:rPr lang="it-IT" b="1" i="1">
                <a:latin typeface="Times New Roman" pitchFamily="18" charset="0"/>
              </a:rPr>
              <a:t>Imparare a essere</a:t>
            </a:r>
            <a:r>
              <a:rPr lang="it-IT" b="1">
                <a:latin typeface="Times New Roman" pitchFamily="18" charset="0"/>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p:txBody>
          <a:bodyPr/>
          <a:lstStyle/>
          <a:p>
            <a:pPr eaLnBrk="1" hangingPunct="1">
              <a:lnSpc>
                <a:spcPct val="80000"/>
              </a:lnSpc>
              <a:buFontTx/>
              <a:buNone/>
            </a:pPr>
            <a:r>
              <a:rPr lang="it-IT" sz="1400" smtClean="0"/>
              <a:t>LE POLITICHE EUROPEE</a:t>
            </a:r>
            <a:br>
              <a:rPr lang="it-IT" sz="1400" smtClean="0"/>
            </a:br>
            <a:r>
              <a:rPr lang="it-IT" sz="1400" smtClean="0"/>
              <a:t>		</a:t>
            </a:r>
          </a:p>
          <a:p>
            <a:pPr eaLnBrk="1" hangingPunct="1">
              <a:lnSpc>
                <a:spcPct val="80000"/>
              </a:lnSpc>
              <a:buFontTx/>
              <a:buNone/>
            </a:pPr>
            <a:r>
              <a:rPr lang="it-IT" sz="1600" b="1" i="1" smtClean="0">
                <a:solidFill>
                  <a:srgbClr val="0000FF"/>
                </a:solidFill>
              </a:rPr>
              <a:t>Il libro bianco di J. Delors</a:t>
            </a:r>
            <a:endParaRPr lang="it-IT" sz="2400" smtClean="0"/>
          </a:p>
          <a:p>
            <a:pPr eaLnBrk="1" hangingPunct="1">
              <a:lnSpc>
                <a:spcPct val="80000"/>
              </a:lnSpc>
              <a:buFontTx/>
              <a:buNone/>
            </a:pPr>
            <a:endParaRPr lang="it-IT" sz="2400" smtClean="0"/>
          </a:p>
          <a:p>
            <a:pPr eaLnBrk="1" hangingPunct="1">
              <a:lnSpc>
                <a:spcPct val="80000"/>
              </a:lnSpc>
              <a:buFontTx/>
              <a:buNone/>
            </a:pPr>
            <a:r>
              <a:rPr lang="it-IT" sz="2400" smtClean="0"/>
              <a:t>Si afferma la necessità </a:t>
            </a:r>
            <a:r>
              <a:rPr lang="it-IT" sz="2400" smtClean="0">
                <a:solidFill>
                  <a:srgbClr val="CC0000"/>
                </a:solidFill>
              </a:rPr>
              <a:t>dell’apprendimento come processo</a:t>
            </a:r>
            <a:r>
              <a:rPr lang="it-IT" sz="2400" smtClean="0"/>
              <a:t> che dura per tutto l’arco della vita.</a:t>
            </a:r>
          </a:p>
          <a:p>
            <a:pPr eaLnBrk="1" hangingPunct="1">
              <a:lnSpc>
                <a:spcPct val="80000"/>
              </a:lnSpc>
              <a:buFontTx/>
              <a:buNone/>
            </a:pPr>
            <a:r>
              <a:rPr lang="it-IT" sz="2400" smtClean="0"/>
              <a:t>Gli obiettivi del libro bianco:</a:t>
            </a:r>
          </a:p>
          <a:p>
            <a:pPr eaLnBrk="1" hangingPunct="1">
              <a:lnSpc>
                <a:spcPct val="80000"/>
              </a:lnSpc>
            </a:pPr>
            <a:r>
              <a:rPr lang="it-IT" sz="2400" smtClean="0"/>
              <a:t>Valorizzare il capitale umano per tutta la vita, innestando la formazione continua sulla formazione iniziale;</a:t>
            </a:r>
          </a:p>
          <a:p>
            <a:pPr eaLnBrk="1" hangingPunct="1">
              <a:lnSpc>
                <a:spcPct val="80000"/>
              </a:lnSpc>
            </a:pPr>
            <a:r>
              <a:rPr lang="it-IT" sz="2400" smtClean="0"/>
              <a:t>Garantire una solida formazione di base e il collegamento tra la vita scolastica e la vita attiva;</a:t>
            </a:r>
          </a:p>
          <a:p>
            <a:pPr eaLnBrk="1" hangingPunct="1">
              <a:lnSpc>
                <a:spcPct val="80000"/>
              </a:lnSpc>
            </a:pPr>
            <a:r>
              <a:rPr lang="it-IT" sz="2400" smtClean="0"/>
              <a:t>Incrementare l’attività di apprendistato e di tirocinio presso le imprese per facilitare la transizione alla vita attiva.</a:t>
            </a:r>
          </a:p>
        </p:txBody>
      </p:sp>
      <p:sp>
        <p:nvSpPr>
          <p:cNvPr id="11267" name="Rectangle 4"/>
          <p:cNvSpPr>
            <a:spLocks noGrp="1" noChangeArrowheads="1"/>
          </p:cNvSpPr>
          <p:nvPr>
            <p:ph type="title"/>
          </p:nvPr>
        </p:nvSpPr>
        <p:spPr>
          <a:solidFill>
            <a:schemeClr val="folHlink"/>
          </a:solidFill>
        </p:spPr>
        <p:txBody>
          <a:bodyPr/>
          <a:lstStyle/>
          <a:p>
            <a:pPr algn="r" eaLnBrk="1" hangingPunct="1"/>
            <a:r>
              <a:rPr lang="it-IT" b="1" smtClean="0"/>
              <a:t>L’analisi disciplinare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r>
              <a:rPr lang="it-IT" sz="1800" b="1" i="1" smtClean="0">
                <a:solidFill>
                  <a:srgbClr val="0000FF"/>
                </a:solidFill>
              </a:rPr>
              <a:t>Il libro bianco di Cresson e Flynn “Insegnare e apprendere. Verso la società cognitiva”</a:t>
            </a:r>
            <a:endParaRPr lang="it-IT" smtClean="0"/>
          </a:p>
        </p:txBody>
      </p:sp>
      <p:sp>
        <p:nvSpPr>
          <p:cNvPr id="12291" name="Rectangle 4"/>
          <p:cNvSpPr>
            <a:spLocks noChangeArrowheads="1"/>
          </p:cNvSpPr>
          <p:nvPr/>
        </p:nvSpPr>
        <p:spPr bwMode="auto">
          <a:xfrm>
            <a:off x="685800" y="609600"/>
            <a:ext cx="7772400" cy="1143000"/>
          </a:xfrm>
          <a:prstGeom prst="rect">
            <a:avLst/>
          </a:prstGeom>
          <a:noFill/>
          <a:ln w="9525">
            <a:noFill/>
            <a:miter lim="800000"/>
            <a:headEnd/>
            <a:tailEnd/>
          </a:ln>
        </p:spPr>
        <p:txBody>
          <a:bodyPr anchor="ctr"/>
          <a:lstStyle/>
          <a:p>
            <a:pPr algn="ctr"/>
            <a:r>
              <a:rPr lang="it-IT" sz="2400">
                <a:solidFill>
                  <a:schemeClr val="tx2"/>
                </a:solidFill>
              </a:rPr>
              <a:t>LE POLITICHE EUROPEE</a:t>
            </a:r>
            <a:r>
              <a:rPr lang="it-IT" sz="2800">
                <a:solidFill>
                  <a:schemeClr val="tx2"/>
                </a:solidFill>
              </a:rPr>
              <a:t/>
            </a:r>
            <a:br>
              <a:rPr lang="it-IT" sz="2800">
                <a:solidFill>
                  <a:schemeClr val="tx2"/>
                </a:solidFill>
              </a:rPr>
            </a:br>
            <a:endParaRPr lang="it-IT" sz="2800" i="1">
              <a:solidFill>
                <a:schemeClr val="tx2"/>
              </a:solidFill>
            </a:endParaRPr>
          </a:p>
        </p:txBody>
      </p:sp>
      <p:sp>
        <p:nvSpPr>
          <p:cNvPr id="12292" name="Rectangle 5"/>
          <p:cNvSpPr>
            <a:spLocks noChangeArrowheads="1"/>
          </p:cNvSpPr>
          <p:nvPr/>
        </p:nvSpPr>
        <p:spPr bwMode="auto">
          <a:xfrm>
            <a:off x="685800" y="2528888"/>
            <a:ext cx="7772400" cy="3567112"/>
          </a:xfrm>
          <a:prstGeom prst="rect">
            <a:avLst/>
          </a:prstGeom>
          <a:noFill/>
          <a:ln w="9525">
            <a:noFill/>
            <a:miter lim="800000"/>
            <a:headEnd/>
            <a:tailEnd/>
          </a:ln>
        </p:spPr>
        <p:txBody>
          <a:bodyPr/>
          <a:lstStyle/>
          <a:p>
            <a:pPr marL="342900" indent="-342900">
              <a:spcBef>
                <a:spcPct val="20000"/>
              </a:spcBef>
            </a:pPr>
            <a:r>
              <a:rPr lang="it-IT" sz="2400"/>
              <a:t>Parole d’ordine:</a:t>
            </a:r>
          </a:p>
          <a:p>
            <a:pPr marL="342900" indent="-342900">
              <a:spcBef>
                <a:spcPct val="20000"/>
              </a:spcBef>
              <a:buFontTx/>
              <a:buChar char="•"/>
            </a:pPr>
            <a:r>
              <a:rPr lang="it-IT" sz="2400"/>
              <a:t>Flessibilità  nei sistemi di istruzione;</a:t>
            </a:r>
          </a:p>
          <a:p>
            <a:pPr marL="342900" indent="-342900">
              <a:spcBef>
                <a:spcPct val="20000"/>
              </a:spcBef>
              <a:buFontTx/>
              <a:buChar char="•"/>
            </a:pPr>
            <a:r>
              <a:rPr lang="it-IT" sz="2400"/>
              <a:t>Nuove metodiche per l’insegnamento degli adulti;</a:t>
            </a:r>
          </a:p>
          <a:p>
            <a:pPr marL="342900" indent="-342900">
              <a:spcBef>
                <a:spcPct val="20000"/>
              </a:spcBef>
              <a:buFontTx/>
              <a:buChar char="•"/>
            </a:pPr>
            <a:r>
              <a:rPr lang="it-IT" sz="2400"/>
              <a:t>Pluralità di linguaggi per rispondere alle richieste di una società multiculturale e multietnica;</a:t>
            </a:r>
          </a:p>
          <a:p>
            <a:pPr marL="342900" indent="-342900">
              <a:spcBef>
                <a:spcPct val="20000"/>
              </a:spcBef>
              <a:buFontTx/>
              <a:buChar char="•"/>
            </a:pPr>
            <a:r>
              <a:rPr lang="it-IT" sz="2400"/>
              <a:t>Maggiore autonomia agli istituti scolastici per consentire risposte adeguate a bisogni diversificati.</a:t>
            </a:r>
          </a:p>
        </p:txBody>
      </p:sp>
      <p:sp>
        <p:nvSpPr>
          <p:cNvPr id="12293" name="Rectangle 6"/>
          <p:cNvSpPr>
            <a:spLocks noGrp="1" noChangeArrowheads="1"/>
          </p:cNvSpPr>
          <p:nvPr>
            <p:ph type="title"/>
          </p:nvPr>
        </p:nvSpPr>
        <p:spPr>
          <a:solidFill>
            <a:schemeClr val="folHlink"/>
          </a:solidFill>
        </p:spPr>
        <p:txBody>
          <a:bodyPr/>
          <a:lstStyle/>
          <a:p>
            <a:pPr algn="r" eaLnBrk="1" hangingPunct="1"/>
            <a:r>
              <a:rPr lang="it-IT" b="1" smtClean="0"/>
              <a:t>L’analisi disciplinare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p:txBody>
          <a:bodyPr/>
          <a:lstStyle/>
          <a:p>
            <a:pPr eaLnBrk="1" hangingPunct="1">
              <a:buFontTx/>
              <a:buNone/>
            </a:pPr>
            <a:r>
              <a:rPr lang="it-IT" smtClean="0"/>
              <a:t>La “società cognitiva” è definita da:</a:t>
            </a:r>
          </a:p>
          <a:p>
            <a:pPr eaLnBrk="1" hangingPunct="1"/>
            <a:r>
              <a:rPr lang="it-IT" sz="2400" smtClean="0"/>
              <a:t>Società dell’informazione con lo sviluppo delle tecnologie della comunicazione che ha prodotto una rivoluzione nell’organizzazione del lavoro e della produzione;</a:t>
            </a:r>
          </a:p>
          <a:p>
            <a:pPr eaLnBrk="1" hangingPunct="1"/>
            <a:r>
              <a:rPr lang="it-IT" sz="2400" smtClean="0"/>
              <a:t>Estensione a livello mondiale degli scambi con lo sviluppo del mercato globale;</a:t>
            </a:r>
          </a:p>
          <a:p>
            <a:pPr eaLnBrk="1" hangingPunct="1"/>
            <a:r>
              <a:rPr lang="it-IT" sz="2400" smtClean="0"/>
              <a:t>Civiltà scientifica e tecnologica, con le conseguenze in positivo e in negativo (rapporto scienza/etica</a:t>
            </a:r>
            <a:r>
              <a:rPr lang="it-IT" smtClean="0"/>
              <a:t>). </a:t>
            </a:r>
          </a:p>
          <a:p>
            <a:pPr eaLnBrk="1" hangingPunct="1"/>
            <a:endParaRPr lang="it-IT" smtClean="0"/>
          </a:p>
        </p:txBody>
      </p:sp>
      <p:sp>
        <p:nvSpPr>
          <p:cNvPr id="13315" name="Rectangle 4"/>
          <p:cNvSpPr>
            <a:spLocks noGrp="1" noChangeArrowheads="1"/>
          </p:cNvSpPr>
          <p:nvPr>
            <p:ph type="title"/>
          </p:nvPr>
        </p:nvSpPr>
        <p:spPr>
          <a:solidFill>
            <a:schemeClr val="folHlink"/>
          </a:solidFill>
        </p:spPr>
        <p:txBody>
          <a:bodyPr/>
          <a:lstStyle/>
          <a:p>
            <a:pPr algn="r" eaLnBrk="1" hangingPunct="1"/>
            <a:r>
              <a:rPr lang="it-IT" b="1" smtClean="0"/>
              <a:t>L’analisi disciplinare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p:txBody>
          <a:bodyPr/>
          <a:lstStyle/>
          <a:p>
            <a:pPr eaLnBrk="1" hangingPunct="1">
              <a:buFontTx/>
              <a:buNone/>
            </a:pPr>
            <a:r>
              <a:rPr lang="it-IT" sz="4000" smtClean="0"/>
              <a:t>L’analisi delle discipline</a:t>
            </a:r>
          </a:p>
          <a:p>
            <a:pPr eaLnBrk="1" hangingPunct="1"/>
            <a:r>
              <a:rPr lang="it-IT" smtClean="0"/>
              <a:t>dalle discipline di studio all’universo dei saperi</a:t>
            </a:r>
          </a:p>
          <a:p>
            <a:pPr eaLnBrk="1" hangingPunct="1"/>
            <a:r>
              <a:rPr lang="it-IT" smtClean="0"/>
              <a:t>rapporto quantità/qualità di conoscenze e competenze</a:t>
            </a:r>
          </a:p>
          <a:p>
            <a:pPr eaLnBrk="1" hangingPunct="1"/>
            <a:r>
              <a:rPr lang="it-IT" smtClean="0"/>
              <a:t>Trasferibilità delle conoscenze</a:t>
            </a:r>
          </a:p>
          <a:p>
            <a:pPr lvl="1" eaLnBrk="1" hangingPunct="1"/>
            <a:r>
              <a:rPr lang="it-IT" smtClean="0"/>
              <a:t>da generali a specifiche</a:t>
            </a:r>
          </a:p>
          <a:p>
            <a:pPr lvl="1" eaLnBrk="1" hangingPunct="1"/>
            <a:r>
              <a:rPr lang="it-IT" smtClean="0"/>
              <a:t>Da specifiche a specifiche</a:t>
            </a:r>
          </a:p>
        </p:txBody>
      </p:sp>
      <p:sp>
        <p:nvSpPr>
          <p:cNvPr id="14339" name="Rectangle 3"/>
          <p:cNvSpPr>
            <a:spLocks noGrp="1" noChangeArrowheads="1"/>
          </p:cNvSpPr>
          <p:nvPr>
            <p:ph type="title"/>
          </p:nvPr>
        </p:nvSpPr>
        <p:spPr>
          <a:solidFill>
            <a:schemeClr val="folHlink"/>
          </a:solidFill>
        </p:spPr>
        <p:txBody>
          <a:bodyPr/>
          <a:lstStyle/>
          <a:p>
            <a:pPr algn="r" eaLnBrk="1" hangingPunct="1"/>
            <a:r>
              <a:rPr lang="it-IT" b="1" smtClean="0"/>
              <a:t>L’analisi disciplinare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28596" y="1428736"/>
            <a:ext cx="8258204" cy="5072098"/>
          </a:xfrm>
        </p:spPr>
        <p:txBody>
          <a:bodyPr/>
          <a:lstStyle/>
          <a:p>
            <a:pPr eaLnBrk="1" hangingPunct="1">
              <a:buFontTx/>
              <a:buNone/>
            </a:pPr>
            <a:r>
              <a:rPr lang="it-IT" sz="1400" b="1" dirty="0" smtClean="0"/>
              <a:t>DISCIPLINE</a:t>
            </a:r>
          </a:p>
          <a:p>
            <a:pPr eaLnBrk="1" hangingPunct="1">
              <a:buFontTx/>
              <a:buNone/>
            </a:pPr>
            <a:endParaRPr lang="it-IT" sz="1400" b="1" dirty="0" smtClean="0"/>
          </a:p>
          <a:p>
            <a:pPr eaLnBrk="1" hangingPunct="1">
              <a:buFontTx/>
              <a:buNone/>
            </a:pPr>
            <a:endParaRPr lang="it-IT" sz="1400" b="1" dirty="0" smtClean="0"/>
          </a:p>
          <a:p>
            <a:pPr eaLnBrk="1" hangingPunct="1">
              <a:buFontTx/>
              <a:buNone/>
            </a:pPr>
            <a:endParaRPr lang="it-IT" sz="1400" b="1" dirty="0" smtClean="0"/>
          </a:p>
          <a:p>
            <a:pPr eaLnBrk="1" hangingPunct="1">
              <a:buFontTx/>
              <a:buNone/>
            </a:pPr>
            <a:endParaRPr lang="it-IT" sz="1400" b="1" dirty="0" smtClean="0"/>
          </a:p>
          <a:p>
            <a:pPr eaLnBrk="1" hangingPunct="1">
              <a:buFontTx/>
              <a:buNone/>
            </a:pPr>
            <a:endParaRPr lang="it-IT" sz="1400" b="1" dirty="0" smtClean="0"/>
          </a:p>
          <a:p>
            <a:pPr eaLnBrk="1" hangingPunct="1">
              <a:buFontTx/>
              <a:buNone/>
            </a:pPr>
            <a:r>
              <a:rPr lang="it-IT" sz="1400" b="1" dirty="0" smtClean="0"/>
              <a:t>SISTEMATIZZAZIONE DEL SAPERE</a:t>
            </a:r>
          </a:p>
        </p:txBody>
      </p:sp>
      <p:sp>
        <p:nvSpPr>
          <p:cNvPr id="15363" name="Rectangle 4"/>
          <p:cNvSpPr>
            <a:spLocks noGrp="1" noChangeArrowheads="1"/>
          </p:cNvSpPr>
          <p:nvPr>
            <p:ph type="title"/>
          </p:nvPr>
        </p:nvSpPr>
        <p:spPr>
          <a:xfrm>
            <a:off x="457200" y="368300"/>
            <a:ext cx="8229600" cy="630238"/>
          </a:xfrm>
          <a:solidFill>
            <a:schemeClr val="folHlink"/>
          </a:solidFill>
        </p:spPr>
        <p:txBody>
          <a:bodyPr>
            <a:normAutofit/>
          </a:bodyPr>
          <a:lstStyle/>
          <a:p>
            <a:pPr algn="r" eaLnBrk="1" hangingPunct="1"/>
            <a:r>
              <a:rPr lang="it-IT" sz="2800" b="1" dirty="0" smtClean="0">
                <a:solidFill>
                  <a:schemeClr val="bg1"/>
                </a:solidFill>
                <a:latin typeface="Times New Roman" pitchFamily="18" charset="0"/>
              </a:rPr>
              <a:t>L’analisi disciplinare</a:t>
            </a:r>
          </a:p>
        </p:txBody>
      </p:sp>
      <p:sp>
        <p:nvSpPr>
          <p:cNvPr id="15364" name="Rectangle 5"/>
          <p:cNvSpPr>
            <a:spLocks noChangeArrowheads="1"/>
          </p:cNvSpPr>
          <p:nvPr/>
        </p:nvSpPr>
        <p:spPr bwMode="auto">
          <a:xfrm>
            <a:off x="2771775" y="1628775"/>
            <a:ext cx="2970213" cy="990600"/>
          </a:xfrm>
          <a:prstGeom prst="rect">
            <a:avLst/>
          </a:prstGeom>
          <a:solidFill>
            <a:schemeClr val="accent1"/>
          </a:solidFill>
          <a:ln w="9525">
            <a:solidFill>
              <a:schemeClr val="tx1"/>
            </a:solidFill>
            <a:miter lim="800000"/>
            <a:headEnd/>
            <a:tailEnd/>
          </a:ln>
        </p:spPr>
        <p:txBody>
          <a:bodyPr wrap="none" anchor="ctr"/>
          <a:lstStyle/>
          <a:p>
            <a:pPr algn="ctr"/>
            <a:endParaRPr lang="it-IT"/>
          </a:p>
          <a:p>
            <a:pPr algn="ctr"/>
            <a:endParaRPr lang="it-IT"/>
          </a:p>
          <a:p>
            <a:pPr algn="ctr"/>
            <a:endParaRPr lang="it-IT"/>
          </a:p>
          <a:p>
            <a:pPr algn="ctr"/>
            <a:endParaRPr lang="it-IT"/>
          </a:p>
          <a:p>
            <a:pPr algn="ctr"/>
            <a:endParaRPr lang="it-IT"/>
          </a:p>
          <a:p>
            <a:pPr algn="ctr"/>
            <a:endParaRPr lang="it-IT"/>
          </a:p>
          <a:p>
            <a:pPr algn="ctr"/>
            <a:endParaRPr lang="it-IT"/>
          </a:p>
        </p:txBody>
      </p:sp>
      <p:sp>
        <p:nvSpPr>
          <p:cNvPr id="15365" name="Text Box 7"/>
          <p:cNvSpPr txBox="1">
            <a:spLocks noChangeArrowheads="1"/>
          </p:cNvSpPr>
          <p:nvPr/>
        </p:nvSpPr>
        <p:spPr bwMode="auto">
          <a:xfrm>
            <a:off x="2862263" y="1628775"/>
            <a:ext cx="2282825" cy="1004888"/>
          </a:xfrm>
          <a:prstGeom prst="rect">
            <a:avLst/>
          </a:prstGeom>
          <a:noFill/>
          <a:ln w="9525">
            <a:noFill/>
            <a:miter lim="800000"/>
            <a:headEnd/>
            <a:tailEnd/>
          </a:ln>
        </p:spPr>
        <p:txBody>
          <a:bodyPr wrap="none">
            <a:spAutoFit/>
          </a:bodyPr>
          <a:lstStyle/>
          <a:p>
            <a:r>
              <a:rPr lang="it-IT" sz="1200" b="1">
                <a:latin typeface="Times New Roman" pitchFamily="18" charset="0"/>
              </a:rPr>
              <a:t>STRUTTURE CONCETTUALI</a:t>
            </a:r>
          </a:p>
          <a:p>
            <a:endParaRPr lang="it-IT" sz="1200" b="1">
              <a:latin typeface="Times New Roman" pitchFamily="18" charset="0"/>
            </a:endParaRPr>
          </a:p>
          <a:p>
            <a:pPr>
              <a:buFontTx/>
              <a:buChar char="•"/>
            </a:pPr>
            <a:r>
              <a:rPr lang="it-IT" sz="1200" b="1">
                <a:latin typeface="Times New Roman" pitchFamily="18" charset="0"/>
              </a:rPr>
              <a:t>Modelli di indagine</a:t>
            </a:r>
          </a:p>
          <a:p>
            <a:pPr>
              <a:buFontTx/>
              <a:buChar char="•"/>
            </a:pPr>
            <a:r>
              <a:rPr lang="it-IT" sz="1200" b="1">
                <a:latin typeface="Times New Roman" pitchFamily="18" charset="0"/>
              </a:rPr>
              <a:t>Sintassi</a:t>
            </a:r>
          </a:p>
          <a:p>
            <a:pPr>
              <a:buFontTx/>
              <a:buChar char="•"/>
            </a:pPr>
            <a:r>
              <a:rPr lang="it-IT" sz="1200" b="1">
                <a:latin typeface="Times New Roman" pitchFamily="18" charset="0"/>
              </a:rPr>
              <a:t>Procedimenti</a:t>
            </a:r>
          </a:p>
        </p:txBody>
      </p:sp>
      <p:sp>
        <p:nvSpPr>
          <p:cNvPr id="15366" name="Rectangle 9"/>
          <p:cNvSpPr>
            <a:spLocks noChangeArrowheads="1"/>
          </p:cNvSpPr>
          <p:nvPr/>
        </p:nvSpPr>
        <p:spPr bwMode="auto">
          <a:xfrm>
            <a:off x="2771775" y="3519488"/>
            <a:ext cx="3600450" cy="1709737"/>
          </a:xfrm>
          <a:prstGeom prst="rect">
            <a:avLst/>
          </a:prstGeom>
          <a:solidFill>
            <a:schemeClr val="accent1"/>
          </a:solidFill>
          <a:ln w="9525">
            <a:solidFill>
              <a:schemeClr val="tx1"/>
            </a:solidFill>
            <a:miter lim="800000"/>
            <a:headEnd/>
            <a:tailEnd/>
          </a:ln>
        </p:spPr>
        <p:txBody>
          <a:bodyPr wrap="none" anchor="ctr"/>
          <a:lstStyle/>
          <a:p>
            <a:pPr>
              <a:buFontTx/>
              <a:buChar char="•"/>
            </a:pPr>
            <a:endParaRPr lang="it-IT" sz="1400" b="1">
              <a:latin typeface="Times New Roman" pitchFamily="18" charset="0"/>
            </a:endParaRPr>
          </a:p>
        </p:txBody>
      </p:sp>
      <p:sp>
        <p:nvSpPr>
          <p:cNvPr id="15367" name="Rectangle 11"/>
          <p:cNvSpPr>
            <a:spLocks noChangeArrowheads="1"/>
          </p:cNvSpPr>
          <p:nvPr/>
        </p:nvSpPr>
        <p:spPr bwMode="auto">
          <a:xfrm>
            <a:off x="2771775" y="3519488"/>
            <a:ext cx="3509963" cy="1581150"/>
          </a:xfrm>
          <a:prstGeom prst="rect">
            <a:avLst/>
          </a:prstGeom>
          <a:noFill/>
          <a:ln w="9525">
            <a:noFill/>
            <a:miter lim="800000"/>
            <a:headEnd/>
            <a:tailEnd/>
          </a:ln>
        </p:spPr>
        <p:txBody>
          <a:bodyPr>
            <a:spAutoFit/>
          </a:bodyPr>
          <a:lstStyle/>
          <a:p>
            <a:pPr>
              <a:buFontTx/>
              <a:buChar char="•"/>
            </a:pPr>
            <a:r>
              <a:rPr lang="it-IT" sz="1400" b="1" dirty="0"/>
              <a:t>  Comprensione</a:t>
            </a:r>
          </a:p>
          <a:p>
            <a:pPr>
              <a:buFontTx/>
              <a:buChar char="•"/>
            </a:pPr>
            <a:r>
              <a:rPr lang="it-IT" sz="1400" b="1" dirty="0"/>
              <a:t>  Codificazione</a:t>
            </a:r>
          </a:p>
          <a:p>
            <a:pPr>
              <a:buFontTx/>
              <a:buChar char="•"/>
            </a:pPr>
            <a:r>
              <a:rPr lang="it-IT" sz="1400" b="1" dirty="0"/>
              <a:t>  Elaborazione</a:t>
            </a:r>
          </a:p>
          <a:p>
            <a:pPr>
              <a:buFontTx/>
              <a:buChar char="•"/>
            </a:pPr>
            <a:r>
              <a:rPr lang="it-IT" sz="1400" b="1" dirty="0"/>
              <a:t>  Costruzione del significato</a:t>
            </a:r>
          </a:p>
          <a:p>
            <a:pPr>
              <a:buFontTx/>
              <a:buChar char="•"/>
            </a:pPr>
            <a:r>
              <a:rPr lang="it-IT" sz="1400" b="1" dirty="0"/>
              <a:t>  Procedure di analisi</a:t>
            </a:r>
          </a:p>
          <a:p>
            <a:pPr>
              <a:buFontTx/>
              <a:buChar char="•"/>
            </a:pPr>
            <a:r>
              <a:rPr lang="it-IT" sz="1400" b="1" dirty="0"/>
              <a:t>  Acquisizione dei livelli di padronanza</a:t>
            </a:r>
          </a:p>
          <a:p>
            <a:pPr>
              <a:buFontTx/>
              <a:buChar char="•"/>
            </a:pPr>
            <a:r>
              <a:rPr lang="it-IT" sz="1400" b="1" dirty="0"/>
              <a:t>  Sistematizzazione</a:t>
            </a:r>
          </a:p>
        </p:txBody>
      </p:sp>
      <p:sp>
        <p:nvSpPr>
          <p:cNvPr id="15368" name="Rectangle 12"/>
          <p:cNvSpPr>
            <a:spLocks noChangeArrowheads="1"/>
          </p:cNvSpPr>
          <p:nvPr/>
        </p:nvSpPr>
        <p:spPr bwMode="auto">
          <a:xfrm>
            <a:off x="500034" y="5643578"/>
            <a:ext cx="8191500" cy="809625"/>
          </a:xfrm>
          <a:prstGeom prst="rect">
            <a:avLst/>
          </a:prstGeom>
          <a:solidFill>
            <a:srgbClr val="66FFCC"/>
          </a:solidFill>
          <a:ln w="9525">
            <a:solidFill>
              <a:schemeClr val="tx1"/>
            </a:solidFill>
            <a:miter lim="800000"/>
            <a:headEnd/>
            <a:tailEnd/>
          </a:ln>
        </p:spPr>
        <p:txBody>
          <a:bodyPr wrap="none" anchor="ctr"/>
          <a:lstStyle/>
          <a:p>
            <a:pPr algn="ctr"/>
            <a:r>
              <a:rPr lang="it-IT" dirty="0">
                <a:latin typeface="Times New Roman" pitchFamily="18" charset="0"/>
              </a:rPr>
              <a:t>MAPPA COGNITIVA</a:t>
            </a:r>
          </a:p>
          <a:p>
            <a:pPr algn="ctr"/>
            <a:r>
              <a:rPr lang="it-IT" dirty="0">
                <a:latin typeface="Times New Roman" pitchFamily="18" charset="0"/>
              </a:rPr>
              <a:t>Selezione di conoscenze significative rispetto ad un’area tematica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2232025" y="3068638"/>
            <a:ext cx="5400675" cy="2700337"/>
          </a:xfrm>
          <a:prstGeom prst="rect">
            <a:avLst/>
          </a:prstGeom>
          <a:solidFill>
            <a:srgbClr val="9966FF"/>
          </a:solidFill>
          <a:ln w="9525">
            <a:solidFill>
              <a:schemeClr val="tx1"/>
            </a:solidFill>
            <a:miter lim="800000"/>
            <a:headEnd/>
            <a:tailEnd/>
          </a:ln>
        </p:spPr>
        <p:txBody>
          <a:bodyPr wrap="none" anchor="ctr"/>
          <a:lstStyle/>
          <a:p>
            <a:pPr algn="ctr"/>
            <a:endParaRPr lang="it-IT"/>
          </a:p>
        </p:txBody>
      </p:sp>
      <p:sp>
        <p:nvSpPr>
          <p:cNvPr id="16387" name="Rectangle 3"/>
          <p:cNvSpPr>
            <a:spLocks noGrp="1" noChangeArrowheads="1"/>
          </p:cNvSpPr>
          <p:nvPr>
            <p:ph type="body" idx="1"/>
          </p:nvPr>
        </p:nvSpPr>
        <p:spPr/>
        <p:txBody>
          <a:bodyPr/>
          <a:lstStyle/>
          <a:p>
            <a:pPr eaLnBrk="1" hangingPunct="1">
              <a:buFontTx/>
              <a:buNone/>
            </a:pPr>
            <a:r>
              <a:rPr lang="it-IT" sz="1800" b="1" smtClean="0">
                <a:latin typeface="Times New Roman" pitchFamily="18" charset="0"/>
              </a:rPr>
              <a:t>L’analisi disciplinare …..</a:t>
            </a:r>
          </a:p>
          <a:p>
            <a:pPr eaLnBrk="1" hangingPunct="1">
              <a:buFontTx/>
              <a:buNone/>
            </a:pPr>
            <a:endParaRPr lang="it-IT" sz="1800" b="1" smtClean="0">
              <a:latin typeface="Times New Roman" pitchFamily="18" charset="0"/>
            </a:endParaRPr>
          </a:p>
          <a:p>
            <a:pPr eaLnBrk="1" hangingPunct="1">
              <a:lnSpc>
                <a:spcPct val="45000"/>
              </a:lnSpc>
              <a:buFontTx/>
              <a:buNone/>
            </a:pPr>
            <a:r>
              <a:rPr lang="it-IT" sz="1800" b="1" smtClean="0">
                <a:latin typeface="Times New Roman" pitchFamily="18" charset="0"/>
              </a:rPr>
              <a:t>	non scompone ma </a:t>
            </a:r>
            <a:r>
              <a:rPr lang="it-IT" sz="1800" b="1" u="sng" smtClean="0">
                <a:solidFill>
                  <a:srgbClr val="800080"/>
                </a:solidFill>
                <a:latin typeface="Times New Roman" pitchFamily="18" charset="0"/>
              </a:rPr>
              <a:t>ricompone</a:t>
            </a:r>
            <a:r>
              <a:rPr lang="it-IT" sz="1800" b="1" smtClean="0">
                <a:latin typeface="Times New Roman" pitchFamily="18" charset="0"/>
              </a:rPr>
              <a:t> i saperi</a:t>
            </a:r>
          </a:p>
          <a:p>
            <a:pPr eaLnBrk="1" hangingPunct="1">
              <a:lnSpc>
                <a:spcPct val="45000"/>
              </a:lnSpc>
              <a:buFontTx/>
              <a:buNone/>
            </a:pPr>
            <a:endParaRPr lang="it-IT" sz="1800" b="1" smtClean="0">
              <a:latin typeface="Times New Roman" pitchFamily="18" charset="0"/>
            </a:endParaRPr>
          </a:p>
          <a:p>
            <a:pPr eaLnBrk="1" hangingPunct="1">
              <a:lnSpc>
                <a:spcPct val="45000"/>
              </a:lnSpc>
              <a:buFontTx/>
              <a:buNone/>
            </a:pPr>
            <a:endParaRPr lang="it-IT" sz="1800" b="1" smtClean="0">
              <a:latin typeface="Times New Roman" pitchFamily="18" charset="0"/>
            </a:endParaRPr>
          </a:p>
          <a:p>
            <a:pPr eaLnBrk="1" hangingPunct="1">
              <a:lnSpc>
                <a:spcPct val="45000"/>
              </a:lnSpc>
              <a:buFontTx/>
              <a:buNone/>
            </a:pPr>
            <a:endParaRPr lang="it-IT" sz="1800" b="1" smtClean="0">
              <a:latin typeface="Times New Roman" pitchFamily="18" charset="0"/>
            </a:endParaRPr>
          </a:p>
          <a:p>
            <a:pPr eaLnBrk="1" hangingPunct="1">
              <a:lnSpc>
                <a:spcPct val="45000"/>
              </a:lnSpc>
              <a:buFontTx/>
              <a:buNone/>
            </a:pPr>
            <a:r>
              <a:rPr lang="it-IT" sz="1800" b="1" smtClean="0">
                <a:latin typeface="Times New Roman" pitchFamily="18" charset="0"/>
              </a:rPr>
              <a:t> </a:t>
            </a:r>
          </a:p>
          <a:p>
            <a:pPr lvl="2" algn="ctr" eaLnBrk="1" hangingPunct="1">
              <a:lnSpc>
                <a:spcPct val="45000"/>
              </a:lnSpc>
              <a:spcBef>
                <a:spcPct val="40000"/>
              </a:spcBef>
              <a:buFontTx/>
              <a:buNone/>
            </a:pPr>
            <a:endParaRPr lang="it-IT" sz="1800" b="1" smtClean="0">
              <a:latin typeface="Times New Roman" pitchFamily="18" charset="0"/>
            </a:endParaRPr>
          </a:p>
          <a:p>
            <a:pPr lvl="2" algn="ctr" eaLnBrk="1" hangingPunct="1">
              <a:lnSpc>
                <a:spcPct val="45000"/>
              </a:lnSpc>
              <a:spcBef>
                <a:spcPct val="40000"/>
              </a:spcBef>
              <a:buFontTx/>
              <a:buNone/>
            </a:pPr>
            <a:endParaRPr lang="it-IT" sz="1800" b="1" smtClean="0">
              <a:latin typeface="Times New Roman" pitchFamily="18" charset="0"/>
            </a:endParaRPr>
          </a:p>
          <a:p>
            <a:pPr lvl="2" algn="ctr" eaLnBrk="1" hangingPunct="1">
              <a:lnSpc>
                <a:spcPct val="45000"/>
              </a:lnSpc>
              <a:spcBef>
                <a:spcPct val="40000"/>
              </a:spcBef>
              <a:buFontTx/>
              <a:buNone/>
            </a:pPr>
            <a:r>
              <a:rPr lang="it-IT" sz="1800" b="1" smtClean="0">
                <a:latin typeface="Times New Roman" pitchFamily="18" charset="0"/>
              </a:rPr>
              <a:t>“L’educazione generale deve promuovere una</a:t>
            </a:r>
          </a:p>
          <a:p>
            <a:pPr lvl="2" algn="ctr" eaLnBrk="1" hangingPunct="1">
              <a:lnSpc>
                <a:spcPct val="45000"/>
              </a:lnSpc>
              <a:spcBef>
                <a:spcPct val="40000"/>
              </a:spcBef>
              <a:buFontTx/>
              <a:buNone/>
            </a:pPr>
            <a:r>
              <a:rPr lang="it-IT" b="1" smtClean="0">
                <a:latin typeface="Times New Roman" pitchFamily="18" charset="0"/>
              </a:rPr>
              <a:t> </a:t>
            </a:r>
            <a:r>
              <a:rPr lang="it-IT" b="1" i="1" smtClean="0">
                <a:latin typeface="Times New Roman" pitchFamily="18" charset="0"/>
              </a:rPr>
              <a:t>intelligenza generale</a:t>
            </a:r>
          </a:p>
          <a:p>
            <a:pPr lvl="2" algn="ctr" eaLnBrk="1" hangingPunct="1">
              <a:lnSpc>
                <a:spcPct val="45000"/>
              </a:lnSpc>
              <a:spcBef>
                <a:spcPct val="40000"/>
              </a:spcBef>
              <a:buFontTx/>
              <a:buNone/>
            </a:pPr>
            <a:r>
              <a:rPr lang="it-IT" sz="1800" b="1" smtClean="0">
                <a:latin typeface="Times New Roman" pitchFamily="18" charset="0"/>
              </a:rPr>
              <a:t> capace di  riferirsi al complesso, al contesto </a:t>
            </a:r>
          </a:p>
          <a:p>
            <a:pPr lvl="2" algn="ctr" eaLnBrk="1" hangingPunct="1">
              <a:lnSpc>
                <a:spcPct val="45000"/>
              </a:lnSpc>
              <a:spcBef>
                <a:spcPct val="40000"/>
              </a:spcBef>
              <a:buFontTx/>
              <a:buNone/>
            </a:pPr>
            <a:r>
              <a:rPr lang="it-IT" sz="1800" b="1" smtClean="0">
                <a:latin typeface="Times New Roman" pitchFamily="18" charset="0"/>
              </a:rPr>
              <a:t>in modo multidimensionale</a:t>
            </a:r>
          </a:p>
          <a:p>
            <a:pPr lvl="2" algn="ctr" eaLnBrk="1" hangingPunct="1">
              <a:lnSpc>
                <a:spcPct val="45000"/>
              </a:lnSpc>
              <a:spcBef>
                <a:spcPct val="40000"/>
              </a:spcBef>
              <a:buFontTx/>
              <a:buNone/>
            </a:pPr>
            <a:r>
              <a:rPr lang="it-IT" sz="1800" b="1" smtClean="0">
                <a:latin typeface="Times New Roman" pitchFamily="18" charset="0"/>
              </a:rPr>
              <a:t>  e al globale”</a:t>
            </a:r>
          </a:p>
          <a:p>
            <a:pPr lvl="2" algn="just" eaLnBrk="1" hangingPunct="1">
              <a:lnSpc>
                <a:spcPct val="45000"/>
              </a:lnSpc>
              <a:spcBef>
                <a:spcPct val="40000"/>
              </a:spcBef>
              <a:buFontTx/>
              <a:buNone/>
            </a:pPr>
            <a:r>
              <a:rPr lang="it-IT" sz="1800" b="1" smtClean="0">
                <a:latin typeface="Times New Roman" pitchFamily="18" charset="0"/>
              </a:rPr>
              <a:t>				                                           (Morin)</a:t>
            </a:r>
          </a:p>
          <a:p>
            <a:pPr lvl="2" algn="just" eaLnBrk="1" hangingPunct="1">
              <a:lnSpc>
                <a:spcPct val="45000"/>
              </a:lnSpc>
              <a:spcBef>
                <a:spcPct val="40000"/>
              </a:spcBef>
              <a:buFontTx/>
              <a:buNone/>
            </a:pPr>
            <a:r>
              <a:rPr lang="it-IT" sz="1800" b="1" smtClean="0">
                <a:latin typeface="Times New Roman" pitchFamily="18" charset="0"/>
              </a:rPr>
              <a:t>	</a:t>
            </a:r>
          </a:p>
        </p:txBody>
      </p:sp>
      <p:sp>
        <p:nvSpPr>
          <p:cNvPr id="16388" name="Rectangle 4"/>
          <p:cNvSpPr>
            <a:spLocks noGrp="1" noChangeArrowheads="1"/>
          </p:cNvSpPr>
          <p:nvPr>
            <p:ph type="title"/>
          </p:nvPr>
        </p:nvSpPr>
        <p:spPr>
          <a:xfrm>
            <a:off x="457200" y="274638"/>
            <a:ext cx="8229600" cy="633412"/>
          </a:xfrm>
          <a:solidFill>
            <a:schemeClr val="folHlink"/>
          </a:solidFill>
        </p:spPr>
        <p:txBody>
          <a:bodyPr/>
          <a:lstStyle/>
          <a:p>
            <a:pPr algn="r" eaLnBrk="1" hangingPunct="1"/>
            <a:r>
              <a:rPr lang="it-IT" sz="2000" b="1" smtClean="0">
                <a:solidFill>
                  <a:schemeClr val="bg1"/>
                </a:solidFill>
                <a:latin typeface="Times New Roman" pitchFamily="18" charset="0"/>
              </a:rPr>
              <a:t>L’analisi disciplinare</a:t>
            </a:r>
          </a:p>
        </p:txBody>
      </p:sp>
      <p:sp>
        <p:nvSpPr>
          <p:cNvPr id="16389" name="Line 7"/>
          <p:cNvSpPr>
            <a:spLocks noChangeShapeType="1"/>
          </p:cNvSpPr>
          <p:nvPr/>
        </p:nvSpPr>
        <p:spPr bwMode="auto">
          <a:xfrm>
            <a:off x="2681288" y="4059238"/>
            <a:ext cx="0" cy="0"/>
          </a:xfrm>
          <a:prstGeom prst="line">
            <a:avLst/>
          </a:prstGeom>
          <a:noFill/>
          <a:ln w="9525">
            <a:solidFill>
              <a:schemeClr val="tx1"/>
            </a:solidFill>
            <a:round/>
            <a:headEnd/>
            <a:tailEnd type="triangle" w="med" len="med"/>
          </a:ln>
        </p:spPr>
        <p:txBody>
          <a:bodyPr/>
          <a:lstStyle/>
          <a:p>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it-IT" smtClean="0"/>
              <a:t>La complessità dei saperi</a:t>
            </a:r>
          </a:p>
        </p:txBody>
      </p:sp>
      <p:sp>
        <p:nvSpPr>
          <p:cNvPr id="71683" name="Rectangle 3"/>
          <p:cNvSpPr>
            <a:spLocks noGrp="1" noChangeArrowheads="1"/>
          </p:cNvSpPr>
          <p:nvPr>
            <p:ph type="body" idx="1"/>
          </p:nvPr>
        </p:nvSpPr>
        <p:spPr/>
        <p:txBody>
          <a:bodyPr>
            <a:normAutofit lnSpcReduction="10000"/>
          </a:bodyPr>
          <a:lstStyle/>
          <a:p>
            <a:pPr eaLnBrk="1" hangingPunct="1">
              <a:buFontTx/>
              <a:buNone/>
              <a:defRPr/>
            </a:pPr>
            <a:r>
              <a:rPr lang="it-IT" sz="2800" dirty="0" smtClean="0">
                <a:latin typeface="Times New Roman" pitchFamily="18" charset="0"/>
              </a:rPr>
              <a:t>Poiché la nostra educazione ci ha insegnato a separare e a non legare le conoscenze, l’insieme di queste costituisce un </a:t>
            </a:r>
            <a:r>
              <a:rPr lang="it-IT" sz="2800" i="1" dirty="0" smtClean="0">
                <a:latin typeface="Times New Roman" pitchFamily="18" charset="0"/>
              </a:rPr>
              <a:t>puzzle</a:t>
            </a:r>
            <a:r>
              <a:rPr lang="it-IT" sz="2800" dirty="0" smtClean="0">
                <a:latin typeface="Times New Roman" pitchFamily="18" charset="0"/>
              </a:rPr>
              <a:t> </a:t>
            </a:r>
            <a:r>
              <a:rPr lang="it-IT" sz="2800" dirty="0" err="1" smtClean="0">
                <a:latin typeface="Times New Roman" pitchFamily="18" charset="0"/>
              </a:rPr>
              <a:t>inintelleggibile</a:t>
            </a:r>
            <a:r>
              <a:rPr lang="it-IT" sz="2800" dirty="0" smtClean="0">
                <a:latin typeface="Times New Roman" pitchFamily="18" charset="0"/>
              </a:rPr>
              <a:t>.</a:t>
            </a:r>
          </a:p>
          <a:p>
            <a:pPr eaLnBrk="1" hangingPunct="1">
              <a:buFontTx/>
              <a:buNone/>
              <a:defRPr/>
            </a:pPr>
            <a:r>
              <a:rPr lang="it-IT" sz="2800" dirty="0" smtClean="0">
                <a:latin typeface="Times New Roman" pitchFamily="18" charset="0"/>
              </a:rPr>
              <a:t>Le interazioni, le retroazioni, i contesti, le complessità che si trovano nel </a:t>
            </a:r>
            <a:r>
              <a:rPr lang="it-IT" sz="2800" i="1" dirty="0" smtClean="0">
                <a:latin typeface="Times New Roman" pitchFamily="18" charset="0"/>
              </a:rPr>
              <a:t>no man’s </a:t>
            </a:r>
            <a:r>
              <a:rPr lang="it-IT" sz="2800" i="1" dirty="0" err="1" smtClean="0">
                <a:latin typeface="Times New Roman" pitchFamily="18" charset="0"/>
              </a:rPr>
              <a:t>land</a:t>
            </a:r>
            <a:r>
              <a:rPr lang="it-IT" sz="2800" dirty="0" smtClean="0">
                <a:latin typeface="Times New Roman" pitchFamily="18" charset="0"/>
              </a:rPr>
              <a:t> tra le discipline diventano invisibili. (…)</a:t>
            </a:r>
          </a:p>
          <a:p>
            <a:pPr eaLnBrk="1" hangingPunct="1">
              <a:buFontTx/>
              <a:buNone/>
              <a:defRPr/>
            </a:pPr>
            <a:r>
              <a:rPr lang="it-IT" sz="2800" dirty="0" smtClean="0">
                <a:latin typeface="Times New Roman" pitchFamily="18" charset="0"/>
              </a:rPr>
              <a:t>L’incapacità di organizzare il sapere sperso e </a:t>
            </a:r>
            <a:r>
              <a:rPr lang="it-IT" sz="2800" dirty="0" err="1" smtClean="0">
                <a:latin typeface="Times New Roman" pitchFamily="18" charset="0"/>
              </a:rPr>
              <a:t>compartimentato</a:t>
            </a:r>
            <a:r>
              <a:rPr lang="it-IT" sz="2800" dirty="0" smtClean="0">
                <a:latin typeface="Times New Roman" pitchFamily="18" charset="0"/>
              </a:rPr>
              <a:t> porta all’atrofia della disposizione mentale naturale a contestualizzare e a globalizzare</a:t>
            </a:r>
            <a:r>
              <a:rPr lang="it-IT" dirty="0" smtClean="0">
                <a:latin typeface="Times New Roman" pitchFamily="18" charset="0"/>
              </a:rPr>
              <a:t>.</a:t>
            </a:r>
          </a:p>
          <a:p>
            <a:pPr eaLnBrk="1" hangingPunct="1">
              <a:buFontTx/>
              <a:buNone/>
              <a:defRPr/>
            </a:pPr>
            <a:r>
              <a:rPr lang="it-IT" sz="2800" dirty="0" smtClean="0">
                <a:latin typeface="Times New Roman" pitchFamily="18" charset="0"/>
              </a:rPr>
              <a:t>(Edgar </a:t>
            </a:r>
            <a:r>
              <a:rPr lang="it-IT" sz="2800" dirty="0" err="1" smtClean="0">
                <a:latin typeface="Times New Roman" pitchFamily="18" charset="0"/>
              </a:rPr>
              <a:t>Morin</a:t>
            </a:r>
            <a:r>
              <a:rPr lang="it-IT" sz="2800" dirty="0" smtClean="0">
                <a:latin typeface="Times New Roman" pitchFamily="18" charset="0"/>
              </a:rPr>
              <a:t>, </a:t>
            </a:r>
            <a:r>
              <a:rPr lang="it-IT" sz="2800" i="1" dirty="0" smtClean="0">
                <a:latin typeface="Times New Roman" pitchFamily="18" charset="0"/>
              </a:rPr>
              <a:t> I sette pilastri del sapere, 1999)</a:t>
            </a:r>
            <a:endParaRPr lang="it-IT" sz="2800" dirty="0" smtClean="0">
              <a:latin typeface="Times New Roman" pitchFamily="18" charset="0"/>
            </a:endParaRPr>
          </a:p>
          <a:p>
            <a:pPr eaLnBrk="1" hangingPunct="1">
              <a:buFontTx/>
              <a:buNone/>
              <a:defRPr/>
            </a:pPr>
            <a:endParaRPr lang="it-IT" dirty="0" smtClean="0">
              <a:latin typeface="Times New Roman" pitchFamily="18" charset="0"/>
            </a:endParaRPr>
          </a:p>
          <a:p>
            <a:pPr eaLnBrk="1" hangingPunct="1">
              <a:buFontTx/>
              <a:buNone/>
              <a:defRPr/>
            </a:pPr>
            <a:endParaRPr lang="it-IT" dirty="0" smtClean="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lnSpcReduction="10000"/>
          </a:bodyPr>
          <a:lstStyle/>
          <a:p>
            <a:pPr>
              <a:buNone/>
            </a:pPr>
            <a:r>
              <a:rPr lang="it-IT" dirty="0" smtClean="0"/>
              <a:t>Il riferimento normativo</a:t>
            </a:r>
          </a:p>
          <a:p>
            <a:pPr>
              <a:buNone/>
            </a:pPr>
            <a:endParaRPr lang="it-IT" dirty="0" smtClean="0"/>
          </a:p>
          <a:p>
            <a:r>
              <a:rPr lang="it-IT" dirty="0" smtClean="0"/>
              <a:t>  A livello di istituto </a:t>
            </a:r>
            <a:r>
              <a:rPr lang="it-IT" dirty="0" smtClean="0"/>
              <a:t>  </a:t>
            </a:r>
            <a:r>
              <a:rPr lang="it-IT" dirty="0" smtClean="0">
                <a:latin typeface="Book Antiqua" pitchFamily="18" charset="0"/>
              </a:rPr>
              <a:t>(art. 3, DPR 275/99)</a:t>
            </a:r>
          </a:p>
          <a:p>
            <a:endParaRPr lang="it-IT" dirty="0" smtClean="0"/>
          </a:p>
          <a:p>
            <a:pPr>
              <a:buNone/>
            </a:pPr>
            <a:r>
              <a:rPr lang="it-IT" dirty="0" smtClean="0"/>
              <a:t>Il  POF</a:t>
            </a:r>
          </a:p>
          <a:p>
            <a:pPr>
              <a:lnSpc>
                <a:spcPct val="90000"/>
              </a:lnSpc>
              <a:buNone/>
            </a:pPr>
            <a:r>
              <a:rPr lang="it-IT" dirty="0" smtClean="0">
                <a:latin typeface="Book Antiqua" pitchFamily="18" charset="0"/>
              </a:rPr>
              <a:t>“E’ il documento fondamentale costitutivo dell’identità culturale e progettuale delle istituzioni scolastiche ed esplicita la progettazione curricolare, extracurricolare, educativa ed organizzativa che le singole scuole adottano nell’ambito della loro autonomia”</a:t>
            </a:r>
          </a:p>
          <a:p>
            <a:pPr>
              <a:lnSpc>
                <a:spcPct val="90000"/>
              </a:lnSpc>
              <a:buNone/>
            </a:pPr>
            <a:r>
              <a:rPr lang="it-IT" dirty="0" smtClean="0">
                <a:latin typeface="Book Antiqua" pitchFamily="18" charset="0"/>
              </a:rPr>
              <a:t>	</a:t>
            </a:r>
            <a:endParaRPr lang="it-IT"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8"/>
          <p:cNvSpPr>
            <a:spLocks noChangeArrowheads="1"/>
          </p:cNvSpPr>
          <p:nvPr/>
        </p:nvSpPr>
        <p:spPr bwMode="auto">
          <a:xfrm>
            <a:off x="1150938" y="2708275"/>
            <a:ext cx="7021512" cy="3871913"/>
          </a:xfrm>
          <a:prstGeom prst="rect">
            <a:avLst/>
          </a:prstGeom>
          <a:solidFill>
            <a:srgbClr val="9933FF"/>
          </a:solidFill>
          <a:ln w="9525">
            <a:solidFill>
              <a:schemeClr val="tx1"/>
            </a:solidFill>
            <a:miter lim="800000"/>
            <a:headEnd/>
            <a:tailEnd/>
          </a:ln>
        </p:spPr>
        <p:txBody>
          <a:bodyPr wrap="none" anchor="ctr"/>
          <a:lstStyle/>
          <a:p>
            <a:endParaRPr lang="it-IT"/>
          </a:p>
        </p:txBody>
      </p:sp>
      <p:sp>
        <p:nvSpPr>
          <p:cNvPr id="18435" name="Rectangle 4"/>
          <p:cNvSpPr>
            <a:spLocks noGrp="1" noChangeArrowheads="1"/>
          </p:cNvSpPr>
          <p:nvPr>
            <p:ph type="title"/>
          </p:nvPr>
        </p:nvSpPr>
        <p:spPr>
          <a:solidFill>
            <a:schemeClr val="folHlink"/>
          </a:solidFill>
        </p:spPr>
        <p:txBody>
          <a:bodyPr/>
          <a:lstStyle/>
          <a:p>
            <a:pPr algn="r" eaLnBrk="1" hangingPunct="1"/>
            <a:r>
              <a:rPr lang="it-IT" sz="2000" b="1" smtClean="0">
                <a:solidFill>
                  <a:schemeClr val="bg1"/>
                </a:solidFill>
                <a:latin typeface="Times New Roman" pitchFamily="18" charset="0"/>
              </a:rPr>
              <a:t>L’analisi disciplinare</a:t>
            </a:r>
          </a:p>
        </p:txBody>
      </p:sp>
      <p:sp>
        <p:nvSpPr>
          <p:cNvPr id="18436" name="Rectangle 3"/>
          <p:cNvSpPr>
            <a:spLocks noGrp="1" noChangeArrowheads="1"/>
          </p:cNvSpPr>
          <p:nvPr>
            <p:ph type="body" sz="half" idx="1"/>
          </p:nvPr>
        </p:nvSpPr>
        <p:spPr/>
        <p:txBody>
          <a:bodyPr/>
          <a:lstStyle/>
          <a:p>
            <a:pPr eaLnBrk="1" hangingPunct="1">
              <a:buFontTx/>
              <a:buNone/>
            </a:pPr>
            <a:r>
              <a:rPr lang="it-IT" sz="1600" b="1" smtClean="0">
                <a:latin typeface="Times New Roman" pitchFamily="18" charset="0"/>
              </a:rPr>
              <a:t>L’analisi disciplinare …..</a:t>
            </a:r>
          </a:p>
          <a:p>
            <a:pPr eaLnBrk="1" hangingPunct="1">
              <a:buFontTx/>
              <a:buNone/>
            </a:pPr>
            <a:endParaRPr lang="it-IT" sz="1600" b="1" smtClean="0">
              <a:latin typeface="Times New Roman" pitchFamily="18" charset="0"/>
            </a:endParaRPr>
          </a:p>
          <a:p>
            <a:pPr eaLnBrk="1" hangingPunct="1">
              <a:lnSpc>
                <a:spcPct val="45000"/>
              </a:lnSpc>
              <a:buFontTx/>
              <a:buNone/>
            </a:pPr>
            <a:r>
              <a:rPr lang="it-IT" sz="1600" b="1" smtClean="0">
                <a:latin typeface="Times New Roman" pitchFamily="18" charset="0"/>
              </a:rPr>
              <a:t>	non scompone ma </a:t>
            </a:r>
            <a:r>
              <a:rPr lang="it-IT" sz="1600" b="1" u="sng" smtClean="0">
                <a:solidFill>
                  <a:srgbClr val="800080"/>
                </a:solidFill>
                <a:latin typeface="Times New Roman" pitchFamily="18" charset="0"/>
              </a:rPr>
              <a:t>ricompone</a:t>
            </a:r>
            <a:r>
              <a:rPr lang="it-IT" sz="1600" b="1" smtClean="0">
                <a:latin typeface="Times New Roman" pitchFamily="18" charset="0"/>
              </a:rPr>
              <a:t> i saperi</a:t>
            </a:r>
          </a:p>
          <a:p>
            <a:pPr eaLnBrk="1" hangingPunct="1">
              <a:lnSpc>
                <a:spcPct val="45000"/>
              </a:lnSpc>
              <a:buFontTx/>
              <a:buNone/>
            </a:pPr>
            <a:endParaRPr lang="it-IT" sz="1600" b="1" smtClean="0">
              <a:latin typeface="Times New Roman" pitchFamily="18" charset="0"/>
            </a:endParaRPr>
          </a:p>
          <a:p>
            <a:pPr eaLnBrk="1" hangingPunct="1">
              <a:lnSpc>
                <a:spcPct val="45000"/>
              </a:lnSpc>
              <a:buFontTx/>
              <a:buNone/>
            </a:pPr>
            <a:endParaRPr lang="it-IT" sz="1600" b="1" smtClean="0">
              <a:latin typeface="Times New Roman" pitchFamily="18" charset="0"/>
            </a:endParaRPr>
          </a:p>
          <a:p>
            <a:pPr eaLnBrk="1" hangingPunct="1">
              <a:lnSpc>
                <a:spcPct val="45000"/>
              </a:lnSpc>
              <a:buFontTx/>
              <a:buNone/>
            </a:pPr>
            <a:endParaRPr lang="it-IT" sz="1600" b="1" smtClean="0">
              <a:latin typeface="Times New Roman" pitchFamily="18" charset="0"/>
            </a:endParaRPr>
          </a:p>
          <a:p>
            <a:pPr eaLnBrk="1" hangingPunct="1">
              <a:lnSpc>
                <a:spcPct val="45000"/>
              </a:lnSpc>
              <a:buFontTx/>
              <a:buNone/>
            </a:pPr>
            <a:r>
              <a:rPr lang="it-IT" sz="1600" b="1" smtClean="0">
                <a:latin typeface="Times New Roman" pitchFamily="18" charset="0"/>
              </a:rPr>
              <a:t> </a:t>
            </a:r>
          </a:p>
          <a:p>
            <a:pPr lvl="2" algn="ctr" eaLnBrk="1" hangingPunct="1">
              <a:lnSpc>
                <a:spcPct val="45000"/>
              </a:lnSpc>
              <a:spcBef>
                <a:spcPct val="40000"/>
              </a:spcBef>
              <a:buFontTx/>
              <a:buNone/>
            </a:pPr>
            <a:endParaRPr lang="it-IT" sz="1600" b="1" smtClean="0">
              <a:latin typeface="Times New Roman" pitchFamily="18" charset="0"/>
            </a:endParaRPr>
          </a:p>
          <a:p>
            <a:pPr lvl="2" algn="ctr" eaLnBrk="1" hangingPunct="1">
              <a:lnSpc>
                <a:spcPct val="45000"/>
              </a:lnSpc>
              <a:spcBef>
                <a:spcPct val="40000"/>
              </a:spcBef>
              <a:buFontTx/>
              <a:buNone/>
            </a:pPr>
            <a:endParaRPr lang="it-IT" sz="1600" b="1" smtClean="0">
              <a:latin typeface="Times New Roman" pitchFamily="18" charset="0"/>
            </a:endParaRPr>
          </a:p>
        </p:txBody>
      </p:sp>
      <p:sp>
        <p:nvSpPr>
          <p:cNvPr id="18437" name="Line 5"/>
          <p:cNvSpPr>
            <a:spLocks noChangeShapeType="1"/>
          </p:cNvSpPr>
          <p:nvPr/>
        </p:nvSpPr>
        <p:spPr bwMode="auto">
          <a:xfrm>
            <a:off x="2681288" y="4059238"/>
            <a:ext cx="0" cy="0"/>
          </a:xfrm>
          <a:prstGeom prst="line">
            <a:avLst/>
          </a:prstGeom>
          <a:noFill/>
          <a:ln w="9525">
            <a:solidFill>
              <a:schemeClr val="tx1"/>
            </a:solidFill>
            <a:round/>
            <a:headEnd/>
            <a:tailEnd type="triangle" w="med" len="med"/>
          </a:ln>
        </p:spPr>
        <p:txBody>
          <a:bodyPr/>
          <a:lstStyle/>
          <a:p>
            <a:endParaRPr lang="it-IT"/>
          </a:p>
        </p:txBody>
      </p:sp>
      <p:pic>
        <p:nvPicPr>
          <p:cNvPr id="18438" name="Picture 6"/>
          <p:cNvPicPr>
            <a:picLocks noChangeAspect="1" noChangeArrowheads="1"/>
          </p:cNvPicPr>
          <p:nvPr>
            <p:ph sz="half" idx="2"/>
          </p:nvPr>
        </p:nvPicPr>
        <p:blipFill>
          <a:blip r:embed="rId3"/>
          <a:srcRect/>
          <a:stretch>
            <a:fillRect/>
          </a:stretch>
        </p:blipFill>
        <p:spPr>
          <a:xfrm>
            <a:off x="1601788" y="2978150"/>
            <a:ext cx="6030912" cy="3300413"/>
          </a:xfrm>
          <a:solidFill>
            <a:srgbClr val="800080"/>
          </a:solid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85720" y="1142984"/>
            <a:ext cx="8229600" cy="5500726"/>
          </a:xfrm>
        </p:spPr>
        <p:txBody>
          <a:bodyPr/>
          <a:lstStyle/>
          <a:p>
            <a:pPr eaLnBrk="1" hangingPunct="1">
              <a:buFontTx/>
              <a:buNone/>
            </a:pPr>
            <a:r>
              <a:rPr lang="it-IT" sz="1800" b="1" dirty="0" smtClean="0">
                <a:latin typeface="Times New Roman" pitchFamily="18" charset="0"/>
              </a:rPr>
              <a:t>L’analisi disciplinare …..</a:t>
            </a:r>
          </a:p>
          <a:p>
            <a:pPr eaLnBrk="1" hangingPunct="1">
              <a:buFontTx/>
              <a:buNone/>
            </a:pPr>
            <a:endParaRPr lang="it-IT" sz="1800" b="1" dirty="0" smtClean="0">
              <a:latin typeface="Times New Roman" pitchFamily="18" charset="0"/>
            </a:endParaRPr>
          </a:p>
          <a:p>
            <a:pPr eaLnBrk="1" hangingPunct="1">
              <a:lnSpc>
                <a:spcPct val="45000"/>
              </a:lnSpc>
              <a:buFontTx/>
              <a:buNone/>
            </a:pPr>
            <a:r>
              <a:rPr lang="it-IT" sz="1800" b="1" dirty="0" smtClean="0">
                <a:latin typeface="Times New Roman" pitchFamily="18" charset="0"/>
              </a:rPr>
              <a:t>	è il processo di </a:t>
            </a:r>
            <a:r>
              <a:rPr lang="it-IT" sz="1800" b="1" dirty="0" smtClean="0">
                <a:solidFill>
                  <a:schemeClr val="accent2"/>
                </a:solidFill>
                <a:latin typeface="Times New Roman" pitchFamily="18" charset="0"/>
              </a:rPr>
              <a:t>scomposizione</a:t>
            </a:r>
            <a:r>
              <a:rPr lang="it-IT" sz="1800" b="1" dirty="0" smtClean="0">
                <a:latin typeface="Times New Roman" pitchFamily="18" charset="0"/>
              </a:rPr>
              <a:t> e </a:t>
            </a:r>
            <a:r>
              <a:rPr lang="it-IT" sz="1800" b="1" dirty="0" smtClean="0">
                <a:solidFill>
                  <a:srgbClr val="FF0000"/>
                </a:solidFill>
                <a:latin typeface="Times New Roman" pitchFamily="18" charset="0"/>
              </a:rPr>
              <a:t>ristrutturazione</a:t>
            </a:r>
            <a:r>
              <a:rPr lang="it-IT" sz="1800" b="1" dirty="0" smtClean="0">
                <a:latin typeface="Times New Roman" pitchFamily="18" charset="0"/>
              </a:rPr>
              <a:t> dei contenuti disciplinari</a:t>
            </a:r>
          </a:p>
          <a:p>
            <a:pPr eaLnBrk="1" hangingPunct="1">
              <a:lnSpc>
                <a:spcPct val="45000"/>
              </a:lnSpc>
              <a:buFontTx/>
              <a:buNone/>
            </a:pPr>
            <a:endParaRPr lang="it-IT" sz="1800" b="1" dirty="0" smtClean="0">
              <a:latin typeface="Times New Roman" pitchFamily="18" charset="0"/>
            </a:endParaRPr>
          </a:p>
          <a:p>
            <a:pPr eaLnBrk="1" hangingPunct="1">
              <a:lnSpc>
                <a:spcPct val="45000"/>
              </a:lnSpc>
              <a:buFontTx/>
              <a:buNone/>
            </a:pPr>
            <a:endParaRPr lang="it-IT" sz="1800" b="1" dirty="0" smtClean="0">
              <a:latin typeface="Times New Roman" pitchFamily="18" charset="0"/>
            </a:endParaRPr>
          </a:p>
          <a:p>
            <a:pPr eaLnBrk="1" hangingPunct="1">
              <a:lnSpc>
                <a:spcPct val="45000"/>
              </a:lnSpc>
              <a:buFontTx/>
              <a:buNone/>
            </a:pPr>
            <a:r>
              <a:rPr lang="it-IT" sz="1800" b="1" dirty="0" smtClean="0">
                <a:latin typeface="Times New Roman" pitchFamily="18" charset="0"/>
              </a:rPr>
              <a:t>      è lo strumento per la programmazione didattica</a:t>
            </a:r>
          </a:p>
          <a:p>
            <a:pPr eaLnBrk="1" hangingPunct="1">
              <a:lnSpc>
                <a:spcPct val="45000"/>
              </a:lnSpc>
              <a:buFontTx/>
              <a:buNone/>
            </a:pPr>
            <a:endParaRPr lang="it-IT" sz="1800" b="1" dirty="0" smtClean="0">
              <a:latin typeface="Times New Roman" pitchFamily="18" charset="0"/>
            </a:endParaRPr>
          </a:p>
          <a:p>
            <a:pPr eaLnBrk="1" hangingPunct="1">
              <a:lnSpc>
                <a:spcPct val="45000"/>
              </a:lnSpc>
              <a:buFontTx/>
              <a:buNone/>
            </a:pPr>
            <a:endParaRPr lang="it-IT" sz="1800" b="1" dirty="0" smtClean="0">
              <a:latin typeface="Times New Roman" pitchFamily="18" charset="0"/>
            </a:endParaRPr>
          </a:p>
          <a:p>
            <a:pPr eaLnBrk="1" hangingPunct="1">
              <a:lnSpc>
                <a:spcPct val="45000"/>
              </a:lnSpc>
              <a:buFontTx/>
              <a:buNone/>
            </a:pPr>
            <a:r>
              <a:rPr lang="it-IT" sz="1800" b="1" dirty="0" smtClean="0">
                <a:latin typeface="Times New Roman" pitchFamily="18" charset="0"/>
              </a:rPr>
              <a:t>	è il fondamento per la costruzione  della mappa disciplinare</a:t>
            </a:r>
          </a:p>
          <a:p>
            <a:pPr eaLnBrk="1" hangingPunct="1">
              <a:lnSpc>
                <a:spcPct val="45000"/>
              </a:lnSpc>
              <a:buFontTx/>
              <a:buNone/>
            </a:pPr>
            <a:endParaRPr lang="it-IT" sz="1800" b="1" dirty="0" smtClean="0">
              <a:latin typeface="Times New Roman" pitchFamily="18" charset="0"/>
            </a:endParaRPr>
          </a:p>
          <a:p>
            <a:pPr eaLnBrk="1" hangingPunct="1">
              <a:lnSpc>
                <a:spcPct val="45000"/>
              </a:lnSpc>
              <a:buFontTx/>
              <a:buNone/>
            </a:pPr>
            <a:endParaRPr lang="it-IT" sz="1800" b="1" dirty="0" smtClean="0">
              <a:latin typeface="Times New Roman" pitchFamily="18" charset="0"/>
            </a:endParaRPr>
          </a:p>
          <a:p>
            <a:pPr algn="ctr" eaLnBrk="1" hangingPunct="1">
              <a:lnSpc>
                <a:spcPct val="45000"/>
              </a:lnSpc>
              <a:buFontTx/>
              <a:buNone/>
            </a:pPr>
            <a:r>
              <a:rPr lang="it-IT" sz="1200" b="1" dirty="0" smtClean="0">
                <a:latin typeface="Times New Roman" pitchFamily="18" charset="0"/>
              </a:rPr>
              <a:t>LA MAPPA CONCETTUALE  E’ COSTRUITA IN BASE A </a:t>
            </a:r>
          </a:p>
          <a:p>
            <a:pPr eaLnBrk="1" hangingPunct="1">
              <a:lnSpc>
                <a:spcPct val="45000"/>
              </a:lnSpc>
              <a:buFontTx/>
              <a:buNone/>
            </a:pPr>
            <a:endParaRPr lang="it-IT" sz="1800" b="1" dirty="0" smtClean="0">
              <a:latin typeface="Times New Roman" pitchFamily="18" charset="0"/>
            </a:endParaRPr>
          </a:p>
          <a:p>
            <a:pPr eaLnBrk="1" hangingPunct="1">
              <a:lnSpc>
                <a:spcPct val="45000"/>
              </a:lnSpc>
              <a:buFontTx/>
              <a:buNone/>
            </a:pPr>
            <a:r>
              <a:rPr lang="it-IT" sz="1800" b="1" dirty="0" smtClean="0">
                <a:latin typeface="Times New Roman" pitchFamily="18" charset="0"/>
              </a:rPr>
              <a:t>             </a:t>
            </a:r>
          </a:p>
          <a:p>
            <a:pPr lvl="1" eaLnBrk="1" hangingPunct="1">
              <a:lnSpc>
                <a:spcPct val="45000"/>
              </a:lnSpc>
              <a:buFontTx/>
              <a:buNone/>
            </a:pPr>
            <a:endParaRPr lang="it-IT" sz="1600" b="1" dirty="0" smtClean="0">
              <a:latin typeface="Times New Roman" pitchFamily="18" charset="0"/>
            </a:endParaRPr>
          </a:p>
          <a:p>
            <a:pPr eaLnBrk="1" hangingPunct="1">
              <a:lnSpc>
                <a:spcPct val="45000"/>
              </a:lnSpc>
              <a:buFontTx/>
              <a:buNone/>
            </a:pPr>
            <a:r>
              <a:rPr lang="it-IT" sz="1800" b="1" dirty="0" smtClean="0">
                <a:latin typeface="Times New Roman" pitchFamily="18" charset="0"/>
              </a:rPr>
              <a:t>			</a:t>
            </a:r>
            <a:endParaRPr lang="it-IT" sz="1800" b="1" dirty="0" smtClean="0">
              <a:latin typeface="Times New Roman" pitchFamily="18" charset="0"/>
            </a:endParaRPr>
          </a:p>
          <a:p>
            <a:pPr eaLnBrk="1" hangingPunct="1">
              <a:lnSpc>
                <a:spcPct val="45000"/>
              </a:lnSpc>
              <a:buFontTx/>
              <a:buNone/>
            </a:pPr>
            <a:r>
              <a:rPr lang="it-IT" sz="1800" b="1" dirty="0" smtClean="0">
                <a:latin typeface="Times New Roman" pitchFamily="18" charset="0"/>
              </a:rPr>
              <a:t>	</a:t>
            </a:r>
            <a:r>
              <a:rPr lang="it-IT" sz="1800" b="1" dirty="0" smtClean="0">
                <a:latin typeface="Times New Roman" pitchFamily="18" charset="0"/>
              </a:rPr>
              <a:t>		   NODI</a:t>
            </a:r>
            <a:r>
              <a:rPr lang="it-IT" sz="1800" b="1" dirty="0" smtClean="0">
                <a:latin typeface="Times New Roman" pitchFamily="18" charset="0"/>
              </a:rPr>
              <a:t>			LEGAMI</a:t>
            </a:r>
            <a:endParaRPr lang="it-IT" sz="2400" b="1" dirty="0" smtClean="0">
              <a:latin typeface="Times New Roman" pitchFamily="18" charset="0"/>
            </a:endParaRPr>
          </a:p>
        </p:txBody>
      </p:sp>
      <p:sp>
        <p:nvSpPr>
          <p:cNvPr id="19459" name="Rectangle 3"/>
          <p:cNvSpPr>
            <a:spLocks noGrp="1" noChangeArrowheads="1"/>
          </p:cNvSpPr>
          <p:nvPr>
            <p:ph type="title"/>
          </p:nvPr>
        </p:nvSpPr>
        <p:spPr>
          <a:xfrm>
            <a:off x="457200" y="274638"/>
            <a:ext cx="8229600" cy="633412"/>
          </a:xfrm>
          <a:solidFill>
            <a:schemeClr val="folHlink"/>
          </a:solidFill>
        </p:spPr>
        <p:txBody>
          <a:bodyPr/>
          <a:lstStyle/>
          <a:p>
            <a:pPr algn="r" eaLnBrk="1" hangingPunct="1"/>
            <a:r>
              <a:rPr lang="it-IT" sz="2000" b="1" smtClean="0">
                <a:solidFill>
                  <a:schemeClr val="bg1"/>
                </a:solidFill>
                <a:latin typeface="Times New Roman" pitchFamily="18" charset="0"/>
              </a:rPr>
              <a:t>L’analisi disciplinare</a:t>
            </a:r>
          </a:p>
        </p:txBody>
      </p:sp>
      <p:sp>
        <p:nvSpPr>
          <p:cNvPr id="19460" name="Rectangle 4"/>
          <p:cNvSpPr>
            <a:spLocks noChangeArrowheads="1"/>
          </p:cNvSpPr>
          <p:nvPr/>
        </p:nvSpPr>
        <p:spPr bwMode="auto">
          <a:xfrm>
            <a:off x="1785918" y="4786322"/>
            <a:ext cx="1439863" cy="989012"/>
          </a:xfrm>
          <a:prstGeom prst="rect">
            <a:avLst/>
          </a:prstGeom>
          <a:solidFill>
            <a:schemeClr val="accent1">
              <a:lumMod val="20000"/>
              <a:lumOff val="80000"/>
            </a:schemeClr>
          </a:solidFill>
          <a:ln w="9525">
            <a:solidFill>
              <a:schemeClr val="tx1"/>
            </a:solidFill>
            <a:miter lim="800000"/>
            <a:headEnd/>
            <a:tailEnd/>
          </a:ln>
        </p:spPr>
        <p:txBody>
          <a:bodyPr wrap="none" anchor="ctr"/>
          <a:lstStyle/>
          <a:p>
            <a:pPr algn="ctr"/>
            <a:r>
              <a:rPr lang="it-IT" dirty="0"/>
              <a:t>Concetti</a:t>
            </a:r>
          </a:p>
          <a:p>
            <a:pPr algn="ctr"/>
            <a:r>
              <a:rPr lang="it-IT" dirty="0"/>
              <a:t>Idee chiave</a:t>
            </a:r>
          </a:p>
          <a:p>
            <a:pPr algn="ctr"/>
            <a:r>
              <a:rPr lang="it-IT" dirty="0"/>
              <a:t>regole</a:t>
            </a:r>
          </a:p>
        </p:txBody>
      </p:sp>
      <p:sp>
        <p:nvSpPr>
          <p:cNvPr id="19461" name="Rectangle 5"/>
          <p:cNvSpPr>
            <a:spLocks noChangeArrowheads="1"/>
          </p:cNvSpPr>
          <p:nvPr/>
        </p:nvSpPr>
        <p:spPr bwMode="auto">
          <a:xfrm>
            <a:off x="5214942" y="4714884"/>
            <a:ext cx="1709738" cy="989012"/>
          </a:xfrm>
          <a:prstGeom prst="rect">
            <a:avLst/>
          </a:prstGeom>
          <a:solidFill>
            <a:schemeClr val="bg2"/>
          </a:solidFill>
          <a:ln w="9525">
            <a:solidFill>
              <a:schemeClr val="tx1"/>
            </a:solidFill>
            <a:miter lim="800000"/>
            <a:headEnd/>
            <a:tailEnd/>
          </a:ln>
        </p:spPr>
        <p:txBody>
          <a:bodyPr wrap="none" anchor="ctr"/>
          <a:lstStyle/>
          <a:p>
            <a:pPr algn="ctr"/>
            <a:r>
              <a:rPr lang="it-IT"/>
              <a:t>Associazioni</a:t>
            </a:r>
          </a:p>
          <a:p>
            <a:pPr algn="ctr"/>
            <a:r>
              <a:rPr lang="it-IT"/>
              <a:t>discriminazioni</a:t>
            </a:r>
          </a:p>
        </p:txBody>
      </p:sp>
      <p:sp>
        <p:nvSpPr>
          <p:cNvPr id="19462" name="Line 6"/>
          <p:cNvSpPr>
            <a:spLocks noChangeShapeType="1"/>
          </p:cNvSpPr>
          <p:nvPr/>
        </p:nvSpPr>
        <p:spPr bwMode="auto">
          <a:xfrm>
            <a:off x="2681288" y="4059238"/>
            <a:ext cx="0" cy="0"/>
          </a:xfrm>
          <a:prstGeom prst="line">
            <a:avLst/>
          </a:prstGeom>
          <a:noFill/>
          <a:ln w="9525">
            <a:solidFill>
              <a:schemeClr val="tx1"/>
            </a:solidFill>
            <a:round/>
            <a:headEnd/>
            <a:tailEnd type="triangle" w="med" len="med"/>
          </a:ln>
        </p:spPr>
        <p:txBody>
          <a:bodyPr/>
          <a:lstStyle/>
          <a:p>
            <a:endParaRPr lang="it-IT"/>
          </a:p>
        </p:txBody>
      </p:sp>
      <p:sp>
        <p:nvSpPr>
          <p:cNvPr id="19463" name="Line 7"/>
          <p:cNvSpPr>
            <a:spLocks noChangeShapeType="1"/>
          </p:cNvSpPr>
          <p:nvPr/>
        </p:nvSpPr>
        <p:spPr bwMode="auto">
          <a:xfrm flipH="1">
            <a:off x="2928926" y="3857628"/>
            <a:ext cx="541337" cy="360362"/>
          </a:xfrm>
          <a:prstGeom prst="line">
            <a:avLst/>
          </a:prstGeom>
          <a:noFill/>
          <a:ln w="9525">
            <a:solidFill>
              <a:schemeClr val="tx1"/>
            </a:solidFill>
            <a:round/>
            <a:headEnd/>
            <a:tailEnd type="triangle" w="med" len="med"/>
          </a:ln>
        </p:spPr>
        <p:txBody>
          <a:bodyPr/>
          <a:lstStyle/>
          <a:p>
            <a:endParaRPr lang="it-IT"/>
          </a:p>
        </p:txBody>
      </p:sp>
      <p:sp>
        <p:nvSpPr>
          <p:cNvPr id="19464" name="Line 8"/>
          <p:cNvSpPr>
            <a:spLocks noChangeShapeType="1"/>
          </p:cNvSpPr>
          <p:nvPr/>
        </p:nvSpPr>
        <p:spPr bwMode="auto">
          <a:xfrm rot="14763468" flipH="1">
            <a:off x="5147354" y="3926509"/>
            <a:ext cx="541338" cy="360363"/>
          </a:xfrm>
          <a:prstGeom prst="line">
            <a:avLst/>
          </a:prstGeom>
          <a:noFill/>
          <a:ln w="9525">
            <a:solidFill>
              <a:schemeClr val="tx1"/>
            </a:solidFill>
            <a:round/>
            <a:headEnd/>
            <a:tailEnd type="triangle" w="med" len="med"/>
          </a:ln>
        </p:spPr>
        <p:txBody>
          <a:bodyPr/>
          <a:lstStyle/>
          <a:p>
            <a:endParaRPr lang="it-IT"/>
          </a:p>
        </p:txBody>
      </p:sp>
      <p:sp>
        <p:nvSpPr>
          <p:cNvPr id="19465" name="Rectangle 9"/>
          <p:cNvSpPr>
            <a:spLocks noChangeArrowheads="1"/>
          </p:cNvSpPr>
          <p:nvPr/>
        </p:nvSpPr>
        <p:spPr bwMode="auto">
          <a:xfrm>
            <a:off x="2571736" y="6000768"/>
            <a:ext cx="3330575" cy="450850"/>
          </a:xfrm>
          <a:prstGeom prst="rect">
            <a:avLst/>
          </a:prstGeom>
          <a:solidFill>
            <a:schemeClr val="tx2">
              <a:lumMod val="40000"/>
              <a:lumOff val="60000"/>
            </a:schemeClr>
          </a:solidFill>
          <a:ln w="9525">
            <a:solidFill>
              <a:schemeClr val="tx1"/>
            </a:solidFill>
            <a:miter lim="800000"/>
            <a:headEnd/>
            <a:tailEnd/>
          </a:ln>
        </p:spPr>
        <p:txBody>
          <a:bodyPr wrap="none" anchor="ctr"/>
          <a:lstStyle/>
          <a:p>
            <a:pPr algn="ctr"/>
            <a:r>
              <a:rPr lang="it-IT" sz="1400" b="1" dirty="0">
                <a:latin typeface="Times New Roman" pitchFamily="18" charset="0"/>
              </a:rPr>
              <a:t>Mappe globali</a:t>
            </a:r>
          </a:p>
          <a:p>
            <a:pPr algn="ctr"/>
            <a:r>
              <a:rPr lang="it-IT" sz="1400" b="1" dirty="0">
                <a:latin typeface="Times New Roman" pitchFamily="18" charset="0"/>
              </a:rPr>
              <a:t>Mappe analitiche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ChangeArrowheads="1"/>
          </p:cNvSpPr>
          <p:nvPr/>
        </p:nvSpPr>
        <p:spPr bwMode="auto">
          <a:xfrm>
            <a:off x="2501900" y="5768975"/>
            <a:ext cx="5940425" cy="53975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20483" name="Rectangle 3"/>
          <p:cNvSpPr>
            <a:spLocks noGrp="1" noChangeArrowheads="1"/>
          </p:cNvSpPr>
          <p:nvPr>
            <p:ph type="body" idx="1"/>
          </p:nvPr>
        </p:nvSpPr>
        <p:spPr/>
        <p:txBody>
          <a:bodyPr/>
          <a:lstStyle/>
          <a:p>
            <a:pPr algn="ctr" eaLnBrk="1" hangingPunct="1">
              <a:buFontTx/>
              <a:buNone/>
            </a:pPr>
            <a:r>
              <a:rPr lang="it-IT" sz="2000" b="1" i="1" dirty="0" smtClean="0">
                <a:latin typeface="Times New Roman" pitchFamily="18" charset="0"/>
              </a:rPr>
              <a:t>Dai saperi alle materie scolastiche</a:t>
            </a:r>
          </a:p>
          <a:p>
            <a:pPr algn="ctr" eaLnBrk="1" hangingPunct="1">
              <a:buFontTx/>
              <a:buNone/>
            </a:pPr>
            <a:endParaRPr lang="it-IT" sz="2000" b="1" i="1" dirty="0" smtClean="0">
              <a:solidFill>
                <a:schemeClr val="accent2"/>
              </a:solidFill>
              <a:latin typeface="Times New Roman" pitchFamily="18" charset="0"/>
            </a:endParaRPr>
          </a:p>
          <a:p>
            <a:pPr algn="just" eaLnBrk="1" hangingPunct="1">
              <a:buFontTx/>
              <a:buNone/>
            </a:pPr>
            <a:r>
              <a:rPr lang="it-IT" sz="2000" b="1" i="1" dirty="0" smtClean="0">
                <a:solidFill>
                  <a:srgbClr val="800080"/>
                </a:solidFill>
                <a:latin typeface="Times New Roman" pitchFamily="18" charset="0"/>
              </a:rPr>
              <a:t>SAPERI (discipline)</a:t>
            </a:r>
            <a:r>
              <a:rPr lang="it-IT" sz="2000" b="1" i="1" dirty="0" smtClean="0">
                <a:solidFill>
                  <a:srgbClr val="FF0000"/>
                </a:solidFill>
                <a:latin typeface="Times New Roman" pitchFamily="18" charset="0"/>
              </a:rPr>
              <a:t> </a:t>
            </a:r>
          </a:p>
        </p:txBody>
      </p:sp>
      <p:sp>
        <p:nvSpPr>
          <p:cNvPr id="20484" name="Rectangle 4"/>
          <p:cNvSpPr>
            <a:spLocks noGrp="1" noChangeArrowheads="1"/>
          </p:cNvSpPr>
          <p:nvPr>
            <p:ph type="title"/>
          </p:nvPr>
        </p:nvSpPr>
        <p:spPr>
          <a:xfrm>
            <a:off x="457200" y="274638"/>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0485" name="Line 5"/>
          <p:cNvSpPr>
            <a:spLocks noChangeShapeType="1"/>
          </p:cNvSpPr>
          <p:nvPr/>
        </p:nvSpPr>
        <p:spPr bwMode="auto">
          <a:xfrm>
            <a:off x="3041650" y="2528888"/>
            <a:ext cx="1530350" cy="0"/>
          </a:xfrm>
          <a:prstGeom prst="line">
            <a:avLst/>
          </a:prstGeom>
          <a:noFill/>
          <a:ln w="9525">
            <a:solidFill>
              <a:schemeClr val="tx1"/>
            </a:solidFill>
            <a:round/>
            <a:headEnd/>
            <a:tailEnd type="triangle" w="med" len="med"/>
          </a:ln>
        </p:spPr>
        <p:txBody>
          <a:bodyPr/>
          <a:lstStyle/>
          <a:p>
            <a:endParaRPr lang="it-IT"/>
          </a:p>
        </p:txBody>
      </p:sp>
      <p:sp>
        <p:nvSpPr>
          <p:cNvPr id="20486" name="Text Box 6"/>
          <p:cNvSpPr txBox="1">
            <a:spLocks noChangeArrowheads="1"/>
          </p:cNvSpPr>
          <p:nvPr/>
        </p:nvSpPr>
        <p:spPr bwMode="auto">
          <a:xfrm>
            <a:off x="4841875" y="2325688"/>
            <a:ext cx="1343025" cy="396875"/>
          </a:xfrm>
          <a:prstGeom prst="rect">
            <a:avLst/>
          </a:prstGeom>
          <a:noFill/>
          <a:ln w="9525">
            <a:noFill/>
            <a:miter lim="800000"/>
            <a:headEnd/>
            <a:tailEnd/>
          </a:ln>
        </p:spPr>
        <p:txBody>
          <a:bodyPr wrap="none">
            <a:spAutoFit/>
          </a:bodyPr>
          <a:lstStyle/>
          <a:p>
            <a:r>
              <a:rPr lang="it-IT" sz="2000" b="1" i="1">
                <a:solidFill>
                  <a:srgbClr val="0099FF"/>
                </a:solidFill>
                <a:latin typeface="Times New Roman" pitchFamily="18" charset="0"/>
              </a:rPr>
              <a:t>MATERIE</a:t>
            </a:r>
          </a:p>
        </p:txBody>
      </p:sp>
      <p:sp>
        <p:nvSpPr>
          <p:cNvPr id="20487" name="Rectangle 7"/>
          <p:cNvSpPr>
            <a:spLocks noChangeArrowheads="1"/>
          </p:cNvSpPr>
          <p:nvPr/>
        </p:nvSpPr>
        <p:spPr bwMode="auto">
          <a:xfrm>
            <a:off x="6462713" y="2259013"/>
            <a:ext cx="2339975" cy="1260475"/>
          </a:xfrm>
          <a:prstGeom prst="rect">
            <a:avLst/>
          </a:prstGeom>
          <a:solidFill>
            <a:srgbClr val="CCFF66"/>
          </a:solidFill>
          <a:ln w="9525">
            <a:solidFill>
              <a:schemeClr val="tx1"/>
            </a:solidFill>
            <a:miter lim="800000"/>
            <a:headEnd/>
            <a:tailEnd/>
          </a:ln>
        </p:spPr>
        <p:txBody>
          <a:bodyPr wrap="none" anchor="ctr"/>
          <a:lstStyle/>
          <a:p>
            <a:pPr algn="ctr"/>
            <a:r>
              <a:rPr lang="it-IT" sz="1400" b="1"/>
              <a:t>Sottoinsiemi</a:t>
            </a:r>
          </a:p>
          <a:p>
            <a:pPr algn="ctr"/>
            <a:r>
              <a:rPr lang="it-IT" sz="1400" b="1"/>
              <a:t>strutturati </a:t>
            </a:r>
          </a:p>
          <a:p>
            <a:pPr algn="ctr"/>
            <a:r>
              <a:rPr lang="it-IT" sz="1400" b="1"/>
              <a:t>secondo il grado</a:t>
            </a:r>
          </a:p>
          <a:p>
            <a:pPr algn="ctr"/>
            <a:r>
              <a:rPr lang="it-IT" sz="1400" b="1"/>
              <a:t>e il tipo di scuola</a:t>
            </a:r>
          </a:p>
        </p:txBody>
      </p:sp>
      <p:sp>
        <p:nvSpPr>
          <p:cNvPr id="20488" name="Text Box 9"/>
          <p:cNvSpPr txBox="1">
            <a:spLocks noChangeArrowheads="1"/>
          </p:cNvSpPr>
          <p:nvPr/>
        </p:nvSpPr>
        <p:spPr bwMode="auto">
          <a:xfrm>
            <a:off x="2141538" y="3608388"/>
            <a:ext cx="4500562" cy="336550"/>
          </a:xfrm>
          <a:prstGeom prst="rect">
            <a:avLst/>
          </a:prstGeom>
          <a:noFill/>
          <a:ln w="9525">
            <a:noFill/>
            <a:miter lim="800000"/>
            <a:headEnd/>
            <a:tailEnd/>
          </a:ln>
        </p:spPr>
        <p:txBody>
          <a:bodyPr>
            <a:spAutoFit/>
          </a:bodyPr>
          <a:lstStyle/>
          <a:p>
            <a:pPr algn="ctr">
              <a:spcBef>
                <a:spcPct val="50000"/>
              </a:spcBef>
            </a:pPr>
            <a:r>
              <a:rPr lang="it-IT" sz="1600" b="1">
                <a:latin typeface="Times New Roman" pitchFamily="18" charset="0"/>
              </a:rPr>
              <a:t>MEDIAZIONE DELLA SCUOLA</a:t>
            </a:r>
          </a:p>
        </p:txBody>
      </p:sp>
      <p:sp>
        <p:nvSpPr>
          <p:cNvPr id="20489" name="Text Box 10"/>
          <p:cNvSpPr txBox="1">
            <a:spLocks noChangeArrowheads="1"/>
          </p:cNvSpPr>
          <p:nvPr/>
        </p:nvSpPr>
        <p:spPr bwMode="auto">
          <a:xfrm>
            <a:off x="881063" y="4419600"/>
            <a:ext cx="1800225" cy="336550"/>
          </a:xfrm>
          <a:prstGeom prst="rect">
            <a:avLst/>
          </a:prstGeom>
          <a:noFill/>
          <a:ln w="9525">
            <a:noFill/>
            <a:miter lim="800000"/>
            <a:headEnd/>
            <a:tailEnd/>
          </a:ln>
        </p:spPr>
        <p:txBody>
          <a:bodyPr>
            <a:spAutoFit/>
          </a:bodyPr>
          <a:lstStyle/>
          <a:p>
            <a:pPr>
              <a:spcBef>
                <a:spcPct val="50000"/>
              </a:spcBef>
            </a:pPr>
            <a:r>
              <a:rPr lang="it-IT" sz="1600" b="1">
                <a:latin typeface="Times New Roman" pitchFamily="18" charset="0"/>
              </a:rPr>
              <a:t>Definizione di:</a:t>
            </a:r>
          </a:p>
        </p:txBody>
      </p:sp>
      <p:sp>
        <p:nvSpPr>
          <p:cNvPr id="20490" name="Rectangle 11"/>
          <p:cNvSpPr>
            <a:spLocks noChangeArrowheads="1"/>
          </p:cNvSpPr>
          <p:nvPr/>
        </p:nvSpPr>
        <p:spPr bwMode="auto">
          <a:xfrm>
            <a:off x="2501900" y="4059238"/>
            <a:ext cx="5940425" cy="1619250"/>
          </a:xfrm>
          <a:prstGeom prst="rect">
            <a:avLst/>
          </a:prstGeom>
          <a:solidFill>
            <a:srgbClr val="CCFF66"/>
          </a:solidFill>
          <a:ln w="9525">
            <a:solidFill>
              <a:schemeClr val="tx1"/>
            </a:solidFill>
            <a:miter lim="800000"/>
            <a:headEnd/>
            <a:tailEnd/>
          </a:ln>
        </p:spPr>
        <p:txBody>
          <a:bodyPr wrap="none" anchor="ctr"/>
          <a:lstStyle/>
          <a:p>
            <a:pPr algn="just"/>
            <a:r>
              <a:rPr lang="it-IT" sz="1600" b="1">
                <a:latin typeface="Times New Roman" pitchFamily="18" charset="0"/>
              </a:rPr>
              <a:t>Finalità			Principi regolativi</a:t>
            </a:r>
          </a:p>
          <a:p>
            <a:pPr algn="just"/>
            <a:r>
              <a:rPr lang="it-IT" sz="1600" b="1">
                <a:latin typeface="Times New Roman" pitchFamily="18" charset="0"/>
              </a:rPr>
              <a:t>Obiettivi didattici		Prestazioni osservabili e misurabili</a:t>
            </a:r>
          </a:p>
          <a:p>
            <a:pPr algn="just"/>
            <a:r>
              <a:rPr lang="it-IT" sz="1600" b="1">
                <a:latin typeface="Times New Roman" pitchFamily="18" charset="0"/>
              </a:rPr>
              <a:t>Modalità			Metodi e tecniche</a:t>
            </a:r>
          </a:p>
          <a:p>
            <a:pPr algn="just"/>
            <a:r>
              <a:rPr lang="it-IT" sz="1600" b="1">
                <a:latin typeface="Times New Roman" pitchFamily="18" charset="0"/>
              </a:rPr>
              <a:t>Linguaggi			Aree semantiche di settore</a:t>
            </a:r>
          </a:p>
          <a:p>
            <a:pPr algn="just"/>
            <a:r>
              <a:rPr lang="it-IT" sz="1600" b="1">
                <a:latin typeface="Times New Roman" pitchFamily="18" charset="0"/>
              </a:rPr>
              <a:t>Tipologia delle verifiche	Competenze diverse</a:t>
            </a:r>
          </a:p>
        </p:txBody>
      </p:sp>
      <p:sp>
        <p:nvSpPr>
          <p:cNvPr id="20491" name="Text Box 13"/>
          <p:cNvSpPr txBox="1">
            <a:spLocks noChangeArrowheads="1"/>
          </p:cNvSpPr>
          <p:nvPr/>
        </p:nvSpPr>
        <p:spPr bwMode="auto">
          <a:xfrm>
            <a:off x="2592388" y="5768975"/>
            <a:ext cx="5759450" cy="581025"/>
          </a:xfrm>
          <a:prstGeom prst="rect">
            <a:avLst/>
          </a:prstGeom>
          <a:noFill/>
          <a:ln w="9525">
            <a:noFill/>
            <a:miter lim="800000"/>
            <a:headEnd/>
            <a:tailEnd/>
          </a:ln>
        </p:spPr>
        <p:txBody>
          <a:bodyPr>
            <a:spAutoFit/>
          </a:bodyPr>
          <a:lstStyle/>
          <a:p>
            <a:pPr algn="just"/>
            <a:r>
              <a:rPr lang="it-IT" sz="1600" b="1" dirty="0">
                <a:solidFill>
                  <a:schemeClr val="bg1"/>
                </a:solidFill>
                <a:latin typeface="Times New Roman" pitchFamily="18" charset="0"/>
              </a:rPr>
              <a:t>Programmazione delle modalità e delle fasi di controllo dei processi</a:t>
            </a:r>
            <a:endParaRPr lang="it-IT"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93" name="Group 29"/>
          <p:cNvGraphicFramePr>
            <a:graphicFrameLocks noGrp="1"/>
          </p:cNvGraphicFramePr>
          <p:nvPr>
            <p:ph type="tbl" idx="1"/>
          </p:nvPr>
        </p:nvGraphicFramePr>
        <p:xfrm>
          <a:off x="431800" y="2349500"/>
          <a:ext cx="8229600" cy="3336926"/>
        </p:xfrm>
        <a:graphic>
          <a:graphicData uri="http://schemas.openxmlformats.org/drawingml/2006/table">
            <a:tbl>
              <a:tblPr/>
              <a:tblGrid>
                <a:gridCol w="2057400"/>
                <a:gridCol w="2057400"/>
                <a:gridCol w="2057400"/>
                <a:gridCol w="2057400"/>
              </a:tblGrid>
              <a:tr h="10747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rPr>
                        <a:t>MODELLO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rPr>
                        <a:t>MODI DI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rPr>
                        <a:t>APPRENDIMENTO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rPr>
                        <a:t>STILE DI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rPr>
                        <a:t>INSEGNAMENTO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rPr>
                        <a:t>PROCESSO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2188">
                <a:tc>
                  <a:txBody>
                    <a:bodyPr/>
                    <a:lstStyle/>
                    <a:p>
                      <a:pPr marL="0" marR="0" lvl="0" indent="0" algn="ctr" defTabSz="914400" rtl="0" eaLnBrk="1" fontAlgn="base" latinLnBrk="0" hangingPunct="1">
                        <a:lnSpc>
                          <a:spcPct val="150000"/>
                        </a:lnSpc>
                        <a:spcBef>
                          <a:spcPct val="20000"/>
                        </a:spcBef>
                        <a:spcAft>
                          <a:spcPct val="0"/>
                        </a:spcAft>
                        <a:buClrTx/>
                        <a:buSzTx/>
                        <a:buFontTx/>
                        <a:buNone/>
                        <a:tabLst/>
                      </a:pPr>
                      <a:endParaRPr kumimoji="0" lang="it-IT" sz="14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Lista</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Albero</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Tabella</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Rete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20000"/>
                        </a:spcBef>
                        <a:spcAft>
                          <a:spcPct val="0"/>
                        </a:spcAft>
                        <a:buClrTx/>
                        <a:buSzTx/>
                        <a:buFontTx/>
                        <a:buNone/>
                        <a:tabLst/>
                      </a:pPr>
                      <a:endParaRPr kumimoji="0" lang="it-IT" sz="14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Accumulo</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Classificazione</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Sintesi</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Connessione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20000"/>
                        </a:spcBef>
                        <a:spcAft>
                          <a:spcPct val="0"/>
                        </a:spcAft>
                        <a:buClrTx/>
                        <a:buSzTx/>
                        <a:buFontTx/>
                        <a:buNone/>
                        <a:tabLst/>
                      </a:pPr>
                      <a:endParaRPr kumimoji="0" lang="it-IT" sz="14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Lineare</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Gerarchico</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Multicomponenziale</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Ipertestuale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20000"/>
                        </a:spcBef>
                        <a:spcAft>
                          <a:spcPct val="0"/>
                        </a:spcAft>
                        <a:buClrTx/>
                        <a:buSzTx/>
                        <a:buFontTx/>
                        <a:buNone/>
                        <a:tabLst/>
                      </a:pPr>
                      <a:endParaRPr kumimoji="0" lang="it-IT" sz="14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Crescere</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Salire</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Incrociare</a:t>
                      </a:r>
                    </a:p>
                    <a:p>
                      <a:pPr marL="0" marR="0" lvl="0" indent="0" algn="ctr" defTabSz="914400" rtl="0" eaLnBrk="1" fontAlgn="base" latinLnBrk="0" hangingPunct="1">
                        <a:lnSpc>
                          <a:spcPct val="150000"/>
                        </a:lnSpc>
                        <a:spcBef>
                          <a:spcPct val="2000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rPr>
                        <a:t>Navigare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23" name="Rectangle 25"/>
          <p:cNvSpPr>
            <a:spLocks noGrp="1" noChangeArrowheads="1"/>
          </p:cNvSpPr>
          <p:nvPr>
            <p:ph type="title"/>
          </p:nvPr>
        </p:nvSpPr>
        <p:spPr>
          <a:xfrm>
            <a:off x="431800" y="368300"/>
            <a:ext cx="8229600" cy="539750"/>
          </a:xfrm>
          <a:solidFill>
            <a:schemeClr val="folHlink"/>
          </a:solidFill>
        </p:spPr>
        <p:txBody>
          <a:bodyPr/>
          <a:lstStyle/>
          <a:p>
            <a:pPr algn="r" eaLnBrk="1" hangingPunct="1"/>
            <a:r>
              <a:rPr lang="it-IT" sz="2000" b="1" smtClean="0">
                <a:solidFill>
                  <a:schemeClr val="bg1"/>
                </a:solidFill>
                <a:latin typeface="Times New Roman" pitchFamily="18" charset="0"/>
              </a:rPr>
              <a:t>L’analisi disciplinare</a:t>
            </a:r>
          </a:p>
        </p:txBody>
      </p:sp>
      <p:sp>
        <p:nvSpPr>
          <p:cNvPr id="21524" name="Rectangle 26"/>
          <p:cNvSpPr>
            <a:spLocks noChangeArrowheads="1"/>
          </p:cNvSpPr>
          <p:nvPr/>
        </p:nvSpPr>
        <p:spPr bwMode="auto">
          <a:xfrm>
            <a:off x="1781175" y="1449388"/>
            <a:ext cx="5670550" cy="539750"/>
          </a:xfrm>
          <a:prstGeom prst="rect">
            <a:avLst/>
          </a:prstGeom>
          <a:solidFill>
            <a:schemeClr val="accent1"/>
          </a:solidFill>
          <a:ln w="9525">
            <a:solidFill>
              <a:schemeClr val="tx1"/>
            </a:solidFill>
            <a:miter lim="800000"/>
            <a:headEnd/>
            <a:tailEnd/>
          </a:ln>
        </p:spPr>
        <p:txBody>
          <a:bodyPr wrap="none" anchor="ctr"/>
          <a:lstStyle/>
          <a:p>
            <a:pPr algn="ctr"/>
            <a:r>
              <a:rPr lang="it-IT" b="1" i="1" dirty="0">
                <a:solidFill>
                  <a:schemeClr val="bg1"/>
                </a:solidFill>
              </a:rPr>
              <a:t>RAPPORTO TRA MAPPA E INSEGNAMENTO</a:t>
            </a:r>
          </a:p>
        </p:txBody>
      </p:sp>
      <p:sp>
        <p:nvSpPr>
          <p:cNvPr id="21525" name="Text Box 30"/>
          <p:cNvSpPr txBox="1">
            <a:spLocks noChangeArrowheads="1"/>
          </p:cNvSpPr>
          <p:nvPr/>
        </p:nvSpPr>
        <p:spPr bwMode="auto">
          <a:xfrm>
            <a:off x="611188" y="6038850"/>
            <a:ext cx="5851525" cy="244475"/>
          </a:xfrm>
          <a:prstGeom prst="rect">
            <a:avLst/>
          </a:prstGeom>
          <a:noFill/>
          <a:ln w="9525">
            <a:noFill/>
            <a:miter lim="800000"/>
            <a:headEnd/>
            <a:tailEnd/>
          </a:ln>
        </p:spPr>
        <p:txBody>
          <a:bodyPr>
            <a:spAutoFit/>
          </a:bodyPr>
          <a:lstStyle/>
          <a:p>
            <a:r>
              <a:rPr lang="it-IT" sz="1000" b="1" i="1"/>
              <a:t>Giuseppe Martini, “</a:t>
            </a:r>
            <a:r>
              <a:rPr lang="it-IT" sz="1000" i="1"/>
              <a:t>L’analisi disciplinare apre la programmazione</a:t>
            </a:r>
            <a:r>
              <a:rPr lang="it-IT" sz="1000" b="1"/>
              <a:t>” </a:t>
            </a:r>
            <a:r>
              <a:rPr lang="it-IT" sz="1000" b="1" i="1"/>
              <a:t>in ANP Notizie,1994</a:t>
            </a:r>
            <a:endParaRPr lang="it-IT" sz="10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ChangeArrowheads="1"/>
          </p:cNvSpPr>
          <p:nvPr/>
        </p:nvSpPr>
        <p:spPr bwMode="auto">
          <a:xfrm>
            <a:off x="701675" y="2438400"/>
            <a:ext cx="1711325" cy="360363"/>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22531" name="Rectangle 7"/>
          <p:cNvSpPr>
            <a:spLocks noChangeArrowheads="1"/>
          </p:cNvSpPr>
          <p:nvPr/>
        </p:nvSpPr>
        <p:spPr bwMode="auto">
          <a:xfrm>
            <a:off x="520700" y="1898650"/>
            <a:ext cx="3330575" cy="360363"/>
          </a:xfrm>
          <a:prstGeom prst="rect">
            <a:avLst/>
          </a:prstGeom>
          <a:solidFill>
            <a:srgbClr val="008000"/>
          </a:solidFill>
          <a:ln w="9525">
            <a:solidFill>
              <a:schemeClr val="tx1"/>
            </a:solidFill>
            <a:miter lim="800000"/>
            <a:headEnd/>
            <a:tailEnd/>
          </a:ln>
        </p:spPr>
        <p:txBody>
          <a:bodyPr wrap="none" anchor="ctr"/>
          <a:lstStyle/>
          <a:p>
            <a:endParaRPr lang="it-IT"/>
          </a:p>
        </p:txBody>
      </p:sp>
      <p:sp>
        <p:nvSpPr>
          <p:cNvPr id="15366" name="Rectangle 6"/>
          <p:cNvSpPr>
            <a:spLocks noChangeArrowheads="1"/>
          </p:cNvSpPr>
          <p:nvPr/>
        </p:nvSpPr>
        <p:spPr bwMode="auto">
          <a:xfrm>
            <a:off x="2681288" y="1268413"/>
            <a:ext cx="3511550" cy="360362"/>
          </a:xfrm>
          <a:prstGeom prst="rect">
            <a:avLst/>
          </a:prstGeom>
          <a:solidFill>
            <a:srgbClr val="DDDDDD"/>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it-IT"/>
          </a:p>
        </p:txBody>
      </p:sp>
      <p:sp>
        <p:nvSpPr>
          <p:cNvPr id="22533" name="Rectangle 2"/>
          <p:cNvSpPr>
            <a:spLocks noGrp="1" noChangeArrowheads="1"/>
          </p:cNvSpPr>
          <p:nvPr>
            <p:ph type="body" idx="1"/>
          </p:nvPr>
        </p:nvSpPr>
        <p:spPr>
          <a:xfrm>
            <a:off x="341313" y="1268413"/>
            <a:ext cx="8229600" cy="4525962"/>
          </a:xfrm>
        </p:spPr>
        <p:txBody>
          <a:bodyPr/>
          <a:lstStyle/>
          <a:p>
            <a:pPr algn="ctr" eaLnBrk="1" hangingPunct="1">
              <a:buFontTx/>
              <a:buNone/>
            </a:pPr>
            <a:r>
              <a:rPr lang="it-IT" sz="1600" b="1" smtClean="0">
                <a:latin typeface="Times New Roman" pitchFamily="18" charset="0"/>
              </a:rPr>
              <a:t>Linee guida  per l’analisi disciplinare</a:t>
            </a:r>
          </a:p>
          <a:p>
            <a:pPr eaLnBrk="1" hangingPunct="1">
              <a:buFontTx/>
              <a:buNone/>
            </a:pPr>
            <a:endParaRPr lang="it-IT" sz="1600" smtClean="0">
              <a:latin typeface="Times New Roman" pitchFamily="18" charset="0"/>
            </a:endParaRPr>
          </a:p>
          <a:p>
            <a:pPr eaLnBrk="1" hangingPunct="1">
              <a:buFontTx/>
              <a:buNone/>
            </a:pPr>
            <a:r>
              <a:rPr lang="it-IT" sz="1600" smtClean="0">
                <a:solidFill>
                  <a:schemeClr val="bg1"/>
                </a:solidFill>
                <a:latin typeface="Times New Roman" pitchFamily="18" charset="0"/>
              </a:rPr>
              <a:t>	</a:t>
            </a:r>
            <a:r>
              <a:rPr lang="it-IT" sz="1600" b="1" smtClean="0">
                <a:solidFill>
                  <a:schemeClr val="bg1"/>
                </a:solidFill>
                <a:latin typeface="Times New Roman" pitchFamily="18" charset="0"/>
              </a:rPr>
              <a:t>Possesso critico della disciplina</a:t>
            </a:r>
          </a:p>
          <a:p>
            <a:pPr eaLnBrk="1" hangingPunct="1">
              <a:buFontTx/>
              <a:buNone/>
            </a:pPr>
            <a:endParaRPr lang="it-IT" sz="1600" smtClean="0">
              <a:solidFill>
                <a:schemeClr val="bg1"/>
              </a:solidFill>
              <a:latin typeface="Times New Roman" pitchFamily="18" charset="0"/>
            </a:endParaRPr>
          </a:p>
          <a:p>
            <a:pPr eaLnBrk="1" hangingPunct="1">
              <a:buFont typeface="Wingdings" pitchFamily="2" charset="2"/>
              <a:buNone/>
            </a:pPr>
            <a:r>
              <a:rPr lang="it-IT" sz="1600" smtClean="0">
                <a:latin typeface="Times New Roman" pitchFamily="18" charset="0"/>
              </a:rPr>
              <a:t>	</a:t>
            </a:r>
            <a:r>
              <a:rPr lang="it-IT" sz="1600" b="1" smtClean="0">
                <a:latin typeface="Times New Roman" pitchFamily="18" charset="0"/>
              </a:rPr>
              <a:t>sviluppo storico</a:t>
            </a:r>
          </a:p>
          <a:p>
            <a:pPr eaLnBrk="1" hangingPunct="1">
              <a:buFont typeface="Wingdings" pitchFamily="2" charset="2"/>
              <a:buNone/>
            </a:pPr>
            <a:endParaRPr lang="it-IT" sz="1600" smtClean="0">
              <a:latin typeface="Times New Roman" pitchFamily="18" charset="0"/>
            </a:endParaRPr>
          </a:p>
        </p:txBody>
      </p:sp>
      <p:sp>
        <p:nvSpPr>
          <p:cNvPr id="22534" name="Rectangle 3"/>
          <p:cNvSpPr>
            <a:spLocks noGrp="1" noChangeArrowheads="1"/>
          </p:cNvSpPr>
          <p:nvPr>
            <p:ph type="title"/>
          </p:nvPr>
        </p:nvSpPr>
        <p:spPr>
          <a:xfrm>
            <a:off x="457200" y="274638"/>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2535" name="Rectangle 24"/>
          <p:cNvSpPr>
            <a:spLocks noChangeArrowheads="1"/>
          </p:cNvSpPr>
          <p:nvPr/>
        </p:nvSpPr>
        <p:spPr bwMode="auto">
          <a:xfrm>
            <a:off x="792163" y="3429000"/>
            <a:ext cx="1528762" cy="360363"/>
          </a:xfrm>
          <a:prstGeom prst="rect">
            <a:avLst/>
          </a:prstGeom>
          <a:solidFill>
            <a:schemeClr val="accent1"/>
          </a:solidFill>
          <a:ln w="9525">
            <a:solidFill>
              <a:schemeClr val="tx1"/>
            </a:solidFill>
            <a:miter lim="800000"/>
            <a:headEnd/>
            <a:tailEnd/>
          </a:ln>
        </p:spPr>
        <p:txBody>
          <a:bodyPr wrap="none" anchor="ctr"/>
          <a:lstStyle/>
          <a:p>
            <a:pPr algn="ctr"/>
            <a:r>
              <a:rPr lang="it-IT" sz="1600" b="1">
                <a:latin typeface="Times New Roman" pitchFamily="18" charset="0"/>
              </a:rPr>
              <a:t>struttura</a:t>
            </a:r>
          </a:p>
        </p:txBody>
      </p:sp>
      <p:sp>
        <p:nvSpPr>
          <p:cNvPr id="22536" name="Line 26"/>
          <p:cNvSpPr>
            <a:spLocks noChangeShapeType="1"/>
          </p:cNvSpPr>
          <p:nvPr/>
        </p:nvSpPr>
        <p:spPr bwMode="auto">
          <a:xfrm flipV="1">
            <a:off x="2411413" y="3159125"/>
            <a:ext cx="1081087" cy="449263"/>
          </a:xfrm>
          <a:prstGeom prst="line">
            <a:avLst/>
          </a:prstGeom>
          <a:noFill/>
          <a:ln w="9525">
            <a:solidFill>
              <a:schemeClr val="tx1"/>
            </a:solidFill>
            <a:round/>
            <a:headEnd/>
            <a:tailEnd type="triangle" w="med" len="med"/>
          </a:ln>
        </p:spPr>
        <p:txBody>
          <a:bodyPr/>
          <a:lstStyle/>
          <a:p>
            <a:endParaRPr lang="it-IT"/>
          </a:p>
        </p:txBody>
      </p:sp>
      <p:sp>
        <p:nvSpPr>
          <p:cNvPr id="22537" name="Line 27"/>
          <p:cNvSpPr>
            <a:spLocks noChangeShapeType="1"/>
          </p:cNvSpPr>
          <p:nvPr/>
        </p:nvSpPr>
        <p:spPr bwMode="auto">
          <a:xfrm>
            <a:off x="2411413" y="3608388"/>
            <a:ext cx="990600" cy="0"/>
          </a:xfrm>
          <a:prstGeom prst="line">
            <a:avLst/>
          </a:prstGeom>
          <a:noFill/>
          <a:ln w="9525">
            <a:solidFill>
              <a:schemeClr val="tx1"/>
            </a:solidFill>
            <a:round/>
            <a:headEnd/>
            <a:tailEnd type="triangle" w="med" len="med"/>
          </a:ln>
        </p:spPr>
        <p:txBody>
          <a:bodyPr/>
          <a:lstStyle/>
          <a:p>
            <a:endParaRPr lang="it-IT"/>
          </a:p>
        </p:txBody>
      </p:sp>
      <p:sp>
        <p:nvSpPr>
          <p:cNvPr id="22538" name="Line 28"/>
          <p:cNvSpPr>
            <a:spLocks noChangeShapeType="1"/>
          </p:cNvSpPr>
          <p:nvPr/>
        </p:nvSpPr>
        <p:spPr bwMode="auto">
          <a:xfrm>
            <a:off x="2501900" y="3608388"/>
            <a:ext cx="990600" cy="450850"/>
          </a:xfrm>
          <a:prstGeom prst="line">
            <a:avLst/>
          </a:prstGeom>
          <a:noFill/>
          <a:ln w="9525">
            <a:solidFill>
              <a:schemeClr val="tx1"/>
            </a:solidFill>
            <a:round/>
            <a:headEnd/>
            <a:tailEnd type="triangle" w="med" len="med"/>
          </a:ln>
        </p:spPr>
        <p:txBody>
          <a:bodyPr/>
          <a:lstStyle/>
          <a:p>
            <a:endParaRPr lang="it-IT"/>
          </a:p>
        </p:txBody>
      </p:sp>
      <p:sp>
        <p:nvSpPr>
          <p:cNvPr id="22539" name="Rectangle 29"/>
          <p:cNvSpPr>
            <a:spLocks noChangeArrowheads="1"/>
          </p:cNvSpPr>
          <p:nvPr/>
        </p:nvSpPr>
        <p:spPr bwMode="auto">
          <a:xfrm>
            <a:off x="3581400" y="2978150"/>
            <a:ext cx="1620838" cy="269875"/>
          </a:xfrm>
          <a:prstGeom prst="rect">
            <a:avLst/>
          </a:prstGeom>
          <a:solidFill>
            <a:srgbClr val="66FF33"/>
          </a:solidFill>
          <a:ln w="9525">
            <a:solidFill>
              <a:schemeClr val="tx1"/>
            </a:solidFill>
            <a:miter lim="800000"/>
            <a:headEnd/>
            <a:tailEnd/>
          </a:ln>
        </p:spPr>
        <p:txBody>
          <a:bodyPr wrap="none" anchor="ctr"/>
          <a:lstStyle/>
          <a:p>
            <a:pPr algn="ctr"/>
            <a:r>
              <a:rPr lang="it-IT" sz="1600" b="1">
                <a:latin typeface="Times New Roman" pitchFamily="18" charset="0"/>
              </a:rPr>
              <a:t>Nuclei concettuali</a:t>
            </a:r>
          </a:p>
        </p:txBody>
      </p:sp>
      <p:sp>
        <p:nvSpPr>
          <p:cNvPr id="22540" name="Rectangle 31"/>
          <p:cNvSpPr>
            <a:spLocks noChangeArrowheads="1"/>
          </p:cNvSpPr>
          <p:nvPr/>
        </p:nvSpPr>
        <p:spPr bwMode="auto">
          <a:xfrm>
            <a:off x="3581400" y="3429000"/>
            <a:ext cx="1620838" cy="269875"/>
          </a:xfrm>
          <a:prstGeom prst="rect">
            <a:avLst/>
          </a:prstGeom>
          <a:solidFill>
            <a:srgbClr val="66FF33"/>
          </a:solidFill>
          <a:ln w="9525">
            <a:solidFill>
              <a:schemeClr val="tx1"/>
            </a:solidFill>
            <a:miter lim="800000"/>
            <a:headEnd/>
            <a:tailEnd/>
          </a:ln>
        </p:spPr>
        <p:txBody>
          <a:bodyPr wrap="none" anchor="ctr"/>
          <a:lstStyle/>
          <a:p>
            <a:pPr algn="ctr"/>
            <a:r>
              <a:rPr lang="it-IT" sz="1600" b="1">
                <a:latin typeface="Times New Roman" pitchFamily="18" charset="0"/>
              </a:rPr>
              <a:t>Regole</a:t>
            </a:r>
          </a:p>
        </p:txBody>
      </p:sp>
      <p:sp>
        <p:nvSpPr>
          <p:cNvPr id="22541" name="Rectangle 32"/>
          <p:cNvSpPr>
            <a:spLocks noChangeArrowheads="1"/>
          </p:cNvSpPr>
          <p:nvPr/>
        </p:nvSpPr>
        <p:spPr bwMode="auto">
          <a:xfrm>
            <a:off x="3581400" y="3878263"/>
            <a:ext cx="2160588" cy="269875"/>
          </a:xfrm>
          <a:prstGeom prst="rect">
            <a:avLst/>
          </a:prstGeom>
          <a:solidFill>
            <a:srgbClr val="66FF33"/>
          </a:solidFill>
          <a:ln w="9525">
            <a:solidFill>
              <a:schemeClr val="tx1"/>
            </a:solidFill>
            <a:miter lim="800000"/>
            <a:headEnd/>
            <a:tailEnd/>
          </a:ln>
        </p:spPr>
        <p:txBody>
          <a:bodyPr wrap="none" anchor="ctr"/>
          <a:lstStyle/>
          <a:p>
            <a:pPr algn="ctr"/>
            <a:r>
              <a:rPr lang="it-IT" sz="1600" b="1">
                <a:latin typeface="Times New Roman" pitchFamily="18" charset="0"/>
              </a:rPr>
              <a:t>Metodologia dominante</a:t>
            </a:r>
          </a:p>
        </p:txBody>
      </p:sp>
      <p:sp>
        <p:nvSpPr>
          <p:cNvPr id="22542" name="Rectangle 33"/>
          <p:cNvSpPr>
            <a:spLocks noChangeArrowheads="1"/>
          </p:cNvSpPr>
          <p:nvPr/>
        </p:nvSpPr>
        <p:spPr bwMode="auto">
          <a:xfrm>
            <a:off x="792163" y="4508500"/>
            <a:ext cx="2249487" cy="360363"/>
          </a:xfrm>
          <a:prstGeom prst="rect">
            <a:avLst/>
          </a:prstGeom>
          <a:solidFill>
            <a:schemeClr val="accent1"/>
          </a:solidFill>
          <a:ln w="9525">
            <a:solidFill>
              <a:schemeClr val="tx1"/>
            </a:solidFill>
            <a:miter lim="800000"/>
            <a:headEnd/>
            <a:tailEnd/>
          </a:ln>
        </p:spPr>
        <p:txBody>
          <a:bodyPr wrap="none" anchor="ctr"/>
          <a:lstStyle/>
          <a:p>
            <a:pPr algn="ctr"/>
            <a:r>
              <a:rPr lang="it-IT" sz="1600" b="1">
                <a:latin typeface="Times New Roman" pitchFamily="18" charset="0"/>
              </a:rPr>
              <a:t>Ambiti di applicazione</a:t>
            </a:r>
          </a:p>
        </p:txBody>
      </p:sp>
      <p:sp>
        <p:nvSpPr>
          <p:cNvPr id="22543" name="Rectangle 35"/>
          <p:cNvSpPr>
            <a:spLocks noChangeArrowheads="1"/>
          </p:cNvSpPr>
          <p:nvPr/>
        </p:nvSpPr>
        <p:spPr bwMode="auto">
          <a:xfrm>
            <a:off x="792163" y="5049838"/>
            <a:ext cx="3240087" cy="358775"/>
          </a:xfrm>
          <a:prstGeom prst="rect">
            <a:avLst/>
          </a:prstGeom>
          <a:solidFill>
            <a:schemeClr val="accent1"/>
          </a:solidFill>
          <a:ln w="9525">
            <a:solidFill>
              <a:schemeClr val="tx1"/>
            </a:solidFill>
            <a:miter lim="800000"/>
            <a:headEnd/>
            <a:tailEnd/>
          </a:ln>
        </p:spPr>
        <p:txBody>
          <a:bodyPr wrap="none" anchor="ctr"/>
          <a:lstStyle/>
          <a:p>
            <a:pPr algn="ctr"/>
            <a:r>
              <a:rPr lang="it-IT" sz="1600" b="1">
                <a:latin typeface="Times New Roman" pitchFamily="18" charset="0"/>
              </a:rPr>
              <a:t>Rapporti con altre discipline</a:t>
            </a:r>
          </a:p>
        </p:txBody>
      </p:sp>
      <p:sp>
        <p:nvSpPr>
          <p:cNvPr id="22544" name="Rectangle 38"/>
          <p:cNvSpPr>
            <a:spLocks noChangeArrowheads="1"/>
          </p:cNvSpPr>
          <p:nvPr/>
        </p:nvSpPr>
        <p:spPr bwMode="auto">
          <a:xfrm>
            <a:off x="792163" y="5589588"/>
            <a:ext cx="2970212" cy="360362"/>
          </a:xfrm>
          <a:prstGeom prst="rect">
            <a:avLst/>
          </a:prstGeom>
          <a:solidFill>
            <a:schemeClr val="accent1"/>
          </a:solidFill>
          <a:ln w="9525">
            <a:solidFill>
              <a:schemeClr val="tx1"/>
            </a:solidFill>
            <a:miter lim="800000"/>
            <a:headEnd/>
            <a:tailEnd/>
          </a:ln>
        </p:spPr>
        <p:txBody>
          <a:bodyPr wrap="none" anchor="ctr"/>
          <a:lstStyle/>
          <a:p>
            <a:pPr algn="ctr"/>
            <a:r>
              <a:rPr lang="it-IT" sz="1600" b="1">
                <a:latin typeface="Times New Roman" pitchFamily="18" charset="0"/>
              </a:rPr>
              <a:t>Valenza formativa</a:t>
            </a:r>
          </a:p>
        </p:txBody>
      </p:sp>
      <p:sp>
        <p:nvSpPr>
          <p:cNvPr id="22545" name="Line 40"/>
          <p:cNvSpPr>
            <a:spLocks noChangeShapeType="1"/>
          </p:cNvSpPr>
          <p:nvPr/>
        </p:nvSpPr>
        <p:spPr bwMode="auto">
          <a:xfrm flipV="1">
            <a:off x="3851275" y="5408613"/>
            <a:ext cx="1260475" cy="360362"/>
          </a:xfrm>
          <a:prstGeom prst="line">
            <a:avLst/>
          </a:prstGeom>
          <a:noFill/>
          <a:ln w="9525">
            <a:solidFill>
              <a:schemeClr val="tx1"/>
            </a:solidFill>
            <a:round/>
            <a:headEnd/>
            <a:tailEnd type="triangle" w="med" len="med"/>
          </a:ln>
        </p:spPr>
        <p:txBody>
          <a:bodyPr/>
          <a:lstStyle/>
          <a:p>
            <a:endParaRPr lang="it-IT"/>
          </a:p>
        </p:txBody>
      </p:sp>
      <p:sp>
        <p:nvSpPr>
          <p:cNvPr id="22546" name="Line 41"/>
          <p:cNvSpPr>
            <a:spLocks noChangeShapeType="1"/>
          </p:cNvSpPr>
          <p:nvPr/>
        </p:nvSpPr>
        <p:spPr bwMode="auto">
          <a:xfrm>
            <a:off x="3851275" y="5768975"/>
            <a:ext cx="1260475" cy="90488"/>
          </a:xfrm>
          <a:prstGeom prst="line">
            <a:avLst/>
          </a:prstGeom>
          <a:noFill/>
          <a:ln w="9525">
            <a:solidFill>
              <a:schemeClr val="tx1"/>
            </a:solidFill>
            <a:round/>
            <a:headEnd/>
            <a:tailEnd type="triangle" w="med" len="med"/>
          </a:ln>
        </p:spPr>
        <p:txBody>
          <a:bodyPr/>
          <a:lstStyle/>
          <a:p>
            <a:endParaRPr lang="it-IT"/>
          </a:p>
        </p:txBody>
      </p:sp>
      <p:sp>
        <p:nvSpPr>
          <p:cNvPr id="22547" name="Rectangle 42"/>
          <p:cNvSpPr>
            <a:spLocks noChangeArrowheads="1"/>
          </p:cNvSpPr>
          <p:nvPr/>
        </p:nvSpPr>
        <p:spPr bwMode="auto">
          <a:xfrm>
            <a:off x="792163" y="6219825"/>
            <a:ext cx="2970212" cy="360363"/>
          </a:xfrm>
          <a:prstGeom prst="rect">
            <a:avLst/>
          </a:prstGeom>
          <a:solidFill>
            <a:schemeClr val="accent1"/>
          </a:solidFill>
          <a:ln w="9525">
            <a:solidFill>
              <a:schemeClr val="tx1"/>
            </a:solidFill>
            <a:miter lim="800000"/>
            <a:headEnd/>
            <a:tailEnd/>
          </a:ln>
        </p:spPr>
        <p:txBody>
          <a:bodyPr wrap="none" anchor="ctr"/>
          <a:lstStyle/>
          <a:p>
            <a:pPr algn="ctr"/>
            <a:r>
              <a:rPr lang="it-IT" sz="1600" b="1">
                <a:latin typeface="Times New Roman" pitchFamily="18" charset="0"/>
              </a:rPr>
              <a:t>Rilevanza sociale</a:t>
            </a:r>
          </a:p>
        </p:txBody>
      </p:sp>
      <p:sp>
        <p:nvSpPr>
          <p:cNvPr id="22548" name="Rectangle 44"/>
          <p:cNvSpPr>
            <a:spLocks noChangeArrowheads="1"/>
          </p:cNvSpPr>
          <p:nvPr/>
        </p:nvSpPr>
        <p:spPr bwMode="auto">
          <a:xfrm>
            <a:off x="5111750" y="5229225"/>
            <a:ext cx="1981200" cy="360363"/>
          </a:xfrm>
          <a:prstGeom prst="rect">
            <a:avLst/>
          </a:prstGeom>
          <a:solidFill>
            <a:srgbClr val="660033"/>
          </a:solidFill>
          <a:ln w="9525">
            <a:solidFill>
              <a:schemeClr val="tx1"/>
            </a:solidFill>
            <a:miter lim="800000"/>
            <a:headEnd/>
            <a:tailEnd/>
          </a:ln>
        </p:spPr>
        <p:txBody>
          <a:bodyPr wrap="none" anchor="ctr"/>
          <a:lstStyle/>
          <a:p>
            <a:pPr algn="ctr"/>
            <a:r>
              <a:rPr lang="it-IT" sz="1600" b="1">
                <a:solidFill>
                  <a:schemeClr val="bg1"/>
                </a:solidFill>
                <a:latin typeface="Times New Roman" pitchFamily="18" charset="0"/>
              </a:rPr>
              <a:t>Struttura concettuale</a:t>
            </a:r>
          </a:p>
        </p:txBody>
      </p:sp>
      <p:sp>
        <p:nvSpPr>
          <p:cNvPr id="22549" name="Rectangle 45"/>
          <p:cNvSpPr>
            <a:spLocks noChangeArrowheads="1"/>
          </p:cNvSpPr>
          <p:nvPr/>
        </p:nvSpPr>
        <p:spPr bwMode="auto">
          <a:xfrm>
            <a:off x="5111750" y="5768975"/>
            <a:ext cx="1981200" cy="360363"/>
          </a:xfrm>
          <a:prstGeom prst="rect">
            <a:avLst/>
          </a:prstGeom>
          <a:solidFill>
            <a:srgbClr val="660033"/>
          </a:solidFill>
          <a:ln w="9525">
            <a:solidFill>
              <a:schemeClr val="tx1"/>
            </a:solidFill>
            <a:miter lim="800000"/>
            <a:headEnd/>
            <a:tailEnd/>
          </a:ln>
        </p:spPr>
        <p:txBody>
          <a:bodyPr wrap="none" anchor="ctr"/>
          <a:lstStyle/>
          <a:p>
            <a:pPr algn="ctr"/>
            <a:r>
              <a:rPr lang="it-IT" sz="1600" b="1">
                <a:solidFill>
                  <a:schemeClr val="bg1"/>
                </a:solidFill>
                <a:latin typeface="Times New Roman" pitchFamily="18" charset="0"/>
              </a:rPr>
              <a:t>Valore strumentale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520700" y="1898650"/>
            <a:ext cx="3330575" cy="360363"/>
          </a:xfrm>
          <a:prstGeom prst="rect">
            <a:avLst/>
          </a:prstGeom>
          <a:solidFill>
            <a:srgbClr val="008000"/>
          </a:solidFill>
          <a:ln w="9525">
            <a:solidFill>
              <a:schemeClr val="tx1"/>
            </a:solidFill>
            <a:miter lim="800000"/>
            <a:headEnd/>
            <a:tailEnd/>
          </a:ln>
        </p:spPr>
        <p:txBody>
          <a:bodyPr wrap="none" anchor="ctr"/>
          <a:lstStyle/>
          <a:p>
            <a:endParaRPr lang="it-IT"/>
          </a:p>
        </p:txBody>
      </p:sp>
      <p:sp>
        <p:nvSpPr>
          <p:cNvPr id="18436" name="Rectangle 4"/>
          <p:cNvSpPr>
            <a:spLocks noChangeArrowheads="1"/>
          </p:cNvSpPr>
          <p:nvPr/>
        </p:nvSpPr>
        <p:spPr bwMode="auto">
          <a:xfrm>
            <a:off x="2681288" y="1268413"/>
            <a:ext cx="3511550" cy="360362"/>
          </a:xfrm>
          <a:prstGeom prst="rect">
            <a:avLst/>
          </a:prstGeom>
          <a:solidFill>
            <a:srgbClr val="DDDDDD"/>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it-IT"/>
          </a:p>
        </p:txBody>
      </p:sp>
      <p:sp>
        <p:nvSpPr>
          <p:cNvPr id="23556" name="Rectangle 5"/>
          <p:cNvSpPr>
            <a:spLocks noGrp="1" noChangeArrowheads="1"/>
          </p:cNvSpPr>
          <p:nvPr>
            <p:ph type="body" idx="1"/>
          </p:nvPr>
        </p:nvSpPr>
        <p:spPr>
          <a:xfrm>
            <a:off x="341313" y="1268413"/>
            <a:ext cx="8229600" cy="4525962"/>
          </a:xfrm>
        </p:spPr>
        <p:txBody>
          <a:bodyPr/>
          <a:lstStyle/>
          <a:p>
            <a:pPr algn="ctr" eaLnBrk="1" hangingPunct="1">
              <a:buFontTx/>
              <a:buNone/>
            </a:pPr>
            <a:r>
              <a:rPr lang="it-IT" sz="1600" b="1" smtClean="0">
                <a:latin typeface="Times New Roman" pitchFamily="18" charset="0"/>
              </a:rPr>
              <a:t>Linee guida  per l’analisi disciplinare</a:t>
            </a:r>
          </a:p>
          <a:p>
            <a:pPr eaLnBrk="1" hangingPunct="1">
              <a:buFontTx/>
              <a:buNone/>
            </a:pPr>
            <a:endParaRPr lang="it-IT" sz="1600" smtClean="0">
              <a:latin typeface="Times New Roman" pitchFamily="18" charset="0"/>
            </a:endParaRPr>
          </a:p>
          <a:p>
            <a:pPr eaLnBrk="1" hangingPunct="1">
              <a:buFontTx/>
              <a:buNone/>
            </a:pPr>
            <a:r>
              <a:rPr lang="it-IT" sz="1600" smtClean="0">
                <a:solidFill>
                  <a:schemeClr val="bg1"/>
                </a:solidFill>
                <a:latin typeface="Times New Roman" pitchFamily="18" charset="0"/>
              </a:rPr>
              <a:t>	</a:t>
            </a:r>
            <a:r>
              <a:rPr lang="it-IT" sz="1600" b="1" smtClean="0">
                <a:solidFill>
                  <a:schemeClr val="bg1"/>
                </a:solidFill>
                <a:latin typeface="Times New Roman" pitchFamily="18" charset="0"/>
              </a:rPr>
              <a:t>Possesso critico della disciplina</a:t>
            </a:r>
          </a:p>
          <a:p>
            <a:pPr eaLnBrk="1" hangingPunct="1">
              <a:buFontTx/>
              <a:buNone/>
            </a:pPr>
            <a:endParaRPr lang="it-IT" sz="1600" smtClean="0">
              <a:solidFill>
                <a:schemeClr val="bg1"/>
              </a:solidFill>
              <a:latin typeface="Times New Roman" pitchFamily="18" charset="0"/>
            </a:endParaRPr>
          </a:p>
          <a:p>
            <a:pPr eaLnBrk="1" hangingPunct="1">
              <a:buFont typeface="Wingdings" pitchFamily="2" charset="2"/>
              <a:buNone/>
            </a:pPr>
            <a:r>
              <a:rPr lang="it-IT" sz="1600" smtClean="0">
                <a:latin typeface="Times New Roman" pitchFamily="18" charset="0"/>
              </a:rPr>
              <a:t>	</a:t>
            </a:r>
          </a:p>
        </p:txBody>
      </p:sp>
      <p:sp>
        <p:nvSpPr>
          <p:cNvPr id="23557" name="Rectangle 6"/>
          <p:cNvSpPr>
            <a:spLocks noGrp="1" noChangeArrowheads="1"/>
          </p:cNvSpPr>
          <p:nvPr>
            <p:ph type="title"/>
          </p:nvPr>
        </p:nvSpPr>
        <p:spPr>
          <a:xfrm>
            <a:off x="457200" y="274638"/>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3558" name="Rectangle 16"/>
          <p:cNvSpPr>
            <a:spLocks noChangeArrowheads="1"/>
          </p:cNvSpPr>
          <p:nvPr/>
        </p:nvSpPr>
        <p:spPr bwMode="auto">
          <a:xfrm>
            <a:off x="522288" y="2800350"/>
            <a:ext cx="2970212" cy="360363"/>
          </a:xfrm>
          <a:prstGeom prst="rect">
            <a:avLst/>
          </a:prstGeom>
          <a:solidFill>
            <a:schemeClr val="accent1"/>
          </a:solidFill>
          <a:ln w="9525">
            <a:solidFill>
              <a:schemeClr val="tx1"/>
            </a:solidFill>
            <a:miter lim="800000"/>
            <a:headEnd/>
            <a:tailEnd/>
          </a:ln>
        </p:spPr>
        <p:txBody>
          <a:bodyPr wrap="none" anchor="ctr"/>
          <a:lstStyle/>
          <a:p>
            <a:pPr algn="ctr"/>
            <a:r>
              <a:rPr lang="it-IT" sz="1600" b="1">
                <a:latin typeface="Times New Roman" pitchFamily="18" charset="0"/>
              </a:rPr>
              <a:t>Valenza formativa</a:t>
            </a:r>
          </a:p>
        </p:txBody>
      </p:sp>
      <p:sp>
        <p:nvSpPr>
          <p:cNvPr id="23559" name="Rectangle 19"/>
          <p:cNvSpPr>
            <a:spLocks noChangeArrowheads="1"/>
          </p:cNvSpPr>
          <p:nvPr/>
        </p:nvSpPr>
        <p:spPr bwMode="auto">
          <a:xfrm>
            <a:off x="4751388" y="2800350"/>
            <a:ext cx="2970212" cy="360363"/>
          </a:xfrm>
          <a:prstGeom prst="rect">
            <a:avLst/>
          </a:prstGeom>
          <a:solidFill>
            <a:schemeClr val="accent1"/>
          </a:solidFill>
          <a:ln w="9525">
            <a:solidFill>
              <a:schemeClr val="tx1"/>
            </a:solidFill>
            <a:miter lim="800000"/>
            <a:headEnd/>
            <a:tailEnd/>
          </a:ln>
        </p:spPr>
        <p:txBody>
          <a:bodyPr wrap="none" anchor="ctr"/>
          <a:lstStyle/>
          <a:p>
            <a:pPr algn="ctr"/>
            <a:r>
              <a:rPr lang="it-IT" sz="1600" b="1">
                <a:latin typeface="Times New Roman" pitchFamily="18" charset="0"/>
              </a:rPr>
              <a:t>Rilevanza sociale</a:t>
            </a:r>
          </a:p>
        </p:txBody>
      </p:sp>
      <p:sp>
        <p:nvSpPr>
          <p:cNvPr id="23560" name="Rectangle 20"/>
          <p:cNvSpPr>
            <a:spLocks noChangeArrowheads="1"/>
          </p:cNvSpPr>
          <p:nvPr/>
        </p:nvSpPr>
        <p:spPr bwMode="auto">
          <a:xfrm>
            <a:off x="792163" y="3789363"/>
            <a:ext cx="1981200" cy="1979612"/>
          </a:xfrm>
          <a:prstGeom prst="rect">
            <a:avLst/>
          </a:prstGeom>
          <a:solidFill>
            <a:srgbClr val="FFFF66"/>
          </a:solidFill>
          <a:ln w="9525">
            <a:solidFill>
              <a:srgbClr val="FFFF66"/>
            </a:solidFill>
            <a:miter lim="800000"/>
            <a:headEnd/>
            <a:tailEnd/>
          </a:ln>
        </p:spPr>
        <p:txBody>
          <a:bodyPr wrap="none" anchor="ctr"/>
          <a:lstStyle/>
          <a:p>
            <a:pPr algn="ctr"/>
            <a:endParaRPr lang="it-IT" sz="1600" b="1">
              <a:solidFill>
                <a:schemeClr val="bg1"/>
              </a:solidFill>
              <a:latin typeface="Times New Roman" pitchFamily="18" charset="0"/>
            </a:endParaRPr>
          </a:p>
        </p:txBody>
      </p:sp>
      <p:sp>
        <p:nvSpPr>
          <p:cNvPr id="23561" name="Rectangle 22"/>
          <p:cNvSpPr>
            <a:spLocks noChangeArrowheads="1"/>
          </p:cNvSpPr>
          <p:nvPr/>
        </p:nvSpPr>
        <p:spPr bwMode="auto">
          <a:xfrm>
            <a:off x="5381625" y="3789363"/>
            <a:ext cx="1981200" cy="1979612"/>
          </a:xfrm>
          <a:prstGeom prst="rect">
            <a:avLst/>
          </a:prstGeom>
          <a:solidFill>
            <a:srgbClr val="FFFF66"/>
          </a:solidFill>
          <a:ln w="9525">
            <a:solidFill>
              <a:srgbClr val="FFFF66"/>
            </a:solidFill>
            <a:miter lim="800000"/>
            <a:headEnd/>
            <a:tailEnd/>
          </a:ln>
        </p:spPr>
        <p:txBody>
          <a:bodyPr wrap="none" anchor="ctr"/>
          <a:lstStyle/>
          <a:p>
            <a:pPr algn="ctr"/>
            <a:endParaRPr lang="it-IT" sz="1600" b="1">
              <a:solidFill>
                <a:schemeClr val="bg1"/>
              </a:solidFill>
              <a:latin typeface="Times New Roman" pitchFamily="18" charset="0"/>
            </a:endParaRPr>
          </a:p>
        </p:txBody>
      </p:sp>
      <p:sp>
        <p:nvSpPr>
          <p:cNvPr id="23562" name="Text Box 23"/>
          <p:cNvSpPr txBox="1">
            <a:spLocks noChangeArrowheads="1"/>
          </p:cNvSpPr>
          <p:nvPr/>
        </p:nvSpPr>
        <p:spPr bwMode="auto">
          <a:xfrm>
            <a:off x="792163" y="3789363"/>
            <a:ext cx="1909762" cy="1581150"/>
          </a:xfrm>
          <a:prstGeom prst="rect">
            <a:avLst/>
          </a:prstGeom>
          <a:noFill/>
          <a:ln w="9525">
            <a:noFill/>
            <a:miter lim="800000"/>
            <a:headEnd/>
            <a:tailEnd/>
          </a:ln>
        </p:spPr>
        <p:txBody>
          <a:bodyPr>
            <a:spAutoFit/>
          </a:bodyPr>
          <a:lstStyle/>
          <a:p>
            <a:pPr algn="ctr"/>
            <a:r>
              <a:rPr lang="it-IT" sz="1400" b="1">
                <a:latin typeface="Times New Roman" pitchFamily="18" charset="0"/>
              </a:rPr>
              <a:t>Analisi epistemologica</a:t>
            </a:r>
          </a:p>
          <a:p>
            <a:pPr algn="ctr"/>
            <a:r>
              <a:rPr lang="it-IT" sz="1400" b="1">
                <a:latin typeface="Times New Roman" pitchFamily="18" charset="0"/>
              </a:rPr>
              <a:t> e pedagogica</a:t>
            </a:r>
          </a:p>
          <a:p>
            <a:pPr algn="ctr"/>
            <a:endParaRPr lang="it-IT" sz="1400" b="1">
              <a:latin typeface="Times New Roman" pitchFamily="18" charset="0"/>
            </a:endParaRPr>
          </a:p>
          <a:p>
            <a:pPr algn="ctr"/>
            <a:r>
              <a:rPr lang="it-IT" sz="1400" b="1">
                <a:latin typeface="Times New Roman" pitchFamily="18" charset="0"/>
              </a:rPr>
              <a:t> </a:t>
            </a:r>
            <a:r>
              <a:rPr lang="it-IT" sz="1400" b="1" i="1">
                <a:latin typeface="Times New Roman" pitchFamily="18" charset="0"/>
              </a:rPr>
              <a:t>Potenziale</a:t>
            </a:r>
          </a:p>
          <a:p>
            <a:pPr algn="ctr"/>
            <a:r>
              <a:rPr lang="it-IT" sz="1400" b="1" i="1">
                <a:latin typeface="Times New Roman" pitchFamily="18" charset="0"/>
              </a:rPr>
              <a:t> di abilità mentali</a:t>
            </a:r>
          </a:p>
          <a:p>
            <a:pPr algn="ctr"/>
            <a:r>
              <a:rPr lang="it-IT" sz="1400" b="1" i="1">
                <a:latin typeface="Times New Roman" pitchFamily="18" charset="0"/>
              </a:rPr>
              <a:t> e di capacità operative </a:t>
            </a:r>
          </a:p>
          <a:p>
            <a:pPr algn="ctr"/>
            <a:r>
              <a:rPr lang="it-IT" sz="1400" b="1" i="1">
                <a:latin typeface="Times New Roman" pitchFamily="18" charset="0"/>
              </a:rPr>
              <a:t>stimolabili</a:t>
            </a:r>
          </a:p>
        </p:txBody>
      </p:sp>
      <p:sp>
        <p:nvSpPr>
          <p:cNvPr id="23563" name="Text Box 24"/>
          <p:cNvSpPr txBox="1">
            <a:spLocks noChangeArrowheads="1"/>
          </p:cNvSpPr>
          <p:nvPr/>
        </p:nvSpPr>
        <p:spPr bwMode="auto">
          <a:xfrm>
            <a:off x="5262563" y="3789363"/>
            <a:ext cx="2211387" cy="1558925"/>
          </a:xfrm>
          <a:prstGeom prst="rect">
            <a:avLst/>
          </a:prstGeom>
          <a:noFill/>
          <a:ln w="9525">
            <a:noFill/>
            <a:miter lim="800000"/>
            <a:headEnd/>
            <a:tailEnd/>
          </a:ln>
        </p:spPr>
        <p:txBody>
          <a:bodyPr wrap="none">
            <a:spAutoFit/>
          </a:bodyPr>
          <a:lstStyle/>
          <a:p>
            <a:pPr algn="ctr"/>
            <a:r>
              <a:rPr lang="it-IT" sz="1600" b="1">
                <a:latin typeface="Times New Roman" pitchFamily="18" charset="0"/>
              </a:rPr>
              <a:t>Esigenze della realtà</a:t>
            </a:r>
          </a:p>
          <a:p>
            <a:pPr algn="ctr"/>
            <a:endParaRPr lang="it-IT" sz="1600" b="1">
              <a:latin typeface="Times New Roman" pitchFamily="18" charset="0"/>
            </a:endParaRPr>
          </a:p>
          <a:p>
            <a:pPr algn="ctr"/>
            <a:r>
              <a:rPr lang="it-IT" sz="1600" b="1" i="1">
                <a:latin typeface="Times New Roman" pitchFamily="18" charset="0"/>
              </a:rPr>
              <a:t>Analisi delle funzioni</a:t>
            </a:r>
          </a:p>
          <a:p>
            <a:pPr algn="ctr"/>
            <a:r>
              <a:rPr lang="it-IT" sz="1600" b="1" i="1">
                <a:latin typeface="Times New Roman" pitchFamily="18" charset="0"/>
              </a:rPr>
              <a:t>richieste dal sociale</a:t>
            </a:r>
          </a:p>
          <a:p>
            <a:pPr algn="ctr"/>
            <a:r>
              <a:rPr lang="it-IT" sz="1600" b="1" i="1">
                <a:latin typeface="Times New Roman" pitchFamily="18" charset="0"/>
              </a:rPr>
              <a:t>Analisi delle professioni</a:t>
            </a:r>
          </a:p>
          <a:p>
            <a:pPr algn="ctr"/>
            <a:r>
              <a:rPr lang="it-IT" sz="1600" b="1" i="1">
                <a:latin typeface="Times New Roman" pitchFamily="18" charset="0"/>
              </a:rPr>
              <a:t>e dei compiti</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ChangeArrowheads="1"/>
          </p:cNvSpPr>
          <p:nvPr/>
        </p:nvSpPr>
        <p:spPr bwMode="auto">
          <a:xfrm>
            <a:off x="520700" y="1628775"/>
            <a:ext cx="2881313" cy="269875"/>
          </a:xfrm>
          <a:prstGeom prst="rect">
            <a:avLst/>
          </a:prstGeom>
          <a:solidFill>
            <a:srgbClr val="DDDDDD"/>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it-IT"/>
          </a:p>
        </p:txBody>
      </p:sp>
      <p:sp>
        <p:nvSpPr>
          <p:cNvPr id="24579" name="Rectangle 2"/>
          <p:cNvSpPr>
            <a:spLocks noGrp="1" noChangeArrowheads="1"/>
          </p:cNvSpPr>
          <p:nvPr>
            <p:ph type="body" idx="1"/>
          </p:nvPr>
        </p:nvSpPr>
        <p:spPr/>
        <p:txBody>
          <a:bodyPr/>
          <a:lstStyle/>
          <a:p>
            <a:pPr eaLnBrk="1" hangingPunct="1">
              <a:buFontTx/>
              <a:buNone/>
            </a:pPr>
            <a:r>
              <a:rPr lang="it-IT" sz="1400" b="1" smtClean="0">
                <a:latin typeface="Times New Roman" pitchFamily="18" charset="0"/>
              </a:rPr>
              <a:t>LA SELEZIONE DEI CONTENUTI</a:t>
            </a:r>
          </a:p>
        </p:txBody>
      </p:sp>
      <p:sp>
        <p:nvSpPr>
          <p:cNvPr id="24580" name="Rectangle 3"/>
          <p:cNvSpPr>
            <a:spLocks noGrp="1" noChangeArrowheads="1"/>
          </p:cNvSpPr>
          <p:nvPr>
            <p:ph type="title"/>
          </p:nvPr>
        </p:nvSpPr>
        <p:spPr>
          <a:xfrm>
            <a:off x="457200" y="274638"/>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4581" name="AutoShape 6"/>
          <p:cNvSpPr>
            <a:spLocks noChangeArrowheads="1"/>
          </p:cNvSpPr>
          <p:nvPr/>
        </p:nvSpPr>
        <p:spPr bwMode="auto">
          <a:xfrm>
            <a:off x="4121150" y="1538288"/>
            <a:ext cx="1260475" cy="269875"/>
          </a:xfrm>
          <a:prstGeom prst="rightArrow">
            <a:avLst>
              <a:gd name="adj1" fmla="val 50000"/>
              <a:gd name="adj2" fmla="val 116765"/>
            </a:avLst>
          </a:prstGeom>
          <a:solidFill>
            <a:schemeClr val="accent1"/>
          </a:solidFill>
          <a:ln w="9525">
            <a:solidFill>
              <a:srgbClr val="CC0000"/>
            </a:solidFill>
            <a:miter lim="800000"/>
            <a:headEnd/>
            <a:tailEnd/>
          </a:ln>
        </p:spPr>
        <p:txBody>
          <a:bodyPr wrap="none" anchor="ctr"/>
          <a:lstStyle/>
          <a:p>
            <a:pPr algn="ctr"/>
            <a:endParaRPr lang="it-IT">
              <a:solidFill>
                <a:srgbClr val="CC0000"/>
              </a:solidFill>
            </a:endParaRPr>
          </a:p>
        </p:txBody>
      </p:sp>
      <p:sp>
        <p:nvSpPr>
          <p:cNvPr id="24582" name="Rectangle 7"/>
          <p:cNvSpPr>
            <a:spLocks noChangeArrowheads="1"/>
          </p:cNvSpPr>
          <p:nvPr/>
        </p:nvSpPr>
        <p:spPr bwMode="auto">
          <a:xfrm>
            <a:off x="6102350" y="1358900"/>
            <a:ext cx="2249488" cy="809625"/>
          </a:xfrm>
          <a:prstGeom prst="rect">
            <a:avLst/>
          </a:prstGeom>
          <a:solidFill>
            <a:schemeClr val="bg1"/>
          </a:solidFill>
          <a:ln w="38100">
            <a:solidFill>
              <a:schemeClr val="tx1"/>
            </a:solidFill>
            <a:miter lim="800000"/>
            <a:headEnd/>
            <a:tailEnd/>
          </a:ln>
        </p:spPr>
        <p:txBody>
          <a:bodyPr wrap="none" anchor="ctr"/>
          <a:lstStyle/>
          <a:p>
            <a:pPr algn="ctr"/>
            <a:r>
              <a:rPr lang="it-IT" sz="1600" b="1">
                <a:latin typeface="Times New Roman" pitchFamily="18" charset="0"/>
              </a:rPr>
              <a:t>UNIVERSO </a:t>
            </a:r>
          </a:p>
          <a:p>
            <a:pPr algn="ctr"/>
            <a:r>
              <a:rPr lang="it-IT" sz="1600" b="1">
                <a:latin typeface="Times New Roman" pitchFamily="18" charset="0"/>
              </a:rPr>
              <a:t>DI ARGOMENTI</a:t>
            </a:r>
          </a:p>
        </p:txBody>
      </p:sp>
      <p:sp>
        <p:nvSpPr>
          <p:cNvPr id="24583" name="Line 9"/>
          <p:cNvSpPr>
            <a:spLocks noChangeShapeType="1"/>
          </p:cNvSpPr>
          <p:nvPr/>
        </p:nvSpPr>
        <p:spPr bwMode="auto">
          <a:xfrm flipH="1">
            <a:off x="6551613" y="1089025"/>
            <a:ext cx="1350962" cy="1439863"/>
          </a:xfrm>
          <a:prstGeom prst="line">
            <a:avLst/>
          </a:prstGeom>
          <a:noFill/>
          <a:ln w="38100">
            <a:solidFill>
              <a:srgbClr val="CC0000"/>
            </a:solidFill>
            <a:round/>
            <a:headEnd/>
            <a:tailEnd/>
          </a:ln>
        </p:spPr>
        <p:txBody>
          <a:bodyPr/>
          <a:lstStyle/>
          <a:p>
            <a:endParaRPr lang="it-IT"/>
          </a:p>
        </p:txBody>
      </p:sp>
      <p:sp>
        <p:nvSpPr>
          <p:cNvPr id="24584" name="Line 10"/>
          <p:cNvSpPr>
            <a:spLocks noChangeShapeType="1"/>
          </p:cNvSpPr>
          <p:nvPr/>
        </p:nvSpPr>
        <p:spPr bwMode="auto">
          <a:xfrm rot="5798840" flipH="1">
            <a:off x="6731001" y="1268412"/>
            <a:ext cx="1350962" cy="1439863"/>
          </a:xfrm>
          <a:prstGeom prst="line">
            <a:avLst/>
          </a:prstGeom>
          <a:noFill/>
          <a:ln w="38100">
            <a:solidFill>
              <a:srgbClr val="CC0000"/>
            </a:solidFill>
            <a:round/>
            <a:headEnd/>
            <a:tailEnd/>
          </a:ln>
        </p:spPr>
        <p:txBody>
          <a:bodyPr/>
          <a:lstStyle/>
          <a:p>
            <a:endParaRPr lang="it-IT"/>
          </a:p>
        </p:txBody>
      </p:sp>
      <p:sp>
        <p:nvSpPr>
          <p:cNvPr id="24585" name="AutoShape 12"/>
          <p:cNvSpPr>
            <a:spLocks noChangeArrowheads="1"/>
          </p:cNvSpPr>
          <p:nvPr/>
        </p:nvSpPr>
        <p:spPr bwMode="auto">
          <a:xfrm>
            <a:off x="1601788" y="2168525"/>
            <a:ext cx="360362" cy="539750"/>
          </a:xfrm>
          <a:prstGeom prst="downArrow">
            <a:avLst>
              <a:gd name="adj1" fmla="val 50000"/>
              <a:gd name="adj2" fmla="val 37445"/>
            </a:avLst>
          </a:prstGeom>
          <a:solidFill>
            <a:schemeClr val="accent1"/>
          </a:solidFill>
          <a:ln w="9525">
            <a:solidFill>
              <a:schemeClr val="tx1"/>
            </a:solidFill>
            <a:miter lim="800000"/>
            <a:headEnd/>
            <a:tailEnd/>
          </a:ln>
        </p:spPr>
        <p:txBody>
          <a:bodyPr wrap="none" anchor="ctr"/>
          <a:lstStyle/>
          <a:p>
            <a:endParaRPr lang="it-IT"/>
          </a:p>
        </p:txBody>
      </p:sp>
      <p:sp>
        <p:nvSpPr>
          <p:cNvPr id="24586" name="Rectangle 13"/>
          <p:cNvSpPr>
            <a:spLocks noChangeArrowheads="1"/>
          </p:cNvSpPr>
          <p:nvPr/>
        </p:nvSpPr>
        <p:spPr bwMode="auto">
          <a:xfrm>
            <a:off x="520700" y="2889250"/>
            <a:ext cx="2790825" cy="539750"/>
          </a:xfrm>
          <a:prstGeom prst="rect">
            <a:avLst/>
          </a:prstGeom>
          <a:solidFill>
            <a:schemeClr val="accent1"/>
          </a:solidFill>
          <a:ln w="9525">
            <a:solidFill>
              <a:schemeClr val="tx1"/>
            </a:solidFill>
            <a:miter lim="800000"/>
            <a:headEnd/>
            <a:tailEnd/>
          </a:ln>
        </p:spPr>
        <p:txBody>
          <a:bodyPr wrap="none" anchor="ctr"/>
          <a:lstStyle/>
          <a:p>
            <a:pPr algn="just"/>
            <a:r>
              <a:rPr lang="it-IT" sz="1400" b="1">
                <a:latin typeface="Times New Roman" pitchFamily="18" charset="0"/>
              </a:rPr>
              <a:t>Insieme di argomenti</a:t>
            </a:r>
          </a:p>
          <a:p>
            <a:pPr algn="just"/>
            <a:r>
              <a:rPr lang="it-IT" sz="1400" b="1">
                <a:latin typeface="Times New Roman" pitchFamily="18" charset="0"/>
              </a:rPr>
              <a:t>capace di FAR COMPRENDERE</a:t>
            </a:r>
          </a:p>
        </p:txBody>
      </p:sp>
      <p:sp>
        <p:nvSpPr>
          <p:cNvPr id="24587" name="Line 20"/>
          <p:cNvSpPr>
            <a:spLocks noChangeShapeType="1"/>
          </p:cNvSpPr>
          <p:nvPr/>
        </p:nvSpPr>
        <p:spPr bwMode="auto">
          <a:xfrm>
            <a:off x="2592388" y="3429000"/>
            <a:ext cx="0" cy="360363"/>
          </a:xfrm>
          <a:prstGeom prst="line">
            <a:avLst/>
          </a:prstGeom>
          <a:noFill/>
          <a:ln w="38100">
            <a:solidFill>
              <a:schemeClr val="accent2"/>
            </a:solidFill>
            <a:round/>
            <a:headEnd/>
            <a:tailEnd/>
          </a:ln>
        </p:spPr>
        <p:txBody>
          <a:bodyPr/>
          <a:lstStyle/>
          <a:p>
            <a:endParaRPr lang="it-IT"/>
          </a:p>
        </p:txBody>
      </p:sp>
      <p:sp>
        <p:nvSpPr>
          <p:cNvPr id="24588" name="Line 21"/>
          <p:cNvSpPr>
            <a:spLocks noChangeShapeType="1"/>
          </p:cNvSpPr>
          <p:nvPr/>
        </p:nvSpPr>
        <p:spPr bwMode="auto">
          <a:xfrm>
            <a:off x="2592388" y="3789363"/>
            <a:ext cx="989012" cy="0"/>
          </a:xfrm>
          <a:prstGeom prst="line">
            <a:avLst/>
          </a:prstGeom>
          <a:noFill/>
          <a:ln w="38100">
            <a:solidFill>
              <a:schemeClr val="accent2"/>
            </a:solidFill>
            <a:round/>
            <a:headEnd/>
            <a:tailEnd type="triangle" w="med" len="med"/>
          </a:ln>
        </p:spPr>
        <p:txBody>
          <a:bodyPr/>
          <a:lstStyle/>
          <a:p>
            <a:endParaRPr lang="it-IT"/>
          </a:p>
        </p:txBody>
      </p:sp>
      <p:sp>
        <p:nvSpPr>
          <p:cNvPr id="24589" name="Line 22"/>
          <p:cNvSpPr>
            <a:spLocks noChangeShapeType="1"/>
          </p:cNvSpPr>
          <p:nvPr/>
        </p:nvSpPr>
        <p:spPr bwMode="auto">
          <a:xfrm>
            <a:off x="3311525" y="3159125"/>
            <a:ext cx="539750" cy="0"/>
          </a:xfrm>
          <a:prstGeom prst="line">
            <a:avLst/>
          </a:prstGeom>
          <a:noFill/>
          <a:ln w="38100">
            <a:solidFill>
              <a:schemeClr val="accent2"/>
            </a:solidFill>
            <a:round/>
            <a:headEnd/>
            <a:tailEnd type="triangle" w="med" len="med"/>
          </a:ln>
        </p:spPr>
        <p:txBody>
          <a:bodyPr/>
          <a:lstStyle/>
          <a:p>
            <a:endParaRPr lang="it-IT"/>
          </a:p>
        </p:txBody>
      </p:sp>
      <p:sp>
        <p:nvSpPr>
          <p:cNvPr id="24590" name="Rectangle 26"/>
          <p:cNvSpPr>
            <a:spLocks noChangeArrowheads="1"/>
          </p:cNvSpPr>
          <p:nvPr/>
        </p:nvSpPr>
        <p:spPr bwMode="auto">
          <a:xfrm>
            <a:off x="3941763" y="2889250"/>
            <a:ext cx="3421062" cy="539750"/>
          </a:xfrm>
          <a:prstGeom prst="rect">
            <a:avLst/>
          </a:prstGeom>
          <a:solidFill>
            <a:srgbClr val="FF9900"/>
          </a:solidFill>
          <a:ln w="9525">
            <a:solidFill>
              <a:schemeClr val="tx1"/>
            </a:solidFill>
            <a:miter lim="800000"/>
            <a:headEnd/>
            <a:tailEnd/>
          </a:ln>
        </p:spPr>
        <p:txBody>
          <a:bodyPr wrap="none" anchor="ctr"/>
          <a:lstStyle/>
          <a:p>
            <a:pPr algn="ctr"/>
            <a:r>
              <a:rPr lang="it-IT" sz="1400" b="1">
                <a:latin typeface="Times New Roman" pitchFamily="18" charset="0"/>
              </a:rPr>
              <a:t>La struttura concettuale della disciplina</a:t>
            </a:r>
          </a:p>
          <a:p>
            <a:pPr algn="ctr"/>
            <a:r>
              <a:rPr lang="it-IT" sz="1400" b="1">
                <a:latin typeface="Times New Roman" pitchFamily="18" charset="0"/>
              </a:rPr>
              <a:t>(teorie, idee, principi, concetti)</a:t>
            </a:r>
          </a:p>
        </p:txBody>
      </p:sp>
      <p:sp>
        <p:nvSpPr>
          <p:cNvPr id="24591" name="Rectangle 27"/>
          <p:cNvSpPr>
            <a:spLocks noChangeArrowheads="1"/>
          </p:cNvSpPr>
          <p:nvPr/>
        </p:nvSpPr>
        <p:spPr bwMode="auto">
          <a:xfrm>
            <a:off x="3581400" y="3698875"/>
            <a:ext cx="3421063" cy="539750"/>
          </a:xfrm>
          <a:prstGeom prst="rect">
            <a:avLst/>
          </a:prstGeom>
          <a:solidFill>
            <a:srgbClr val="FF9900"/>
          </a:solidFill>
          <a:ln w="9525">
            <a:solidFill>
              <a:schemeClr val="tx1"/>
            </a:solidFill>
            <a:miter lim="800000"/>
            <a:headEnd/>
            <a:tailEnd/>
          </a:ln>
        </p:spPr>
        <p:txBody>
          <a:bodyPr wrap="none" anchor="ctr"/>
          <a:lstStyle/>
          <a:p>
            <a:pPr algn="ctr"/>
            <a:r>
              <a:rPr lang="it-IT" sz="1400" b="1">
                <a:latin typeface="Times New Roman" pitchFamily="18" charset="0"/>
              </a:rPr>
              <a:t>La struttura sintattica</a:t>
            </a:r>
          </a:p>
          <a:p>
            <a:pPr algn="ctr"/>
            <a:r>
              <a:rPr lang="it-IT" sz="1400" b="1">
                <a:latin typeface="Times New Roman" pitchFamily="18" charset="0"/>
              </a:rPr>
              <a:t>(procedimenti, modelli, strumenti)</a:t>
            </a:r>
          </a:p>
        </p:txBody>
      </p:sp>
      <p:sp>
        <p:nvSpPr>
          <p:cNvPr id="24592" name="AutoShape 31"/>
          <p:cNvSpPr>
            <a:spLocks noChangeArrowheads="1"/>
          </p:cNvSpPr>
          <p:nvPr/>
        </p:nvSpPr>
        <p:spPr bwMode="auto">
          <a:xfrm>
            <a:off x="1601788" y="3879850"/>
            <a:ext cx="360362" cy="539750"/>
          </a:xfrm>
          <a:prstGeom prst="downArrow">
            <a:avLst>
              <a:gd name="adj1" fmla="val 50000"/>
              <a:gd name="adj2" fmla="val 37445"/>
            </a:avLst>
          </a:prstGeom>
          <a:solidFill>
            <a:schemeClr val="accent1"/>
          </a:solidFill>
          <a:ln w="9525">
            <a:solidFill>
              <a:schemeClr val="tx1"/>
            </a:solidFill>
            <a:miter lim="800000"/>
            <a:headEnd/>
            <a:tailEnd/>
          </a:ln>
        </p:spPr>
        <p:txBody>
          <a:bodyPr wrap="none" anchor="ctr"/>
          <a:lstStyle/>
          <a:p>
            <a:endParaRPr lang="it-IT"/>
          </a:p>
        </p:txBody>
      </p:sp>
      <p:sp>
        <p:nvSpPr>
          <p:cNvPr id="24593" name="Rectangle 32"/>
          <p:cNvSpPr>
            <a:spLocks noChangeArrowheads="1"/>
          </p:cNvSpPr>
          <p:nvPr/>
        </p:nvSpPr>
        <p:spPr bwMode="auto">
          <a:xfrm>
            <a:off x="520700" y="4598988"/>
            <a:ext cx="2790825" cy="539750"/>
          </a:xfrm>
          <a:prstGeom prst="rect">
            <a:avLst/>
          </a:prstGeom>
          <a:solidFill>
            <a:schemeClr val="accent1"/>
          </a:solidFill>
          <a:ln w="9525">
            <a:solidFill>
              <a:schemeClr val="tx1"/>
            </a:solidFill>
            <a:miter lim="800000"/>
            <a:headEnd/>
            <a:tailEnd/>
          </a:ln>
        </p:spPr>
        <p:txBody>
          <a:bodyPr wrap="none" anchor="ctr"/>
          <a:lstStyle/>
          <a:p>
            <a:pPr algn="just"/>
            <a:r>
              <a:rPr lang="it-IT" sz="1400" b="1">
                <a:latin typeface="Times New Roman" pitchFamily="18" charset="0"/>
              </a:rPr>
              <a:t>e di PORRE IN RELAZIONE</a:t>
            </a:r>
          </a:p>
        </p:txBody>
      </p:sp>
      <p:sp>
        <p:nvSpPr>
          <p:cNvPr id="24594" name="Line 33"/>
          <p:cNvSpPr>
            <a:spLocks noChangeShapeType="1"/>
          </p:cNvSpPr>
          <p:nvPr/>
        </p:nvSpPr>
        <p:spPr bwMode="auto">
          <a:xfrm>
            <a:off x="3402013" y="4868863"/>
            <a:ext cx="539750" cy="0"/>
          </a:xfrm>
          <a:prstGeom prst="line">
            <a:avLst/>
          </a:prstGeom>
          <a:noFill/>
          <a:ln w="38100">
            <a:solidFill>
              <a:schemeClr val="accent2"/>
            </a:solidFill>
            <a:round/>
            <a:headEnd/>
            <a:tailEnd type="triangle" w="med" len="med"/>
          </a:ln>
        </p:spPr>
        <p:txBody>
          <a:bodyPr/>
          <a:lstStyle/>
          <a:p>
            <a:endParaRPr lang="it-IT"/>
          </a:p>
        </p:txBody>
      </p:sp>
      <p:sp>
        <p:nvSpPr>
          <p:cNvPr id="24595" name="Rectangle 34"/>
          <p:cNvSpPr>
            <a:spLocks noChangeArrowheads="1"/>
          </p:cNvSpPr>
          <p:nvPr/>
        </p:nvSpPr>
        <p:spPr bwMode="auto">
          <a:xfrm>
            <a:off x="4302125" y="4598988"/>
            <a:ext cx="4230688" cy="360362"/>
          </a:xfrm>
          <a:prstGeom prst="rect">
            <a:avLst/>
          </a:prstGeom>
          <a:solidFill>
            <a:srgbClr val="FFFF00"/>
          </a:solidFill>
          <a:ln w="9525">
            <a:solidFill>
              <a:schemeClr val="tx1"/>
            </a:solidFill>
            <a:miter lim="800000"/>
            <a:headEnd/>
            <a:tailEnd/>
          </a:ln>
        </p:spPr>
        <p:txBody>
          <a:bodyPr wrap="none" anchor="ctr"/>
          <a:lstStyle/>
          <a:p>
            <a:pPr algn="ctr"/>
            <a:r>
              <a:rPr lang="it-IT" sz="1400" b="1">
                <a:latin typeface="Times New Roman" pitchFamily="18" charset="0"/>
              </a:rPr>
              <a:t>logica dell’oggetto (da conoscere, da apprendere)</a:t>
            </a:r>
          </a:p>
        </p:txBody>
      </p:sp>
      <p:sp>
        <p:nvSpPr>
          <p:cNvPr id="24596" name="Line 36"/>
          <p:cNvSpPr>
            <a:spLocks noChangeShapeType="1"/>
          </p:cNvSpPr>
          <p:nvPr/>
        </p:nvSpPr>
        <p:spPr bwMode="auto">
          <a:xfrm>
            <a:off x="6462713" y="4959350"/>
            <a:ext cx="0" cy="360363"/>
          </a:xfrm>
          <a:prstGeom prst="line">
            <a:avLst/>
          </a:prstGeom>
          <a:noFill/>
          <a:ln w="38100">
            <a:solidFill>
              <a:schemeClr val="tx1"/>
            </a:solidFill>
            <a:round/>
            <a:headEnd/>
            <a:tailEnd/>
          </a:ln>
        </p:spPr>
        <p:txBody>
          <a:bodyPr/>
          <a:lstStyle/>
          <a:p>
            <a:endParaRPr lang="it-IT"/>
          </a:p>
        </p:txBody>
      </p:sp>
      <p:sp>
        <p:nvSpPr>
          <p:cNvPr id="24597" name="AutoShape 37"/>
          <p:cNvSpPr>
            <a:spLocks noChangeArrowheads="1"/>
          </p:cNvSpPr>
          <p:nvPr/>
        </p:nvSpPr>
        <p:spPr bwMode="auto">
          <a:xfrm>
            <a:off x="5562600" y="5319713"/>
            <a:ext cx="1800225" cy="541337"/>
          </a:xfrm>
          <a:prstGeom prst="flowChartDecision">
            <a:avLst/>
          </a:prstGeom>
          <a:solidFill>
            <a:schemeClr val="accent1"/>
          </a:solidFill>
          <a:ln w="9525">
            <a:solidFill>
              <a:schemeClr val="tx1"/>
            </a:solidFill>
            <a:miter lim="800000"/>
            <a:headEnd/>
            <a:tailEnd/>
          </a:ln>
        </p:spPr>
        <p:txBody>
          <a:bodyPr wrap="none" anchor="ctr"/>
          <a:lstStyle/>
          <a:p>
            <a:pPr algn="ctr"/>
            <a:r>
              <a:rPr lang="it-IT" sz="1400" b="1">
                <a:latin typeface="Times New Roman" pitchFamily="18" charset="0"/>
              </a:rPr>
              <a:t>didattica</a:t>
            </a:r>
          </a:p>
        </p:txBody>
      </p:sp>
      <p:sp>
        <p:nvSpPr>
          <p:cNvPr id="24598" name="Rectangle 41"/>
          <p:cNvSpPr>
            <a:spLocks noChangeArrowheads="1"/>
          </p:cNvSpPr>
          <p:nvPr/>
        </p:nvSpPr>
        <p:spPr bwMode="auto">
          <a:xfrm>
            <a:off x="4392613" y="6219825"/>
            <a:ext cx="4230687" cy="360363"/>
          </a:xfrm>
          <a:prstGeom prst="rect">
            <a:avLst/>
          </a:prstGeom>
          <a:solidFill>
            <a:srgbClr val="FFFF00"/>
          </a:solidFill>
          <a:ln w="9525">
            <a:solidFill>
              <a:schemeClr val="tx1"/>
            </a:solidFill>
            <a:miter lim="800000"/>
            <a:headEnd/>
            <a:tailEnd/>
          </a:ln>
        </p:spPr>
        <p:txBody>
          <a:bodyPr wrap="none" anchor="ctr"/>
          <a:lstStyle/>
          <a:p>
            <a:pPr algn="ctr"/>
            <a:r>
              <a:rPr lang="it-IT" sz="1400" b="1">
                <a:latin typeface="Times New Roman" pitchFamily="18" charset="0"/>
              </a:rPr>
              <a:t>logica del soggetto (chi  apprende)</a:t>
            </a:r>
          </a:p>
        </p:txBody>
      </p:sp>
      <p:sp>
        <p:nvSpPr>
          <p:cNvPr id="24599" name="Line 42"/>
          <p:cNvSpPr>
            <a:spLocks noChangeShapeType="1"/>
          </p:cNvSpPr>
          <p:nvPr/>
        </p:nvSpPr>
        <p:spPr bwMode="auto">
          <a:xfrm>
            <a:off x="6462713" y="5859463"/>
            <a:ext cx="0" cy="360362"/>
          </a:xfrm>
          <a:prstGeom prst="line">
            <a:avLst/>
          </a:prstGeom>
          <a:noFill/>
          <a:ln w="38100">
            <a:solidFill>
              <a:schemeClr val="tx1"/>
            </a:solidFill>
            <a:round/>
            <a:headEnd/>
            <a:tailEnd/>
          </a:ln>
        </p:spPr>
        <p:txBody>
          <a:bodyPr/>
          <a:lstStyle/>
          <a:p>
            <a:endParaRPr lang="it-IT"/>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9"/>
          <p:cNvSpPr>
            <a:spLocks noChangeArrowheads="1"/>
          </p:cNvSpPr>
          <p:nvPr/>
        </p:nvSpPr>
        <p:spPr bwMode="auto">
          <a:xfrm>
            <a:off x="431800" y="2349500"/>
            <a:ext cx="8010525" cy="539750"/>
          </a:xfrm>
          <a:prstGeom prst="rect">
            <a:avLst/>
          </a:prstGeom>
          <a:solidFill>
            <a:srgbClr val="CCFF99"/>
          </a:solidFill>
          <a:ln w="9525">
            <a:solidFill>
              <a:schemeClr val="tx1"/>
            </a:solidFill>
            <a:miter lim="800000"/>
            <a:headEnd/>
            <a:tailEnd/>
          </a:ln>
        </p:spPr>
        <p:txBody>
          <a:bodyPr wrap="none" anchor="ctr"/>
          <a:lstStyle/>
          <a:p>
            <a:endParaRPr lang="it-IT"/>
          </a:p>
        </p:txBody>
      </p:sp>
      <p:sp>
        <p:nvSpPr>
          <p:cNvPr id="17413" name="Rectangle 5"/>
          <p:cNvSpPr>
            <a:spLocks noChangeArrowheads="1"/>
          </p:cNvSpPr>
          <p:nvPr/>
        </p:nvSpPr>
        <p:spPr bwMode="auto">
          <a:xfrm>
            <a:off x="431800" y="1538288"/>
            <a:ext cx="4770438" cy="449262"/>
          </a:xfrm>
          <a:prstGeom prst="rect">
            <a:avLst/>
          </a:prstGeom>
          <a:solidFill>
            <a:srgbClr val="DDDDDD"/>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it-IT"/>
          </a:p>
        </p:txBody>
      </p:sp>
      <p:sp>
        <p:nvSpPr>
          <p:cNvPr id="25604" name="Rectangle 2"/>
          <p:cNvSpPr>
            <a:spLocks noGrp="1" noChangeArrowheads="1"/>
          </p:cNvSpPr>
          <p:nvPr>
            <p:ph type="body" idx="1"/>
          </p:nvPr>
        </p:nvSpPr>
        <p:spPr>
          <a:xfrm>
            <a:off x="341313" y="1538288"/>
            <a:ext cx="8229600" cy="4525962"/>
          </a:xfrm>
        </p:spPr>
        <p:txBody>
          <a:bodyPr/>
          <a:lstStyle/>
          <a:p>
            <a:pPr eaLnBrk="1" hangingPunct="1">
              <a:buFontTx/>
              <a:buNone/>
            </a:pPr>
            <a:r>
              <a:rPr lang="it-IT" sz="1600" b="1" smtClean="0">
                <a:latin typeface="Times New Roman" pitchFamily="18" charset="0"/>
              </a:rPr>
              <a:t>     LA SCELTA DEI METODI</a:t>
            </a:r>
          </a:p>
        </p:txBody>
      </p:sp>
      <p:sp>
        <p:nvSpPr>
          <p:cNvPr id="25605" name="Rectangle 3"/>
          <p:cNvSpPr>
            <a:spLocks noGrp="1" noChangeArrowheads="1"/>
          </p:cNvSpPr>
          <p:nvPr>
            <p:ph type="title"/>
          </p:nvPr>
        </p:nvSpPr>
        <p:spPr>
          <a:xfrm>
            <a:off x="457200" y="274638"/>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5606" name="Text Box 6"/>
          <p:cNvSpPr txBox="1">
            <a:spLocks noChangeArrowheads="1"/>
          </p:cNvSpPr>
          <p:nvPr/>
        </p:nvSpPr>
        <p:spPr bwMode="auto">
          <a:xfrm>
            <a:off x="431800" y="2438400"/>
            <a:ext cx="2789238" cy="304800"/>
          </a:xfrm>
          <a:prstGeom prst="rect">
            <a:avLst/>
          </a:prstGeom>
          <a:noFill/>
          <a:ln w="9525">
            <a:noFill/>
            <a:miter lim="800000"/>
            <a:headEnd/>
            <a:tailEnd/>
          </a:ln>
        </p:spPr>
        <p:txBody>
          <a:bodyPr>
            <a:spAutoFit/>
          </a:bodyPr>
          <a:lstStyle/>
          <a:p>
            <a:pPr>
              <a:spcBef>
                <a:spcPct val="50000"/>
              </a:spcBef>
            </a:pPr>
            <a:r>
              <a:rPr lang="it-IT" sz="1400" b="1">
                <a:latin typeface="Times New Roman" pitchFamily="18" charset="0"/>
              </a:rPr>
              <a:t>              METODI	         </a:t>
            </a:r>
            <a:endParaRPr lang="it-IT" sz="2800" b="1">
              <a:latin typeface="Times New Roman" pitchFamily="18" charset="0"/>
            </a:endParaRPr>
          </a:p>
        </p:txBody>
      </p:sp>
      <p:sp>
        <p:nvSpPr>
          <p:cNvPr id="25607" name="Text Box 7"/>
          <p:cNvSpPr txBox="1">
            <a:spLocks noChangeArrowheads="1"/>
          </p:cNvSpPr>
          <p:nvPr/>
        </p:nvSpPr>
        <p:spPr bwMode="auto">
          <a:xfrm>
            <a:off x="3941763" y="2438400"/>
            <a:ext cx="4051300" cy="336550"/>
          </a:xfrm>
          <a:prstGeom prst="rect">
            <a:avLst/>
          </a:prstGeom>
          <a:noFill/>
          <a:ln w="9525">
            <a:noFill/>
            <a:miter lim="800000"/>
            <a:headEnd/>
            <a:tailEnd/>
          </a:ln>
        </p:spPr>
        <p:txBody>
          <a:bodyPr>
            <a:spAutoFit/>
          </a:bodyPr>
          <a:lstStyle/>
          <a:p>
            <a:pPr>
              <a:spcBef>
                <a:spcPct val="50000"/>
              </a:spcBef>
            </a:pPr>
            <a:r>
              <a:rPr lang="it-IT" sz="1600" b="1">
                <a:latin typeface="Times New Roman" pitchFamily="18" charset="0"/>
              </a:rPr>
              <a:t>Strutture organizzative formali del sapere</a:t>
            </a:r>
          </a:p>
        </p:txBody>
      </p:sp>
      <p:sp>
        <p:nvSpPr>
          <p:cNvPr id="25608" name="AutoShape 10"/>
          <p:cNvSpPr>
            <a:spLocks noChangeArrowheads="1"/>
          </p:cNvSpPr>
          <p:nvPr/>
        </p:nvSpPr>
        <p:spPr bwMode="auto">
          <a:xfrm>
            <a:off x="1331913" y="3068638"/>
            <a:ext cx="539750" cy="630237"/>
          </a:xfrm>
          <a:prstGeom prst="downArrow">
            <a:avLst>
              <a:gd name="adj1" fmla="val 50000"/>
              <a:gd name="adj2" fmla="val 29191"/>
            </a:avLst>
          </a:prstGeom>
          <a:solidFill>
            <a:schemeClr val="accent1"/>
          </a:solidFill>
          <a:ln w="9525">
            <a:solidFill>
              <a:schemeClr val="tx1"/>
            </a:solidFill>
            <a:miter lim="800000"/>
            <a:headEnd/>
            <a:tailEnd/>
          </a:ln>
        </p:spPr>
        <p:txBody>
          <a:bodyPr wrap="none" anchor="ctr"/>
          <a:lstStyle/>
          <a:p>
            <a:endParaRPr lang="it-IT"/>
          </a:p>
        </p:txBody>
      </p:sp>
      <p:sp>
        <p:nvSpPr>
          <p:cNvPr id="25609" name="AutoShape 11"/>
          <p:cNvSpPr>
            <a:spLocks noChangeArrowheads="1"/>
          </p:cNvSpPr>
          <p:nvPr/>
        </p:nvSpPr>
        <p:spPr bwMode="auto">
          <a:xfrm>
            <a:off x="5472113" y="4868863"/>
            <a:ext cx="539750" cy="630237"/>
          </a:xfrm>
          <a:prstGeom prst="downArrow">
            <a:avLst>
              <a:gd name="adj1" fmla="val 50000"/>
              <a:gd name="adj2" fmla="val 29191"/>
            </a:avLst>
          </a:prstGeom>
          <a:solidFill>
            <a:schemeClr val="accent1"/>
          </a:solidFill>
          <a:ln w="9525">
            <a:solidFill>
              <a:schemeClr val="tx1"/>
            </a:solidFill>
            <a:miter lim="800000"/>
            <a:headEnd/>
            <a:tailEnd/>
          </a:ln>
        </p:spPr>
        <p:txBody>
          <a:bodyPr wrap="none" anchor="ctr"/>
          <a:lstStyle/>
          <a:p>
            <a:endParaRPr lang="it-IT"/>
          </a:p>
        </p:txBody>
      </p:sp>
      <p:sp>
        <p:nvSpPr>
          <p:cNvPr id="25610" name="AutoShape 12"/>
          <p:cNvSpPr>
            <a:spLocks noChangeArrowheads="1"/>
          </p:cNvSpPr>
          <p:nvPr/>
        </p:nvSpPr>
        <p:spPr bwMode="auto">
          <a:xfrm>
            <a:off x="1331913" y="4868863"/>
            <a:ext cx="539750" cy="630237"/>
          </a:xfrm>
          <a:prstGeom prst="downArrow">
            <a:avLst>
              <a:gd name="adj1" fmla="val 50000"/>
              <a:gd name="adj2" fmla="val 29191"/>
            </a:avLst>
          </a:prstGeom>
          <a:solidFill>
            <a:schemeClr val="accent1"/>
          </a:solidFill>
          <a:ln w="9525">
            <a:solidFill>
              <a:schemeClr val="tx1"/>
            </a:solidFill>
            <a:miter lim="800000"/>
            <a:headEnd/>
            <a:tailEnd/>
          </a:ln>
        </p:spPr>
        <p:txBody>
          <a:bodyPr wrap="none" anchor="ctr"/>
          <a:lstStyle/>
          <a:p>
            <a:endParaRPr lang="it-IT"/>
          </a:p>
        </p:txBody>
      </p:sp>
      <p:sp>
        <p:nvSpPr>
          <p:cNvPr id="25611" name="AutoShape 13"/>
          <p:cNvSpPr>
            <a:spLocks noChangeArrowheads="1"/>
          </p:cNvSpPr>
          <p:nvPr/>
        </p:nvSpPr>
        <p:spPr bwMode="auto">
          <a:xfrm>
            <a:off x="5381625" y="3068638"/>
            <a:ext cx="539750" cy="630237"/>
          </a:xfrm>
          <a:prstGeom prst="downArrow">
            <a:avLst>
              <a:gd name="adj1" fmla="val 50000"/>
              <a:gd name="adj2" fmla="val 29191"/>
            </a:avLst>
          </a:prstGeom>
          <a:solidFill>
            <a:schemeClr val="accent1"/>
          </a:solidFill>
          <a:ln w="9525">
            <a:solidFill>
              <a:schemeClr val="tx1"/>
            </a:solidFill>
            <a:miter lim="800000"/>
            <a:headEnd/>
            <a:tailEnd/>
          </a:ln>
        </p:spPr>
        <p:txBody>
          <a:bodyPr wrap="none" anchor="ctr"/>
          <a:lstStyle/>
          <a:p>
            <a:endParaRPr lang="it-IT"/>
          </a:p>
        </p:txBody>
      </p:sp>
      <p:sp>
        <p:nvSpPr>
          <p:cNvPr id="25612" name="AutoShape 14"/>
          <p:cNvSpPr>
            <a:spLocks noChangeArrowheads="1"/>
          </p:cNvSpPr>
          <p:nvPr/>
        </p:nvSpPr>
        <p:spPr bwMode="auto">
          <a:xfrm>
            <a:off x="520700" y="3789363"/>
            <a:ext cx="2070100" cy="900112"/>
          </a:xfrm>
          <a:prstGeom prst="flowChartDecision">
            <a:avLst/>
          </a:prstGeom>
          <a:solidFill>
            <a:srgbClr val="FFFF00"/>
          </a:solidFill>
          <a:ln w="9525">
            <a:solidFill>
              <a:schemeClr val="tx1"/>
            </a:solidFill>
            <a:miter lim="800000"/>
            <a:headEnd/>
            <a:tailEnd/>
          </a:ln>
        </p:spPr>
        <p:txBody>
          <a:bodyPr wrap="none" anchor="ctr"/>
          <a:lstStyle/>
          <a:p>
            <a:pPr algn="ctr"/>
            <a:r>
              <a:rPr lang="it-IT" sz="1400" b="1">
                <a:latin typeface="Times New Roman" pitchFamily="18" charset="0"/>
              </a:rPr>
              <a:t>programmazione</a:t>
            </a:r>
          </a:p>
        </p:txBody>
      </p:sp>
      <p:sp>
        <p:nvSpPr>
          <p:cNvPr id="25613" name="AutoShape 15"/>
          <p:cNvSpPr>
            <a:spLocks noChangeArrowheads="1"/>
          </p:cNvSpPr>
          <p:nvPr/>
        </p:nvSpPr>
        <p:spPr bwMode="auto">
          <a:xfrm>
            <a:off x="4662488" y="3789363"/>
            <a:ext cx="2070100" cy="900112"/>
          </a:xfrm>
          <a:prstGeom prst="flowChartDecision">
            <a:avLst/>
          </a:prstGeom>
          <a:solidFill>
            <a:srgbClr val="FFFF00"/>
          </a:solidFill>
          <a:ln w="9525">
            <a:solidFill>
              <a:schemeClr val="tx1"/>
            </a:solidFill>
            <a:miter lim="800000"/>
            <a:headEnd/>
            <a:tailEnd/>
          </a:ln>
        </p:spPr>
        <p:txBody>
          <a:bodyPr wrap="none" anchor="ctr"/>
          <a:lstStyle/>
          <a:p>
            <a:pPr algn="ctr"/>
            <a:r>
              <a:rPr lang="it-IT" sz="1400" b="1">
                <a:latin typeface="Times New Roman" pitchFamily="18" charset="0"/>
              </a:rPr>
              <a:t>adattamento</a:t>
            </a:r>
          </a:p>
        </p:txBody>
      </p:sp>
      <p:sp>
        <p:nvSpPr>
          <p:cNvPr id="25614" name="Rectangle 18"/>
          <p:cNvSpPr>
            <a:spLocks noChangeArrowheads="1"/>
          </p:cNvSpPr>
          <p:nvPr/>
        </p:nvSpPr>
        <p:spPr bwMode="auto">
          <a:xfrm>
            <a:off x="520700" y="5589588"/>
            <a:ext cx="8010525" cy="539750"/>
          </a:xfrm>
          <a:prstGeom prst="rect">
            <a:avLst/>
          </a:prstGeom>
          <a:solidFill>
            <a:srgbClr val="FFCC66"/>
          </a:solidFill>
          <a:ln w="9525">
            <a:solidFill>
              <a:schemeClr val="tx1"/>
            </a:solidFill>
            <a:miter lim="800000"/>
            <a:headEnd/>
            <a:tailEnd/>
          </a:ln>
        </p:spPr>
        <p:txBody>
          <a:bodyPr wrap="none" anchor="ctr"/>
          <a:lstStyle/>
          <a:p>
            <a:pPr algn="ctr"/>
            <a:r>
              <a:rPr lang="it-IT" sz="1600" b="1">
                <a:latin typeface="Times New Roman" pitchFamily="18" charset="0"/>
              </a:rPr>
              <a:t>Metodi  e strategie DIDATTICHE</a:t>
            </a:r>
            <a:r>
              <a:rPr lang="it-IT" sz="1400" b="1">
                <a:latin typeface="Times New Roman" pitchFamily="18" charset="0"/>
              </a:rPr>
              <a:t>                        rivolti alle strutture cognitive di chi apprende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p:txBody>
          <a:bodyPr/>
          <a:lstStyle/>
          <a:p>
            <a:pPr algn="ctr" eaLnBrk="1" hangingPunct="1">
              <a:buFontTx/>
              <a:buNone/>
            </a:pPr>
            <a:r>
              <a:rPr lang="it-IT" sz="1600" b="1" smtClean="0"/>
              <a:t>Principi centrali della programmazione in unità di apprendimento</a:t>
            </a:r>
            <a:r>
              <a:rPr lang="it-IT" smtClean="0"/>
              <a:t> </a:t>
            </a:r>
          </a:p>
          <a:p>
            <a:pPr algn="ctr" eaLnBrk="1" hangingPunct="1">
              <a:buFontTx/>
              <a:buNone/>
            </a:pPr>
            <a:r>
              <a:rPr lang="it-IT" sz="2000" smtClean="0">
                <a:solidFill>
                  <a:srgbClr val="CC0000"/>
                </a:solidFill>
              </a:rPr>
              <a:t>significative</a:t>
            </a:r>
          </a:p>
        </p:txBody>
      </p:sp>
      <p:sp>
        <p:nvSpPr>
          <p:cNvPr id="26627" name="Rectangle 3"/>
          <p:cNvSpPr>
            <a:spLocks noGrp="1" noChangeArrowheads="1"/>
          </p:cNvSpPr>
          <p:nvPr>
            <p:ph type="title"/>
          </p:nvPr>
        </p:nvSpPr>
        <p:spPr>
          <a:xfrm>
            <a:off x="457200" y="274638"/>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6628" name="Text Box 4"/>
          <p:cNvSpPr txBox="1">
            <a:spLocks noChangeArrowheads="1"/>
          </p:cNvSpPr>
          <p:nvPr/>
        </p:nvSpPr>
        <p:spPr bwMode="auto">
          <a:xfrm>
            <a:off x="1420813" y="2708275"/>
            <a:ext cx="5942012" cy="3255963"/>
          </a:xfrm>
          <a:prstGeom prst="rect">
            <a:avLst/>
          </a:prstGeom>
          <a:noFill/>
          <a:ln w="9525">
            <a:noFill/>
            <a:miter lim="800000"/>
            <a:headEnd/>
            <a:tailEnd/>
          </a:ln>
        </p:spPr>
        <p:txBody>
          <a:bodyPr>
            <a:spAutoFit/>
          </a:bodyPr>
          <a:lstStyle/>
          <a:p>
            <a:pPr>
              <a:spcBef>
                <a:spcPct val="50000"/>
              </a:spcBef>
              <a:buFontTx/>
              <a:buChar char="•"/>
            </a:pPr>
            <a:r>
              <a:rPr lang="it-IT"/>
              <a:t>Materie significative</a:t>
            </a:r>
          </a:p>
          <a:p>
            <a:pPr>
              <a:spcBef>
                <a:spcPct val="50000"/>
              </a:spcBef>
              <a:buFontTx/>
              <a:buChar char="•"/>
            </a:pPr>
            <a:r>
              <a:rPr lang="it-IT" b="1">
                <a:solidFill>
                  <a:srgbClr val="CC0000"/>
                </a:solidFill>
              </a:rPr>
              <a:t>Differenziazione progressiva</a:t>
            </a:r>
          </a:p>
          <a:p>
            <a:pPr>
              <a:spcBef>
                <a:spcPct val="50000"/>
              </a:spcBef>
              <a:buFontTx/>
              <a:buChar char="•"/>
            </a:pPr>
            <a:r>
              <a:rPr lang="it-IT" b="1">
                <a:solidFill>
                  <a:schemeClr val="accent2"/>
                </a:solidFill>
              </a:rPr>
              <a:t>Conciliazione integrativa</a:t>
            </a:r>
          </a:p>
          <a:p>
            <a:pPr>
              <a:spcBef>
                <a:spcPct val="50000"/>
              </a:spcBef>
              <a:buFontTx/>
              <a:buChar char="•"/>
            </a:pPr>
            <a:r>
              <a:rPr lang="it-IT"/>
              <a:t>Organizzazione sequenziale</a:t>
            </a:r>
          </a:p>
          <a:p>
            <a:pPr>
              <a:spcBef>
                <a:spcPct val="50000"/>
              </a:spcBef>
              <a:buFontTx/>
              <a:buChar char="•"/>
            </a:pPr>
            <a:r>
              <a:rPr lang="it-IT"/>
              <a:t>Organizzazione a spirale</a:t>
            </a:r>
          </a:p>
          <a:p>
            <a:pPr>
              <a:spcBef>
                <a:spcPct val="50000"/>
              </a:spcBef>
              <a:buFontTx/>
              <a:buChar char="•"/>
            </a:pPr>
            <a:r>
              <a:rPr lang="it-IT"/>
              <a:t>Uso di organizzatori e temi integrativi</a:t>
            </a:r>
          </a:p>
          <a:p>
            <a:pPr>
              <a:spcBef>
                <a:spcPct val="50000"/>
              </a:spcBef>
              <a:buFontTx/>
              <a:buChar char="•"/>
            </a:pPr>
            <a:r>
              <a:rPr lang="it-IT"/>
              <a:t>Dimensione astratta/concreta dello sviluppo cognitivo</a:t>
            </a:r>
          </a:p>
          <a:p>
            <a:pPr>
              <a:spcBef>
                <a:spcPct val="50000"/>
              </a:spcBef>
              <a:buFontTx/>
              <a:buChar char="•"/>
            </a:pPr>
            <a:r>
              <a:rPr lang="it-IT"/>
              <a:t>Consolidamento</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457200" y="1628775"/>
            <a:ext cx="8229600" cy="4497388"/>
          </a:xfrm>
        </p:spPr>
        <p:txBody>
          <a:bodyPr/>
          <a:lstStyle/>
          <a:p>
            <a:pPr algn="ctr" eaLnBrk="1" hangingPunct="1">
              <a:buFontTx/>
              <a:buNone/>
            </a:pPr>
            <a:r>
              <a:rPr lang="it-IT" sz="1400" b="1" smtClean="0"/>
              <a:t>Principi centrali della programmazione in unità di apprendimento</a:t>
            </a:r>
            <a:r>
              <a:rPr lang="it-IT" sz="2800" smtClean="0"/>
              <a:t> </a:t>
            </a:r>
            <a:r>
              <a:rPr lang="it-IT" sz="1800" b="1" smtClean="0">
                <a:solidFill>
                  <a:srgbClr val="CC0000"/>
                </a:solidFill>
              </a:rPr>
              <a:t>significative</a:t>
            </a:r>
          </a:p>
          <a:p>
            <a:pPr algn="ctr" eaLnBrk="1" hangingPunct="1">
              <a:buFontTx/>
              <a:buNone/>
            </a:pPr>
            <a:endParaRPr lang="it-IT" sz="2800" b="1" smtClean="0">
              <a:solidFill>
                <a:srgbClr val="CC0000"/>
              </a:solidFill>
            </a:endParaRPr>
          </a:p>
        </p:txBody>
      </p:sp>
      <p:sp>
        <p:nvSpPr>
          <p:cNvPr id="27651" name="Rectangle 3"/>
          <p:cNvSpPr>
            <a:spLocks noGrp="1" noChangeArrowheads="1"/>
          </p:cNvSpPr>
          <p:nvPr>
            <p:ph type="title"/>
          </p:nvPr>
        </p:nvSpPr>
        <p:spPr>
          <a:xfrm>
            <a:off x="520700" y="638175"/>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7652" name="Text Box 4"/>
          <p:cNvSpPr txBox="1">
            <a:spLocks noChangeArrowheads="1"/>
          </p:cNvSpPr>
          <p:nvPr/>
        </p:nvSpPr>
        <p:spPr bwMode="auto">
          <a:xfrm>
            <a:off x="792163" y="2259013"/>
            <a:ext cx="7470775" cy="4352925"/>
          </a:xfrm>
          <a:prstGeom prst="rect">
            <a:avLst/>
          </a:prstGeom>
          <a:noFill/>
          <a:ln w="9525">
            <a:noFill/>
            <a:miter lim="800000"/>
            <a:headEnd/>
            <a:tailEnd/>
          </a:ln>
        </p:spPr>
        <p:txBody>
          <a:bodyPr>
            <a:spAutoFit/>
          </a:bodyPr>
          <a:lstStyle/>
          <a:p>
            <a:pPr marL="342900" indent="-342900">
              <a:spcBef>
                <a:spcPct val="50000"/>
              </a:spcBef>
            </a:pPr>
            <a:r>
              <a:rPr lang="it-IT" b="1" dirty="0">
                <a:solidFill>
                  <a:srgbClr val="CC0000"/>
                </a:solidFill>
              </a:rPr>
              <a:t>Differenziazione progressiva</a:t>
            </a:r>
          </a:p>
          <a:p>
            <a:pPr marL="342900" indent="-342900">
              <a:spcBef>
                <a:spcPct val="50000"/>
              </a:spcBef>
            </a:pPr>
            <a:endParaRPr lang="it-IT" b="1" dirty="0">
              <a:solidFill>
                <a:srgbClr val="CC0000"/>
              </a:solidFill>
            </a:endParaRPr>
          </a:p>
          <a:p>
            <a:pPr marL="342900" indent="-342900">
              <a:spcBef>
                <a:spcPct val="50000"/>
              </a:spcBef>
            </a:pPr>
            <a:r>
              <a:rPr lang="it-IT" dirty="0"/>
              <a:t>Processo di perfezionamento e definizione dei concetti e dei significati attraverso la differenziazione e l’accesso controllato ad una crescente complessità</a:t>
            </a:r>
          </a:p>
          <a:p>
            <a:pPr marL="342900" indent="-342900">
              <a:spcBef>
                <a:spcPct val="50000"/>
              </a:spcBef>
            </a:pPr>
            <a:endParaRPr lang="it-IT" dirty="0"/>
          </a:p>
          <a:p>
            <a:pPr marL="342900" indent="-342900">
              <a:spcBef>
                <a:spcPct val="50000"/>
              </a:spcBef>
            </a:pPr>
            <a:endParaRPr lang="it-IT" b="1" dirty="0">
              <a:solidFill>
                <a:srgbClr val="CC0000"/>
              </a:solidFill>
            </a:endParaRPr>
          </a:p>
          <a:p>
            <a:pPr marL="342900" indent="-342900"/>
            <a:r>
              <a:rPr lang="it-IT" i="1" dirty="0"/>
              <a:t>“L’apprendimento significativo comporta </a:t>
            </a:r>
            <a:r>
              <a:rPr lang="it-IT" b="1" i="1" dirty="0"/>
              <a:t>l’organizzazione gerarchica</a:t>
            </a:r>
            <a:r>
              <a:rPr lang="it-IT" i="1" dirty="0"/>
              <a:t> della struttura cognitiva, in termini di una graduazione progressiva di </a:t>
            </a:r>
            <a:r>
              <a:rPr lang="it-IT" i="1" dirty="0" err="1"/>
              <a:t>inclusività</a:t>
            </a:r>
            <a:r>
              <a:rPr lang="it-IT" i="1" dirty="0"/>
              <a:t>, e con un </a:t>
            </a:r>
            <a:r>
              <a:rPr lang="it-IT" i="1" dirty="0" smtClean="0"/>
              <a:t>meccanismo </a:t>
            </a:r>
            <a:r>
              <a:rPr lang="it-IT" i="1" dirty="0"/>
              <a:t>di accrescimento attraverso un processo di progressiva differenziazione di un’area indifferenziata.”					  (</a:t>
            </a:r>
            <a:r>
              <a:rPr lang="it-IT" i="1" dirty="0" err="1"/>
              <a:t>Ausubel</a:t>
            </a:r>
            <a:r>
              <a:rPr lang="it-IT" i="1" dirty="0"/>
              <a:t> 1968)</a:t>
            </a:r>
            <a:endParaRPr lang="it-IT" dirty="0"/>
          </a:p>
          <a:p>
            <a:pPr marL="342900" indent="-342900" algn="just">
              <a:spcBef>
                <a:spcPct val="50000"/>
              </a:spcBef>
            </a:pPr>
            <a:endParaRPr lang="it-IT" b="1" dirty="0">
              <a:solidFill>
                <a:srgbClr val="CC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fontScale="85000" lnSpcReduction="20000"/>
          </a:bodyPr>
          <a:lstStyle/>
          <a:p>
            <a:pPr>
              <a:buNone/>
            </a:pPr>
            <a:r>
              <a:rPr lang="it-IT" dirty="0" smtClean="0"/>
              <a:t>Il riferimento normativo</a:t>
            </a:r>
          </a:p>
          <a:p>
            <a:pPr>
              <a:buNone/>
            </a:pPr>
            <a:endParaRPr lang="it-IT" dirty="0" smtClean="0"/>
          </a:p>
          <a:p>
            <a:pPr marL="274320" lvl="1" indent="-274320">
              <a:buClr>
                <a:schemeClr val="accent3"/>
              </a:buClr>
              <a:buSzPct val="95000"/>
            </a:pPr>
            <a:r>
              <a:rPr lang="it-IT" dirty="0" smtClean="0"/>
              <a:t>  A livello di istituto </a:t>
            </a:r>
            <a:r>
              <a:rPr lang="it-IT" dirty="0" smtClean="0"/>
              <a:t> </a:t>
            </a:r>
          </a:p>
          <a:p>
            <a:pPr marL="274320" lvl="1" indent="-274320">
              <a:buClr>
                <a:schemeClr val="accent3"/>
              </a:buClr>
              <a:buSzPct val="95000"/>
              <a:buNone/>
            </a:pPr>
            <a:endParaRPr lang="it-IT" dirty="0" smtClean="0"/>
          </a:p>
          <a:p>
            <a:pPr marL="274320" lvl="1" indent="-274320">
              <a:buClr>
                <a:schemeClr val="accent3"/>
              </a:buClr>
              <a:buSzPct val="95000"/>
              <a:buNone/>
            </a:pPr>
            <a:r>
              <a:rPr lang="it-IT" dirty="0" smtClean="0"/>
              <a:t>CCNL 2006/2009   art. 28</a:t>
            </a:r>
          </a:p>
          <a:p>
            <a:endParaRPr lang="it-IT" dirty="0" smtClean="0"/>
          </a:p>
          <a:p>
            <a:pPr>
              <a:lnSpc>
                <a:spcPct val="90000"/>
              </a:lnSpc>
              <a:buNone/>
            </a:pPr>
            <a:r>
              <a:rPr lang="it-IT" b="1" dirty="0" smtClean="0"/>
              <a:t>2</a:t>
            </a:r>
            <a:r>
              <a:rPr lang="it-IT" dirty="0" smtClean="0"/>
              <a:t>. Nel rispetto della libertà d’insegnamento, i competenti organi delle istituzioni scolastiche regolano lo svolgimento delle attività didattiche nel modo più adeguato al tipo di studi e ai ritmi di apprendimento degli alunni. A tal fine possono adottare le forme di flessibilità previste dal Regolamento sulla autonomia didattica ed organizzativa delle istituzioni scolastiche di cui all’articolo 21 della legge n. 59 del 15 marzo 1997 – e, in particolare, dell’articolo 4 dello stesso Regolamento-, tenendo conto della disciplina contrattuale.</a:t>
            </a:r>
            <a:br>
              <a:rPr lang="it-IT" dirty="0" smtClean="0"/>
            </a:br>
            <a:r>
              <a:rPr lang="it-IT" dirty="0" smtClean="0">
                <a:latin typeface="Book Antiqua" pitchFamily="18" charset="0"/>
              </a:rPr>
              <a:t>	</a:t>
            </a:r>
            <a:endParaRPr lang="it-IT"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457200" y="1628775"/>
            <a:ext cx="8229600" cy="4497388"/>
          </a:xfrm>
        </p:spPr>
        <p:txBody>
          <a:bodyPr/>
          <a:lstStyle/>
          <a:p>
            <a:pPr eaLnBrk="1" hangingPunct="1">
              <a:spcBef>
                <a:spcPct val="50000"/>
              </a:spcBef>
              <a:buFontTx/>
              <a:buNone/>
            </a:pPr>
            <a:r>
              <a:rPr lang="it-IT" sz="1400" b="1" smtClean="0">
                <a:solidFill>
                  <a:srgbClr val="CC0000"/>
                </a:solidFill>
              </a:rPr>
              <a:t>Differenziazione progressiva</a:t>
            </a:r>
          </a:p>
          <a:p>
            <a:pPr algn="ctr" eaLnBrk="1" hangingPunct="1">
              <a:buFontTx/>
              <a:buNone/>
            </a:pPr>
            <a:r>
              <a:rPr lang="it-IT" sz="1400" b="1" smtClean="0"/>
              <a:t>Principi centrali della programmazione in unità di apprendimento</a:t>
            </a:r>
            <a:r>
              <a:rPr lang="it-IT" sz="2800" smtClean="0"/>
              <a:t> </a:t>
            </a:r>
            <a:r>
              <a:rPr lang="it-IT" sz="1800" b="1" smtClean="0">
                <a:solidFill>
                  <a:srgbClr val="CC0000"/>
                </a:solidFill>
              </a:rPr>
              <a:t>significative</a:t>
            </a:r>
          </a:p>
          <a:p>
            <a:pPr algn="ctr" eaLnBrk="1" hangingPunct="1">
              <a:buFontTx/>
              <a:buNone/>
            </a:pPr>
            <a:endParaRPr lang="it-IT" sz="1800" smtClean="0">
              <a:solidFill>
                <a:srgbClr val="CC0000"/>
              </a:solidFill>
            </a:endParaRPr>
          </a:p>
          <a:p>
            <a:pPr algn="just" eaLnBrk="1" hangingPunct="1">
              <a:buFontTx/>
              <a:buNone/>
            </a:pPr>
            <a:r>
              <a:rPr lang="it-IT" sz="1300" smtClean="0"/>
              <a:t>	Gli allievi che costruiranno mappe concettuali in concomitanza con lo sviluppo di un determinato argomento, si impegneranno nella revisione dei concetti sovraordinati e soprattutto nella </a:t>
            </a:r>
            <a:r>
              <a:rPr lang="it-IT" sz="1300" b="1" smtClean="0"/>
              <a:t>suddivisione gerarchica</a:t>
            </a:r>
            <a:r>
              <a:rPr lang="it-IT" sz="1300" smtClean="0"/>
              <a:t> di questi in nuovi concetti subordinati via via più specifici e differenziati.</a:t>
            </a:r>
          </a:p>
          <a:p>
            <a:pPr algn="just" eaLnBrk="1" hangingPunct="1">
              <a:buFontTx/>
              <a:buNone/>
            </a:pPr>
            <a:endParaRPr lang="it-IT" sz="1300" smtClean="0"/>
          </a:p>
          <a:p>
            <a:pPr algn="just" eaLnBrk="1" hangingPunct="1">
              <a:buFontTx/>
              <a:buNone/>
            </a:pPr>
            <a:r>
              <a:rPr lang="it-IT" sz="1300" smtClean="0"/>
              <a:t>Il processo didattico:</a:t>
            </a:r>
          </a:p>
          <a:p>
            <a:pPr lvl="1" eaLnBrk="1" hangingPunct="1"/>
            <a:r>
              <a:rPr lang="it-IT" sz="1200" b="1" smtClean="0"/>
              <a:t>Presentare prima le idee più generali</a:t>
            </a:r>
          </a:p>
          <a:p>
            <a:pPr lvl="1" eaLnBrk="1" hangingPunct="1"/>
            <a:r>
              <a:rPr lang="it-IT" sz="1200" b="1" smtClean="0"/>
              <a:t>Progressivamente differenziare specificità e particolarità</a:t>
            </a:r>
          </a:p>
          <a:p>
            <a:pPr lvl="1" eaLnBrk="1" hangingPunct="1"/>
            <a:r>
              <a:rPr lang="it-IT" sz="1200" b="1" smtClean="0"/>
              <a:t>Conciliare le vecchie idee con le nuove</a:t>
            </a:r>
          </a:p>
          <a:p>
            <a:pPr lvl="1" eaLnBrk="1" hangingPunct="1"/>
            <a:r>
              <a:rPr lang="it-IT" sz="1200" b="1" smtClean="0"/>
              <a:t>Riferirsi ad un compito precedente</a:t>
            </a:r>
          </a:p>
          <a:p>
            <a:pPr lvl="1" eaLnBrk="1" hangingPunct="1"/>
            <a:r>
              <a:rPr lang="it-IT" sz="1200" b="1" smtClean="0"/>
              <a:t>Fare integrazioni e  rimuovere dissonanze cognitive</a:t>
            </a:r>
          </a:p>
        </p:txBody>
      </p:sp>
      <p:sp>
        <p:nvSpPr>
          <p:cNvPr id="28675" name="Rectangle 3"/>
          <p:cNvSpPr>
            <a:spLocks noGrp="1" noChangeArrowheads="1"/>
          </p:cNvSpPr>
          <p:nvPr>
            <p:ph type="title"/>
          </p:nvPr>
        </p:nvSpPr>
        <p:spPr>
          <a:xfrm>
            <a:off x="520700" y="638175"/>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457200" y="1628775"/>
            <a:ext cx="8229600" cy="4497388"/>
          </a:xfrm>
        </p:spPr>
        <p:txBody>
          <a:bodyPr/>
          <a:lstStyle/>
          <a:p>
            <a:pPr algn="ctr" eaLnBrk="1" hangingPunct="1">
              <a:buFontTx/>
              <a:buNone/>
            </a:pPr>
            <a:r>
              <a:rPr lang="it-IT" sz="1600" b="1" smtClean="0"/>
              <a:t>Principi centrali della programmazione in unità di apprendimento</a:t>
            </a:r>
            <a:r>
              <a:rPr lang="it-IT" smtClean="0"/>
              <a:t> </a:t>
            </a:r>
            <a:r>
              <a:rPr lang="it-IT" sz="2000" smtClean="0">
                <a:solidFill>
                  <a:srgbClr val="CC0000"/>
                </a:solidFill>
              </a:rPr>
              <a:t>significative</a:t>
            </a:r>
          </a:p>
          <a:p>
            <a:pPr algn="ctr" eaLnBrk="1" hangingPunct="1">
              <a:buFontTx/>
              <a:buNone/>
            </a:pPr>
            <a:endParaRPr lang="it-IT" smtClean="0">
              <a:solidFill>
                <a:srgbClr val="CC0000"/>
              </a:solidFill>
            </a:endParaRPr>
          </a:p>
        </p:txBody>
      </p:sp>
      <p:sp>
        <p:nvSpPr>
          <p:cNvPr id="29699" name="Rectangle 3"/>
          <p:cNvSpPr>
            <a:spLocks noGrp="1" noChangeArrowheads="1"/>
          </p:cNvSpPr>
          <p:nvPr>
            <p:ph type="title"/>
          </p:nvPr>
        </p:nvSpPr>
        <p:spPr>
          <a:xfrm>
            <a:off x="520700" y="638175"/>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
        <p:nvSpPr>
          <p:cNvPr id="29700" name="Text Box 4"/>
          <p:cNvSpPr txBox="1">
            <a:spLocks noChangeArrowheads="1"/>
          </p:cNvSpPr>
          <p:nvPr/>
        </p:nvSpPr>
        <p:spPr bwMode="auto">
          <a:xfrm>
            <a:off x="701675" y="2259013"/>
            <a:ext cx="7831138" cy="3967162"/>
          </a:xfrm>
          <a:prstGeom prst="rect">
            <a:avLst/>
          </a:prstGeom>
          <a:noFill/>
          <a:ln w="9525">
            <a:noFill/>
            <a:miter lim="800000"/>
            <a:headEnd/>
            <a:tailEnd/>
          </a:ln>
        </p:spPr>
        <p:txBody>
          <a:bodyPr>
            <a:spAutoFit/>
          </a:bodyPr>
          <a:lstStyle/>
          <a:p>
            <a:pPr marL="342900" indent="-342900">
              <a:spcBef>
                <a:spcPct val="50000"/>
              </a:spcBef>
            </a:pPr>
            <a:r>
              <a:rPr lang="it-IT" b="1">
                <a:solidFill>
                  <a:schemeClr val="accent2"/>
                </a:solidFill>
              </a:rPr>
              <a:t>Conciliazione integrativa</a:t>
            </a:r>
          </a:p>
          <a:p>
            <a:pPr marL="342900" indent="-342900">
              <a:spcBef>
                <a:spcPct val="50000"/>
              </a:spcBef>
            </a:pPr>
            <a:r>
              <a:rPr lang="it-IT" b="1">
                <a:solidFill>
                  <a:schemeClr val="accent2"/>
                </a:solidFill>
              </a:rPr>
              <a:t>Il processo didattico</a:t>
            </a:r>
          </a:p>
          <a:p>
            <a:pPr marL="800100" lvl="1" indent="-342900">
              <a:buFontTx/>
              <a:buChar char="-"/>
            </a:pPr>
            <a:r>
              <a:rPr lang="it-IT" b="1"/>
              <a:t>Evitare l’organizzazione per compartimenti stagni</a:t>
            </a:r>
          </a:p>
          <a:p>
            <a:pPr marL="800100" lvl="1" indent="-342900"/>
            <a:r>
              <a:rPr lang="it-IT" b="1"/>
              <a:t>-	Mettere in evidenza i rapporti, le somiglianze, le differenze significative</a:t>
            </a:r>
          </a:p>
          <a:p>
            <a:pPr marL="800100" lvl="1" indent="-342900">
              <a:buFontTx/>
              <a:buChar char="-"/>
            </a:pPr>
            <a:r>
              <a:rPr lang="it-IT" b="1"/>
              <a:t>Dalla sequenzialità alla trasversalità</a:t>
            </a:r>
          </a:p>
          <a:p>
            <a:pPr marL="800100" lvl="1" indent="-342900">
              <a:buFontTx/>
              <a:buChar char="-"/>
            </a:pPr>
            <a:r>
              <a:rPr lang="it-IT" b="1"/>
              <a:t>Creare interazioni cognitive</a:t>
            </a:r>
          </a:p>
          <a:p>
            <a:pPr marL="342900" indent="-342900" algn="just">
              <a:spcBef>
                <a:spcPct val="20000"/>
              </a:spcBef>
            </a:pPr>
            <a:r>
              <a:rPr lang="it-IT"/>
              <a:t>	  -   </a:t>
            </a:r>
            <a:r>
              <a:rPr lang="it-IT" b="1"/>
              <a:t>“Scoprire” o riconoscere relazioni e integrazioni costruttive tra</a:t>
            </a:r>
          </a:p>
          <a:p>
            <a:pPr marL="342900" indent="-342900" algn="just">
              <a:spcBef>
                <a:spcPct val="20000"/>
              </a:spcBef>
            </a:pPr>
            <a:r>
              <a:rPr lang="it-IT" b="1"/>
              <a:t>               concetti che in un primo momento apparivano indipendenti o</a:t>
            </a:r>
          </a:p>
          <a:p>
            <a:pPr marL="342900" indent="-342900" algn="just">
              <a:spcBef>
                <a:spcPct val="20000"/>
              </a:spcBef>
            </a:pPr>
            <a:r>
              <a:rPr lang="it-IT" b="1"/>
              <a:t>              divergenti</a:t>
            </a:r>
            <a:r>
              <a:rPr lang="it-IT"/>
              <a:t>..</a:t>
            </a:r>
          </a:p>
          <a:p>
            <a:pPr marL="342900" indent="-342900"/>
            <a:r>
              <a:rPr lang="it-IT" b="1">
                <a:solidFill>
                  <a:srgbClr val="CC0000"/>
                </a:solidFill>
              </a:rPr>
              <a:t>Questo processo, secondo Novak, è incentivato dalla ricerca e dalla definizione di legami trasversali durante la costruzione di mappe concettuali</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ChangeArrowheads="1"/>
          </p:cNvSpPr>
          <p:nvPr/>
        </p:nvSpPr>
        <p:spPr bwMode="auto">
          <a:xfrm>
            <a:off x="1331913" y="1898650"/>
            <a:ext cx="6570662" cy="3509963"/>
          </a:xfrm>
          <a:prstGeom prst="rect">
            <a:avLst/>
          </a:prstGeom>
          <a:solidFill>
            <a:srgbClr val="FFCC00"/>
          </a:solidFill>
          <a:ln w="9525">
            <a:solidFill>
              <a:schemeClr val="tx1"/>
            </a:solidFill>
            <a:miter lim="800000"/>
            <a:headEnd/>
            <a:tailEnd/>
          </a:ln>
        </p:spPr>
        <p:txBody>
          <a:bodyPr wrap="none" anchor="ctr"/>
          <a:lstStyle/>
          <a:p>
            <a:endParaRPr lang="it-IT"/>
          </a:p>
        </p:txBody>
      </p:sp>
      <p:sp>
        <p:nvSpPr>
          <p:cNvPr id="30723" name="Rectangle 2"/>
          <p:cNvSpPr>
            <a:spLocks noGrp="1" noChangeArrowheads="1"/>
          </p:cNvSpPr>
          <p:nvPr>
            <p:ph type="body" idx="1"/>
          </p:nvPr>
        </p:nvSpPr>
        <p:spPr/>
        <p:txBody>
          <a:bodyPr/>
          <a:lstStyle/>
          <a:p>
            <a:pPr algn="ctr" eaLnBrk="1" hangingPunct="1">
              <a:buFontTx/>
              <a:buNone/>
            </a:pPr>
            <a:endParaRPr lang="it-IT" sz="2000" smtClean="0">
              <a:latin typeface="Times New Roman" pitchFamily="18" charset="0"/>
            </a:endParaRPr>
          </a:p>
          <a:p>
            <a:pPr algn="ctr" eaLnBrk="1" hangingPunct="1">
              <a:buFontTx/>
              <a:buNone/>
            </a:pPr>
            <a:endParaRPr lang="it-IT" sz="2000" smtClean="0">
              <a:latin typeface="Times New Roman" pitchFamily="18" charset="0"/>
            </a:endParaRPr>
          </a:p>
          <a:p>
            <a:pPr algn="ctr" eaLnBrk="1" hangingPunct="1">
              <a:buFontTx/>
              <a:buNone/>
            </a:pPr>
            <a:r>
              <a:rPr lang="it-IT" sz="2400" smtClean="0">
                <a:latin typeface="Times New Roman" pitchFamily="18" charset="0"/>
              </a:rPr>
              <a:t>“cercare un solo complesso di schemi concettuali</a:t>
            </a:r>
          </a:p>
          <a:p>
            <a:pPr algn="ctr" eaLnBrk="1" hangingPunct="1">
              <a:buFontTx/>
              <a:buNone/>
            </a:pPr>
            <a:r>
              <a:rPr lang="it-IT" sz="2400" smtClean="0">
                <a:latin typeface="Times New Roman" pitchFamily="18" charset="0"/>
              </a:rPr>
              <a:t>che abbracci tutte le scienze</a:t>
            </a:r>
          </a:p>
          <a:p>
            <a:pPr algn="ctr" eaLnBrk="1" hangingPunct="1">
              <a:buFontTx/>
              <a:buNone/>
            </a:pPr>
            <a:r>
              <a:rPr lang="it-IT" sz="2400" smtClean="0">
                <a:latin typeface="Times New Roman" pitchFamily="18" charset="0"/>
              </a:rPr>
              <a:t>è altrettanto illusorio</a:t>
            </a:r>
          </a:p>
          <a:p>
            <a:pPr algn="ctr" eaLnBrk="1" hangingPunct="1">
              <a:buFontTx/>
              <a:buNone/>
            </a:pPr>
            <a:r>
              <a:rPr lang="it-IT" sz="2400" smtClean="0">
                <a:latin typeface="Times New Roman" pitchFamily="18" charset="0"/>
              </a:rPr>
              <a:t>che  cercare la fontana della giovinezza</a:t>
            </a:r>
          </a:p>
          <a:p>
            <a:pPr algn="ctr" eaLnBrk="1" hangingPunct="1">
              <a:buFontTx/>
              <a:buNone/>
            </a:pPr>
            <a:r>
              <a:rPr lang="it-IT" sz="2400" smtClean="0">
                <a:latin typeface="Times New Roman" pitchFamily="18" charset="0"/>
              </a:rPr>
              <a:t>o la pietra filosofale”</a:t>
            </a:r>
          </a:p>
          <a:p>
            <a:pPr algn="ctr" eaLnBrk="1" hangingPunct="1">
              <a:buFontTx/>
              <a:buNone/>
            </a:pPr>
            <a:r>
              <a:rPr lang="it-IT" sz="2400" i="1" smtClean="0">
                <a:latin typeface="Times New Roman" pitchFamily="18" charset="0"/>
              </a:rPr>
              <a:t>(Ausubel)</a:t>
            </a:r>
          </a:p>
        </p:txBody>
      </p:sp>
      <p:sp>
        <p:nvSpPr>
          <p:cNvPr id="30724" name="Rectangle 3"/>
          <p:cNvSpPr>
            <a:spLocks noGrp="1" noChangeArrowheads="1"/>
          </p:cNvSpPr>
          <p:nvPr>
            <p:ph type="title"/>
          </p:nvPr>
        </p:nvSpPr>
        <p:spPr>
          <a:xfrm>
            <a:off x="457200" y="274638"/>
            <a:ext cx="8229600" cy="723900"/>
          </a:xfrm>
          <a:solidFill>
            <a:schemeClr val="folHlink"/>
          </a:solidFill>
        </p:spPr>
        <p:txBody>
          <a:bodyPr/>
          <a:lstStyle/>
          <a:p>
            <a:pPr algn="r" eaLnBrk="1" hangingPunct="1"/>
            <a:r>
              <a:rPr lang="it-IT" sz="2000" b="1" i="1" smtClean="0">
                <a:solidFill>
                  <a:schemeClr val="bg1"/>
                </a:solidFill>
                <a:latin typeface="Times New Roman" pitchFamily="18" charset="0"/>
              </a:rPr>
              <a:t>L’analisi disciplinare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a:bodyPr>
          <a:lstStyle/>
          <a:p>
            <a:pPr>
              <a:buNone/>
            </a:pPr>
            <a:r>
              <a:rPr lang="it-IT" dirty="0" smtClean="0"/>
              <a:t>Il riferimento normativo</a:t>
            </a:r>
          </a:p>
          <a:p>
            <a:pPr>
              <a:buNone/>
            </a:pPr>
            <a:endParaRPr lang="it-IT" dirty="0" smtClean="0"/>
          </a:p>
          <a:p>
            <a:pPr marL="274320" lvl="1" indent="-274320">
              <a:buClr>
                <a:schemeClr val="accent3"/>
              </a:buClr>
              <a:buSzPct val="95000"/>
            </a:pPr>
            <a:r>
              <a:rPr lang="it-IT" dirty="0" smtClean="0"/>
              <a:t>  A livello di collegio dei docenti</a:t>
            </a:r>
            <a:r>
              <a:rPr lang="it-IT" dirty="0" smtClean="0"/>
              <a:t> </a:t>
            </a:r>
          </a:p>
          <a:p>
            <a:pPr marL="274320" lvl="1" indent="-274320">
              <a:buClr>
                <a:schemeClr val="accent3"/>
              </a:buClr>
              <a:buSzPct val="95000"/>
              <a:buNone/>
            </a:pPr>
            <a:endParaRPr lang="it-IT" dirty="0" smtClean="0"/>
          </a:p>
          <a:p>
            <a:pPr marL="274320" lvl="1" indent="-274320">
              <a:buClr>
                <a:schemeClr val="accent3"/>
              </a:buClr>
              <a:buSzPct val="95000"/>
              <a:buNone/>
            </a:pPr>
            <a:r>
              <a:rPr lang="it-IT" dirty="0" smtClean="0"/>
              <a:t>CCNL 2006/2009   art. 28 </a:t>
            </a:r>
            <a:endParaRPr lang="it-IT" dirty="0" smtClean="0"/>
          </a:p>
          <a:p>
            <a:pPr>
              <a:lnSpc>
                <a:spcPct val="90000"/>
              </a:lnSpc>
              <a:buFontTx/>
              <a:buChar char="-"/>
            </a:pPr>
            <a:r>
              <a:rPr lang="it-IT" sz="2000" dirty="0" smtClean="0"/>
              <a:t>Il piano annuale delle attività </a:t>
            </a:r>
            <a:r>
              <a:rPr lang="it-IT" sz="1800" dirty="0" smtClean="0"/>
              <a:t>. </a:t>
            </a:r>
          </a:p>
          <a:p>
            <a:pPr lvl="1">
              <a:lnSpc>
                <a:spcPct val="90000"/>
              </a:lnSpc>
              <a:buNone/>
            </a:pPr>
            <a:r>
              <a:rPr lang="it-IT" sz="1800" dirty="0" smtClean="0"/>
              <a:t>     “è </a:t>
            </a:r>
            <a:r>
              <a:rPr lang="it-IT" sz="1800" dirty="0" smtClean="0"/>
              <a:t>deliberato dal collegio dei docenti nel quadro della programmazione dell’azione </a:t>
            </a:r>
            <a:r>
              <a:rPr lang="it-IT" sz="1800" dirty="0" err="1" smtClean="0"/>
              <a:t>didattico-educativa</a:t>
            </a:r>
            <a:r>
              <a:rPr lang="it-IT" sz="1800" dirty="0" smtClean="0"/>
              <a:t> e con la stessa procedura è modificato, nel corso dell’anno scolastico, per far fronte a nuove esigenze. Di tale piano è data informazione alle </a:t>
            </a:r>
            <a:r>
              <a:rPr lang="it-IT" sz="1800" dirty="0" err="1" smtClean="0"/>
              <a:t>OO.SS</a:t>
            </a:r>
            <a:r>
              <a:rPr lang="it-IT" sz="1800" dirty="0" smtClean="0"/>
              <a:t>. di cui all’art. </a:t>
            </a:r>
            <a:r>
              <a:rPr lang="it-IT" sz="1800" dirty="0" smtClean="0"/>
              <a:t>7”</a:t>
            </a:r>
          </a:p>
          <a:p>
            <a:pPr lvl="1">
              <a:lnSpc>
                <a:spcPct val="90000"/>
              </a:lnSpc>
              <a:buFontTx/>
              <a:buChar char="-"/>
            </a:pPr>
            <a:r>
              <a:rPr lang="it-IT" sz="1800" dirty="0" smtClean="0"/>
              <a:t>Orario scolastico e orari degli insegnanti e del personale non insegnante</a:t>
            </a:r>
            <a:r>
              <a:rPr lang="it-IT" dirty="0" smtClean="0"/>
              <a:t>  </a:t>
            </a:r>
            <a:endParaRPr lang="it-IT"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fontScale="92500" lnSpcReduction="10000"/>
          </a:bodyPr>
          <a:lstStyle/>
          <a:p>
            <a:r>
              <a:rPr lang="it-IT" dirty="0" smtClean="0"/>
              <a:t>A livello docenti</a:t>
            </a:r>
          </a:p>
          <a:p>
            <a:pPr lvl="1">
              <a:buNone/>
            </a:pPr>
            <a:r>
              <a:rPr lang="it-IT" dirty="0" smtClean="0"/>
              <a:t>CCNL </a:t>
            </a:r>
            <a:r>
              <a:rPr lang="it-IT" dirty="0" smtClean="0"/>
              <a:t>2006/2009   art. 26, 3</a:t>
            </a:r>
          </a:p>
          <a:p>
            <a:pPr lvl="1">
              <a:buNone/>
            </a:pPr>
            <a:endParaRPr lang="it-IT" dirty="0" smtClean="0"/>
          </a:p>
          <a:p>
            <a:pPr lvl="1">
              <a:buNone/>
            </a:pPr>
            <a:r>
              <a:rPr lang="it-IT" dirty="0" smtClean="0"/>
              <a:t>3. In attuazione dell’autonomia scolastica i docenti, nelle attività collegiali, attraverso processi di confronto ritenuti più utili e idonei, </a:t>
            </a:r>
            <a:r>
              <a:rPr lang="it-IT" b="1" dirty="0" smtClean="0"/>
              <a:t>elaborano, attuano e verificano, per gli aspetti pedagogico – didattici, il piano dell’offerta formativa, adattandone l’articolazione alle differenziate esigenze degli alunni e tenendo conto del contesto socio - economico di riferimento, </a:t>
            </a:r>
            <a:r>
              <a:rPr lang="it-IT" dirty="0" smtClean="0"/>
              <a:t>anche al fine del raggiungimento di condivisi obiettivi qualitativi di apprendimento in ciascuna classe e nelle diverse discipline. Dei relativi risultati saranno informate le famiglie con le modalità decise dal collegio dei docenti</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fontScale="92500"/>
          </a:bodyPr>
          <a:lstStyle/>
          <a:p>
            <a:r>
              <a:rPr lang="it-IT" dirty="0" smtClean="0"/>
              <a:t>A livello docenti</a:t>
            </a:r>
          </a:p>
          <a:p>
            <a:pPr lvl="1">
              <a:buNone/>
            </a:pPr>
            <a:r>
              <a:rPr lang="it-IT" dirty="0" smtClean="0"/>
              <a:t>CCNL </a:t>
            </a:r>
            <a:r>
              <a:rPr lang="it-IT" dirty="0" smtClean="0"/>
              <a:t>2006/2009   art. </a:t>
            </a:r>
            <a:r>
              <a:rPr lang="it-IT" dirty="0" smtClean="0"/>
              <a:t>29  Attività funzionali all’insegnamento</a:t>
            </a:r>
          </a:p>
          <a:p>
            <a:pPr lvl="1">
              <a:buNone/>
            </a:pPr>
            <a:endParaRPr lang="it-IT" sz="2200" i="1" dirty="0" smtClean="0"/>
          </a:p>
          <a:p>
            <a:pPr lvl="1">
              <a:buNone/>
            </a:pPr>
            <a:r>
              <a:rPr lang="it-IT" sz="2200" i="1" dirty="0" smtClean="0"/>
              <a:t>	“Tutte </a:t>
            </a:r>
            <a:r>
              <a:rPr lang="it-IT" sz="2200" i="1" dirty="0" smtClean="0"/>
              <a:t>le attività, anche a carattere collegiale, di programmazione, progettazione, ricerca, valutazione, documentazione, aggiornamento e formazione, compresa la preparazione dei lavori degli organi collegiali, la partecipazione alle riunioni e l’attuazione delle delibere adottate dai predetti organi</a:t>
            </a:r>
            <a:r>
              <a:rPr lang="it-IT" sz="2200" i="1" dirty="0" smtClean="0"/>
              <a:t>.”</a:t>
            </a:r>
            <a:r>
              <a:rPr lang="it-IT" b="1" dirty="0" smtClean="0"/>
              <a:t/>
            </a:r>
            <a:br>
              <a:rPr lang="it-IT" b="1" dirty="0" smtClean="0"/>
            </a:br>
            <a:r>
              <a:rPr lang="it-IT" b="1" dirty="0" smtClean="0"/>
              <a:t/>
            </a:r>
            <a:br>
              <a:rPr lang="it-IT" b="1" dirty="0" smtClean="0"/>
            </a:br>
            <a:r>
              <a:rPr lang="it-IT" b="1" dirty="0" smtClean="0"/>
              <a:t>2. Tra gli adempimenti individuali dovuti rientrano le attività relative: </a:t>
            </a:r>
            <a:br>
              <a:rPr lang="it-IT" b="1" dirty="0" smtClean="0"/>
            </a:br>
            <a:r>
              <a:rPr lang="it-IT" b="1" dirty="0" smtClean="0"/>
              <a:t>a) alla preparazione delle lezioni e delle esercitazioni; </a:t>
            </a:r>
            <a:br>
              <a:rPr lang="it-IT" b="1" dirty="0" smtClean="0"/>
            </a:br>
            <a:r>
              <a:rPr lang="it-IT" b="1" dirty="0" smtClean="0"/>
              <a:t>b) alla correzione degli elaborati; </a:t>
            </a:r>
            <a:br>
              <a:rPr lang="it-IT" b="1" dirty="0" smtClean="0"/>
            </a:br>
            <a:r>
              <a:rPr lang="it-IT" b="1" dirty="0" smtClean="0"/>
              <a:t>c) ai rapporti individuali con le famiglie. </a:t>
            </a:r>
            <a:endParaRPr lang="it-IT" b="1" dirty="0" smtClean="0"/>
          </a:p>
          <a:p>
            <a:pPr lvl="1">
              <a:buNone/>
            </a:pPr>
            <a:endParaRPr lang="it-IT" b="1" dirty="0" smtClean="0"/>
          </a:p>
          <a:p>
            <a:pPr lvl="1">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fontScale="85000" lnSpcReduction="10000"/>
          </a:bodyPr>
          <a:lstStyle/>
          <a:p>
            <a:r>
              <a:rPr lang="it-IT" dirty="0" smtClean="0"/>
              <a:t>A livello docenti</a:t>
            </a:r>
          </a:p>
          <a:p>
            <a:pPr lvl="1">
              <a:buNone/>
            </a:pPr>
            <a:r>
              <a:rPr lang="it-IT" dirty="0" smtClean="0"/>
              <a:t>Il CCNL 2006/2009   art. </a:t>
            </a:r>
            <a:r>
              <a:rPr lang="it-IT" dirty="0" smtClean="0"/>
              <a:t>27</a:t>
            </a:r>
            <a:endParaRPr lang="it-IT" dirty="0" smtClean="0"/>
          </a:p>
          <a:p>
            <a:pPr lvl="1">
              <a:buNone/>
            </a:pPr>
            <a:endParaRPr lang="it-IT" dirty="0" smtClean="0"/>
          </a:p>
          <a:p>
            <a:pPr lvl="1">
              <a:buNone/>
            </a:pPr>
            <a:r>
              <a:rPr lang="it-IT" b="1" dirty="0" smtClean="0"/>
              <a:t>PROFILO </a:t>
            </a:r>
            <a:r>
              <a:rPr lang="it-IT" b="1" dirty="0" smtClean="0"/>
              <a:t>PROFESSIONALE DOCENTE</a:t>
            </a:r>
            <a:br>
              <a:rPr lang="it-IT" b="1" dirty="0" smtClean="0"/>
            </a:br>
            <a:r>
              <a:rPr lang="it-IT" b="1" dirty="0" smtClean="0"/>
              <a:t/>
            </a:r>
            <a:br>
              <a:rPr lang="it-IT" b="1" dirty="0" smtClean="0"/>
            </a:br>
            <a:r>
              <a:rPr lang="it-IT" b="1" dirty="0" smtClean="0"/>
              <a:t>1</a:t>
            </a:r>
            <a:r>
              <a:rPr lang="it-IT" dirty="0" smtClean="0"/>
              <a:t>. Il profilo professionale dei docenti è costituito da competenze disciplinari, psicopedagogiche, </a:t>
            </a:r>
            <a:r>
              <a:rPr lang="it-IT" dirty="0" err="1" smtClean="0"/>
              <a:t>metodologico-didattiche</a:t>
            </a:r>
            <a:r>
              <a:rPr lang="it-IT" dirty="0" smtClean="0"/>
              <a:t>, </a:t>
            </a:r>
            <a:r>
              <a:rPr lang="it-IT" dirty="0" err="1" smtClean="0"/>
              <a:t>organizzativo-relazionali</a:t>
            </a:r>
            <a:r>
              <a:rPr lang="it-IT" dirty="0" smtClean="0"/>
              <a:t> e di ricerca, documentazione e valutazione tra loro correlate ed interagenti, che si sviluppano col maturare dell'esperienza didattica, l'attività di studio e di sistematizzazione della pratica didattica. </a:t>
            </a:r>
            <a:r>
              <a:rPr lang="it-IT" b="1" dirty="0" smtClean="0"/>
              <a:t>I contenuti della prestazione professionale del personale docente si definiscono nel quadro degli obiettivi generali perseguiti dal sistema nazionale di istruzione e nel rispetto degli indirizzi delineati nel piano dell’offerta formativa della scuola.</a:t>
            </a:r>
            <a:br>
              <a:rPr lang="it-IT" b="1" dirty="0" smtClean="0"/>
            </a:b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581772"/>
          </a:xfrm>
        </p:spPr>
        <p:txBody>
          <a:bodyPr>
            <a:noAutofit/>
          </a:bodyPr>
          <a:lstStyle/>
          <a:p>
            <a:pPr algn="r"/>
            <a:r>
              <a:rPr lang="it-IT" sz="2800" i="1" dirty="0" smtClean="0"/>
              <a:t>Programmazione didattica e analisi disciplinare</a:t>
            </a:r>
            <a:endParaRPr lang="it-IT" sz="2800" i="1" dirty="0"/>
          </a:p>
        </p:txBody>
      </p:sp>
      <p:sp>
        <p:nvSpPr>
          <p:cNvPr id="3" name="Segnaposto contenuto 2"/>
          <p:cNvSpPr>
            <a:spLocks noGrp="1"/>
          </p:cNvSpPr>
          <p:nvPr>
            <p:ph idx="1"/>
          </p:nvPr>
        </p:nvSpPr>
        <p:spPr>
          <a:xfrm>
            <a:off x="457200" y="1500174"/>
            <a:ext cx="8229600" cy="4824426"/>
          </a:xfrm>
        </p:spPr>
        <p:txBody>
          <a:bodyPr>
            <a:normAutofit fontScale="85000" lnSpcReduction="10000"/>
          </a:bodyPr>
          <a:lstStyle/>
          <a:p>
            <a:r>
              <a:rPr lang="it-IT" dirty="0" smtClean="0"/>
              <a:t>A livello docenti</a:t>
            </a:r>
          </a:p>
          <a:p>
            <a:pPr lvl="1">
              <a:buNone/>
            </a:pPr>
            <a:r>
              <a:rPr lang="it-IT" dirty="0" smtClean="0"/>
              <a:t>Il CCNL 2006/2009   art. </a:t>
            </a:r>
            <a:r>
              <a:rPr lang="it-IT" dirty="0" smtClean="0"/>
              <a:t>27</a:t>
            </a:r>
            <a:endParaRPr lang="it-IT" dirty="0" smtClean="0"/>
          </a:p>
          <a:p>
            <a:pPr lvl="1">
              <a:buNone/>
            </a:pPr>
            <a:endParaRPr lang="it-IT" dirty="0" smtClean="0"/>
          </a:p>
          <a:p>
            <a:pPr lvl="1">
              <a:buNone/>
            </a:pPr>
            <a:r>
              <a:rPr lang="it-IT" b="1" dirty="0" smtClean="0"/>
              <a:t>PROFILO </a:t>
            </a:r>
            <a:r>
              <a:rPr lang="it-IT" b="1" dirty="0" smtClean="0"/>
              <a:t>PROFESSIONALE DOCENTE</a:t>
            </a:r>
            <a:br>
              <a:rPr lang="it-IT" b="1" dirty="0" smtClean="0"/>
            </a:br>
            <a:r>
              <a:rPr lang="it-IT" b="1" dirty="0" smtClean="0"/>
              <a:t/>
            </a:r>
            <a:br>
              <a:rPr lang="it-IT" b="1" dirty="0" smtClean="0"/>
            </a:br>
            <a:r>
              <a:rPr lang="it-IT" b="1" dirty="0" smtClean="0"/>
              <a:t>1</a:t>
            </a:r>
            <a:r>
              <a:rPr lang="it-IT" dirty="0" smtClean="0"/>
              <a:t>. Il profilo professionale dei docenti è costituito da competenze disciplinari, psicopedagogiche, </a:t>
            </a:r>
            <a:r>
              <a:rPr lang="it-IT" dirty="0" err="1" smtClean="0"/>
              <a:t>metodologico-didattiche</a:t>
            </a:r>
            <a:r>
              <a:rPr lang="it-IT" dirty="0" smtClean="0"/>
              <a:t>, </a:t>
            </a:r>
            <a:r>
              <a:rPr lang="it-IT" dirty="0" err="1" smtClean="0"/>
              <a:t>organizzativo-relazionali</a:t>
            </a:r>
            <a:r>
              <a:rPr lang="it-IT" dirty="0" smtClean="0"/>
              <a:t> e di ricerca, documentazione e valutazione tra loro correlate ed interagenti, che si sviluppano col maturare dell'esperienza didattica, l'attività di studio e di sistematizzazione della pratica didattica. </a:t>
            </a:r>
            <a:r>
              <a:rPr lang="it-IT" b="1" dirty="0" smtClean="0"/>
              <a:t>I contenuti della prestazione professionale del personale docente si definiscono nel quadro degli obiettivi generali perseguiti dal sistema nazionale di istruzione e nel rispetto degli indirizzi delineati nel piano dell’offerta formativa della scuola.</a:t>
            </a:r>
            <a:br>
              <a:rPr lang="it-IT" b="1" dirty="0" smtClean="0"/>
            </a:b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TotalTime>
  <Words>1624</Words>
  <Application>Microsoft Office PowerPoint</Application>
  <PresentationFormat>Presentazione su schermo (4:3)</PresentationFormat>
  <Paragraphs>484</Paragraphs>
  <Slides>42</Slides>
  <Notes>34</Notes>
  <HiddenSlides>0</HiddenSlides>
  <MMClips>0</MMClips>
  <ScaleCrop>false</ScaleCrop>
  <HeadingPairs>
    <vt:vector size="4" baseType="variant">
      <vt:variant>
        <vt:lpstr>Tema</vt:lpstr>
      </vt:variant>
      <vt:variant>
        <vt:i4>1</vt:i4>
      </vt:variant>
      <vt:variant>
        <vt:lpstr>Titoli diapositive</vt:lpstr>
      </vt:variant>
      <vt:variant>
        <vt:i4>42</vt:i4>
      </vt:variant>
    </vt:vector>
  </HeadingPairs>
  <TitlesOfParts>
    <vt:vector size="43" baseType="lpstr">
      <vt:lpstr>Equinozio</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Programmazione didattica e analisi disciplinare</vt:lpstr>
      <vt:lpstr>L’analisi disciplinare</vt:lpstr>
      <vt:lpstr>L’analisi disciplinare</vt:lpstr>
      <vt:lpstr>Analisi disciplinare</vt:lpstr>
      <vt:lpstr>Diapositiva 17</vt:lpstr>
      <vt:lpstr>L’analisi disciplinare</vt:lpstr>
      <vt:lpstr>Stile cognitivo</vt:lpstr>
      <vt:lpstr>Stile cognitivo</vt:lpstr>
      <vt:lpstr>L’analisi disciplinare</vt:lpstr>
      <vt:lpstr>L’analisi disciplinare</vt:lpstr>
      <vt:lpstr>L’analisi disciplinare</vt:lpstr>
      <vt:lpstr>L’analisi disciplinare</vt:lpstr>
      <vt:lpstr>L’analisi disciplinare</vt:lpstr>
      <vt:lpstr>L’analisi disciplinare</vt:lpstr>
      <vt:lpstr>L’analisi disciplinare</vt:lpstr>
      <vt:lpstr>L’analisi disciplinare</vt:lpstr>
      <vt:lpstr>La complessità dei saperi</vt:lpstr>
      <vt:lpstr>L’analisi disciplinare</vt:lpstr>
      <vt:lpstr>L’analisi disciplinare</vt:lpstr>
      <vt:lpstr>L’analisi disciplinare</vt:lpstr>
      <vt:lpstr>L’analisi disciplinare</vt:lpstr>
      <vt:lpstr>L’analisi disciplinare</vt:lpstr>
      <vt:lpstr>L’analisi disciplinare</vt:lpstr>
      <vt:lpstr>L’analisi disciplinare</vt:lpstr>
      <vt:lpstr>L’analisi disciplinare</vt:lpstr>
      <vt:lpstr>L’analisi disciplinare</vt:lpstr>
      <vt:lpstr>L’analisi disciplinare</vt:lpstr>
      <vt:lpstr>L’analisi disciplinare</vt:lpstr>
      <vt:lpstr>L’analisi disciplinare</vt:lpstr>
      <vt:lpstr>L’analisi disciplinare</vt:lpstr>
    </vt:vector>
  </TitlesOfParts>
  <Company>Compaq</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Programmazione didattica e analisi disciplinare</dc:title>
  <dc:creator>Amministratore</dc:creator>
  <cp:lastModifiedBy>Amministratore</cp:lastModifiedBy>
  <cp:revision>9</cp:revision>
  <dcterms:created xsi:type="dcterms:W3CDTF">2010-03-24T11:08:11Z</dcterms:created>
  <dcterms:modified xsi:type="dcterms:W3CDTF">2010-03-25T10:37:19Z</dcterms:modified>
</cp:coreProperties>
</file>