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9C82-32D3-469F-BAC0-A8270E38217F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D8F20-51CD-4DF3-8859-3AC9C890A1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553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4863"/>
            <a:ext cx="4257675" cy="3192462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438" y="4345157"/>
            <a:ext cx="5031126" cy="3849027"/>
          </a:xfrm>
          <a:noFill/>
          <a:ln w="9525"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4863"/>
            <a:ext cx="4257675" cy="3192462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438" y="4345157"/>
            <a:ext cx="5031126" cy="3849027"/>
          </a:xfrm>
          <a:noFill/>
          <a:ln w="9525"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4863"/>
            <a:ext cx="4257675" cy="3192462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438" y="4345157"/>
            <a:ext cx="5031126" cy="3849027"/>
          </a:xfrm>
          <a:noFill/>
          <a:ln w="9525"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0AFFA8-5DF2-48C5-A419-649FA08F0A58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CD2FD2-A8D2-4177-95E0-02E90C5539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AFFA8-5DF2-48C5-A419-649FA08F0A58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D2FD2-A8D2-4177-95E0-02E90C5539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AFFA8-5DF2-48C5-A419-649FA08F0A58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D2FD2-A8D2-4177-95E0-02E90C5539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AFFA8-5DF2-48C5-A419-649FA08F0A58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D2FD2-A8D2-4177-95E0-02E90C5539F0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AFFA8-5DF2-48C5-A419-649FA08F0A58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D2FD2-A8D2-4177-95E0-02E90C5539F0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AFFA8-5DF2-48C5-A419-649FA08F0A58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D2FD2-A8D2-4177-95E0-02E90C5539F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AFFA8-5DF2-48C5-A419-649FA08F0A58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D2FD2-A8D2-4177-95E0-02E90C5539F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AFFA8-5DF2-48C5-A419-649FA08F0A58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D2FD2-A8D2-4177-95E0-02E90C5539F0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0AFFA8-5DF2-48C5-A419-649FA08F0A58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D2FD2-A8D2-4177-95E0-02E90C5539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0AFFA8-5DF2-48C5-A419-649FA08F0A58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D2FD2-A8D2-4177-95E0-02E90C5539F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0AFFA8-5DF2-48C5-A419-649FA08F0A58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CD2FD2-A8D2-4177-95E0-02E90C5539F0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0AFFA8-5DF2-48C5-A419-649FA08F0A58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CD2FD2-A8D2-4177-95E0-02E90C5539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pe/imgres?imgurl=http://docencia.udea.edu.co/economia/costos/elementos/mano/mano_def.gif&amp;imgrefurl=http://docencia.udea.edu.co/economia/costos/elementos/mano.htm&amp;h=157&amp;w=252&amp;sz=26&amp;hl=es&amp;start=19&amp;tbnid=r-9i34xFJOJmlM:&amp;tbnh=69&amp;tbnw=111&amp;prev=/images?q=mano+obra+INDIRECTA&amp;gbv=2&amp;svnum=10&amp;hl=es&amp;sa=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500188" y="2781300"/>
            <a:ext cx="2855912" cy="86360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762000">
              <a:lnSpc>
                <a:spcPct val="85000"/>
              </a:lnSpc>
            </a:pPr>
            <a:r>
              <a:rPr lang="es-ES_tradnl" sz="2800">
                <a:solidFill>
                  <a:srgbClr val="000000"/>
                </a:solidFill>
                <a:latin typeface="Arial Narrow" pitchFamily="34" charset="0"/>
                <a:ea typeface="ＭＳ 明朝" charset="-128"/>
                <a:cs typeface="Arial" charset="0"/>
              </a:rPr>
              <a:t>DESARROLLO</a:t>
            </a:r>
          </a:p>
          <a:p>
            <a:pPr algn="ctr" defTabSz="762000">
              <a:lnSpc>
                <a:spcPct val="85000"/>
              </a:lnSpc>
            </a:pPr>
            <a:r>
              <a:rPr lang="es-ES_tradnl" sz="2800">
                <a:solidFill>
                  <a:srgbClr val="000000"/>
                </a:solidFill>
                <a:latin typeface="Arial Narrow" pitchFamily="34" charset="0"/>
                <a:ea typeface="ＭＳ 明朝" charset="-128"/>
                <a:cs typeface="Arial" charset="0"/>
              </a:rPr>
              <a:t>MODELO</a:t>
            </a:r>
            <a:endParaRPr lang="es-PE" sz="2800">
              <a:solidFill>
                <a:srgbClr val="000000"/>
              </a:solidFill>
              <a:latin typeface="Arial Narrow" pitchFamily="34" charset="0"/>
              <a:ea typeface="ＭＳ 明朝" charset="-128"/>
              <a:cs typeface="Arial" charset="0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357813" y="2786063"/>
            <a:ext cx="3103562" cy="86360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762000">
              <a:lnSpc>
                <a:spcPct val="85000"/>
              </a:lnSpc>
            </a:pPr>
            <a:r>
              <a:rPr lang="en-US" sz="2800">
                <a:solidFill>
                  <a:srgbClr val="000000"/>
                </a:solidFill>
                <a:latin typeface="Arial Narrow" pitchFamily="34" charset="0"/>
                <a:ea typeface="ＭＳ 明朝" charset="-128"/>
                <a:cs typeface="Arial" charset="0"/>
              </a:rPr>
              <a:t>RESOLUCION</a:t>
            </a:r>
            <a:endParaRPr lang="es-ES_tradnl" sz="2800">
              <a:solidFill>
                <a:srgbClr val="000000"/>
              </a:solidFill>
              <a:latin typeface="Arial Narrow" pitchFamily="34" charset="0"/>
              <a:ea typeface="ＭＳ 明朝" charset="-128"/>
              <a:cs typeface="Arial" charset="0"/>
            </a:endParaRPr>
          </a:p>
          <a:p>
            <a:pPr algn="ctr" defTabSz="762000">
              <a:lnSpc>
                <a:spcPct val="85000"/>
              </a:lnSpc>
            </a:pPr>
            <a:r>
              <a:rPr lang="en-US" sz="2800">
                <a:solidFill>
                  <a:srgbClr val="000000"/>
                </a:solidFill>
                <a:latin typeface="Arial Narrow" pitchFamily="34" charset="0"/>
                <a:ea typeface="ＭＳ 明朝" charset="-128"/>
                <a:cs typeface="Arial" charset="0"/>
              </a:rPr>
              <a:t>MODELO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357813" y="4357688"/>
            <a:ext cx="3103562" cy="1150937"/>
          </a:xfrm>
          <a:prstGeom prst="flowChartDecision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762000"/>
            <a:r>
              <a:rPr lang="en-US" sz="2800">
                <a:solidFill>
                  <a:srgbClr val="000000"/>
                </a:solidFill>
                <a:latin typeface="Arial Narrow" pitchFamily="34" charset="0"/>
                <a:ea typeface="ＭＳ 明朝" charset="-128"/>
                <a:cs typeface="Arial" charset="0"/>
              </a:rPr>
              <a:t>¿VALIDA?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1500188" y="4437063"/>
            <a:ext cx="2855912" cy="86360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762000">
              <a:lnSpc>
                <a:spcPct val="85000"/>
              </a:lnSpc>
            </a:pPr>
            <a:r>
              <a:rPr lang="en-US" sz="2800">
                <a:solidFill>
                  <a:srgbClr val="000000"/>
                </a:solidFill>
                <a:latin typeface="Arial Narrow" pitchFamily="34" charset="0"/>
                <a:ea typeface="ＭＳ 明朝" charset="-128"/>
                <a:cs typeface="Arial" charset="0"/>
              </a:rPr>
              <a:t>MODELO</a:t>
            </a:r>
          </a:p>
          <a:p>
            <a:pPr algn="ctr" defTabSz="762000">
              <a:lnSpc>
                <a:spcPct val="85000"/>
              </a:lnSpc>
            </a:pPr>
            <a:r>
              <a:rPr lang="en-US" sz="2800">
                <a:solidFill>
                  <a:srgbClr val="000000"/>
                </a:solidFill>
                <a:latin typeface="Arial Narrow" pitchFamily="34" charset="0"/>
                <a:ea typeface="ＭＳ 明朝" charset="-128"/>
                <a:cs typeface="Arial" charset="0"/>
              </a:rPr>
              <a:t>MODIFICADO</a:t>
            </a:r>
            <a:endParaRPr lang="es-ES_tradnl" sz="2800">
              <a:solidFill>
                <a:srgbClr val="000000"/>
              </a:solidFill>
              <a:latin typeface="Arial Narrow" pitchFamily="34" charset="0"/>
              <a:ea typeface="ＭＳ 明朝" charset="-128"/>
              <a:cs typeface="Arial" charset="0"/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429250" y="5929313"/>
            <a:ext cx="3103563" cy="720725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/>
          <a:p>
            <a:pPr algn="ctr" defTabSz="762000">
              <a:lnSpc>
                <a:spcPct val="85000"/>
              </a:lnSpc>
            </a:pPr>
            <a:r>
              <a:rPr lang="en-US" sz="2800">
                <a:solidFill>
                  <a:srgbClr val="000000"/>
                </a:solidFill>
                <a:latin typeface="Arial Narrow" pitchFamily="34" charset="0"/>
                <a:ea typeface="ＭＳ 明朝" charset="-128"/>
                <a:cs typeface="Arial" charset="0"/>
              </a:rPr>
              <a:t>IMPLEMENTACION</a:t>
            </a:r>
            <a:endParaRPr lang="es-ES_tradnl" sz="2800">
              <a:solidFill>
                <a:srgbClr val="000000"/>
              </a:solidFill>
              <a:latin typeface="Arial Narrow" pitchFamily="34" charset="0"/>
              <a:ea typeface="ＭＳ 明朝" charset="-128"/>
              <a:cs typeface="Arial" charset="0"/>
            </a:endParaRP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 flipH="1">
            <a:off x="2928938" y="2143125"/>
            <a:ext cx="0" cy="6477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H="1">
            <a:off x="6929438" y="3643313"/>
            <a:ext cx="0" cy="72072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V="1">
            <a:off x="2928938" y="3643313"/>
            <a:ext cx="0" cy="72072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6929438" y="5500688"/>
            <a:ext cx="0" cy="43338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 flipH="1">
            <a:off x="4572000" y="4929188"/>
            <a:ext cx="504825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1500188" y="1268413"/>
            <a:ext cx="2855912" cy="865187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/>
          <a:p>
            <a:pPr algn="ctr" defTabSz="762000">
              <a:lnSpc>
                <a:spcPct val="85000"/>
              </a:lnSpc>
            </a:pPr>
            <a:r>
              <a:rPr lang="en-US" sz="2800">
                <a:solidFill>
                  <a:srgbClr val="000000"/>
                </a:solidFill>
                <a:latin typeface="Arial Narrow" pitchFamily="34" charset="0"/>
                <a:ea typeface="ＭＳ 明朝" charset="-128"/>
                <a:cs typeface="Arial" charset="0"/>
              </a:rPr>
              <a:t>DEFINICION</a:t>
            </a:r>
          </a:p>
          <a:p>
            <a:pPr algn="ctr" defTabSz="762000">
              <a:lnSpc>
                <a:spcPct val="85000"/>
              </a:lnSpc>
            </a:pPr>
            <a:r>
              <a:rPr lang="en-US" sz="2800">
                <a:solidFill>
                  <a:srgbClr val="000000"/>
                </a:solidFill>
                <a:latin typeface="Arial Narrow" pitchFamily="34" charset="0"/>
                <a:ea typeface="ＭＳ 明朝" charset="-128"/>
                <a:cs typeface="Arial" charset="0"/>
              </a:rPr>
              <a:t>DEL PROBLEMA</a:t>
            </a:r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 flipV="1">
            <a:off x="4572000" y="3357563"/>
            <a:ext cx="6477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0" y="25241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defTabSz="762000">
              <a:tabLst>
                <a:tab pos="269875" algn="l"/>
              </a:tabLst>
            </a:pPr>
            <a:endParaRPr lang="es-PE"/>
          </a:p>
        </p:txBody>
      </p:sp>
      <p:sp>
        <p:nvSpPr>
          <p:cNvPr id="18447" name="Rectangle 18"/>
          <p:cNvSpPr>
            <a:spLocks noChangeArrowheads="1"/>
          </p:cNvSpPr>
          <p:nvPr/>
        </p:nvSpPr>
        <p:spPr bwMode="auto">
          <a:xfrm>
            <a:off x="0" y="19050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defTabSz="762000">
              <a:tabLst>
                <a:tab pos="-457200" algn="l"/>
              </a:tabLst>
            </a:pPr>
            <a:endParaRPr lang="es-PE"/>
          </a:p>
        </p:txBody>
      </p:sp>
      <p:sp>
        <p:nvSpPr>
          <p:cNvPr id="1172499" name="Rectangle 19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547813" y="404813"/>
            <a:ext cx="6985000" cy="7381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Metodología </a:t>
            </a: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de la I.O.</a:t>
            </a:r>
            <a:endParaRPr lang="es-PE" kern="1200" dirty="0" smtClean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857224" y="6488668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8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www.anival.net</a:t>
            </a:r>
            <a:endParaRPr lang="es-PE" sz="1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550655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2571736" y="1285875"/>
            <a:ext cx="6032514" cy="5572125"/>
          </a:xfrm>
        </p:spPr>
        <p:txBody>
          <a:bodyPr/>
          <a:lstStyle/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b="1" dirty="0" smtClean="0">
                <a:solidFill>
                  <a:schemeClr val="tx2"/>
                </a:solidFill>
                <a:latin typeface="Arial Narrow" pitchFamily="34" charset="0"/>
              </a:rPr>
              <a:t>Definición del problema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Es identificar, comprender y describir en términos precisos, el problema que la organización enfrenta. El enunciado es la definición del problema. Un problema no se formula sino se define.</a:t>
            </a:r>
            <a:endParaRPr lang="es-PE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2" name="Rectangle 19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547813" y="404813"/>
            <a:ext cx="6985000" cy="7381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Metodología </a:t>
            </a: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de la I.O.</a:t>
            </a:r>
            <a:endParaRPr lang="es-PE" kern="1200" dirty="0" smtClean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Oval 8"/>
          <p:cNvSpPr>
            <a:spLocks noChangeArrowheads="1"/>
          </p:cNvSpPr>
          <p:nvPr/>
        </p:nvSpPr>
        <p:spPr bwMode="auto">
          <a:xfrm>
            <a:off x="2357422" y="3643314"/>
            <a:ext cx="3071834" cy="1714499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460" name="Oval 9"/>
          <p:cNvSpPr>
            <a:spLocks noChangeArrowheads="1"/>
          </p:cNvSpPr>
          <p:nvPr/>
        </p:nvSpPr>
        <p:spPr bwMode="auto">
          <a:xfrm>
            <a:off x="5572132" y="3571876"/>
            <a:ext cx="3071834" cy="17145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357422" y="5572140"/>
            <a:ext cx="6216649" cy="830263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dirty="0">
                <a:latin typeface="Arial Narrow" pitchFamily="34" charset="0"/>
              </a:rPr>
              <a:t>Cada vez es más difícil asignar los </a:t>
            </a:r>
          </a:p>
          <a:p>
            <a:pPr algn="ctr">
              <a:defRPr/>
            </a:pPr>
            <a:r>
              <a:rPr lang="es-ES_tradnl" dirty="0">
                <a:latin typeface="Arial Narrow" pitchFamily="34" charset="0"/>
              </a:rPr>
              <a:t>recursos o actividades de la forma más eficaz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786050" y="4000504"/>
            <a:ext cx="2000250" cy="8302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dirty="0">
                <a:latin typeface="Arial Narrow" pitchFamily="34" charset="0"/>
              </a:rPr>
              <a:t>Los recursos </a:t>
            </a:r>
          </a:p>
          <a:p>
            <a:pPr algn="ctr"/>
            <a:r>
              <a:rPr lang="es-ES_tradnl" dirty="0">
                <a:latin typeface="Arial Narrow" pitchFamily="34" charset="0"/>
              </a:rPr>
              <a:t>son escasos</a:t>
            </a: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6072198" y="3857628"/>
            <a:ext cx="1928826" cy="12001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dirty="0">
                <a:latin typeface="Arial Narrow" pitchFamily="34" charset="0"/>
              </a:rPr>
              <a:t>Los sistemas son cada vez más complejos</a:t>
            </a:r>
          </a:p>
        </p:txBody>
      </p:sp>
      <p:sp>
        <p:nvSpPr>
          <p:cNvPr id="19464" name="Line 12"/>
          <p:cNvSpPr>
            <a:spLocks noChangeShapeType="1"/>
          </p:cNvSpPr>
          <p:nvPr/>
        </p:nvSpPr>
        <p:spPr bwMode="auto">
          <a:xfrm>
            <a:off x="4214811" y="5357827"/>
            <a:ext cx="500066" cy="214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465" name="Line 13"/>
          <p:cNvSpPr>
            <a:spLocks noChangeShapeType="1"/>
          </p:cNvSpPr>
          <p:nvPr/>
        </p:nvSpPr>
        <p:spPr bwMode="auto">
          <a:xfrm flipH="1">
            <a:off x="6286512" y="5286387"/>
            <a:ext cx="500066" cy="2857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11" name="Picture 6" descr="http://tbn0.google.com/images?q=tbn:r-9i34xFJOJmlM:http://docencia.udea.edu.co/economia/costos/elementos/mano/mano_def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143116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3809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2571736" y="1285875"/>
            <a:ext cx="5929354" cy="5214938"/>
          </a:xfrm>
        </p:spPr>
        <p:txBody>
          <a:bodyPr/>
          <a:lstStyle/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b="1" dirty="0" smtClean="0">
                <a:solidFill>
                  <a:schemeClr val="tx2"/>
                </a:solidFill>
                <a:latin typeface="Arial Narrow" pitchFamily="34" charset="0"/>
              </a:rPr>
              <a:t>Definición del problema 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Consiste en identificar los elementos de decisión, objetivos (uno o varios, optimizar o satisfacer), alternativas y limitaciones del sistema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Hay que recoger información relevante (los datos pueden ser un grave problema)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Es la etapa fundamental para que las decisiones sean útiles</a:t>
            </a:r>
          </a:p>
        </p:txBody>
      </p:sp>
      <p:sp>
        <p:nvSpPr>
          <p:cNvPr id="6" name="Rectangle 19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547813" y="404813"/>
            <a:ext cx="6985000" cy="7381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Metodología </a:t>
            </a: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de la I.O.</a:t>
            </a:r>
            <a:endParaRPr lang="es-PE" kern="1200" dirty="0" smtClean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Picture 3" descr="NA04FO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171426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548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2571736" y="1285875"/>
            <a:ext cx="6038864" cy="5267325"/>
          </a:xfrm>
        </p:spPr>
        <p:txBody>
          <a:bodyPr>
            <a:normAutofit/>
          </a:bodyPr>
          <a:lstStyle/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None/>
            </a:pPr>
            <a:r>
              <a:rPr lang="es-ES" b="1" dirty="0" smtClean="0">
                <a:solidFill>
                  <a:schemeClr val="tx2"/>
                </a:solidFill>
                <a:latin typeface="Arial Narrow" pitchFamily="34" charset="0"/>
              </a:rPr>
              <a:t>Definición del problema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b="1" dirty="0" smtClean="0">
                <a:latin typeface="Arial Narrow" pitchFamily="34" charset="0"/>
              </a:rPr>
              <a:t>Factores problemáticos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Datos incompletos, conflictivos, difusos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Diferencias de opinión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Presupuestos o tiempos limitados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Cuestiones políticas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El decisor no tiene una idea firme de lo que quiere realmente.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Plan de trabajo: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   	Observar y ser consciente de las 	realidades políticas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   	Decidir qué se quiere realmente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   	Identificar las restricciones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   	Búsqueda de información continua.</a:t>
            </a:r>
          </a:p>
        </p:txBody>
      </p:sp>
      <p:sp>
        <p:nvSpPr>
          <p:cNvPr id="6" name="Rectangle 19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547813" y="404813"/>
            <a:ext cx="6985000" cy="7381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Metodología </a:t>
            </a: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de la I.O.</a:t>
            </a:r>
            <a:endParaRPr lang="es-PE" kern="1200" dirty="0" smtClean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Picture 9" descr="Exito y Liderazgo"/>
          <p:cNvPicPr>
            <a:picLocks noChangeAspect="1" noChangeArrowheads="1"/>
          </p:cNvPicPr>
          <p:nvPr/>
        </p:nvPicPr>
        <p:blipFill>
          <a:blip r:embed="rId2">
            <a:lum bright="12000" contrast="-72000"/>
          </a:blip>
          <a:srcRect/>
          <a:stretch>
            <a:fillRect/>
          </a:stretch>
        </p:blipFill>
        <p:spPr bwMode="auto">
          <a:xfrm>
            <a:off x="642910" y="2143116"/>
            <a:ext cx="17145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785786" y="6488668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800" b="1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www.anival.net</a:t>
            </a:r>
            <a:endParaRPr lang="es-PE" sz="18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7505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2571736" y="1285860"/>
            <a:ext cx="6072202" cy="5429265"/>
          </a:xfrm>
        </p:spPr>
        <p:txBody>
          <a:bodyPr/>
          <a:lstStyle/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b="1" dirty="0" smtClean="0">
                <a:solidFill>
                  <a:schemeClr val="tx2"/>
                </a:solidFill>
                <a:latin typeface="Arial Narrow" pitchFamily="34" charset="0"/>
              </a:rPr>
              <a:t>Desarrollo de un modelo matemático </a:t>
            </a:r>
            <a:r>
              <a:rPr lang="es-ES_tradnl" dirty="0" smtClean="0">
                <a:latin typeface="Arial Narrow" pitchFamily="34" charset="0"/>
              </a:rPr>
              <a:t>Es la traducción del problema a términos matemáticos.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Es formular un modelo matemático:</a:t>
            </a:r>
          </a:p>
          <a:p>
            <a:pPr marL="133350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	Identificando variables</a:t>
            </a:r>
          </a:p>
          <a:p>
            <a:pPr marL="133350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	Identificando la Función Objetivo </a:t>
            </a:r>
          </a:p>
          <a:p>
            <a:pPr marL="133350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	Identificando las restricciones</a:t>
            </a:r>
            <a:endParaRPr lang="es-PE" dirty="0" smtClean="0">
              <a:latin typeface="Arial Narrow" pitchFamily="34" charset="0"/>
            </a:endParaRP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endParaRPr lang="es-ES_tradnl" dirty="0" smtClean="0">
              <a:latin typeface="Arial Narrow" pitchFamily="34" charset="0"/>
            </a:endParaRPr>
          </a:p>
          <a:p>
            <a:pPr marL="933450" lvl="2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objetivos: función objetivo</a:t>
            </a:r>
          </a:p>
          <a:p>
            <a:pPr marL="933450" lvl="2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alternativas: variables de decisión</a:t>
            </a:r>
          </a:p>
          <a:p>
            <a:pPr marL="933450" lvl="2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limitaciones del sistema: restricciones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endParaRPr lang="es-ES_tradnl" dirty="0" smtClean="0">
              <a:latin typeface="Arial Narrow" pitchFamily="34" charset="0"/>
            </a:endParaRP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endParaRPr lang="es-ES_tradnl" dirty="0" smtClean="0">
              <a:latin typeface="Arial Narrow" pitchFamily="34" charset="0"/>
            </a:endParaRPr>
          </a:p>
        </p:txBody>
      </p:sp>
      <p:sp>
        <p:nvSpPr>
          <p:cNvPr id="6" name="Rectangle 19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547813" y="404813"/>
            <a:ext cx="6985000" cy="7381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Metodología </a:t>
            </a: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de la I.O.</a:t>
            </a:r>
            <a:endParaRPr lang="es-PE" kern="1200" dirty="0" smtClean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19"/>
          <p:cNvSpPr txBox="1">
            <a:spLocks noRot="1" noChangeArrowheads="1"/>
          </p:cNvSpPr>
          <p:nvPr/>
        </p:nvSpPr>
        <p:spPr bwMode="auto">
          <a:xfrm>
            <a:off x="571472" y="1714488"/>
            <a:ext cx="2143140" cy="364333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s-ES_tradnl" sz="1200" b="1" dirty="0" smtClean="0">
                <a:latin typeface="Arial Narrow" pitchFamily="34" charset="0"/>
              </a:rPr>
              <a:t>I</a:t>
            </a:r>
            <a:r>
              <a:rPr lang="es-ES_tradnl" sz="1200" b="1" dirty="0">
                <a:latin typeface="Arial Narrow" pitchFamily="34" charset="0"/>
              </a:rPr>
              <a:t>) </a:t>
            </a:r>
            <a:r>
              <a:rPr lang="es-ES_tradnl" sz="1200" b="1" dirty="0" err="1">
                <a:latin typeface="Arial Narrow" pitchFamily="34" charset="0"/>
              </a:rPr>
              <a:t>Identificacion</a:t>
            </a:r>
            <a:r>
              <a:rPr lang="es-ES_tradnl" sz="1200" b="1" dirty="0">
                <a:latin typeface="Arial Narrow" pitchFamily="34" charset="0"/>
              </a:rPr>
              <a:t> de las variables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dirty="0">
                <a:latin typeface="Arial Narrow" pitchFamily="34" charset="0"/>
              </a:rPr>
              <a:t> </a:t>
            </a:r>
            <a:r>
              <a:rPr lang="es-ES_tradnl" sz="1200" dirty="0" err="1" smtClean="0">
                <a:latin typeface="Arial Narrow" pitchFamily="34" charset="0"/>
              </a:rPr>
              <a:t>Xij</a:t>
            </a:r>
            <a:r>
              <a:rPr lang="es-ES_tradnl" sz="1200" dirty="0" smtClean="0">
                <a:latin typeface="Arial Narrow" pitchFamily="34" charset="0"/>
              </a:rPr>
              <a:t> </a:t>
            </a:r>
            <a:r>
              <a:rPr lang="es-ES_tradnl" sz="1200" dirty="0">
                <a:latin typeface="Arial Narrow" pitchFamily="34" charset="0"/>
              </a:rPr>
              <a:t>= # de consultores que viajan del origen i al destino j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dirty="0">
                <a:latin typeface="Arial Narrow" pitchFamily="34" charset="0"/>
              </a:rPr>
              <a:t> </a:t>
            </a:r>
            <a:r>
              <a:rPr lang="es-ES_tradnl" sz="1200" b="1" dirty="0" smtClean="0">
                <a:latin typeface="Arial Narrow" pitchFamily="34" charset="0"/>
              </a:rPr>
              <a:t>II</a:t>
            </a:r>
            <a:r>
              <a:rPr lang="es-ES_tradnl" sz="1200" b="1" dirty="0">
                <a:latin typeface="Arial Narrow" pitchFamily="34" charset="0"/>
              </a:rPr>
              <a:t>) </a:t>
            </a:r>
            <a:r>
              <a:rPr lang="es-ES_tradnl" sz="1200" b="1" dirty="0" err="1">
                <a:latin typeface="Arial Narrow" pitchFamily="34" charset="0"/>
              </a:rPr>
              <a:t>Identificacion</a:t>
            </a:r>
            <a:r>
              <a:rPr lang="es-ES_tradnl" sz="1200" b="1" dirty="0">
                <a:latin typeface="Arial Narrow" pitchFamily="34" charset="0"/>
              </a:rPr>
              <a:t> de la </a:t>
            </a:r>
            <a:r>
              <a:rPr lang="es-ES_tradnl" sz="1200" b="1" dirty="0" err="1">
                <a:latin typeface="Arial Narrow" pitchFamily="34" charset="0"/>
              </a:rPr>
              <a:t>funcion</a:t>
            </a:r>
            <a:r>
              <a:rPr lang="es-ES_tradnl" sz="1200" b="1" dirty="0">
                <a:latin typeface="Arial Narrow" pitchFamily="34" charset="0"/>
              </a:rPr>
              <a:t> objetivo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dirty="0">
                <a:latin typeface="Arial Narrow" pitchFamily="34" charset="0"/>
              </a:rPr>
              <a:t> </a:t>
            </a:r>
            <a:r>
              <a:rPr lang="es-ES_tradnl" sz="1200" dirty="0" smtClean="0">
                <a:latin typeface="Arial Narrow" pitchFamily="34" charset="0"/>
              </a:rPr>
              <a:t>Max 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dirty="0">
                <a:latin typeface="Arial Narrow" pitchFamily="34" charset="0"/>
              </a:rPr>
              <a:t>540X11+300X12+420X13+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dirty="0">
                <a:latin typeface="Arial Narrow" pitchFamily="34" charset="0"/>
              </a:rPr>
              <a:t> </a:t>
            </a:r>
            <a:r>
              <a:rPr lang="es-ES_tradnl" sz="1200" dirty="0" smtClean="0">
                <a:latin typeface="Arial Narrow" pitchFamily="34" charset="0"/>
              </a:rPr>
              <a:t>500X21+330X22+330X23+</a:t>
            </a:r>
            <a:r>
              <a:rPr lang="es-ES_tradnl" sz="1200" dirty="0">
                <a:latin typeface="Arial Narrow" pitchFamily="34" charset="0"/>
              </a:rPr>
              <a:t> 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dirty="0" smtClean="0">
                <a:latin typeface="Arial Narrow" pitchFamily="34" charset="0"/>
              </a:rPr>
              <a:t>520X31+310X32+350X33</a:t>
            </a:r>
            <a:r>
              <a:rPr lang="es-ES_tradnl" sz="1200" dirty="0">
                <a:latin typeface="Arial Narrow" pitchFamily="34" charset="0"/>
              </a:rPr>
              <a:t> 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b="1" dirty="0">
                <a:latin typeface="Arial Narrow" pitchFamily="34" charset="0"/>
              </a:rPr>
              <a:t>III) </a:t>
            </a:r>
            <a:r>
              <a:rPr lang="es-ES_tradnl" sz="1200" b="1" dirty="0" err="1">
                <a:latin typeface="Arial Narrow" pitchFamily="34" charset="0"/>
              </a:rPr>
              <a:t>Identificacion</a:t>
            </a:r>
            <a:r>
              <a:rPr lang="es-ES_tradnl" sz="1200" b="1" dirty="0">
                <a:latin typeface="Arial Narrow" pitchFamily="34" charset="0"/>
              </a:rPr>
              <a:t> de las restricciones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dirty="0">
                <a:latin typeface="Arial Narrow" pitchFamily="34" charset="0"/>
              </a:rPr>
              <a:t> </a:t>
            </a:r>
            <a:r>
              <a:rPr lang="es-ES_tradnl" sz="1200" dirty="0" smtClean="0">
                <a:latin typeface="Arial Narrow" pitchFamily="34" charset="0"/>
              </a:rPr>
              <a:t>X11+X12+X13 </a:t>
            </a:r>
            <a:r>
              <a:rPr lang="es-ES_tradnl" sz="1200" dirty="0">
                <a:latin typeface="Arial Narrow" pitchFamily="34" charset="0"/>
              </a:rPr>
              <a:t>≤ </a:t>
            </a:r>
            <a:r>
              <a:rPr lang="es-ES_tradnl" sz="1200" dirty="0" smtClean="0">
                <a:latin typeface="Arial Narrow" pitchFamily="34" charset="0"/>
              </a:rPr>
              <a:t>2</a:t>
            </a:r>
            <a:r>
              <a:rPr lang="es-ES_tradnl" sz="1200" dirty="0">
                <a:latin typeface="Arial Narrow" pitchFamily="34" charset="0"/>
              </a:rPr>
              <a:t> 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dirty="0">
                <a:latin typeface="Arial Narrow" pitchFamily="34" charset="0"/>
              </a:rPr>
              <a:t>X21+X22+X23 ≤ </a:t>
            </a:r>
            <a:r>
              <a:rPr lang="es-ES_tradnl" sz="1200" dirty="0" smtClean="0">
                <a:latin typeface="Arial Narrow" pitchFamily="34" charset="0"/>
              </a:rPr>
              <a:t>1</a:t>
            </a:r>
            <a:r>
              <a:rPr lang="es-ES_tradnl" sz="1200" dirty="0">
                <a:latin typeface="Arial Narrow" pitchFamily="34" charset="0"/>
              </a:rPr>
              <a:t> 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dirty="0">
                <a:latin typeface="Arial Narrow" pitchFamily="34" charset="0"/>
              </a:rPr>
              <a:t>X31+X32+X33 ≤ </a:t>
            </a:r>
            <a:r>
              <a:rPr lang="es-ES_tradnl" sz="1200" dirty="0" smtClean="0">
                <a:latin typeface="Arial Narrow" pitchFamily="34" charset="0"/>
              </a:rPr>
              <a:t>4</a:t>
            </a:r>
            <a:r>
              <a:rPr lang="es-ES_tradnl" sz="1200" dirty="0">
                <a:latin typeface="Arial Narrow" pitchFamily="34" charset="0"/>
              </a:rPr>
              <a:t> 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dirty="0">
                <a:latin typeface="Arial Narrow" pitchFamily="34" charset="0"/>
              </a:rPr>
              <a:t>X11+X21+X31 = </a:t>
            </a:r>
            <a:r>
              <a:rPr lang="es-ES_tradnl" sz="1200" dirty="0" smtClean="0">
                <a:latin typeface="Arial Narrow" pitchFamily="34" charset="0"/>
              </a:rPr>
              <a:t>3</a:t>
            </a:r>
            <a:r>
              <a:rPr lang="es-ES_tradnl" sz="1200" dirty="0">
                <a:latin typeface="Arial Narrow" pitchFamily="34" charset="0"/>
              </a:rPr>
              <a:t> 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dirty="0">
                <a:latin typeface="Arial Narrow" pitchFamily="34" charset="0"/>
              </a:rPr>
              <a:t>X12+X22+X32 = </a:t>
            </a:r>
            <a:r>
              <a:rPr lang="es-ES_tradnl" sz="1200" dirty="0" smtClean="0">
                <a:latin typeface="Arial Narrow" pitchFamily="34" charset="0"/>
              </a:rPr>
              <a:t>2</a:t>
            </a:r>
            <a:r>
              <a:rPr lang="es-ES_tradnl" sz="1200" dirty="0">
                <a:latin typeface="Arial Narrow" pitchFamily="34" charset="0"/>
              </a:rPr>
              <a:t> 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dirty="0">
                <a:latin typeface="Arial Narrow" pitchFamily="34" charset="0"/>
              </a:rPr>
              <a:t>X13+X23+X33 = </a:t>
            </a:r>
            <a:r>
              <a:rPr lang="es-ES_tradnl" sz="1200" dirty="0" smtClean="0">
                <a:latin typeface="Arial Narrow" pitchFamily="34" charset="0"/>
              </a:rPr>
              <a:t>1</a:t>
            </a:r>
            <a:r>
              <a:rPr lang="es-ES_tradnl" sz="1200" dirty="0">
                <a:latin typeface="Arial Narrow" pitchFamily="34" charset="0"/>
              </a:rPr>
              <a:t> </a:t>
            </a:r>
            <a:endParaRPr lang="es-ES" sz="1200" dirty="0">
              <a:latin typeface="Arial Narrow" pitchFamily="34" charset="0"/>
            </a:endParaRPr>
          </a:p>
          <a:p>
            <a:r>
              <a:rPr lang="es-ES_tradnl" sz="1200" dirty="0" err="1">
                <a:latin typeface="Arial Narrow" pitchFamily="34" charset="0"/>
              </a:rPr>
              <a:t>Xij</a:t>
            </a:r>
            <a:r>
              <a:rPr lang="es-ES_tradnl" sz="1200" dirty="0">
                <a:latin typeface="Arial Narrow" pitchFamily="34" charset="0"/>
              </a:rPr>
              <a:t> ≥ 0 ; </a:t>
            </a:r>
            <a:r>
              <a:rPr lang="es-ES_tradnl" sz="1200" dirty="0" smtClean="0">
                <a:latin typeface="Arial Narrow" pitchFamily="34" charset="0"/>
              </a:rPr>
              <a:t>entero</a:t>
            </a:r>
            <a:endParaRPr kumimoji="0" lang="es-P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3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214438"/>
            <a:ext cx="7572428" cy="5357812"/>
          </a:xfrm>
        </p:spPr>
        <p:txBody>
          <a:bodyPr>
            <a:normAutofit/>
          </a:bodyPr>
          <a:lstStyle/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None/>
            </a:pPr>
            <a:r>
              <a:rPr lang="es-ES" b="1" dirty="0" smtClean="0">
                <a:solidFill>
                  <a:schemeClr val="tx2"/>
                </a:solidFill>
                <a:latin typeface="Arial Narrow" pitchFamily="34" charset="0"/>
              </a:rPr>
              <a:t>Desarrollo de un modelo matemático 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b="1" dirty="0" smtClean="0">
                <a:latin typeface="Arial Narrow" pitchFamily="34" charset="0"/>
              </a:rPr>
              <a:t>Paso 1</a:t>
            </a:r>
            <a:r>
              <a:rPr lang="es-ES" dirty="0" smtClean="0">
                <a:latin typeface="Arial Narrow" pitchFamily="34" charset="0"/>
              </a:rPr>
              <a:t>.- Identificar las variables de decisión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		¿Sobre qué tengo control?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		¿Qué es lo que hay que decidir?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		¿Cuál sería una respuesta válida del caso?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b="1" dirty="0" smtClean="0">
                <a:latin typeface="Arial Narrow" pitchFamily="34" charset="0"/>
              </a:rPr>
              <a:t>Paso 2</a:t>
            </a:r>
            <a:r>
              <a:rPr lang="es-ES" dirty="0" smtClean="0">
                <a:latin typeface="Arial Narrow" pitchFamily="34" charset="0"/>
              </a:rPr>
              <a:t>.- Identificar la función objetivo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		¿Qué pretendemos conseguir?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		¿qué me interesaría más?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b="1" dirty="0" smtClean="0">
                <a:latin typeface="Arial Narrow" pitchFamily="34" charset="0"/>
              </a:rPr>
              <a:t>Paso 3</a:t>
            </a:r>
            <a:r>
              <a:rPr lang="es-ES" dirty="0" smtClean="0">
                <a:latin typeface="Arial Narrow" pitchFamily="34" charset="0"/>
              </a:rPr>
              <a:t>.- Identificar las restricciones o factores que limitan la decisión, recursos disponibles (trabajadores, máquinas, material), fechas límite, naturaleza de las variables (no negatividad, enteras, binarias).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b="1" dirty="0" smtClean="0">
                <a:latin typeface="Arial Narrow" pitchFamily="34" charset="0"/>
              </a:rPr>
              <a:t>Paso 4</a:t>
            </a:r>
            <a:r>
              <a:rPr lang="es-ES" dirty="0" smtClean="0">
                <a:latin typeface="Arial Narrow" pitchFamily="34" charset="0"/>
              </a:rPr>
              <a:t>.- Traducción de los elementos básicos a un modelo matemático.</a:t>
            </a:r>
          </a:p>
        </p:txBody>
      </p:sp>
      <p:sp>
        <p:nvSpPr>
          <p:cNvPr id="6" name="Rectangle 19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547813" y="404813"/>
            <a:ext cx="6985000" cy="7381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Metodología </a:t>
            </a: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de la I.O.</a:t>
            </a:r>
            <a:endParaRPr lang="es-PE" kern="1200" dirty="0" smtClean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52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2571736" y="1285861"/>
            <a:ext cx="6032514" cy="5572140"/>
          </a:xfrm>
        </p:spPr>
        <p:txBody>
          <a:bodyPr/>
          <a:lstStyle/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b="1" dirty="0" smtClean="0">
                <a:solidFill>
                  <a:schemeClr val="tx2"/>
                </a:solidFill>
                <a:latin typeface="Arial Narrow" pitchFamily="34" charset="0"/>
              </a:rPr>
              <a:t>Resolución del modelo 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" dirty="0" smtClean="0">
                <a:latin typeface="Arial Narrow" pitchFamily="34" charset="0"/>
              </a:rPr>
              <a:t>Es resolver el modelo usando una técnica adecuada, es decir obtener valores numéricos para la variable de decisión. 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Es determinar los valores de las variables de decisión de modo que la solución sea óptima (o satisfactoria) sujeta a las restricciones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Puede haber distintos algoritmos y formas de aplicarlos.</a:t>
            </a:r>
            <a:r>
              <a:rPr lang="es-MX" dirty="0" smtClean="0">
                <a:latin typeface="Arial Narrow" pitchFamily="34" charset="0"/>
              </a:rPr>
              <a:t>En esta parte se usa el Software LINDO, que puede resolver modelos de hasta 200,000 variables y 50,000 restricciones. 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</a:pPr>
            <a:endParaRPr lang="es-PE" b="1" dirty="0" smtClean="0">
              <a:latin typeface="Arial Narrow" pitchFamily="34" charset="0"/>
            </a:endParaRPr>
          </a:p>
        </p:txBody>
      </p:sp>
      <p:sp>
        <p:nvSpPr>
          <p:cNvPr id="5" name="Rectangle 19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547813" y="404813"/>
            <a:ext cx="6985000" cy="7381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Metodología </a:t>
            </a: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de la I.O.</a:t>
            </a:r>
            <a:endParaRPr lang="es-PE" kern="1200" dirty="0" smtClean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5604" name="Picture 4" descr="capture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071678"/>
            <a:ext cx="2500331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2545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2571736" y="1214438"/>
            <a:ext cx="6038864" cy="5643562"/>
          </a:xfrm>
        </p:spPr>
        <p:txBody>
          <a:bodyPr>
            <a:normAutofit/>
          </a:bodyPr>
          <a:lstStyle/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  <a:defRPr/>
            </a:pPr>
            <a:r>
              <a:rPr lang="es-ES" b="1" dirty="0" smtClean="0">
                <a:solidFill>
                  <a:schemeClr val="tx2"/>
                </a:solidFill>
                <a:latin typeface="Arial Narrow" pitchFamily="34" charset="0"/>
              </a:rPr>
              <a:t>Resolución del modelo 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  <a:defRPr/>
            </a:pPr>
            <a:r>
              <a:rPr lang="es-ES" b="1" dirty="0" smtClean="0">
                <a:latin typeface="Arial Narrow" pitchFamily="34" charset="0"/>
              </a:rPr>
              <a:t>Paso 1</a:t>
            </a:r>
            <a:r>
              <a:rPr lang="es-ES" dirty="0" smtClean="0">
                <a:latin typeface="Arial Narrow" pitchFamily="34" charset="0"/>
              </a:rPr>
              <a:t>.- Elegir la técnica de resolución adecuada, creación o heurísticos.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  <a:defRPr/>
            </a:pPr>
            <a:r>
              <a:rPr lang="es-ES" b="1" dirty="0" smtClean="0">
                <a:latin typeface="Arial Narrow" pitchFamily="34" charset="0"/>
              </a:rPr>
              <a:t>Paso 2</a:t>
            </a:r>
            <a:r>
              <a:rPr lang="es-ES" dirty="0" smtClean="0">
                <a:latin typeface="Arial Narrow" pitchFamily="34" charset="0"/>
              </a:rPr>
              <a:t>.- Generar las soluciones del modelo usando programas de ordenador, hojas de cálculo.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  <a:defRPr/>
            </a:pPr>
            <a:r>
              <a:rPr lang="es-ES" b="1" dirty="0" smtClean="0">
                <a:latin typeface="Arial Narrow" pitchFamily="34" charset="0"/>
              </a:rPr>
              <a:t>Paso 3.</a:t>
            </a:r>
            <a:r>
              <a:rPr lang="es-ES" dirty="0" smtClean="0">
                <a:latin typeface="Arial Narrow" pitchFamily="34" charset="0"/>
              </a:rPr>
              <a:t>- Comprobar/validar los resultados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  <a:defRPr/>
            </a:pPr>
            <a:r>
              <a:rPr lang="es-ES" dirty="0" smtClean="0">
                <a:latin typeface="Arial Narrow" pitchFamily="34" charset="0"/>
              </a:rPr>
              <a:t>Probar la solución en el entorno real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  <a:defRPr/>
            </a:pPr>
            <a:r>
              <a:rPr lang="es-ES" b="1" dirty="0" smtClean="0">
                <a:latin typeface="Arial Narrow" pitchFamily="34" charset="0"/>
              </a:rPr>
              <a:t>Paso 4</a:t>
            </a:r>
            <a:r>
              <a:rPr lang="es-ES" dirty="0" smtClean="0">
                <a:latin typeface="Arial Narrow" pitchFamily="34" charset="0"/>
              </a:rPr>
              <a:t>.- Si los resultados son inaceptables, revisar el modelo, comprobar exactitud, revisar restricciones.</a:t>
            </a:r>
          </a:p>
          <a:p>
            <a:pPr marL="533400" lvl="1" indent="9525" algn="just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SzPct val="50000"/>
              <a:buFontTx/>
              <a:buNone/>
              <a:defRPr/>
            </a:pPr>
            <a:r>
              <a:rPr lang="es-ES" b="1" dirty="0" smtClean="0">
                <a:latin typeface="Arial Narrow" pitchFamily="34" charset="0"/>
              </a:rPr>
              <a:t>Paso 5</a:t>
            </a:r>
            <a:r>
              <a:rPr lang="es-ES" dirty="0" smtClean="0">
                <a:latin typeface="Arial Narrow" pitchFamily="34" charset="0"/>
              </a:rPr>
              <a:t>.- Realizar análisis de sensibilidad. Analizar adaptaciones en la solución propuesta frente a posibles cambios.</a:t>
            </a:r>
          </a:p>
          <a:p>
            <a:pPr lvl="1" algn="just">
              <a:spcBef>
                <a:spcPct val="0"/>
              </a:spcBef>
              <a:buFontTx/>
              <a:buNone/>
              <a:defRPr/>
            </a:pPr>
            <a:endParaRPr lang="es-ES" sz="2400" dirty="0" smtClean="0"/>
          </a:p>
        </p:txBody>
      </p:sp>
      <p:sp>
        <p:nvSpPr>
          <p:cNvPr id="6" name="Rectangle 19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547813" y="404813"/>
            <a:ext cx="6985000" cy="7381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Metodología </a:t>
            </a: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de la I.O.</a:t>
            </a:r>
            <a:endParaRPr lang="es-PE" kern="1200" dirty="0" smtClean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Picture 14" descr="conferenceroom_meeting_md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71744"/>
            <a:ext cx="200374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7004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3000364" y="1214438"/>
            <a:ext cx="5610236" cy="5500687"/>
          </a:xfrm>
        </p:spPr>
        <p:txBody>
          <a:bodyPr/>
          <a:lstStyle/>
          <a:p>
            <a:pPr marL="0" lvl="1" algn="just">
              <a:spcBef>
                <a:spcPct val="0"/>
              </a:spcBef>
              <a:buFontTx/>
              <a:buNone/>
            </a:pPr>
            <a:r>
              <a:rPr lang="es-ES" b="1" dirty="0" smtClean="0">
                <a:solidFill>
                  <a:schemeClr val="tx2"/>
                </a:solidFill>
                <a:latin typeface="Arial Narrow" pitchFamily="34" charset="0"/>
              </a:rPr>
              <a:t>Verificación y validación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Eliminación de errores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Comprobación de que el modelo se adapta a la realidad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r>
              <a:rPr lang="es-ES" b="1" dirty="0" smtClean="0">
                <a:solidFill>
                  <a:schemeClr val="tx2"/>
                </a:solidFill>
                <a:latin typeface="Arial Narrow" pitchFamily="34" charset="0"/>
              </a:rPr>
              <a:t>Interpretación y análisis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Robustez de la solución óptima obtenida: Análisis de sensibilidad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Detección de soluciones cuasi-óptimas atractivas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r>
              <a:rPr lang="es-ES" b="1" dirty="0" smtClean="0">
                <a:solidFill>
                  <a:schemeClr val="tx2"/>
                </a:solidFill>
                <a:latin typeface="Arial Narrow" pitchFamily="34" charset="0"/>
              </a:rPr>
              <a:t>Implementación de resultados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Sistema de ayuda y mantenimiento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Documentación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r>
              <a:rPr lang="es-ES_tradnl" dirty="0" smtClean="0">
                <a:latin typeface="Arial Narrow" pitchFamily="34" charset="0"/>
              </a:rPr>
              <a:t>Formación de usuarios</a:t>
            </a:r>
          </a:p>
          <a:p>
            <a:pPr marL="0" lvl="1" algn="just">
              <a:spcBef>
                <a:spcPct val="0"/>
              </a:spcBef>
              <a:buFontTx/>
              <a:buNone/>
            </a:pPr>
            <a:endParaRPr lang="es-ES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marL="0" lvl="1" algn="just">
              <a:spcBef>
                <a:spcPct val="0"/>
              </a:spcBef>
              <a:buFontTx/>
              <a:buNone/>
            </a:pPr>
            <a:endParaRPr lang="es-ES_tradnl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marL="0" lvl="1" algn="just">
              <a:spcBef>
                <a:spcPct val="0"/>
              </a:spcBef>
              <a:buFontTx/>
              <a:buNone/>
            </a:pPr>
            <a:endParaRPr lang="es-ES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" name="Rectangle 19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547813" y="404813"/>
            <a:ext cx="6985000" cy="7381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Metodología </a:t>
            </a:r>
            <a:r>
              <a:rPr lang="es-ES_tradnl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de la I.O.</a:t>
            </a:r>
            <a:endParaRPr lang="es-PE" kern="1200" dirty="0" smtClean="0">
              <a:solidFill>
                <a:schemeClr val="tx2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Picture 4" descr="f_pr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2500313"/>
            <a:ext cx="18827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3269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373737"/>
      </a:dk1>
      <a:lt1>
        <a:sysClr val="window" lastClr="F5F5F5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373737"/>
      </a:dk1>
      <a:lt1>
        <a:sysClr val="window" lastClr="F5F5F5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457</Words>
  <Application>Microsoft Office PowerPoint</Application>
  <PresentationFormat>Presentación en pantalla (4:3)</PresentationFormat>
  <Paragraphs>100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Concurrencia</vt:lpstr>
      <vt:lpstr>Metodología de la I.O.</vt:lpstr>
      <vt:lpstr>Metodología de la I.O.</vt:lpstr>
      <vt:lpstr>Metodología de la I.O.</vt:lpstr>
      <vt:lpstr>Metodología de la I.O.</vt:lpstr>
      <vt:lpstr>Metodología de la I.O.</vt:lpstr>
      <vt:lpstr>Metodología de la I.O.</vt:lpstr>
      <vt:lpstr>Metodología de la I.O.</vt:lpstr>
      <vt:lpstr>Metodología de la I.O.</vt:lpstr>
      <vt:lpstr>Metodología de la I.O.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 de la I.O.</dc:title>
  <dc:creator>KALIN</dc:creator>
  <cp:lastModifiedBy>KALIN</cp:lastModifiedBy>
  <cp:revision>1</cp:revision>
  <dcterms:created xsi:type="dcterms:W3CDTF">2012-08-30T22:49:21Z</dcterms:created>
  <dcterms:modified xsi:type="dcterms:W3CDTF">2012-08-30T22:50:26Z</dcterms:modified>
</cp:coreProperties>
</file>