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7" r:id="rId17"/>
    <p:sldId id="269" r:id="rId18"/>
    <p:sldId id="273" r:id="rId19"/>
    <p:sldId id="270" r:id="rId20"/>
    <p:sldId id="271" r:id="rId21"/>
    <p:sldId id="274" r:id="rId22"/>
    <p:sldId id="276" r:id="rId23"/>
    <p:sldId id="275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36CA8-CD5F-4D55-B3FB-A402CD8719E8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F490F-DED6-40FD-A37D-503F9BAE6F19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76511-22F9-4FF4-9744-A79DE4B3117E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7EBF7-BF36-4AFB-AA86-67D23D62DD2E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6F117-5311-49E4-A68F-7AB9C61B1FCD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20694-A1AF-46A3-8299-702D17C1AAE5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A6E10-2896-4D8B-BDA0-9A738B3E4217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BD1F0-F80D-4D75-9387-0AE13A3506F1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647E4-D585-4B03-9768-72EF8F161E33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CD0DD-F918-4711-B677-1D0E0B7FF481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F3684-A6CA-4A86-9E15-AD32DBD5D1AA}" type="slidenum">
              <a:rPr lang="es-CL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folHlink"/>
            </a:gs>
            <a:gs pos="100000">
              <a:schemeClr val="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modificar el estilo de texto del patrón</a:t>
            </a:r>
          </a:p>
          <a:p>
            <a:pPr lvl="1"/>
            <a:r>
              <a:rPr lang="es-CL" smtClean="0"/>
              <a:t>Segundo nivel</a:t>
            </a:r>
          </a:p>
          <a:p>
            <a:pPr lvl="2"/>
            <a:r>
              <a:rPr lang="es-CL" smtClean="0"/>
              <a:t>Tercer nivel</a:t>
            </a:r>
          </a:p>
          <a:p>
            <a:pPr lvl="3"/>
            <a:r>
              <a:rPr lang="es-CL" smtClean="0"/>
              <a:t>Cuarto nivel</a:t>
            </a:r>
          </a:p>
          <a:p>
            <a:pPr lvl="4"/>
            <a:r>
              <a:rPr lang="es-C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52ECD1-BD88-4616-AAB3-D584682AF60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Cj039746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52875" cy="5229225"/>
          </a:xfrm>
          <a:prstGeom prst="rect">
            <a:avLst/>
          </a:prstGeom>
          <a:noFill/>
        </p:spPr>
      </p:pic>
      <p:pic>
        <p:nvPicPr>
          <p:cNvPr id="30723" name="Picture 3" descr="MCj033573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482850"/>
            <a:ext cx="4716462" cy="437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0" y="333375"/>
            <a:ext cx="7632700" cy="3600450"/>
          </a:xfrm>
          <a:prstGeom prst="wedgeEllipseCallout">
            <a:avLst>
              <a:gd name="adj1" fmla="val 30843"/>
              <a:gd name="adj2" fmla="val 639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3200"/>
              <a:t>Repasemos:</a:t>
            </a:r>
          </a:p>
          <a:p>
            <a:pPr algn="ctr"/>
            <a:endParaRPr lang="es-ES" sz="3200"/>
          </a:p>
          <a:p>
            <a:pPr algn="ctr"/>
            <a:r>
              <a:rPr lang="es-ES" sz="3200"/>
              <a:t>Si tengo los siguientes factores, 2 y 4, el producto de estos factores es 8</a:t>
            </a:r>
            <a:endParaRPr lang="es-CL" sz="3200"/>
          </a:p>
        </p:txBody>
      </p:sp>
      <p:pic>
        <p:nvPicPr>
          <p:cNvPr id="10243" name="Picture 3" descr="MMj0356792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005263"/>
            <a:ext cx="2395537" cy="2395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684213" y="1557338"/>
            <a:ext cx="7200900" cy="2808287"/>
          </a:xfrm>
          <a:prstGeom prst="wedgeRoundRectCallout">
            <a:avLst>
              <a:gd name="adj1" fmla="val -5315"/>
              <a:gd name="adj2" fmla="val 8583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3600"/>
              <a:t>Ahora practica tu</a:t>
            </a:r>
          </a:p>
          <a:p>
            <a:pPr algn="ctr"/>
            <a:endParaRPr lang="es-ES" sz="3600"/>
          </a:p>
          <a:p>
            <a:pPr algn="ctr"/>
            <a:r>
              <a:rPr lang="es-ES" sz="3600"/>
              <a:t>Si tienes dos factores, 4 y 5. El producto de estos es _____</a:t>
            </a:r>
            <a:endParaRPr lang="es-CL" sz="3600"/>
          </a:p>
        </p:txBody>
      </p:sp>
      <p:pic>
        <p:nvPicPr>
          <p:cNvPr id="9219" name="Picture 3" descr="MMj0365304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4097338"/>
            <a:ext cx="2376488" cy="2376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 descr="Vertical estrecha"/>
          <p:cNvSpPr>
            <a:spLocks noChangeArrowheads="1" noChangeShapeType="1" noTextEdit="1"/>
          </p:cNvSpPr>
          <p:nvPr/>
        </p:nvSpPr>
        <p:spPr bwMode="auto">
          <a:xfrm>
            <a:off x="1908175" y="1628775"/>
            <a:ext cx="5688013" cy="331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s-E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68313" y="0"/>
            <a:ext cx="7704137" cy="3744913"/>
          </a:xfrm>
          <a:prstGeom prst="wedgeRectCallout">
            <a:avLst>
              <a:gd name="adj1" fmla="val -2403"/>
              <a:gd name="adj2" fmla="val 756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3200"/>
              <a:t>Ahora que ya sabes esto realizaremos una multiplicación de diferente manera:</a:t>
            </a:r>
          </a:p>
          <a:p>
            <a:pPr algn="ctr"/>
            <a:endParaRPr lang="es-ES" sz="3200"/>
          </a:p>
          <a:p>
            <a:pPr algn="ctr"/>
            <a:endParaRPr lang="es-CL" sz="3200"/>
          </a:p>
        </p:txBody>
      </p:sp>
      <p:pic>
        <p:nvPicPr>
          <p:cNvPr id="7171" name="Picture 3" descr="Lám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125538"/>
            <a:ext cx="576103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MMj0365295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81513"/>
            <a:ext cx="2376488" cy="2376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Mj0356715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3573463"/>
            <a:ext cx="1889125" cy="1889125"/>
          </a:xfrm>
          <a:prstGeom prst="rect">
            <a:avLst/>
          </a:prstGeom>
          <a:noFill/>
        </p:spPr>
      </p:pic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68313" y="404813"/>
            <a:ext cx="6264275" cy="2374900"/>
          </a:xfrm>
          <a:prstGeom prst="wedgeRoundRectCallout">
            <a:avLst>
              <a:gd name="adj1" fmla="val 45083"/>
              <a:gd name="adj2" fmla="val 776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4000"/>
              <a:t>Ahora te explicaré cómo mi amiga realizó la multiplicación.</a:t>
            </a:r>
            <a:endParaRPr lang="es-CL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7" name="Picture 11" descr="MMj0356784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581525"/>
            <a:ext cx="1943100" cy="1943100"/>
          </a:xfrm>
          <a:prstGeom prst="rect">
            <a:avLst/>
          </a:prstGeom>
          <a:noFill/>
        </p:spPr>
      </p:pic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0" y="0"/>
            <a:ext cx="8459788" cy="3527425"/>
          </a:xfrm>
          <a:prstGeom prst="wedgeRoundRectCallout">
            <a:avLst>
              <a:gd name="adj1" fmla="val -13690"/>
              <a:gd name="adj2" fmla="val 1026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/>
              <a:t>Regla número 1: </a:t>
            </a:r>
          </a:p>
          <a:p>
            <a:r>
              <a:rPr lang="es-ES" sz="3600"/>
              <a:t>SE COMIENZA  MULTIPLICANDO LOS SIGUIENTES FACTORES:</a:t>
            </a:r>
          </a:p>
          <a:p>
            <a:r>
              <a:rPr lang="es-ES" sz="3600"/>
              <a:t>LAS UNIDADES CON LAS UNIDADES</a:t>
            </a:r>
            <a:endParaRPr lang="es-CL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908175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1</a:t>
            </a:r>
            <a:endParaRPr lang="es-CL" sz="60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76600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2</a:t>
            </a:r>
            <a:endParaRPr lang="es-CL" sz="60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300788" y="3213100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4</a:t>
            </a:r>
            <a:endParaRPr lang="es-CL" sz="6000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5076825" y="3644900"/>
            <a:ext cx="288925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973138" y="458152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276600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908175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chemeClr val="accent2"/>
                </a:solidFill>
              </a:rPr>
              <a:t>D</a:t>
            </a:r>
            <a:endParaRPr lang="es-CL" sz="6000">
              <a:solidFill>
                <a:schemeClr val="accent2"/>
              </a:solidFill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300788" y="1989138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5" grpId="0" animBg="1"/>
      <p:bldP spid="5126" grpId="0" animBg="1"/>
      <p:bldP spid="5127" grpId="0" animBg="1"/>
      <p:bldP spid="5130" grpId="0" animBg="1"/>
      <p:bldP spid="5131" grpId="0" animBg="1"/>
      <p:bldP spid="51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908175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1</a:t>
            </a:r>
            <a:endParaRPr lang="es-CL" sz="600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276600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2</a:t>
            </a:r>
            <a:endParaRPr lang="es-CL" sz="60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300788" y="3213100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4</a:t>
            </a:r>
            <a:endParaRPr lang="es-CL" sz="600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076825" y="3644900"/>
            <a:ext cx="288925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73138" y="458152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908175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chemeClr val="accent2"/>
                </a:solidFill>
              </a:rPr>
              <a:t>D</a:t>
            </a:r>
            <a:endParaRPr lang="es-CL" sz="6000">
              <a:solidFill>
                <a:schemeClr val="accent2"/>
              </a:solidFill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300788" y="1989138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10512978">
            <a:off x="3132138" y="692150"/>
            <a:ext cx="4029075" cy="981075"/>
          </a:xfrm>
          <a:prstGeom prst="curvedUpArrow">
            <a:avLst>
              <a:gd name="adj1" fmla="val 55119"/>
              <a:gd name="adj2" fmla="val 13725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258888" y="1844675"/>
            <a:ext cx="2520950" cy="2663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9600"/>
              <a:t>4</a:t>
            </a:r>
            <a:endParaRPr lang="es-CL" sz="9600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651500" y="1844675"/>
            <a:ext cx="2592388" cy="2663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9600"/>
              <a:t>2</a:t>
            </a:r>
            <a:endParaRPr lang="es-CL" sz="9600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4500563" y="2852738"/>
            <a:ext cx="647700" cy="7921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nimBg="1"/>
      <p:bldP spid="19468" grpId="0" animBg="1"/>
      <p:bldP spid="194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708400" y="2060575"/>
            <a:ext cx="2520950" cy="2663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5000"/>
              <a:t>8</a:t>
            </a:r>
            <a:endParaRPr lang="es-CL"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MCj039674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2636838"/>
            <a:ext cx="2927350" cy="3282950"/>
          </a:xfrm>
          <a:prstGeom prst="rect">
            <a:avLst/>
          </a:prstGeom>
          <a:noFill/>
        </p:spPr>
      </p:pic>
      <p:pic>
        <p:nvPicPr>
          <p:cNvPr id="31747" name="Picture 3" descr="MCj00889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813"/>
            <a:ext cx="4392613" cy="4376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908175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1</a:t>
            </a:r>
            <a:endParaRPr lang="es-CL" sz="600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76600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2</a:t>
            </a:r>
            <a:endParaRPr lang="es-CL" sz="60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300788" y="3213100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4</a:t>
            </a:r>
            <a:endParaRPr lang="es-CL" sz="6000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5076825" y="3644900"/>
            <a:ext cx="288925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973138" y="458152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76600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908175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chemeClr val="accent2"/>
                </a:solidFill>
              </a:rPr>
              <a:t>D</a:t>
            </a:r>
            <a:endParaRPr lang="es-CL" sz="6000">
              <a:solidFill>
                <a:schemeClr val="accent2"/>
              </a:solidFill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300788" y="1989138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10512978">
            <a:off x="3135313" y="1079500"/>
            <a:ext cx="3584575" cy="566738"/>
          </a:xfrm>
          <a:prstGeom prst="curvedUpArrow">
            <a:avLst>
              <a:gd name="adj1" fmla="val 84889"/>
              <a:gd name="adj2" fmla="val 2113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348038" y="4868863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8</a:t>
            </a:r>
            <a:endParaRPr lang="es-CL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Mj0356784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581525"/>
            <a:ext cx="1943100" cy="1943100"/>
          </a:xfrm>
          <a:prstGeom prst="rect">
            <a:avLst/>
          </a:prstGeom>
          <a:noFill/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0" y="0"/>
            <a:ext cx="8459788" cy="3527425"/>
          </a:xfrm>
          <a:prstGeom prst="wedgeRoundRectCallout">
            <a:avLst>
              <a:gd name="adj1" fmla="val -13690"/>
              <a:gd name="adj2" fmla="val 1026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/>
              <a:t>Regla número 2: </a:t>
            </a:r>
          </a:p>
          <a:p>
            <a:r>
              <a:rPr lang="es-ES" sz="3600"/>
              <a:t>LUEGO SE MULTIPLICA LOS SIGUIENTES FACTORES:</a:t>
            </a:r>
          </a:p>
          <a:p>
            <a:r>
              <a:rPr lang="es-ES" sz="3600"/>
              <a:t>LAS UNIDAD CON LA DECENA</a:t>
            </a:r>
            <a:endParaRPr lang="es-CL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908175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1</a:t>
            </a:r>
            <a:endParaRPr lang="es-CL" sz="600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76600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2</a:t>
            </a:r>
            <a:endParaRPr lang="es-CL" sz="60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300788" y="3213100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4</a:t>
            </a:r>
            <a:endParaRPr lang="es-CL" sz="6000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5076825" y="3644900"/>
            <a:ext cx="288925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73138" y="458152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276600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908175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chemeClr val="accent2"/>
                </a:solidFill>
              </a:rPr>
              <a:t>D</a:t>
            </a:r>
            <a:endParaRPr lang="es-CL" sz="6000">
              <a:solidFill>
                <a:schemeClr val="accent2"/>
              </a:solidFill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300788" y="1989138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348038" y="4868863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8</a:t>
            </a:r>
            <a:endParaRPr lang="es-CL" sz="6000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 rot="10512978">
            <a:off x="1476375" y="620713"/>
            <a:ext cx="5675313" cy="1212850"/>
          </a:xfrm>
          <a:prstGeom prst="curvedUpArrow">
            <a:avLst>
              <a:gd name="adj1" fmla="val 62803"/>
              <a:gd name="adj2" fmla="val 15638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9" grpId="0" animBg="1"/>
      <p:bldP spid="225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258888" y="1844675"/>
            <a:ext cx="2520950" cy="2663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9600"/>
              <a:t>4</a:t>
            </a:r>
            <a:endParaRPr lang="es-CL" sz="960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651500" y="1844675"/>
            <a:ext cx="2592388" cy="2663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9600"/>
              <a:t>1</a:t>
            </a:r>
            <a:endParaRPr lang="es-CL" sz="960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500563" y="2852738"/>
            <a:ext cx="647700" cy="7921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708400" y="2060575"/>
            <a:ext cx="2520950" cy="2663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9600"/>
              <a:t>4</a:t>
            </a:r>
            <a:endParaRPr lang="es-CL"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908175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1</a:t>
            </a:r>
            <a:endParaRPr lang="es-CL" sz="600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76600" y="3213100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2</a:t>
            </a:r>
            <a:endParaRPr lang="es-CL" sz="60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300788" y="3213100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4</a:t>
            </a:r>
            <a:endParaRPr lang="es-CL" sz="6000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5076825" y="3644900"/>
            <a:ext cx="288925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973138" y="458152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276600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908175" y="1989138"/>
            <a:ext cx="1008063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chemeClr val="accent2"/>
                </a:solidFill>
              </a:rPr>
              <a:t>D</a:t>
            </a:r>
            <a:endParaRPr lang="es-CL" sz="6000">
              <a:solidFill>
                <a:schemeClr val="accent2"/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300788" y="1989138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>
                <a:solidFill>
                  <a:srgbClr val="FF0000"/>
                </a:solidFill>
              </a:rPr>
              <a:t>U</a:t>
            </a:r>
            <a:endParaRPr lang="es-CL" sz="6000">
              <a:solidFill>
                <a:srgbClr val="FF0000"/>
              </a:solidFill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348038" y="4797425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8</a:t>
            </a:r>
            <a:endParaRPr lang="es-CL" sz="6000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 rot="10512978">
            <a:off x="1476375" y="620713"/>
            <a:ext cx="5675313" cy="1212850"/>
          </a:xfrm>
          <a:prstGeom prst="curvedUpArrow">
            <a:avLst>
              <a:gd name="adj1" fmla="val 62803"/>
              <a:gd name="adj2" fmla="val 15638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79613" y="4797425"/>
            <a:ext cx="1008062" cy="10795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6000"/>
              <a:t>4</a:t>
            </a:r>
            <a:endParaRPr lang="es-CL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0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6" grpId="0" animBg="1"/>
      <p:bldP spid="24587" grpId="0" animBg="1"/>
      <p:bldP spid="245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Mj0356784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581525"/>
            <a:ext cx="1943100" cy="1943100"/>
          </a:xfrm>
          <a:prstGeom prst="rect">
            <a:avLst/>
          </a:prstGeom>
          <a:noFill/>
        </p:spPr>
      </p:pic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0" y="0"/>
            <a:ext cx="8459788" cy="3527425"/>
          </a:xfrm>
          <a:prstGeom prst="wedgeRoundRectCallout">
            <a:avLst>
              <a:gd name="adj1" fmla="val -13690"/>
              <a:gd name="adj2" fmla="val 1026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/>
              <a:t>ENTONCES:</a:t>
            </a:r>
          </a:p>
          <a:p>
            <a:r>
              <a:rPr lang="es-ES" sz="3600"/>
              <a:t>EL PRODUCTO DE LOS FACTORES ES ______</a:t>
            </a:r>
            <a:endParaRPr lang="es-CL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03800" y="1989138"/>
            <a:ext cx="2520950" cy="2663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5000"/>
              <a:t>8</a:t>
            </a:r>
            <a:endParaRPr lang="es-CL" sz="96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051050" y="1989138"/>
            <a:ext cx="2520950" cy="26638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5000"/>
              <a:t>4</a:t>
            </a:r>
            <a:endParaRPr lang="es-CL"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76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76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0" grpId="1" animBg="1"/>
      <p:bldP spid="27651" grpId="0" animBg="1"/>
      <p:bldP spid="27651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Mj0356784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581525"/>
            <a:ext cx="1943100" cy="1943100"/>
          </a:xfrm>
          <a:prstGeom prst="rect">
            <a:avLst/>
          </a:prstGeom>
          <a:noFill/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0" y="0"/>
            <a:ext cx="8459788" cy="3933825"/>
          </a:xfrm>
          <a:prstGeom prst="wedgeRoundRectCallout">
            <a:avLst>
              <a:gd name="adj1" fmla="val -6597"/>
              <a:gd name="adj2" fmla="val 8284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3600"/>
              <a:t>AHORA SI TIENES ALGUNA DUDA, LEVANTA TU MANO Y PREGÚNTALE A LA PROFESORA,</a:t>
            </a:r>
            <a:br>
              <a:rPr lang="es-ES" sz="3600"/>
            </a:br>
            <a:r>
              <a:rPr lang="es-ES" sz="3600"/>
              <a:t>YA QUE ESTA SEMANA ESTAMOS PRÁCTICANDO EL VALOR DEL RESPETO.</a:t>
            </a:r>
            <a:endParaRPr lang="es-CL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silencio%2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Mj0356712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149725"/>
            <a:ext cx="1889125" cy="1889125"/>
          </a:xfrm>
          <a:prstGeom prst="rect">
            <a:avLst/>
          </a:prstGeom>
          <a:noFill/>
        </p:spPr>
      </p:pic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755650" y="765175"/>
            <a:ext cx="7200900" cy="2482850"/>
          </a:xfrm>
          <a:prstGeom prst="wedgeRoundRectCallout">
            <a:avLst>
              <a:gd name="adj1" fmla="val 26236"/>
              <a:gd name="adj2" fmla="val 9066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s-CL" sz="3600">
                <a:solidFill>
                  <a:schemeClr val="tx2"/>
                </a:solidFill>
              </a:rPr>
              <a:t>En este oportunidad, revisaremos otra operación matemática: la multiplicación.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7487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4000"/>
              <a:t>La multiplicación es una suma abreviada de sumandos iguales, que pueden repetirse muchas veces.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2293938"/>
            <a:ext cx="7980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L" sz="2400"/>
              <a:t>Por ejemplo, según esto, </a:t>
            </a:r>
            <a:r>
              <a:rPr lang="es-CL" sz="2400" b="1"/>
              <a:t>2 · 5 significa 5 </a:t>
            </a:r>
            <a:r>
              <a:rPr lang="es-CL" sz="4000" b="1"/>
              <a:t>veces</a:t>
            </a:r>
            <a:r>
              <a:rPr lang="es-CL" sz="2400" b="1"/>
              <a:t> el 2.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3141663"/>
            <a:ext cx="2443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L" sz="4000"/>
              <a:t>Entonces:</a:t>
            </a:r>
          </a:p>
        </p:txBody>
      </p:sp>
      <p:pic>
        <p:nvPicPr>
          <p:cNvPr id="3079" name="Picture 7" descr="Lám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725"/>
            <a:ext cx="91440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sz="4000"/>
              <a:t>Podemos graficarlo a través de conjuntos.</a:t>
            </a:r>
          </a:p>
          <a:p>
            <a:endParaRPr lang="es-CL" sz="4000"/>
          </a:p>
          <a:p>
            <a:r>
              <a:rPr lang="es-CL" sz="4000"/>
              <a:t>Utilizaremos estrellas.</a:t>
            </a:r>
          </a:p>
        </p:txBody>
      </p:sp>
      <p:pic>
        <p:nvPicPr>
          <p:cNvPr id="4099" name="Picture 3" descr="Lám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7563"/>
            <a:ext cx="9144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CL" sz="4000" b="1"/>
              <a:t>Elementos</a:t>
            </a:r>
            <a:endParaRPr lang="es-CL" sz="4000"/>
          </a:p>
          <a:p>
            <a:r>
              <a:rPr lang="es-CL" sz="4000"/>
              <a:t>En la multiplicación encontramos los siguientes elementos:</a:t>
            </a:r>
          </a:p>
          <a:p>
            <a:r>
              <a:rPr lang="es-CL" sz="4000"/>
              <a:t>- Los números que se multiplican se llaman </a:t>
            </a:r>
            <a:r>
              <a:rPr lang="es-CL" sz="4000" b="1"/>
              <a:t>factores</a:t>
            </a:r>
            <a:r>
              <a:rPr lang="es-CL" sz="4000"/>
              <a:t>.</a:t>
            </a:r>
            <a:br>
              <a:rPr lang="es-CL" sz="4000"/>
            </a:br>
            <a:r>
              <a:rPr lang="es-CL" sz="4000"/>
              <a:t>- El resultado se conoce como </a:t>
            </a:r>
            <a:r>
              <a:rPr lang="es-CL" sz="4000" b="1"/>
              <a:t>producto</a:t>
            </a:r>
            <a:r>
              <a:rPr lang="es-CL" sz="4000"/>
              <a:t>.</a:t>
            </a:r>
          </a:p>
        </p:txBody>
      </p:sp>
      <p:pic>
        <p:nvPicPr>
          <p:cNvPr id="13315" name="Picture 3" descr="Lám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637088"/>
            <a:ext cx="7161212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ám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116013" y="404813"/>
            <a:ext cx="7561262" cy="2447925"/>
          </a:xfrm>
          <a:prstGeom prst="wedgeRoundRectCallout">
            <a:avLst>
              <a:gd name="adj1" fmla="val -1583"/>
              <a:gd name="adj2" fmla="val 763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4000"/>
              <a:t>Entonces  el producto en la </a:t>
            </a:r>
          </a:p>
          <a:p>
            <a:r>
              <a:rPr lang="es-ES" sz="4000"/>
              <a:t>Multiplicación es lo mismo </a:t>
            </a:r>
          </a:p>
          <a:p>
            <a:r>
              <a:rPr lang="es-ES" sz="4000"/>
              <a:t>que decir resultado.</a:t>
            </a:r>
            <a:endParaRPr lang="es-CL" sz="4000"/>
          </a:p>
          <a:p>
            <a:pPr algn="ctr"/>
            <a:endParaRPr lang="es-CL" sz="4000"/>
          </a:p>
        </p:txBody>
      </p:sp>
      <p:pic>
        <p:nvPicPr>
          <p:cNvPr id="11269" name="Picture 5" descr="MMj0336995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3357563"/>
            <a:ext cx="295275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238</Words>
  <Application>Microsoft Office PowerPoint</Application>
  <PresentationFormat>Presentación en pantalla (4:3)</PresentationFormat>
  <Paragraphs>73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0" baseType="lpstr">
      <vt:lpstr>Arial</vt:lpstr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Company>The houze!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Nene</dc:creator>
  <cp:lastModifiedBy>Nene</cp:lastModifiedBy>
  <cp:revision>3</cp:revision>
  <dcterms:created xsi:type="dcterms:W3CDTF">2007-06-14T00:59:06Z</dcterms:created>
  <dcterms:modified xsi:type="dcterms:W3CDTF">2012-09-02T20:29:01Z</dcterms:modified>
</cp:coreProperties>
</file>