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1" r:id="rId5"/>
    <p:sldId id="26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>
        <p:scale>
          <a:sx n="54" d="100"/>
          <a:sy n="54" d="100"/>
        </p:scale>
        <p:origin x="-243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r">
              <a:defRPr sz="1200"/>
            </a:lvl1pPr>
          </a:lstStyle>
          <a:p>
            <a:pPr>
              <a:defRPr/>
            </a:pPr>
            <a:fld id="{BBE75946-F9EC-4BA8-A1DF-0CEAF0735A94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263"/>
            <a:ext cx="2971800" cy="463550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31263"/>
            <a:ext cx="2971800" cy="463550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r">
              <a:defRPr sz="1200"/>
            </a:lvl1pPr>
          </a:lstStyle>
          <a:p>
            <a:pPr>
              <a:defRPr/>
            </a:pPr>
            <a:fld id="{BFF1D854-7B5B-4E4B-BE57-00A359D5F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65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2305" tIns="46153" rIns="92305" bIns="4615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2305" tIns="46153" rIns="92305" bIns="4615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5DA0D0-A7BA-4863-9821-8818E5AC2C87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5" tIns="46153" rIns="92305" bIns="4615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</p:spPr>
        <p:txBody>
          <a:bodyPr vert="horz" lIns="92305" tIns="46153" rIns="92305" bIns="4615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3"/>
            <a:ext cx="2971800" cy="463550"/>
          </a:xfrm>
          <a:prstGeom prst="rect">
            <a:avLst/>
          </a:prstGeom>
        </p:spPr>
        <p:txBody>
          <a:bodyPr vert="horz" lIns="92305" tIns="46153" rIns="92305" bIns="4615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31263"/>
            <a:ext cx="2971800" cy="463550"/>
          </a:xfrm>
          <a:prstGeom prst="rect">
            <a:avLst/>
          </a:prstGeom>
        </p:spPr>
        <p:txBody>
          <a:bodyPr vert="horz" lIns="92305" tIns="46153" rIns="92305" bIns="4615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016A17-A123-4964-A2EB-B71E8707F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73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Name some physiological arousal – heart beat, sympathetic nervous system, 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A5DF00-1CB3-43FB-91C3-24FC53DE96C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DCF0F9-33FB-405E-8762-E3E2B68DF51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Note the necessity of cognitive development for further emotional expression.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2E5DB-B782-4D23-9CBA-88B493B415A8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003C0-1345-4055-959C-12943AC21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2034-5905-4880-A45D-6E2E128AFB1D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5E676-3949-49D6-BBCA-EE7B70D2B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33260-550E-4F42-B755-B801C850761D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6BC8C-F3F9-4C4E-864B-9FBCBC078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258F55-9E76-4B7D-9214-680E23F262BE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078566-1113-4677-8124-E4A00F7A1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EF997-1F81-456D-BE77-D20AFDD2AF6F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79CC-BDC5-4821-9156-004120EAF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BBC64-A947-4869-9707-3219C4F36C8F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DCCBC-65FE-4778-A4F3-514195833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0791-1D41-42C1-A104-E7ADF80DE02A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EE922-F264-4E4D-A727-065F9A10D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C2BE305-CBA0-4BA0-981E-B736282F7F53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83DB32-8558-4C3A-ABB8-E3A0DC727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A2C1F-6327-40C5-BABD-5F5EB9AA2BC6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26FB1-31BF-4FD1-B805-546939506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BCC0FA-3F9C-4EE5-8EA1-87011F97F6D3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A29A16-A229-40EF-9B9C-75FD394B7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230ADF-D2AB-4E3F-8AF3-069545EB51A3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BD1B81D-5E24-45EB-8008-5DDED56AE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CA0E26E-E87F-4CE9-ABA1-822F3F4C8B54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E707C96-3527-4153-A3AB-D5AAAB393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79" r:id="rId4"/>
    <p:sldLayoutId id="2147483980" r:id="rId5"/>
    <p:sldLayoutId id="2147483987" r:id="rId6"/>
    <p:sldLayoutId id="2147483981" r:id="rId7"/>
    <p:sldLayoutId id="2147483988" r:id="rId8"/>
    <p:sldLayoutId id="2147483989" r:id="rId9"/>
    <p:sldLayoutId id="2147483982" r:id="rId10"/>
    <p:sldLayoutId id="21474839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5162"/>
          </a:xfrm>
        </p:spPr>
        <p:txBody>
          <a:bodyPr>
            <a:normAutofit fontScale="90000"/>
          </a:bodyPr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ysClr val="windowText" lastClr="000000"/>
                </a:solidFill>
                <a:latin typeface="Chiller" pitchFamily="82" charset="0"/>
              </a:rPr>
              <a:t>Emotions</a:t>
            </a:r>
            <a:r>
              <a:rPr lang="en-US" sz="2400" dirty="0">
                <a:solidFill>
                  <a:sysClr val="windowText" lastClr="000000"/>
                </a:solidFill>
              </a:rPr>
              <a:t> - </a:t>
            </a:r>
            <a:r>
              <a:rPr lang="en-US" sz="2800" dirty="0">
                <a:solidFill>
                  <a:sysClr val="windowText" lastClr="000000"/>
                </a:solidFill>
              </a:rPr>
              <a:t>first form of communication</a:t>
            </a:r>
            <a:r>
              <a:rPr lang="en-US" sz="2400" dirty="0">
                <a:solidFill>
                  <a:sysClr val="windowText" lastClr="000000"/>
                </a:solidFill>
              </a:rPr>
              <a:t/>
            </a:r>
            <a:br>
              <a:rPr lang="en-US" sz="2400" dirty="0">
                <a:solidFill>
                  <a:sysClr val="windowText" lastClr="000000"/>
                </a:solidFill>
              </a:rPr>
            </a:br>
            <a:endParaRPr lang="en-US" sz="1800" dirty="0">
              <a:solidFill>
                <a:sysClr val="windowText" lastClr="000000"/>
              </a:solidFill>
            </a:endParaRPr>
          </a:p>
        </p:txBody>
      </p:sp>
      <p:pic>
        <p:nvPicPr>
          <p:cNvPr id="11267" name="Picture 3" descr="C:\Documents and Settings\jey2\Local Settings\Temporary Internet Files\Content.IE5\T2BZQJ1A\MCj04238420000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2133600"/>
            <a:ext cx="1803400" cy="1949450"/>
          </a:xfrm>
        </p:spPr>
      </p:pic>
      <p:pic>
        <p:nvPicPr>
          <p:cNvPr id="11268" name="Picture 2" descr="C:\Documents and Settings\jey2\Local Settings\Temporary Internet Files\Content.IE5\1SCWOKFT\MCj042580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495800"/>
            <a:ext cx="19812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 descr="C:\Documents and Settings\jey2\Local Settings\Temporary Internet Files\Content.IE5\GZGZMG32\MCj042448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133600"/>
            <a:ext cx="17907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5" descr="C:\Documents and Settings\jey2\Local Settings\Temporary Internet Files\Content.IE5\GZGZMG32\MCj0423826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419600"/>
            <a:ext cx="1787525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6" descr="C:\Documents and Settings\jey2\Local Settings\Temporary Internet Files\Content.IE5\XB33XGV6\MCj0423171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4419600"/>
            <a:ext cx="1827213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004050" cy="1600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 smtClean="0">
                <a:solidFill>
                  <a:srgbClr val="6600CC"/>
                </a:solidFill>
              </a:rPr>
              <a:t/>
            </a:r>
            <a:br>
              <a:rPr lang="en-US" altLang="en-US" sz="4000" dirty="0" smtClean="0">
                <a:solidFill>
                  <a:srgbClr val="6600CC"/>
                </a:solidFill>
              </a:rPr>
            </a:br>
            <a:r>
              <a:rPr lang="en-US" altLang="en-US" sz="4000" dirty="0" smtClean="0">
                <a:solidFill>
                  <a:srgbClr val="6600CC"/>
                </a:solidFill>
              </a:rPr>
              <a:t/>
            </a:r>
            <a:br>
              <a:rPr lang="en-US" altLang="en-US" sz="4000" dirty="0" smtClean="0">
                <a:solidFill>
                  <a:srgbClr val="6600CC"/>
                </a:solidFill>
              </a:rPr>
            </a:br>
            <a:r>
              <a:rPr lang="en-US" altLang="en-US" sz="4000" dirty="0" smtClean="0">
                <a:solidFill>
                  <a:srgbClr val="6600CC"/>
                </a:solidFill>
              </a:rPr>
              <a:t/>
            </a:r>
            <a:br>
              <a:rPr lang="en-US" altLang="en-US" sz="4000" dirty="0" smtClean="0">
                <a:solidFill>
                  <a:srgbClr val="6600CC"/>
                </a:solidFill>
              </a:rPr>
            </a:br>
            <a:r>
              <a:rPr lang="en-US" altLang="en-US" sz="4000" dirty="0" smtClean="0">
                <a:solidFill>
                  <a:srgbClr val="6600CC"/>
                </a:solidFill>
              </a:rPr>
              <a:t/>
            </a:r>
            <a:br>
              <a:rPr lang="en-US" altLang="en-US" sz="4000" dirty="0" smtClean="0">
                <a:solidFill>
                  <a:srgbClr val="6600CC"/>
                </a:solidFill>
              </a:rPr>
            </a:br>
            <a:r>
              <a:rPr lang="en-US" altLang="en-US" sz="4000" dirty="0" smtClean="0">
                <a:solidFill>
                  <a:srgbClr val="6600CC"/>
                </a:solidFill>
              </a:rPr>
              <a:t>Emotion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endParaRPr lang="en-US" altLang="en-US" sz="400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05000" y="2514600"/>
            <a:ext cx="6096000" cy="3505200"/>
          </a:xfrm>
        </p:spPr>
        <p:txBody>
          <a:bodyPr>
            <a:normAutofit/>
          </a:bodyPr>
          <a:lstStyle/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altLang="en-US" sz="4000" dirty="0" smtClean="0"/>
              <a:t>a </a:t>
            </a:r>
            <a:r>
              <a:rPr lang="en-US" altLang="en-US" sz="4000" dirty="0"/>
              <a:t>response of the whole organism</a:t>
            </a:r>
            <a:endParaRPr lang="en-US" altLang="en-US" sz="3600" dirty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altLang="en-US" sz="3200" dirty="0">
                <a:solidFill>
                  <a:srgbClr val="0070C0"/>
                </a:solidFill>
              </a:rPr>
              <a:t>physiological arousal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altLang="en-US" sz="3200" dirty="0">
                <a:solidFill>
                  <a:schemeClr val="accent4">
                    <a:lumMod val="75000"/>
                  </a:schemeClr>
                </a:solidFill>
              </a:rPr>
              <a:t>expressive behaviors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altLang="en-US" sz="3200" dirty="0">
                <a:solidFill>
                  <a:srgbClr val="C00000"/>
                </a:solidFill>
              </a:rPr>
              <a:t>conscious</a:t>
            </a:r>
            <a:r>
              <a:rPr lang="en-US" altLang="en-US" sz="4000" dirty="0">
                <a:solidFill>
                  <a:srgbClr val="C00000"/>
                </a:solidFill>
              </a:rPr>
              <a:t> </a:t>
            </a:r>
            <a:r>
              <a:rPr lang="en-US" altLang="en-US" sz="3200" dirty="0">
                <a:solidFill>
                  <a:srgbClr val="C00000"/>
                </a:solidFill>
              </a:rPr>
              <a:t>experience</a:t>
            </a:r>
            <a:endParaRPr lang="en-US" alt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7467600" cy="3959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Emotions linked to early development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00B050"/>
                </a:solidFill>
              </a:rPr>
              <a:t>Nervous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7030A0"/>
                </a:solidFill>
              </a:rPr>
              <a:t>Limbic system  (amygdala)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C00000"/>
                </a:solidFill>
              </a:rPr>
              <a:t>Brain stem</a:t>
            </a:r>
          </a:p>
          <a:p>
            <a:pPr eaLnBrk="1" hangingPunct="1"/>
            <a:endParaRPr lang="en-US" smtClean="0"/>
          </a:p>
        </p:txBody>
      </p:sp>
      <p:pic>
        <p:nvPicPr>
          <p:cNvPr id="13316" name="Picture 4" descr="C:\Documents and Settings\jey2\Local Settings\Temporary Internet Files\Content.IE5\1JRZQ60O\MCj03629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762000"/>
            <a:ext cx="188753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C:\Documents and Settings\jey2\Local Settings\Temporary Internet Files\Content.IE5\T2BZQJ1A\MCj036298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762000"/>
            <a:ext cx="188753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graphicFrame>
        <p:nvGraphicFramePr>
          <p:cNvPr id="6146" name="Group 2"/>
          <p:cNvGraphicFramePr>
            <a:graphicFrameLocks noGrp="1"/>
          </p:cNvGraphicFramePr>
          <p:nvPr/>
        </p:nvGraphicFramePr>
        <p:xfrm>
          <a:off x="990600" y="1981200"/>
          <a:ext cx="7848600" cy="4568698"/>
        </p:xfrm>
        <a:graphic>
          <a:graphicData uri="http://schemas.openxmlformats.org/drawingml/2006/table">
            <a:tbl>
              <a:tblPr/>
              <a:tblGrid>
                <a:gridCol w="2657475"/>
                <a:gridCol w="5191125"/>
              </a:tblGrid>
              <a:tr h="685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Primary Emotions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months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to 6 months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First 6 months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to 8 months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Joy, sadness, disgust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Surprise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Fear (peaks at 18 months)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270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Self-Conscious Emotions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5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½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FF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Empathy, jealousy, embarrassment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Pride, shame, guilt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FFB1"/>
                    </a:solidFill>
                  </a:tcPr>
                </a:tc>
              </a:tr>
            </a:tbl>
          </a:graphicData>
        </a:graphic>
      </p:graphicFrame>
      <p:sp>
        <p:nvSpPr>
          <p:cNvPr id="15379" name="Text Box 18"/>
          <p:cNvSpPr txBox="1">
            <a:spLocks noChangeArrowheads="1"/>
          </p:cNvSpPr>
          <p:nvPr/>
        </p:nvSpPr>
        <p:spPr bwMode="auto">
          <a:xfrm>
            <a:off x="76200" y="63849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entury Schoolbook" pitchFamily="18" charset="0"/>
              </a:rPr>
              <a:t> </a:t>
            </a:r>
          </a:p>
        </p:txBody>
      </p:sp>
      <p:sp>
        <p:nvSpPr>
          <p:cNvPr id="15380" name="Text Box 19"/>
          <p:cNvSpPr txBox="1">
            <a:spLocks noChangeArrowheads="1"/>
          </p:cNvSpPr>
          <p:nvPr/>
        </p:nvSpPr>
        <p:spPr bwMode="auto">
          <a:xfrm>
            <a:off x="2057400" y="273050"/>
            <a:ext cx="5257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Century Schoolbook" pitchFamily="18" charset="0"/>
              </a:rPr>
              <a:t>The First Appearance of Different Emotions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Temperament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7030A0"/>
                </a:solidFill>
              </a:rPr>
              <a:t>An individual’s characteristic way of behaving and emotionally responding.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</a:rPr>
              <a:t>Varying behaviors and moods among infants are usually due to differences in temperament.</a:t>
            </a:r>
          </a:p>
          <a:p>
            <a:pPr eaLnBrk="1" hangingPunct="1"/>
            <a:r>
              <a:rPr lang="en-US" smtClean="0">
                <a:solidFill>
                  <a:srgbClr val="00B050"/>
                </a:solidFill>
              </a:rPr>
              <a:t>Pre-Personality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465</TotalTime>
  <Words>138</Words>
  <Application>Microsoft Office PowerPoint</Application>
  <PresentationFormat>On-screen Show (4:3)</PresentationFormat>
  <Paragraphs>33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Emotions - first form of communication </vt:lpstr>
      <vt:lpstr>    Emotion </vt:lpstr>
      <vt:lpstr>PowerPoint Presentation</vt:lpstr>
      <vt:lpstr>PowerPoint Presentation</vt:lpstr>
      <vt:lpstr>Temperament</vt:lpstr>
    </vt:vector>
  </TitlesOfParts>
  <Company>Calvin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Yonker</dc:creator>
  <cp:lastModifiedBy>Jennie Poole</cp:lastModifiedBy>
  <cp:revision>41</cp:revision>
  <dcterms:created xsi:type="dcterms:W3CDTF">2009-08-04T18:12:29Z</dcterms:created>
  <dcterms:modified xsi:type="dcterms:W3CDTF">2013-05-08T00:33:01Z</dcterms:modified>
</cp:coreProperties>
</file>