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648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631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690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862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0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137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72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65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445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911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610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D245-D03F-49DF-9725-5F5AA4ADF0DE}" type="datetimeFigureOut">
              <a:rPr lang="es-EC" smtClean="0"/>
              <a:t>05/05/2013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6FCF0-D0E2-464B-A5AE-73446A5918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274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Zimbra" TargetMode="External"/><Relationship Id="rId3" Type="http://schemas.openxmlformats.org/officeDocument/2006/relationships/hyperlink" Target="http://es.wikipedia.org/wiki/Horde" TargetMode="External"/><Relationship Id="rId7" Type="http://schemas.openxmlformats.org/officeDocument/2006/relationships/hyperlink" Target="http://es.wikipedia.org/w/index.php?title=BlogMail&amp;action=edit&amp;redlink=1" TargetMode="External"/><Relationship Id="rId2" Type="http://schemas.openxmlformats.org/officeDocument/2006/relationships/hyperlink" Target="http://es.wikipedia.org/wiki/SquirrelMa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AtMail&amp;action=edit&amp;redlink=1" TargetMode="External"/><Relationship Id="rId5" Type="http://schemas.openxmlformats.org/officeDocument/2006/relationships/hyperlink" Target="http://es.wikipedia.org/w/index.php?title=Ilohamail&amp;action=edit&amp;redlink=1" TargetMode="External"/><Relationship Id="rId4" Type="http://schemas.openxmlformats.org/officeDocument/2006/relationships/hyperlink" Target="http://es.wikipedia.org/w/index.php?title=Openwebmail&amp;action=edit&amp;redlink=1" TargetMode="Externa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Yahoo" TargetMode="External"/><Relationship Id="rId2" Type="http://schemas.openxmlformats.org/officeDocument/2006/relationships/hyperlink" Target="http://es.wikipedia.org/wiki/Gma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Squirrel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7975" y="620688"/>
            <a:ext cx="5758408" cy="1971650"/>
          </a:xfrm>
        </p:spPr>
        <p:txBody>
          <a:bodyPr>
            <a:normAutofit/>
          </a:bodyPr>
          <a:lstStyle/>
          <a:p>
            <a:r>
              <a:rPr lang="es-EC" dirty="0" err="1" smtClean="0">
                <a:solidFill>
                  <a:srgbClr val="FFC000"/>
                </a:solidFill>
                <a:latin typeface="Algerian" pitchFamily="82" charset="0"/>
              </a:rPr>
              <a:t>webmail</a:t>
            </a:r>
            <a:endParaRPr lang="es-EC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4680520" cy="2808312"/>
          </a:xfrm>
        </p:spPr>
        <p:txBody>
          <a:bodyPr>
            <a:normAutofit/>
          </a:bodyPr>
          <a:lstStyle/>
          <a:p>
            <a:r>
              <a:rPr lang="es-EC" b="1" dirty="0" smtClean="0">
                <a:solidFill>
                  <a:schemeClr val="bg1"/>
                </a:solidFill>
                <a:latin typeface="Adobe Garamond Pro Bold" pitchFamily="18" charset="0"/>
              </a:rPr>
              <a:t>Carla </a:t>
            </a:r>
            <a:r>
              <a:rPr lang="es-EC" b="1" dirty="0" smtClean="0">
                <a:solidFill>
                  <a:schemeClr val="bg1"/>
                </a:solidFill>
                <a:latin typeface="Adobe Garamond Pro Bold" pitchFamily="18" charset="0"/>
              </a:rPr>
              <a:t>Espinosa</a:t>
            </a:r>
          </a:p>
          <a:p>
            <a:endParaRPr lang="es-EC" dirty="0"/>
          </a:p>
        </p:txBody>
      </p:sp>
      <p:sp>
        <p:nvSpPr>
          <p:cNvPr id="4" name="AutoShape 2" descr="data:image/jpeg;base64,/9j/4AAQSkZJRgABAQAAAQABAAD/2wCEAAkGBhQQEBUUEhQUFRUUGBUWFRQVGBQYFRQWGBYYFBkVFBQXHCYeFxkjGRUXIC8gJScpLCwsFR4xNTAqNSYrLCkBCQoKDgwOGg8PGi8lHyUpLywpLCwsLCwsLCosLCwtKSwsLCwuLCksLCksLCwsKi0sLCwsLCwsLCwsLCwpLCwsLP/AABEIAO0AyAMBIgACEQEDEQH/xAAbAAABBQEBAAAAAAAAAAAAAAAAAwQFBgcCAf/EAEwQAAEDAgIDCQoLBwQCAwAAAAEAAgMEEQUhBhIxBxMiQVFhcYGRMjRCUlNzkqGy0RQXIzM1Q2JydLHBFiRUgpOi4RXC8PFj0iVEZP/EABsBAAICAwEAAAAAAAAAAAAAAAAFAwQBAgYH/8QAOxEAAQMCBAQCCAQEBwEAAAAAAQACAwQRBRIhMRNBUXEykRQiYXOBobHRBjPB8BVC4fEjJDRSVHLCU//aAAwDAQACEQMRAD8A21CELRboQhCEIQhCEIQhCEIQkK6vjgYXyvbGwbXPIA7SqTXboklSSzDIS/iNVKC2FvO1pzetJJGRtzPNgsgE6BXDF8ahpIzJUSNjYONxzJ5Gja48wVErtI6vE+DTh1JSnbM7KeVv2G+ADypKHRxuuaitlNRKM9eWwijH2Gdy0KIxjTwvvHRAO4nTuHAb9weEefYkMuJyVB4dIO7jsFdipST62p6BS9JTVmG50chqIfCpqhxJ6YpOI8ys+AboFNVO3txNPONsE3Bdf7JOT+pZbhukNVSm5calhzcx5s8HjMbv0Vlhr6LFW6jw0vH1b+DMw/ZO3sWGVlVS/nDO3/cN/iFJPRlpsRlPyWpoWaUor6DvaUVMI+oqDw2jkZLt7VO4Tul00jhHUB9JNs1JxZpP2ZO5PqTinrIagXjdf2c1QfG5m4VuQvGPBAIIIOwjMHoK9VpaIQhCEIQhCEIQhCEIQhCEIQvVy51hc5DlOSFheoUVXaV0kHztTA3mL237AbqDn3VaO9od+qHckMTyPSdYLBcG7lZAvsrihUGbTTEJsqeiZCPHqX3PTvbPyumUuE1dT33XSFp2xU43pnQSOEQl82J0sPiePhqpmwPdyVxxrTOko8pp2B3k28OQ8wY25VZqNOKyqyoqbeWH6+qyNuVsI/VMW0lBhwud5iPjPIdIe27iVG126IHZUsLpP/JJwI/efUlzsTqJ9KaPT/c7ZWI6UE2Op6BSbNFRI/fa2V9VIM/lDaJn3YxkAm2KacQQfJwDf5BkGR5Rt+8/YB0KqV1VUVXfExLfJR8CPrtm7rXkUAYLNAaOQKv6EZDnqnl56bBOYMOed/VHzRiFTNWG9S/g7RCy4jHT4x6V01gAsAABsA2L2yFfFgMrRYdAnUNPHCLNH3QkKiibJm4ZjY4ZOHQ4JdCyCRspXsa8WcLhOcP0lq6bK4qYx4MhtIBzP4+tT8GlVFWjepwGOP1dQ0D0XnL1hVdcSwNeLOAcOQqrLSQynNax6t0P2SuXDWn8s29h1CucGjstNwsPqpIBt3px32A9DTsHQpGDTusp8qyj3xo+upTrC3KYnZjqKzmkEtOb080kX2L60foOU1SadVMeU0LJR40R1XdOqcitmPrYdGODx0OhSebDnt3b8RqtJwrdAoak2ZOxr/Jy3jf0WfZWFpuLjMcvEsgfpPhtXlUMDHck8dj6Y96dUOj0Y4VBWTQ8dopQ9noOJVluLBv58bm/C480udTEbFaqhZ2ytxaHuZ6eoA4pYyxx/mZknMenVdH89h2v9qCZp/tcLq3HiNLJ4XhRGF45K9oVKbupRD52krY+mLW9glKt3V6Dwnys+/DIP0VsSMOxHmtLHorghQmCaa0dbIY6eYPeGlxbqvbwRYX4QHKELdYVCa2auq63Wq6pkcU5jYyN+q0NA5tlrJlJQ4Xf5WqMpG3fKh7j2Ap/odmK13jVVR6iQqlodhTKh8cbgBryOaXWBIFzyrnjxKieQZ3ANIFgmlNAHi2mxN+ynocWweH5tsRI8WJzyesjNODuiQgWhgndyWY1g9ZUhpToLFRU++Me8nWDbENAz6AqatZMOiabSZnd3H9LJnSUjJ2Z2O07WUrPp1VP+bgij55Hl57G2Ci6nEaub52peB4sQEY7RmvWRlxAG0kAdJyWjRblsRaC6WS9hewba/HbJWIKOMaxMA/ftUs8dJS24tzdZdFhsbTfVu7xncJ3aU5TnE6IwTPjO1jiOnkPYmy2de9im8TWBoLBoiyELuKIvcGtFy4gAcpPEtVKTYXK4QtEoNzKNrAaiV2sdoaQGjmudqSxncya2Mvp5HEgX1HWOt0OHGrHo0lrpWMWpi7Lf420VAQiyveA7nTJ6dkskj2ueNazQ2wHFtHIo2RuebBW6mqjpmh0h3VEQpjSnAPgVRvYJc0tDmuNrm+3ZzhPNDdF2VxkD3ubqattW2d77b9CBG4uyc0Oq42w8f8AlVbQprS3AW0U4jY5zgWh13WvmSOLoUKNq1c0tNipIpWysEjdiuXMB22I5802dhcd7huqeVhLT6lpU+5xE2nMu+yXDNe3BtfVvbYqApHNfHvzVWGWnrL5Re29wuYKioj+bqphzOIeOvWT2LSmuZtfDJ99mqe1qlND9HGVsj2Pc5oa0O4NuW3GrZ8VcPlpexnuWvogmFy0HuAl9S6hheWOuD7Lqlxae1I7qmjd9yUj2gpbR7S/4XM6J0Bic1uvm5rha4HEByqRxnc5igp5JRLISxpcAQ2xtxGwVP0L+kX+Y/3BUavD4o4nuyAENJFiVUfwXR54SdwNVZ8PO94/BbLfqeRmXHqnW/RCTrnamL4c7lMrPSCEzwl+ekYT0SaoFpCm+g3e855aipP9yr25z3xB513tFWHQXvWbz9R7Sr25z3xB513tFUKT/UT/APcJtSbH/oVp+6V3l/Oz9VlC2DTvDpJ6TUiaXu12mwtsHSs5doZWAX3h/wDb70yqmOL7gK7g88bILOcAb8yldBsO36tjv3LOGerZ67LTqjGQ2sjp8uGx7usEW7bHsVb3L8N1YpJiM3nVHQ3b6z6lYKjRqN9U2pLn67bWAI1bAWtbrViBpawW5pdiMzJalwdsBYd/7qj7puG6lS2UbJW5/ebl+VlTlre6Fhu/UbnAcKIh46Nh9R9SyRU6luV/dPMIm4lOAdxp9kJ/gFY2Kqie/uWvBPMOVME/wLChVTtiL9TXvZ1r5gXtZQsvmFkwny8N2baxutcxzBWV8IaXkC4c1zCM8uwjNQNRSYhQwBsDo5o2A7WnfA3bsJzso7EsMqsKia+Cd0jL2c0t4LeQ6tzl2K3aK4s+qpmySs1HEkcYDgPCAPEmmjjY6FcaQ6GMOaQ+O+x69t1kFHTGoqGs45H2NuK5z6ONa/i+Jto2Qt4nSMi/l2Kq6LYW12K1D2gakLnW5A5xIy/uVrx3RuOs1N8c8b3cjVIGZtmexRwMLWkje6tYjUMllY12jQNe5H9lX91DDdaFkwGcZ1T913+QmW5T3VR0R/m5XTGcO36mkiOeswgHnAyPaFTNythD6gHaNQHpBcsubaYO6rSKbNh8kZ5EeRKjt03vxvm2/m5VEbVf9PdHaioqQ+KJz26gFxbbc5Z9Kqddo5UQN15YnMbcC5ttPQVVmY7OTZOsPnjFOxmYXttda1Wd4u8z/sWIhbjPEX0Za0XJisByksWU/sVWeQf/AG+9TVLSctgqGDzRxiTO4DXmpvcr74l+4PaVn0r0dqKp7HQzb0GtIIu8XN734Kr25tSOiq5mSDVc1guDxcJTGmlXWskjFIH6padbUaHZ347jkW8dhFqq9XmdXXjI23O2yrmPaLVVPA+SSp12CwLQ6TO5tx5caruhf0i/zH+4KZxOpxKWJzZmymPa67GgWGdyQFDaF/SUnmP9wS+ttwZLA+A7q3KHins8tJzDw2Vhx86tdhrjxVNu1qFxpV3xh5//AFN/IL1bYJ/o2/FIKr8xJaEZQ1LfFqakf3H3Km6KY9HSSRvfc729zi0A3IueO1ldtEW6stezxauT+65SukGlsFFI1krHkubrDVa0i1yOPjySxk746yWJjC4k30IG3dXoZOGwOvyt5p58dlL5KVcybtNKQRvcuYI9SgfjNpPJy+g33o+M2k8nL6Dfem3pNb/x3eYVbLAOnzUlhW6zS09O2JscnBFr2yLjmT2qmyaUaxJ36TMk/WcasHxm0nk5fQb7178ZtJ5OX0G+9ROlrHaGnd5hW4alkJLm2ud73KlYt1+mMAjkjkcdTUeRsOVic1QTi0V8nG3FwXbOxWj4zKTycvoN96PjNpPJy+g33rD5Kt9r07vMLanqxT34ZGvdVb/V4vGPou9yUp8eZG9r2vIc0gg6rsiOpWb4zaTycvoN96PjNpPJy+g33rT/ADX/AB3eYVk4s4ixLfIqboN2mnLQJmPDuMsBLT1HMJHFt2WIsLadrmk5a7weDzhoG1RPxm0nk5fQb70fGbSeTl9BvvU/pNba3o7vMJYOCHZtO2tl1onukU1FG8PbI98jtZzgOzb19qicb02bUVD5GySMa45N4eQAtxZcSvMOIxupxUAWYWb5m0awba+zlTGPSVjgC2nqSCAQRBkQdhGaXfxVzgW8I6Gx1G6utmySGWwue6aaN7rENNAI5RJIQTZwvsJvbPNIYLulUtNUVEgZJqzEENAzbtJvlylSn7Qs/hqr+h/lH7Qs/hqr+gfet/4s/T/COntChOU5tvW3363S/wAdlL5KVRGlO6hT1kG9NbI06zXXcLjLoCkP2hb/AA1V/QPvR+0LP4aq/of5WXYxIRYxHzC0jYyNwc21x3XdNu0UrWNbvcpsAOwWSnx2UvkpUh+0LP4aq/of5R+0LP4aq/of5Wf4zJ/8j5haGKMm9vqorDd0unirZ6gteRKAA0A3FuXKynPjspfJSpD9oWfw1V/Q/wAo/aFn8NVf0P8AKwMXkG0R8wt5GskN3W2tz5LzEd2KmliewRygva5oNtlxZVXQSYPxB7m5jebXsRnrDlVr/aFn8NVf0D708wrE2VDXOY1zdVxY4PbquDhtBCq1eKPkhfmjI0te40vot2ANbw22sTfnyUVpQL1OHDlqh+QQu8ZzxHDG/wDnLuxq8TbBB/k2/FUKr8wrrDm6mLYkzlfHL6QVc3VafhU77eOwnsIH5q0YszesfdyT0zXdLmG35BRW6dTa1EHeTkaeogtP5pfm4GNMd1/UKdvrU6zFCEL1C6pFCFJu0ZqRCybeXmN+bXNF8r2zAzF1ziOj9RTxskmicxslw3W25Z5jaOtVm1UDnZQ8XOm43WbHoo5CEKysIQn2FYHNVFwgjLywazgLbNnHtPMl49Faoxvk3iQMjBLy4atrbbA5m3Mq7qqBjsrngHpcc9kWKil4/YV6vHbD0KZ/hKFrNH9DD8K72CpnBu9ofNR+yFDUn0MPwrvYKmMG72h81H7IXiWIbSe8KaxcuwT26LrxCTKwvbouvFxvo1tW/CtrW+ze1+1ZFzshKXRdeIWLoXt0XXiEIXrTmojRjOAu8pLO/qMjh+ikqiXUY5x8FrndgJTDRiHVooBxmNrj0u4Z/NXI9Kd56kD6lRnxhNnt18boG+IyZ57MvyQldH275jzzxQUoHQXu9xKF6HhbMlJGPYlU+shS26IzesQw+fiLpIXH7wBF1zpTR77RTs4zG4gc7eEAOxSG61SF2HGRvdU8kcw6GusfUfUvKeUSMa4bHtB6nD/KSY5eKeKccj9FZpfWY5qwWM3AU5oho+a2qbH4A4Uh5GDaOk7OtRdfSGGaWI/Vvc23MDl6rLZtANHRSUoLgN8ms955BbgtvzD1lddjOLeiUAkZ4nizfuqzG3NlI49jkeH0+u4cEFrGMbtPMOgZ9S8xnDI8QpCwEFsjQ+N/I612u/5zrK90HST4XUlrD8lDdrORx8J/WcugKzblWkms00khzbd0V/F8JnVtHWuOlwKakoWV7SeKDmPY/vVS5wTlWbVVK6J7mPFnMJa4chGSTa2+QzJ4uVaNuraOWLatg22ZKOfwX/oepRu5jo4KioMzxdkFiB40h7nLkG3sXcw41G/DfTTyGo9vRQlnrWV90J0dFFSgOsJH2fKeQ2yb0NH6p9guOxVrHmM6wY90bgeO3HbxSFAbpeknwen3lh+UnBBttbH4R69naqBoLpH8CqgXH5KSzJByDid1H1XXCw4NPiVNLiDyc5N2jt+9FNnDSGrnTfRw0VU5oHyb7vjP2Sc29Ry7FXnbD0Lc9NtHhW0jg22uzhxO57Zi/I4fosMeNvWu0wDEzXUfr+NujvuoZG2K1mk+hh+Fd7BUxg3e0Pmo/ZCiKT6GH4V3sFS+Dd7Q+aj9kLzTENpPen6JlHy7BPEJI1kezfGXG0azbjpF0fDI/KM9JvvSrhP6FWLFLAKnuxr/AOR178AHeubV2X9LNWDFMVZHC9zXtLgCGgOBOschkFn1sv1/VO8KpMwe543FkxooM4cXdlqJC8UfhOKNkgY5zmh1rOBcAdYZHIp38LZ5RnpN96TSQPa4ttsl5aWmxSqEl8Mj8oz0m+rNKqNzHN3CwozSeXVo5rbXN3sdMhDB7SkYYdVrWjwQG9gt+iisfGu+mi8eYPcPsxAyH12UnV1Ajje87GNc49QJV7L/AILGD+Yk/QD9VEPESme5uzfKzEZ+IyMhb0MBP5oT/cmpCzDWyO7qd8kx/mdYeoIXpcLMkbW9Ak7jckqy4zh4qKeWE7JGPZ2iw9dlnmgtWX0TGu7qEuidy3YbfktPWYwQ/BcXq4NjZwKmPpPd2679iU45BxaUkfy6qemdlf3VH3RqDe67XGyZgd/M3gn8h2qLoNJKiBjmRzPaxwLS29xYi2QPcnoV63TsO16VsoGcLxf7ruCfXZZmnf4fkjrKBrZADl0112WJm5XlCXoqx8MjZIzqvYQWnkKQQunc0OGUjRQp5ieLzVLtaaRzz9o5DobsCSoq+SFwfE9zHDjaSP8AtIIUYhjDOGGjL0tp5LKd4pistVIZJnF7yAL5DIZAWCaIQt2Maxoa0WA6LCkqvSSplibE+Z5jYA0NBsLDZrW7rrUW7YehdLl2w9CjEMcTCGNA7BZWtUn0MPwrvYKmMG72h81H7IUPSfQw/Cu9gqYwbvaHzUfsheLYhtJ70/RNI+XYJHFtH4qgXcNV/FI0C/8AMPCCpmJ4K+mPDaC3ieBwT7jzFaKvJGgghwBbbMHMW47hRUeIyQnKdR0+yZwVb4tNx0+yzAAL1dzvaXuLBqtJOqOQXySd114NxdPwbi6C0HiTzDMFfUHgNGqNrz3I955gkKdzQ9peLtBGsOUXzWlMaAAGgBtuCBkLcVgluIVrqZoDRqeapVdSYbBo35qNwnR6KnzADn8b3AX/AJR4IUmhejn2cfQuTklfM67zcpG95ccziodvymIE8VPCG82vKdY9eq0dqbadVRZRPa3upi2Jttt3m2XUnWjQ143zHbUSOkH3BwGdWq2/Wm80PwrF6SDaynDqmTpGTL9du1PKSHi1rI+TAL/DU/O6qPdljJ6rQ8IoBT08UQyEbGsy5gAfXdCdoXfJUhULdQpjC6lrmj5iTUl54pMs+YH2lfUxx3Cm1dNLA7ZKxzegkZHqNj1LSRge0tPNbA2N1Va6kbPC+M5tkaW35nDI/kVhskBjc5jsnMcWnpBstc0MrXPp96kylpnGGQHbduQPYqXukYTvVUJgODOM+Z7cj2ixSL8NzmjrH0j+e3f+yvVAztDwqqhCtO59o18Lqg54+Shs5/I4+CzrOfQF39ZVMpIXTSbAKkBc2ViwHcwjlo2unL2TScMFp7hp7lpacjln1pxX7lcLaR4iL3zgazXuNgbZ6oaMgCFNafaR/A6U6p+VluyO3ELcJ/UPWUz3NdJfhNPvLzeWGwudro+I85GzsXmfp2LvpziAecmfw+z7clYytvlWPltjY5HkXiuu6bo1vE4nYPk5ib22Nk4x17e1Upek0FYytp2zs2I8jzCgIsbIXLth6F0uXbD0K2/wlarWqP6GH4V3sFTGDd7Q+aj9kKIo/oYfhXewVL4N3tD5qP2QvEsQ2k96fom0fLsE8URpTW71TuANnScAdB7o9il00qsLZLI18g1tQHVYe5udriOMpdTOYyQOfsNVajLWvBdsqbhWj0lRmOBH47ht+43j/JWf9loN71NU3275f5S/Lf8ATYudLcfNDTGVrQ5+sxjGHIOLja2XMojEdN5Y/hjWwML6NkTzdzrO17a2X2bpyX1lWA+PRt9NbcwP1C3nr3OdqbdkxxbR+SnzPDj8cDZ99vF+StGjFdvtO254UfAPQNh7E+oasTRRyNzbIxrhyWcL2SdJhbIpHOjGqHjhMHc3GxwHEVVqK3jRGKYesDoVJJVcaOz9+RTtRukU5FOWM7uYthZ0vycepusVJKJ+erfsUrbc2/SDPrayw/mVOkaOJnds3U/DbzKovOluqkoomxMDRk1jQBzNaNvYE23LqYzGqrnDviTUi5oo8suYn2VHaaVrm04hi+dqXCGMcfCOZ6gtBwTCm0tPFAzuYmNb0kDM9Zuetdb+H6c5XVDt3fsqlVu1DAnqEIXTqkhCEIQs30npvgOKsnGUNaBHJyNmb3LjyXH6rzTDBfhdI9gHDbw4/vN4usXHWrhpfo8K+jkhOTiNaN3iyNzae3LrVQ0UxY1FON8ymiJjmadoe3K56bXXL4zC6CVlZHuDqrtM4OaYysaaf8rSdAdM6SngEEgdE65LpDm17jxkjNuVgq1p7gfwaqL2j5Oe7hyNf4Tf161XF2boYMbomh5Njroear6xusprS/SA1tU6TPUHBjHIwcfSdqbaP406jqGTN8E8IeMw5OaepRyE0bRxNp/RgPVta3sWlze60/TPT2kmp3wsDpi8Cx7lsbtoNzmSOZZghCr4bhsOHRcKG9r31WXOLjcoXLth6F0uXbD0Jg/wlarWqT6GH4V3sFTGDd7Q+aj9kKHpPoYfhXewVMYN3tD5qP2QvEsQ2k96fom0fLsE8QhehJhqp1TdJf3rE6Ol2tivUSjo7kHsSeE0omxXFI3bJI2NP8wslNDP3israw7C/eYz9lm23YF1o79M4j92JdKXGJj4h/JGPMuaT9vgqdsxDup/RKbmtUTRugf3dLI+F3LYG7Va1T6H91xyaPYysiEreTfGbf1VwSvEWjjcQbPAd57/ADupoj6tumib4hXCCJ8hz1RkPGccmtHOXEBJYLQmKIB5vI4l8h5ZHZu7NnUm037xVBu2KmIc/kdORwW/yNN+lwSelmKuhhDIs56hwihaNus7Iu6gVvHA4htO0es7U9uX38kFw1cdgutE6b4diclSc4aMGKHkdKe7cOgfmFpCidFcAbQ0kcDcywXe7xnnNzu39FLL0WCFsMbY27AJS5xcSShCEKZaoQhCEIWb6Y0f+nVza1o+QqSI6kDYyTwZev8AQ8q0hNMWwuOqgfDKLskaWuH6jkIOY6FFNC2ZhjdsVlri03Co2kmCtraZ0eVzwo3cjxsN+Q7OtYw+NzHFrxZzSWuB2gjJa3o5PJTyvoKg3lg+befrYfBcOUgf8yUBukaNf/bjGywmA5Ngk/Q9SS4FWOw6qNHMfVJ0/ftV2ZokbxG/FUJC8BXq9IVJCEIQhC5dsPQuly7Yehav8JQtao/oYfhXewVMYN3tD5qP2Qoej+hh+Fd7BUxg3e0Pmo/ZC8SxDaT3p+ibR8uwTxeObcEHjBHbkvUJMDbUKdNcMwuKmj3uFgYwEnVBJzO03OarOjv0ziP3YlcFUNHvpnEfuxJpSvc9k7nG5y/+goHgAtt1/RWSpwmKWWOV7LyQ33t1yC2+3Zt61zi+IGGPgDWledSFnjPPGfstHCPME7klDWlziGtaCXOOwAZklRWERmeT4VICARq07DtZEdryOJ79vMLBQwguHEk1a3bvyH3Wx6Dcp3h1G2mhDS7Zd0jz4TjwnvPXdNtBcPNdVvxCQHeo7xUjTybHS29Q6TyJnjOvX1DcPgJANn1Ug+riHg/eP6rS6KiZDGyONoaxjQ1rRxACwXW4LRuF6mXxO27KlUyDwNSyEIXSKmhCEIQhCEIQhCEIQqpp7os6qjbPT5VVPwoj442uiPKDxc/SojBMXZWwa1s82Sxu2tdsc1wPEtCWe6Z4I+hnOIUzSWOsKyFvhDyzRyjj7eVKMUoPSo8zPG3ZTwS5DY7FZjpdoyaGbggmGQkxu8XlY48o9YUGtsqaeGvprGz4pRcOG0cjhyOBWRY5gklHMYpNmZY/ie3lHPyhMvw/jPpDfR59Hj5raaLIbjZMEIQuuVdC5dsPQuly7Yehav8ACULWqT6GH4V3sFTGDd7Q+aj9kKHpPoYfhXewVMYN3tD5qP2QvEsQ2k94fom0fLsE8QhCSqdCrmDYPLHidZM5to5hGI3XB1i3bltCsaisQqnTPNPC4tI+fmH1TT9Ww+VcPRGavUhf67G2sRYk8hcG6iktoUlUfvspjHe0LvlTxTytNxEDxsac3cpySmkWNmnY1sY155TqQxja5xyvbkCVrq2GgprkBrIxqsY3a48TWjjJKd6DaMSF5r6wfvEgtFGdlPEdgA4nkbf+08w6i9MeDa0bdvaf68/JQSycMe0qV0K0VFBAdc688p155ONzz4IPijYOtWFCF2wAAsEtQhCEIQhCEIQhCEIQhCEIQvHNBFiLg5EHYRyEL1CELMcZwt2DTGWMF1BM7hsFyaV58IDxD/ziTvGMHhr4NV1i1w1o5G7Wk7HNP6LQJ4GvaWvAc1wIc0i4IO0EHaFmWI4ZJgshLQ6TD3npdSuJ4+WPn/4UGJYc5zvSafR417q1DKLZH7LL8YweSklMUoz8Fw7l7eVqZra8TwqGug1X2exw1mPbtaeJzHLJ9IdHZaGTVk4TD3Eo7l3MeR3MnuCY+yqHBn0ePmsSwlmo2UYuXbD0Lpcv2HoXUv8ACVXWtUn0MPwrvYKmMG72h81H7IUPR/Qw/Cu9gqYwbvaHzUfsheJYhtJ70/RNY+XYJ4hegKFqcQfUuMVK6zQbS1IzDOVkPE6Tn2N6UsihMh6AbnkFM51krW4g+SQwU5s8fOzbWwA8Q8aU8Q4tpSjnw0FOSTqxsuSTm5zjmSTtc9xXkj4MPp7mzI2dbnOPrc8lJ6OaMSYhKyrrW6sLTrU1KePklmHLyBPqGiNWcjNIxuebj+9uirSScPU7rvRPRySumbXVjS1jc6Wmd4I4pZAfCPEP8LQkIXbxRNiYGMFgEtc4uNyhCEKRYQhCEIQhCEIQhCEIQhCEIQhCEIQuJoWvaWuAc1wIc0i4IO0EcYXaEIWZ4tgMuEOMtO10tE43khGb6e+10fKzm/7T9j4K2C41ZYpB0jr5CFfSFQse0HkppHVOGgAnOWkOUcvKY/EfzJHiOEic8WHR4+f9VZhny+q7ZZ1pPoFJTXkgvJDtLdskf/s3nVTLrhbXgmkEdUCBdkrMpIX5SMPHccY51EaS7n8VTd8VopTtt82/7zRsPOFnD/xHJAfR64ey/wB1JJTgjNGlqT6GH4V3sFSuGztjpInvcGtbFGXOcbADVG0prBhj24dvBA3zeDHYEW1tUjaucLwF2rGapwkdG1oZE35mMgWvY92/7R6gFy9QYpOIXO04hOm57Ky0OFtOS6OvWjwoqY9LZqgfnFGfSPMlsTxWGhhbcADuYomDhOPE1jQkcW0i1JBBTsM9S7uYm7Gfald4ICm9FtBd5f8ACatwnqz4X1cP2Ym8VvGV+iw19XYvGWMbDr3+6ikmEe2pUfo3obJUytq8RGYzgpNrIhxOkHhP5lfkIXYxxtjaGsFgEvJLjcoQhC3WEIQhCEIQhCEIQhCEIQhCEIQhCEIQhCEIQhCEIQhCFXNKNCIq0iRpMNS0cCojycOZ48NvSqn/AK1NRyCHEWBhOTKllzBL0nwHcxWnpGtoY54zHKxr2OyLXAEHqKpVdDDVttINevNSRyujOiqMlS1rNdzmhgFy4katuW+xQdPU1OJuLKIGKC9n1jxt5RA090ef8lMw7k1MJeFJM+nadZlI5xMTXHlO1zcu59ausMLWNDWgNa0WDWgAAcgA2JZR4FFA7PIcx5dFNJVOcLN0UTo3orBQR6sLSXOzkldnJIeVzv02KYQhdBsqqEIQhCEIQhCEIQhCEIQhCEIQ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28" name="Picture 4" descr="http://www.lagaceta.com.ec/portal/images/stories/escudo_la%20sa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8670">
            <a:off x="6142765" y="786373"/>
            <a:ext cx="2381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4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1256209"/>
            <a:ext cx="4536504" cy="4896544"/>
          </a:xfrm>
        </p:spPr>
        <p:txBody>
          <a:bodyPr>
            <a:normAutofit lnSpcReduction="10000"/>
          </a:bodyPr>
          <a:lstStyle/>
          <a:p>
            <a:r>
              <a:rPr lang="es-EC" dirty="0">
                <a:solidFill>
                  <a:schemeClr val="bg1"/>
                </a:solidFill>
              </a:rPr>
              <a:t>Un </a:t>
            </a:r>
            <a:r>
              <a:rPr lang="es-EC" b="1" dirty="0">
                <a:solidFill>
                  <a:schemeClr val="bg1"/>
                </a:solidFill>
              </a:rPr>
              <a:t>correo web</a:t>
            </a:r>
            <a:r>
              <a:rPr lang="es-EC" dirty="0">
                <a:solidFill>
                  <a:schemeClr val="bg1"/>
                </a:solidFill>
              </a:rPr>
              <a:t> es un cliente de correo electrónico, que provee una interfaz web por la que acceder al correo electrónico. Otras formas de acceder al correo electrónico pueden ser:</a:t>
            </a:r>
            <a:r>
              <a:rPr lang="es-EC" dirty="0" smtClean="0">
                <a:solidFill>
                  <a:schemeClr val="bg1"/>
                </a:solidFill>
              </a:rPr>
              <a:t/>
            </a:r>
            <a:br>
              <a:rPr lang="es-EC" dirty="0" smtClean="0">
                <a:solidFill>
                  <a:schemeClr val="bg1"/>
                </a:solidFill>
              </a:rPr>
            </a:br>
            <a:endParaRPr lang="es-EC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encrypted-tbn0.gstatic.com/images?q=tbn:ANd9GcSDnRnE2hLPhv4zE-QmWVBqZpZN3Nht0oiwt6P5kyYKz4hy0jV-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2363">
            <a:off x="807347" y="2238641"/>
            <a:ext cx="23526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7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92696"/>
            <a:ext cx="4906888" cy="4525963"/>
          </a:xfrm>
        </p:spPr>
        <p:txBody>
          <a:bodyPr/>
          <a:lstStyle/>
          <a:p>
            <a:r>
              <a:rPr lang="es-EC" dirty="0">
                <a:solidFill>
                  <a:schemeClr val="bg1"/>
                </a:solidFill>
              </a:rPr>
              <a:t>Conectándose con un cliente de correo local a un servidor de correo remoto utilizando un protocolo ad hoc de transporte de correo, como IMAP o POP, descargar los correos y almacenarlos localmente.</a:t>
            </a:r>
            <a:endParaRPr lang="es-EC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expertoshosting.com/wp-content/uploads/2013/01/webmail-cpanel-prox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11" y="20608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83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es-EC" dirty="0">
                <a:solidFill>
                  <a:schemeClr val="bg1"/>
                </a:solidFill>
              </a:rPr>
              <a:t>El </a:t>
            </a:r>
            <a:r>
              <a:rPr lang="es-EC" dirty="0" err="1">
                <a:solidFill>
                  <a:schemeClr val="bg1"/>
                </a:solidFill>
              </a:rPr>
              <a:t>webmail</a:t>
            </a:r>
            <a:r>
              <a:rPr lang="es-EC" dirty="0">
                <a:solidFill>
                  <a:schemeClr val="bg1"/>
                </a:solidFill>
              </a:rPr>
              <a:t> permite listar, desplegar y borrar vía un navegador web los correos almacenados en el servidor remoto. Los correos pueden ser consultados posteriormente desde otro computador conectado a la misma red (por ejemplo Internet) y que disponga de un navegador web.</a:t>
            </a:r>
            <a:endParaRPr lang="es-EC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3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es-EC" dirty="0">
                <a:solidFill>
                  <a:schemeClr val="bg1"/>
                </a:solidFill>
              </a:rPr>
              <a:t>Generalmente también permite la redacción y envío de correos mediante esta modalidad y no está limitado a la lectura de correo electrónico.</a:t>
            </a:r>
          </a:p>
          <a:p>
            <a:r>
              <a:rPr lang="es-EC" dirty="0">
                <a:solidFill>
                  <a:schemeClr val="bg1"/>
                </a:solidFill>
              </a:rPr>
              <a:t>Algunos correo web libres:</a:t>
            </a:r>
          </a:p>
          <a:p>
            <a:r>
              <a:rPr lang="es-EC" dirty="0" err="1">
                <a:solidFill>
                  <a:schemeClr val="bg1"/>
                </a:solidFill>
              </a:rPr>
              <a:t>Alt</a:t>
            </a:r>
            <a:r>
              <a:rPr lang="es-EC" dirty="0">
                <a:solidFill>
                  <a:schemeClr val="bg1"/>
                </a:solidFill>
              </a:rPr>
              <a:t>-N Technologies Página oficial</a:t>
            </a:r>
          </a:p>
          <a:p>
            <a:r>
              <a:rPr lang="es-EC" dirty="0">
                <a:solidFill>
                  <a:schemeClr val="bg1"/>
                </a:solidFill>
              </a:rPr>
              <a:t>RoundCube </a:t>
            </a:r>
            <a:endParaRPr lang="es-EC" dirty="0" smtClean="0">
              <a:solidFill>
                <a:schemeClr val="bg1"/>
              </a:solidFill>
            </a:endParaRPr>
          </a:p>
          <a:p>
            <a:r>
              <a:rPr lang="es-EC" dirty="0" err="1" smtClean="0">
                <a:solidFill>
                  <a:schemeClr val="bg1"/>
                </a:solidFill>
                <a:hlinkClick r:id="rId2" tooltip="SquirrelMail"/>
              </a:rPr>
              <a:t>SquirrelMail</a:t>
            </a:r>
            <a:r>
              <a:rPr lang="es-EC" dirty="0">
                <a:solidFill>
                  <a:schemeClr val="bg1"/>
                </a:solidFill>
              </a:rPr>
              <a:t> </a:t>
            </a:r>
            <a:endParaRPr lang="es-EC" dirty="0" smtClean="0">
              <a:solidFill>
                <a:schemeClr val="bg1"/>
              </a:solidFill>
            </a:endParaRPr>
          </a:p>
          <a:p>
            <a:r>
              <a:rPr lang="es-EC" dirty="0" err="1" smtClean="0">
                <a:solidFill>
                  <a:schemeClr val="bg1"/>
                </a:solidFill>
                <a:hlinkClick r:id="rId3" tooltip="Horde"/>
              </a:rPr>
              <a:t>Horde</a:t>
            </a:r>
            <a:r>
              <a:rPr lang="es-EC" dirty="0">
                <a:solidFill>
                  <a:schemeClr val="bg1"/>
                </a:solidFill>
              </a:rPr>
              <a:t> </a:t>
            </a:r>
            <a:endParaRPr lang="es-EC" dirty="0" smtClean="0">
              <a:solidFill>
                <a:schemeClr val="bg1"/>
              </a:solidFill>
            </a:endParaRPr>
          </a:p>
          <a:p>
            <a:r>
              <a:rPr lang="es-EC" dirty="0" err="1" smtClean="0">
                <a:solidFill>
                  <a:schemeClr val="bg1"/>
                </a:solidFill>
                <a:hlinkClick r:id="rId4" tooltip="Openwebmail (aún no redactado)"/>
              </a:rPr>
              <a:t>Openwebmail</a:t>
            </a:r>
            <a:r>
              <a:rPr lang="es-EC" dirty="0">
                <a:solidFill>
                  <a:schemeClr val="bg1"/>
                </a:solidFill>
              </a:rPr>
              <a:t> </a:t>
            </a:r>
            <a:endParaRPr lang="es-EC" dirty="0" smtClean="0">
              <a:solidFill>
                <a:schemeClr val="bg1"/>
              </a:solidFill>
            </a:endParaRPr>
          </a:p>
          <a:p>
            <a:r>
              <a:rPr lang="es-EC" dirty="0" err="1" smtClean="0">
                <a:solidFill>
                  <a:schemeClr val="bg1"/>
                </a:solidFill>
                <a:hlinkClick r:id="rId5" tooltip="Ilohamail (aún no redactado)"/>
              </a:rPr>
              <a:t>Ilohamail</a:t>
            </a:r>
            <a:r>
              <a:rPr lang="es-EC" dirty="0">
                <a:solidFill>
                  <a:schemeClr val="bg1"/>
                </a:solidFill>
              </a:rPr>
              <a:t> </a:t>
            </a:r>
          </a:p>
          <a:p>
            <a:r>
              <a:rPr lang="es-EC" dirty="0" err="1">
                <a:solidFill>
                  <a:schemeClr val="bg1"/>
                </a:solidFill>
                <a:hlinkClick r:id="rId6" tooltip="AtMail (aún no redactado)"/>
              </a:rPr>
              <a:t>AtMail</a:t>
            </a:r>
            <a:r>
              <a:rPr lang="es-EC" dirty="0">
                <a:solidFill>
                  <a:schemeClr val="bg1"/>
                </a:solidFill>
              </a:rPr>
              <a:t> </a:t>
            </a:r>
            <a:endParaRPr lang="es-EC" dirty="0" smtClean="0">
              <a:solidFill>
                <a:schemeClr val="bg1"/>
              </a:solidFill>
            </a:endParaRPr>
          </a:p>
          <a:p>
            <a:r>
              <a:rPr lang="es-EC" dirty="0" err="1" smtClean="0">
                <a:solidFill>
                  <a:schemeClr val="bg1"/>
                </a:solidFill>
                <a:hlinkClick r:id="rId7" tooltip="BlogMail (aún no redactado)"/>
              </a:rPr>
              <a:t>BlogMail</a:t>
            </a:r>
            <a:endParaRPr lang="es-EC" dirty="0" smtClean="0">
              <a:solidFill>
                <a:schemeClr val="bg1"/>
              </a:solidFill>
            </a:endParaRPr>
          </a:p>
          <a:p>
            <a:r>
              <a:rPr lang="es-EC" dirty="0" err="1" smtClean="0">
                <a:solidFill>
                  <a:schemeClr val="bg1"/>
                </a:solidFill>
                <a:hlinkClick r:id="rId8" tooltip="Zimbra"/>
              </a:rPr>
              <a:t>Zimbra</a:t>
            </a:r>
            <a:r>
              <a:rPr lang="es-EC" dirty="0">
                <a:solidFill>
                  <a:schemeClr val="bg1"/>
                </a:solidFill>
              </a:rPr>
              <a:t> </a:t>
            </a:r>
          </a:p>
          <a:p>
            <a:endParaRPr lang="es-EC" dirty="0"/>
          </a:p>
        </p:txBody>
      </p:sp>
      <p:pic>
        <p:nvPicPr>
          <p:cNvPr id="3074" name="Picture 2" descr="http://www.huertopaysandu.edu.uy/imagenes/2010/febrero/webmail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80928"/>
            <a:ext cx="32861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31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es-EC" dirty="0">
                <a:solidFill>
                  <a:schemeClr val="bg1"/>
                </a:solidFill>
              </a:rPr>
              <a:t>Existen empresas privadas que dan servicio de </a:t>
            </a:r>
            <a:r>
              <a:rPr lang="es-EC" dirty="0" err="1">
                <a:solidFill>
                  <a:schemeClr val="bg1"/>
                </a:solidFill>
              </a:rPr>
              <a:t>webmail</a:t>
            </a:r>
            <a:r>
              <a:rPr lang="es-EC" dirty="0">
                <a:solidFill>
                  <a:schemeClr val="bg1"/>
                </a:solidFill>
              </a:rPr>
              <a:t>, por ejemplo:</a:t>
            </a:r>
          </a:p>
          <a:p>
            <a:r>
              <a:rPr lang="es-EC" dirty="0" err="1">
                <a:solidFill>
                  <a:schemeClr val="bg1"/>
                </a:solidFill>
                <a:hlinkClick r:id="rId2" tooltip="Gmail"/>
              </a:rPr>
              <a:t>Gmail</a:t>
            </a:r>
            <a:endParaRPr lang="es-EC" dirty="0">
              <a:solidFill>
                <a:schemeClr val="bg1"/>
              </a:solidFill>
            </a:endParaRPr>
          </a:p>
          <a:p>
            <a:r>
              <a:rPr lang="es-EC" dirty="0" err="1">
                <a:solidFill>
                  <a:schemeClr val="bg1"/>
                </a:solidFill>
                <a:hlinkClick r:id="rId3" tooltip="Yahoo"/>
              </a:rPr>
              <a:t>Yahoo</a:t>
            </a:r>
            <a:endParaRPr lang="es-EC" dirty="0">
              <a:solidFill>
                <a:schemeClr val="bg1"/>
              </a:solidFill>
            </a:endParaRPr>
          </a:p>
          <a:p>
            <a:r>
              <a:rPr lang="es-EC" dirty="0">
                <a:solidFill>
                  <a:schemeClr val="bg1"/>
                </a:solidFill>
              </a:rPr>
              <a:t>Hotmail</a:t>
            </a:r>
          </a:p>
          <a:p>
            <a:r>
              <a:rPr lang="es-EC" dirty="0">
                <a:solidFill>
                  <a:schemeClr val="bg1"/>
                </a:solidFill>
              </a:rPr>
              <a:t>AOL</a:t>
            </a:r>
          </a:p>
          <a:p>
            <a:r>
              <a:rPr lang="es-EC" dirty="0">
                <a:solidFill>
                  <a:schemeClr val="bg1"/>
                </a:solidFill>
              </a:rPr>
              <a:t>GMX</a:t>
            </a:r>
          </a:p>
          <a:p>
            <a:r>
              <a:rPr lang="es-EC" dirty="0">
                <a:solidFill>
                  <a:schemeClr val="bg1"/>
                </a:solidFill>
              </a:rPr>
              <a:t>Terra</a:t>
            </a:r>
          </a:p>
          <a:p>
            <a:r>
              <a:rPr lang="es-EC" dirty="0">
                <a:solidFill>
                  <a:schemeClr val="bg1"/>
                </a:solidFill>
              </a:rPr>
              <a:t>También existen grupos que dan servicios de </a:t>
            </a:r>
            <a:r>
              <a:rPr lang="es-EC" dirty="0" err="1">
                <a:solidFill>
                  <a:schemeClr val="bg1"/>
                </a:solidFill>
              </a:rPr>
              <a:t>webmail</a:t>
            </a:r>
            <a:r>
              <a:rPr lang="es-EC" dirty="0">
                <a:solidFill>
                  <a:schemeClr val="bg1"/>
                </a:solidFill>
              </a:rPr>
              <a:t>, por ejemplo:</a:t>
            </a:r>
          </a:p>
          <a:p>
            <a:r>
              <a:rPr lang="es-EC" dirty="0" err="1">
                <a:solidFill>
                  <a:schemeClr val="bg1"/>
                </a:solidFill>
              </a:rPr>
              <a:t>Rise</a:t>
            </a:r>
            <a:r>
              <a:rPr lang="es-EC" dirty="0">
                <a:solidFill>
                  <a:schemeClr val="bg1"/>
                </a:solidFill>
              </a:rPr>
              <a:t> Up Servicio basado en </a:t>
            </a:r>
            <a:r>
              <a:rPr lang="es-EC" dirty="0" err="1">
                <a:solidFill>
                  <a:schemeClr val="bg1"/>
                </a:solidFill>
                <a:hlinkClick r:id="rId4" tooltip="Squirrelmail"/>
              </a:rPr>
              <a:t>Squirrelmail</a:t>
            </a:r>
            <a:r>
              <a:rPr lang="es-EC" dirty="0">
                <a:solidFill>
                  <a:schemeClr val="bg1"/>
                </a:solidFill>
              </a:rPr>
              <a:t>.</a:t>
            </a:r>
          </a:p>
          <a:p>
            <a:r>
              <a:rPr lang="es-EC" dirty="0">
                <a:solidFill>
                  <a:schemeClr val="bg1"/>
                </a:solidFill>
              </a:rPr>
              <a:t>Es común que muchas entidades públicas como las universidades ofrezcan este servicio. Sin embargo cualquier persona u organización puede construir un servicio de </a:t>
            </a:r>
            <a:r>
              <a:rPr lang="es-EC" dirty="0" err="1">
                <a:solidFill>
                  <a:schemeClr val="bg1"/>
                </a:solidFill>
              </a:rPr>
              <a:t>webmail</a:t>
            </a:r>
            <a:r>
              <a:rPr lang="es-EC" dirty="0">
                <a:solidFill>
                  <a:schemeClr val="bg1"/>
                </a:solidFill>
              </a:rPr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3253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54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webmail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Virtudes Cardinales</dc:title>
  <dc:creator>TURO</dc:creator>
  <cp:lastModifiedBy>TURO</cp:lastModifiedBy>
  <cp:revision>6</cp:revision>
  <dcterms:created xsi:type="dcterms:W3CDTF">2013-03-13T03:29:46Z</dcterms:created>
  <dcterms:modified xsi:type="dcterms:W3CDTF">2013-05-06T03:07:48Z</dcterms:modified>
</cp:coreProperties>
</file>