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258" r:id="rId4"/>
    <p:sldId id="328" r:id="rId5"/>
    <p:sldId id="321" r:id="rId6"/>
    <p:sldId id="259" r:id="rId7"/>
    <p:sldId id="276" r:id="rId8"/>
    <p:sldId id="260" r:id="rId9"/>
    <p:sldId id="277" r:id="rId10"/>
    <p:sldId id="261" r:id="rId11"/>
    <p:sldId id="262" r:id="rId12"/>
    <p:sldId id="325" r:id="rId13"/>
    <p:sldId id="263" r:id="rId14"/>
    <p:sldId id="264" r:id="rId15"/>
    <p:sldId id="265" r:id="rId16"/>
    <p:sldId id="351" r:id="rId17"/>
    <p:sldId id="266" r:id="rId18"/>
    <p:sldId id="267" r:id="rId19"/>
    <p:sldId id="354" r:id="rId20"/>
    <p:sldId id="339" r:id="rId21"/>
    <p:sldId id="268" r:id="rId22"/>
    <p:sldId id="269" r:id="rId23"/>
    <p:sldId id="278" r:id="rId24"/>
    <p:sldId id="329" r:id="rId25"/>
    <p:sldId id="349" r:id="rId26"/>
    <p:sldId id="270" r:id="rId27"/>
    <p:sldId id="279" r:id="rId28"/>
    <p:sldId id="348" r:id="rId29"/>
    <p:sldId id="332" r:id="rId30"/>
    <p:sldId id="331" r:id="rId31"/>
    <p:sldId id="353" r:id="rId32"/>
    <p:sldId id="280" r:id="rId33"/>
    <p:sldId id="281" r:id="rId34"/>
    <p:sldId id="282" r:id="rId35"/>
    <p:sldId id="283" r:id="rId36"/>
    <p:sldId id="284" r:id="rId37"/>
    <p:sldId id="285" r:id="rId38"/>
    <p:sldId id="336" r:id="rId39"/>
    <p:sldId id="327" r:id="rId40"/>
    <p:sldId id="286" r:id="rId41"/>
    <p:sldId id="287" r:id="rId42"/>
    <p:sldId id="288" r:id="rId43"/>
    <p:sldId id="289" r:id="rId44"/>
    <p:sldId id="290" r:id="rId45"/>
    <p:sldId id="291" r:id="rId46"/>
    <p:sldId id="292" r:id="rId47"/>
    <p:sldId id="326" r:id="rId48"/>
    <p:sldId id="324" r:id="rId49"/>
    <p:sldId id="293" r:id="rId50"/>
    <p:sldId id="294" r:id="rId51"/>
    <p:sldId id="334" r:id="rId52"/>
    <p:sldId id="343" r:id="rId53"/>
    <p:sldId id="345" r:id="rId54"/>
    <p:sldId id="344" r:id="rId55"/>
    <p:sldId id="295" r:id="rId56"/>
    <p:sldId id="296" r:id="rId57"/>
    <p:sldId id="340" r:id="rId58"/>
    <p:sldId id="297" r:id="rId59"/>
    <p:sldId id="346" r:id="rId60"/>
    <p:sldId id="347" r:id="rId61"/>
    <p:sldId id="298" r:id="rId62"/>
    <p:sldId id="299" r:id="rId63"/>
    <p:sldId id="300" r:id="rId64"/>
    <p:sldId id="301" r:id="rId65"/>
    <p:sldId id="302" r:id="rId66"/>
    <p:sldId id="303" r:id="rId67"/>
    <p:sldId id="338" r:id="rId68"/>
    <p:sldId id="304" r:id="rId69"/>
    <p:sldId id="305" r:id="rId70"/>
    <p:sldId id="306" r:id="rId71"/>
    <p:sldId id="307" r:id="rId72"/>
    <p:sldId id="342" r:id="rId73"/>
    <p:sldId id="308" r:id="rId74"/>
    <p:sldId id="309" r:id="rId75"/>
    <p:sldId id="310" r:id="rId76"/>
    <p:sldId id="322" r:id="rId77"/>
    <p:sldId id="311" r:id="rId78"/>
    <p:sldId id="323" r:id="rId79"/>
    <p:sldId id="312" r:id="rId80"/>
    <p:sldId id="313" r:id="rId81"/>
    <p:sldId id="314" r:id="rId82"/>
    <p:sldId id="330" r:id="rId83"/>
    <p:sldId id="315" r:id="rId84"/>
    <p:sldId id="316" r:id="rId85"/>
    <p:sldId id="333" r:id="rId86"/>
    <p:sldId id="317" r:id="rId87"/>
    <p:sldId id="337" r:id="rId88"/>
    <p:sldId id="352" r:id="rId89"/>
    <p:sldId id="335" r:id="rId90"/>
    <p:sldId id="318" r:id="rId91"/>
    <p:sldId id="341" r:id="rId92"/>
    <p:sldId id="319" r:id="rId93"/>
    <p:sldId id="320" r:id="rId94"/>
    <p:sldId id="350" r:id="rId9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50" d="100"/>
          <a:sy n="50" d="100"/>
        </p:scale>
        <p:origin x="-8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ECA6F-1235-4D61-9AA8-5D3B88E9955F}" type="datetimeFigureOut">
              <a:rPr lang="es-ES" smtClean="0"/>
              <a:pPr/>
              <a:t>25/05/2013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1DE8B-0786-4B09-8C02-4D9ADCD83F61}" type="slidenum">
              <a:rPr lang="es-ES" smtClean="0"/>
              <a:pPr/>
              <a:t>‹Nº›</a:t>
            </a:fld>
            <a:endParaRPr lang="es-ES"/>
          </a:p>
        </p:txBody>
      </p:sp>
    </p:spTree>
    <p:extLst>
      <p:ext uri="{BB962C8B-B14F-4D97-AF65-F5344CB8AC3E}">
        <p14:creationId xmlns:p14="http://schemas.microsoft.com/office/powerpoint/2010/main" val="140036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823AF2-41A8-45DD-A92B-E6443B71C41B}" type="datetimeFigureOut">
              <a:rPr lang="es-ES" smtClean="0"/>
              <a:pPr/>
              <a:t>25/05/2013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3434DE-A491-4B2F-83C3-616A1F7103F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23AF2-41A8-45DD-A92B-E6443B71C41B}" type="datetimeFigureOut">
              <a:rPr lang="es-ES" smtClean="0"/>
              <a:pPr/>
              <a:t>25/05/2013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434DE-A491-4B2F-83C3-616A1F7103F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Presentaci&#243;n1.pptx#-1,3,Diapositiva 3"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Presentaci&#243;N%20OA.pptx#-1,4,Diapositiva 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Presentaci&#243;N%20OA.pptx#-1,4,Diapositiva 4" TargetMode="External"/><Relationship Id="rId1" Type="http://schemas.openxmlformats.org/officeDocument/2006/relationships/slideLayout" Target="../slideLayouts/slideLayout7.xml"/><Relationship Id="rId4" Type="http://schemas.openxmlformats.org/officeDocument/2006/relationships/hyperlink" Target="Presentaci&#243;N%20OA.pptx#-1,2,Diapositiva 2"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Presentaci&#243;N%20OA.pptx#-1,5,Diapositiva 5"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4.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ay swirly black design picture and wallpaper"/>
          <p:cNvPicPr>
            <a:picLocks noChangeAspect="1" noChangeArrowheads="1"/>
          </p:cNvPicPr>
          <p:nvPr/>
        </p:nvPicPr>
        <p:blipFill>
          <a:blip r:embed="rId2" cstate="print"/>
          <a:srcRect/>
          <a:stretch>
            <a:fillRect/>
          </a:stretch>
        </p:blipFill>
        <p:spPr bwMode="auto">
          <a:xfrm>
            <a:off x="3126" y="0"/>
            <a:ext cx="9180512" cy="6858000"/>
          </a:xfrm>
          <a:prstGeom prst="rect">
            <a:avLst/>
          </a:prstGeom>
          <a:noFill/>
        </p:spPr>
      </p:pic>
      <p:pic>
        <p:nvPicPr>
          <p:cNvPr id="11268" name="Picture 4" descr="http://4.bp.blogspot.com/_JsgHGH8huL4/RwuOjwHTOzI/AAAAAAAAATk/xQvI71vE-vQ/s400/diccionario-informatico.jpg"/>
          <p:cNvPicPr>
            <a:picLocks noChangeAspect="1" noChangeArrowheads="1"/>
          </p:cNvPicPr>
          <p:nvPr/>
        </p:nvPicPr>
        <p:blipFill>
          <a:blip r:embed="rId3" cstate="print"/>
          <a:srcRect/>
          <a:stretch>
            <a:fillRect/>
          </a:stretch>
        </p:blipFill>
        <p:spPr bwMode="auto">
          <a:xfrm>
            <a:off x="2411760" y="1484784"/>
            <a:ext cx="5424264" cy="3390165"/>
          </a:xfrm>
          <a:prstGeom prst="rect">
            <a:avLst/>
          </a:prstGeom>
          <a:noFill/>
        </p:spPr>
      </p:pic>
      <p:sp>
        <p:nvSpPr>
          <p:cNvPr id="8" name="7 Rectángulo"/>
          <p:cNvSpPr/>
          <p:nvPr/>
        </p:nvSpPr>
        <p:spPr>
          <a:xfrm>
            <a:off x="4311136" y="6372820"/>
            <a:ext cx="446789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adley Hand ITC" pitchFamily="66" charset="0"/>
              </a:rPr>
              <a:t>Elaborado por: </a:t>
            </a:r>
            <a:r>
              <a:rPr lang="es-E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adley Hand ITC" pitchFamily="66" charset="0"/>
              </a:rPr>
              <a:t>Marihet</a:t>
            </a: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adley Hand ITC" pitchFamily="66" charset="0"/>
              </a:rPr>
              <a:t> Miranda</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612338">
            <a:off x="1386247" y="419415"/>
            <a:ext cx="3080459"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Baudios</a:t>
            </a:r>
          </a:p>
        </p:txBody>
      </p:sp>
      <p:sp>
        <p:nvSpPr>
          <p:cNvPr id="6" name="5 Rectángulo"/>
          <p:cNvSpPr/>
          <p:nvPr/>
        </p:nvSpPr>
        <p:spPr>
          <a:xfrm>
            <a:off x="1619672" y="1556792"/>
            <a:ext cx="7524328" cy="1692771"/>
          </a:xfrm>
          <a:prstGeom prst="rect">
            <a:avLst/>
          </a:prstGeom>
        </p:spPr>
        <p:txBody>
          <a:bodyPr wrap="square">
            <a:spAutoFit/>
          </a:bodyPr>
          <a:lstStyle/>
          <a:p>
            <a:pPr algn="ctr"/>
            <a:r>
              <a:rPr lang="es-ES" sz="2600" dirty="0" smtClean="0">
                <a:solidFill>
                  <a:schemeClr val="bg1"/>
                </a:solidFill>
                <a:latin typeface="Arial Black" pitchFamily="34" charset="0"/>
              </a:rPr>
              <a:t>es una unidad de medida, usada en telecomunicaciones, que representa la cantidad de veces que cambia el estado de una señal en un periodo de tiempo.</a:t>
            </a:r>
          </a:p>
        </p:txBody>
      </p:sp>
      <p:pic>
        <p:nvPicPr>
          <p:cNvPr id="54274" name="Picture 2" descr="http://www.monografias.com/trabajos/todomodem/Image1074.gif"/>
          <p:cNvPicPr>
            <a:picLocks noChangeAspect="1" noChangeArrowheads="1"/>
          </p:cNvPicPr>
          <p:nvPr/>
        </p:nvPicPr>
        <p:blipFill>
          <a:blip r:embed="rId2" cstate="print"/>
          <a:srcRect/>
          <a:stretch>
            <a:fillRect/>
          </a:stretch>
        </p:blipFill>
        <p:spPr bwMode="auto">
          <a:xfrm>
            <a:off x="611560" y="3717032"/>
            <a:ext cx="3748960" cy="2808312"/>
          </a:xfrm>
          <a:prstGeom prst="rect">
            <a:avLst/>
          </a:prstGeom>
          <a:noFill/>
        </p:spPr>
      </p:pic>
      <p:sp>
        <p:nvSpPr>
          <p:cNvPr id="8" name="7 Nube"/>
          <p:cNvSpPr/>
          <p:nvPr/>
        </p:nvSpPr>
        <p:spPr>
          <a:xfrm>
            <a:off x="6300192" y="5589240"/>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9" name="8 CuadroTexto"/>
          <p:cNvSpPr txBox="1"/>
          <p:nvPr/>
        </p:nvSpPr>
        <p:spPr>
          <a:xfrm>
            <a:off x="6804248" y="5949280"/>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Marcador de contenido"/>
          <p:cNvSpPr txBox="1">
            <a:spLocks/>
          </p:cNvSpPr>
          <p:nvPr/>
        </p:nvSpPr>
        <p:spPr>
          <a:xfrm>
            <a:off x="357158" y="2500306"/>
            <a:ext cx="8229600" cy="1828799"/>
          </a:xfrm>
          <a:prstGeom prst="rect">
            <a:avLst/>
          </a:prstGeom>
        </p:spPr>
        <p:txBody>
          <a:bodyPr>
            <a:normAutofit fontScale="85000" lnSpcReduction="10000"/>
          </a:bodyPr>
          <a:lstStyle/>
          <a:p>
            <a:pPr marL="342900" indent="-342900" algn="ctr">
              <a:spcBef>
                <a:spcPct val="20000"/>
              </a:spcBef>
              <a:defRPr/>
            </a:pPr>
            <a:r>
              <a:rPr kumimoji="0" lang="es-ES_tradnl" sz="2000" b="0" i="0" u="none" strike="noStrike" kern="1200" cap="none" spc="0" normalizeH="0" baseline="0" noProof="0" dirty="0" smtClean="0">
                <a:ln>
                  <a:noFill/>
                </a:ln>
                <a:solidFill>
                  <a:schemeClr val="tx1"/>
                </a:solidFill>
                <a:effectLst/>
                <a:uLnTx/>
                <a:uFillTx/>
                <a:latin typeface="Arial Black" pitchFamily="34" charset="0"/>
                <a:ea typeface="+mn-ea"/>
                <a:cs typeface="+mn-cs"/>
              </a:rPr>
              <a:t>“</a:t>
            </a:r>
            <a:r>
              <a:rPr lang="es-ES_tradnl" sz="2600" dirty="0" smtClean="0">
                <a:solidFill>
                  <a:schemeClr val="bg1"/>
                </a:solidFill>
                <a:latin typeface="Arial Black" pitchFamily="34" charset="0"/>
              </a:rPr>
              <a:t>Unidad de información más pequeña” que puede tener uno de dos valores como lo serían blanco o negro, sí o no, encendido o apagado, y puede ser interpretada por una computadora.  Por lo general interpretado como 0 y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Rectángulo"/>
          <p:cNvSpPr/>
          <p:nvPr/>
        </p:nvSpPr>
        <p:spPr>
          <a:xfrm rot="20555097">
            <a:off x="1781281" y="613032"/>
            <a:ext cx="1498744"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Bit:</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pic>
        <p:nvPicPr>
          <p:cNvPr id="5" name="Picture 2" descr="http://culturacion.com/wp-content/uploads/2009/03/bit-o-bytes.jpg"/>
          <p:cNvPicPr>
            <a:picLocks noChangeAspect="1" noChangeArrowheads="1"/>
          </p:cNvPicPr>
          <p:nvPr/>
        </p:nvPicPr>
        <p:blipFill>
          <a:blip r:embed="rId3" cstate="print"/>
          <a:srcRect/>
          <a:stretch>
            <a:fillRect/>
          </a:stretch>
        </p:blipFill>
        <p:spPr bwMode="auto">
          <a:xfrm>
            <a:off x="323528" y="4293096"/>
            <a:ext cx="2310780" cy="2336744"/>
          </a:xfrm>
          <a:prstGeom prst="rect">
            <a:avLst/>
          </a:prstGeom>
          <a:noFill/>
        </p:spPr>
      </p:pic>
      <p:sp>
        <p:nvSpPr>
          <p:cNvPr id="6" name="5 Nube"/>
          <p:cNvSpPr/>
          <p:nvPr/>
        </p:nvSpPr>
        <p:spPr>
          <a:xfrm>
            <a:off x="6551712" y="5157192"/>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1130213">
            <a:off x="2812569" y="227510"/>
            <a:ext cx="3396956" cy="830997"/>
          </a:xfrm>
          <a:prstGeom prst="rect">
            <a:avLst/>
          </a:prstGeom>
        </p:spPr>
        <p:txBody>
          <a:bodyPr wrap="none">
            <a:sp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Browser</a:t>
            </a:r>
          </a:p>
        </p:txBody>
      </p:sp>
      <p:sp>
        <p:nvSpPr>
          <p:cNvPr id="3" name="2 Rectángulo"/>
          <p:cNvSpPr/>
          <p:nvPr/>
        </p:nvSpPr>
        <p:spPr>
          <a:xfrm>
            <a:off x="611560" y="1340768"/>
            <a:ext cx="7632848" cy="2123658"/>
          </a:xfrm>
          <a:prstGeom prst="rect">
            <a:avLst/>
          </a:prstGeom>
        </p:spPr>
        <p:txBody>
          <a:bodyPr wrap="square">
            <a:spAutoFit/>
          </a:bodyPr>
          <a:lstStyle/>
          <a:p>
            <a:pPr algn="ctr"/>
            <a:r>
              <a:rPr lang="es-ES" sz="2200" dirty="0" smtClean="0">
                <a:solidFill>
                  <a:schemeClr val="bg1"/>
                </a:solidFill>
                <a:latin typeface="Arial Black" pitchFamily="34" charset="0"/>
              </a:rPr>
              <a:t>El </a:t>
            </a:r>
            <a:r>
              <a:rPr lang="es-ES" sz="2200" dirty="0" err="1" smtClean="0">
                <a:solidFill>
                  <a:schemeClr val="bg1"/>
                </a:solidFill>
                <a:latin typeface="Arial Black" pitchFamily="34" charset="0"/>
              </a:rPr>
              <a:t>browsing</a:t>
            </a:r>
            <a:r>
              <a:rPr lang="es-ES" sz="2200" dirty="0" smtClean="0">
                <a:solidFill>
                  <a:schemeClr val="bg1"/>
                </a:solidFill>
                <a:latin typeface="Arial Black" pitchFamily="34" charset="0"/>
              </a:rPr>
              <a:t> es un proceso interactivo en el que uno puede visualizar grandes cantidades de información, percibir o encontrar estructuras o relaciones, y seleccionar ítems centrando su atención visual en ellos. </a:t>
            </a:r>
            <a:r>
              <a:rPr lang="es-ES" sz="2200" dirty="0" err="1" smtClean="0">
                <a:solidFill>
                  <a:schemeClr val="bg1"/>
                </a:solidFill>
                <a:latin typeface="Arial Black" pitchFamily="34" charset="0"/>
              </a:rPr>
              <a:t>Browsing</a:t>
            </a:r>
            <a:r>
              <a:rPr lang="es-ES" sz="2200" dirty="0" smtClean="0">
                <a:solidFill>
                  <a:schemeClr val="bg1"/>
                </a:solidFill>
                <a:latin typeface="Arial Black" pitchFamily="34" charset="0"/>
              </a:rPr>
              <a:t>, traducido al español, es sería hojear</a:t>
            </a:r>
            <a:r>
              <a:rPr lang="es-ES" dirty="0" smtClean="0"/>
              <a:t>.</a:t>
            </a:r>
            <a:endParaRPr lang="es-ES" dirty="0"/>
          </a:p>
        </p:txBody>
      </p:sp>
      <p:sp>
        <p:nvSpPr>
          <p:cNvPr id="4" name="3 Rectángulo"/>
          <p:cNvSpPr/>
          <p:nvPr/>
        </p:nvSpPr>
        <p:spPr>
          <a:xfrm>
            <a:off x="2951312" y="6165304"/>
            <a:ext cx="6192688" cy="486287"/>
          </a:xfrm>
          <a:prstGeom prst="rect">
            <a:avLst/>
          </a:prstGeom>
        </p:spPr>
        <p:txBody>
          <a:bodyPr wrap="square">
            <a:spAutoFit/>
          </a:bodyPr>
          <a:lstStyle/>
          <a:p>
            <a:pPr algn="r">
              <a:lnSpc>
                <a:spcPct val="80000"/>
              </a:lnSpc>
            </a:pPr>
            <a:r>
              <a:rPr lang="es-ES" sz="1600" dirty="0" smtClean="0">
                <a:solidFill>
                  <a:schemeClr val="bg1"/>
                </a:solidFill>
              </a:rPr>
              <a:t>T. Chanto,	(09/26/2010 ), “que es </a:t>
            </a:r>
            <a:r>
              <a:rPr lang="es-ES" sz="1600" dirty="0" err="1" smtClean="0">
                <a:solidFill>
                  <a:schemeClr val="bg1"/>
                </a:solidFill>
              </a:rPr>
              <a:t>browsing</a:t>
            </a:r>
            <a:r>
              <a:rPr lang="es-ES" sz="1600" dirty="0" smtClean="0">
                <a:solidFill>
                  <a:schemeClr val="bg1"/>
                </a:solidFill>
              </a:rPr>
              <a:t>”, recuperado de: http://www.alegsa.com.ar/Diccionario/C/12998.php</a:t>
            </a:r>
            <a:endParaRPr lang="es-ES" sz="16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323528" y="3501008"/>
            <a:ext cx="3175620" cy="303127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Marcador de contenido"/>
          <p:cNvSpPr txBox="1">
            <a:spLocks/>
          </p:cNvSpPr>
          <p:nvPr/>
        </p:nvSpPr>
        <p:spPr>
          <a:xfrm>
            <a:off x="1115616" y="2276872"/>
            <a:ext cx="7467600" cy="1543048"/>
          </a:xfrm>
          <a:prstGeom prst="rect">
            <a:avLst/>
          </a:prstGeom>
        </p:spPr>
        <p:txBody>
          <a:bodyPr>
            <a:normAutofit/>
          </a:bodyPr>
          <a:lstStyle/>
          <a:p>
            <a:pPr marL="342900" marR="0" lvl="0" indent="-342900" algn="ctr" fontAlgn="auto">
              <a:lnSpc>
                <a:spcPct val="90000"/>
              </a:lnSpc>
              <a:spcBef>
                <a:spcPct val="20000"/>
              </a:spcBef>
              <a:spcAft>
                <a:spcPts val="0"/>
              </a:spcAft>
              <a:buClrTx/>
              <a:buSzTx/>
              <a:buFont typeface="Arial" pitchFamily="34" charset="0"/>
              <a:buNone/>
              <a:tabLst/>
              <a:defRPr/>
            </a:pPr>
            <a:r>
              <a:rPr lang="es-ES_tradnl" sz="2200" dirty="0" smtClean="0">
                <a:solidFill>
                  <a:schemeClr val="bg1"/>
                </a:solidFill>
                <a:latin typeface="Arial Black" pitchFamily="34" charset="0"/>
              </a:rPr>
              <a:t>Son impostores, es decir, archivos que pretenden ser benignos pero que, de hecho, son perjudiciales. </a:t>
            </a:r>
            <a:endParaRPr lang="es-ES_tradnl" sz="2200" dirty="0">
              <a:solidFill>
                <a:schemeClr val="bg1"/>
              </a:solidFill>
              <a:latin typeface="Arial Black" pitchFamily="34" charset="0"/>
            </a:endParaRPr>
          </a:p>
        </p:txBody>
      </p:sp>
      <p:sp>
        <p:nvSpPr>
          <p:cNvPr id="4" name="3 Rectángulo"/>
          <p:cNvSpPr/>
          <p:nvPr/>
        </p:nvSpPr>
        <p:spPr>
          <a:xfrm rot="21090239">
            <a:off x="487279" y="676265"/>
            <a:ext cx="6749412"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Caballo de Troya </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52226" name="Picture 2" descr="http://1.bp.blogspot.com/_nZBnnxwMltw/TPamuhJuygI/AAAAAAAAACU/cB5naMmaVXI/s1600/Eliminaci%25C3%25B3n-de-un-virus-troyano.jpg"/>
          <p:cNvPicPr>
            <a:picLocks noChangeAspect="1" noChangeArrowheads="1"/>
          </p:cNvPicPr>
          <p:nvPr/>
        </p:nvPicPr>
        <p:blipFill>
          <a:blip r:embed="rId3" cstate="print"/>
          <a:srcRect/>
          <a:stretch>
            <a:fillRect/>
          </a:stretch>
        </p:blipFill>
        <p:spPr bwMode="auto">
          <a:xfrm>
            <a:off x="323528" y="3789040"/>
            <a:ext cx="3818706" cy="2868273"/>
          </a:xfrm>
          <a:prstGeom prst="rect">
            <a:avLst/>
          </a:prstGeom>
          <a:noFill/>
        </p:spPr>
      </p:pic>
      <p:sp>
        <p:nvSpPr>
          <p:cNvPr id="7" name="6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CuadroTexto"/>
          <p:cNvSpPr txBox="1"/>
          <p:nvPr/>
        </p:nvSpPr>
        <p:spPr>
          <a:xfrm>
            <a:off x="1331640" y="2492896"/>
            <a:ext cx="7200800" cy="769441"/>
          </a:xfrm>
          <a:prstGeom prst="rect">
            <a:avLst/>
          </a:prstGeom>
          <a:noFill/>
        </p:spPr>
        <p:txBody>
          <a:bodyPr wrap="square" rtlCol="0">
            <a:spAutoFit/>
          </a:bodyPr>
          <a:lstStyle/>
          <a:p>
            <a:pPr algn="ctr"/>
            <a:r>
              <a:rPr lang="es-ES_tradnl" sz="2200" dirty="0" smtClean="0">
                <a:solidFill>
                  <a:schemeClr val="bg1"/>
                </a:solidFill>
                <a:latin typeface="Arial Black" pitchFamily="34" charset="0"/>
              </a:rPr>
              <a:t>Proceso mediante el cual se entrena a los futuros usuarios en el manejo del sistema</a:t>
            </a:r>
            <a:r>
              <a:rPr lang="es-ES_tradnl" sz="2000" dirty="0" smtClean="0">
                <a:latin typeface="Arial Black" pitchFamily="34" charset="0"/>
              </a:rPr>
              <a:t>.</a:t>
            </a:r>
            <a:endParaRPr lang="es-ES_tradnl" sz="2000" dirty="0">
              <a:latin typeface="Arial Black"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395536" y="3861048"/>
            <a:ext cx="2786050" cy="2749067"/>
          </a:xfrm>
          <a:prstGeom prst="rect">
            <a:avLst/>
          </a:prstGeom>
          <a:noFill/>
          <a:ln w="9525">
            <a:noFill/>
            <a:miter lim="800000"/>
            <a:headEnd/>
            <a:tailEnd/>
          </a:ln>
        </p:spPr>
      </p:pic>
      <p:sp>
        <p:nvSpPr>
          <p:cNvPr id="5" name="4 Rectángulo"/>
          <p:cNvSpPr/>
          <p:nvPr/>
        </p:nvSpPr>
        <p:spPr>
          <a:xfrm rot="20879024">
            <a:off x="820320" y="732074"/>
            <a:ext cx="5091522"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Capacitación</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7" name="6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571472" y="2857496"/>
            <a:ext cx="7467600" cy="1042982"/>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2200" dirty="0" smtClean="0">
                <a:solidFill>
                  <a:schemeClr val="bg1"/>
                </a:solidFill>
                <a:latin typeface="Arial Black" pitchFamily="34" charset="0"/>
              </a:rPr>
              <a:t>Es un conjunto de actividades usadas para construir un sistema de información.</a:t>
            </a:r>
            <a:endParaRPr lang="es-ES_tradnl" sz="2200" dirty="0">
              <a:solidFill>
                <a:schemeClr val="bg1"/>
              </a:solidFill>
              <a:latin typeface="Arial Black" pitchFamily="34" charset="0"/>
            </a:endParaRPr>
          </a:p>
        </p:txBody>
      </p:sp>
      <p:pic>
        <p:nvPicPr>
          <p:cNvPr id="4" name="3 Imagen" descr="computadora.gif"/>
          <p:cNvPicPr>
            <a:picLocks noChangeAspect="1"/>
          </p:cNvPicPr>
          <p:nvPr/>
        </p:nvPicPr>
        <p:blipFill>
          <a:blip r:embed="rId2" cstate="print"/>
          <a:stretch>
            <a:fillRect/>
          </a:stretch>
        </p:blipFill>
        <p:spPr>
          <a:xfrm>
            <a:off x="395536" y="3861048"/>
            <a:ext cx="2762250" cy="2819400"/>
          </a:xfrm>
          <a:prstGeom prst="rect">
            <a:avLst/>
          </a:prstGeom>
        </p:spPr>
      </p:pic>
      <p:sp>
        <p:nvSpPr>
          <p:cNvPr id="5" name="4 Rectángulo"/>
          <p:cNvSpPr/>
          <p:nvPr/>
        </p:nvSpPr>
        <p:spPr>
          <a:xfrm rot="20991757">
            <a:off x="73583" y="715559"/>
            <a:ext cx="8270160"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Ciclo de vida de un sistema</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372200" y="5445224"/>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260648"/>
            <a:ext cx="6442789" cy="830997"/>
          </a:xfrm>
          <a:prstGeom prst="rect">
            <a:avLst/>
          </a:prstGeom>
        </p:spPr>
        <p:txBody>
          <a:bodyPr wrap="none">
            <a:spAutoFit/>
          </a:bodyPr>
          <a:lstStyle/>
          <a:p>
            <a:pPr algn="ctr" fontAlgn="auto">
              <a:spcBef>
                <a:spcPts val="0"/>
              </a:spcBef>
              <a:spcAft>
                <a:spcPts val="0"/>
              </a:spcAft>
              <a:defRPr/>
            </a:pP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Cinta Magnética </a:t>
            </a:r>
          </a:p>
        </p:txBody>
      </p:sp>
      <p:sp>
        <p:nvSpPr>
          <p:cNvPr id="3" name="2 Rectángulo"/>
          <p:cNvSpPr/>
          <p:nvPr/>
        </p:nvSpPr>
        <p:spPr>
          <a:xfrm>
            <a:off x="1043608" y="1628800"/>
            <a:ext cx="7344816" cy="3086679"/>
          </a:xfrm>
          <a:prstGeom prst="rect">
            <a:avLst/>
          </a:prstGeom>
        </p:spPr>
        <p:txBody>
          <a:bodyPr wrap="square">
            <a:spAutoFit/>
          </a:bodyPr>
          <a:lstStyle/>
          <a:p>
            <a:pPr>
              <a:lnSpc>
                <a:spcPct val="150000"/>
              </a:lnSpc>
            </a:pPr>
            <a:r>
              <a:rPr lang="es-ES" sz="2200" dirty="0" smtClean="0">
                <a:solidFill>
                  <a:schemeClr val="bg1"/>
                </a:solidFill>
                <a:latin typeface="Arial Black" pitchFamily="34" charset="0"/>
              </a:rPr>
              <a:t>Tipo de soporte de almacenamiento de información que permite grabar datos en pistas sobre una banda de material magnético (como óxido de hierro o algún </a:t>
            </a:r>
            <a:r>
              <a:rPr lang="es-ES" sz="2200" dirty="0" err="1" smtClean="0">
                <a:solidFill>
                  <a:schemeClr val="bg1"/>
                </a:solidFill>
                <a:latin typeface="Arial Black" pitchFamily="34" charset="0"/>
              </a:rPr>
              <a:t>cromato</a:t>
            </a:r>
            <a:r>
              <a:rPr lang="es-ES" sz="2200" dirty="0" smtClean="0">
                <a:solidFill>
                  <a:schemeClr val="bg1"/>
                </a:solidFill>
                <a:latin typeface="Arial Black" pitchFamily="34" charset="0"/>
              </a:rPr>
              <a:t>). Puede grabarse cualquier tipo de información de forma digital o analógica. </a:t>
            </a:r>
          </a:p>
        </p:txBody>
      </p:sp>
      <p:pic>
        <p:nvPicPr>
          <p:cNvPr id="12290" name="Picture 2"/>
          <p:cNvPicPr>
            <a:picLocks noChangeAspect="1" noChangeArrowheads="1"/>
          </p:cNvPicPr>
          <p:nvPr/>
        </p:nvPicPr>
        <p:blipFill>
          <a:blip r:embed="rId2" cstate="print"/>
          <a:srcRect/>
          <a:stretch>
            <a:fillRect/>
          </a:stretch>
        </p:blipFill>
        <p:spPr bwMode="auto">
          <a:xfrm>
            <a:off x="5229955" y="4509120"/>
            <a:ext cx="2928406" cy="205055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Marcador de contenido"/>
          <p:cNvSpPr txBox="1">
            <a:spLocks/>
          </p:cNvSpPr>
          <p:nvPr/>
        </p:nvSpPr>
        <p:spPr>
          <a:xfrm>
            <a:off x="395536" y="2996952"/>
            <a:ext cx="8229600" cy="1543048"/>
          </a:xfrm>
          <a:prstGeom prst="rect">
            <a:avLst/>
          </a:prstGeom>
        </p:spPr>
        <p:txBody>
          <a:bodyPr>
            <a:normAutofit/>
          </a:bodyPr>
          <a:lstStyle/>
          <a:p>
            <a:pPr marL="342900" indent="-342900" algn="ctr">
              <a:spcBef>
                <a:spcPct val="20000"/>
              </a:spcBef>
              <a:defRPr/>
            </a:pPr>
            <a:r>
              <a:rPr lang="es-ES_tradnl" sz="2200" dirty="0" smtClean="0">
                <a:solidFill>
                  <a:schemeClr val="bg1"/>
                </a:solidFill>
                <a:latin typeface="Arial Black" pitchFamily="34" charset="0"/>
              </a:rPr>
              <a:t>Comprensión que los seres humanos obtienen mediante el razonamiento basado en datos y en la asociación de información.</a:t>
            </a:r>
          </a:p>
          <a:p>
            <a:pPr marL="342900" indent="-342900" algn="ctr">
              <a:spcBef>
                <a:spcPct val="20000"/>
              </a:spcBef>
              <a:defRPr/>
            </a:pPr>
            <a:endParaRPr lang="es-ES_tradnl" sz="2200" dirty="0">
              <a:solidFill>
                <a:schemeClr val="bg1"/>
              </a:solidFill>
              <a:latin typeface="Arial Black" pitchFamily="34" charset="0"/>
            </a:endParaRPr>
          </a:p>
        </p:txBody>
      </p:sp>
      <p:pic>
        <p:nvPicPr>
          <p:cNvPr id="4" name="Picture 6" descr="http://2.bp.blogspot.com/_V7mJsA6Q5jg/TUaj-ojzR6I/AAAAAAAABMs/XGfaGVbqV4o/s1600/conocimiento.jpg"/>
          <p:cNvPicPr>
            <a:picLocks noChangeAspect="1" noChangeArrowheads="1"/>
          </p:cNvPicPr>
          <p:nvPr/>
        </p:nvPicPr>
        <p:blipFill>
          <a:blip r:embed="rId3" cstate="print"/>
          <a:srcRect/>
          <a:stretch>
            <a:fillRect/>
          </a:stretch>
        </p:blipFill>
        <p:spPr bwMode="auto">
          <a:xfrm>
            <a:off x="395536" y="4293096"/>
            <a:ext cx="3290212" cy="2376264"/>
          </a:xfrm>
          <a:prstGeom prst="rect">
            <a:avLst/>
          </a:prstGeom>
          <a:noFill/>
        </p:spPr>
      </p:pic>
      <p:sp>
        <p:nvSpPr>
          <p:cNvPr id="5" name="4 Rectángulo"/>
          <p:cNvSpPr/>
          <p:nvPr/>
        </p:nvSpPr>
        <p:spPr>
          <a:xfrm rot="21006580">
            <a:off x="277717" y="679106"/>
            <a:ext cx="7158178" cy="110799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6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Conocimiento</a:t>
            </a: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164288" y="5805264"/>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Marcador de contenido"/>
          <p:cNvSpPr txBox="1">
            <a:spLocks/>
          </p:cNvSpPr>
          <p:nvPr/>
        </p:nvSpPr>
        <p:spPr>
          <a:xfrm>
            <a:off x="1676400" y="1196752"/>
            <a:ext cx="7792144" cy="1872208"/>
          </a:xfrm>
          <a:prstGeom prst="rect">
            <a:avLst/>
          </a:prstGeom>
        </p:spPr>
        <p:txBody>
          <a:bodyPr>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es-ES_tradnl" sz="2200" dirty="0" smtClean="0">
                <a:solidFill>
                  <a:schemeClr val="bg1"/>
                </a:solidFill>
                <a:latin typeface="Arial Black" pitchFamily="34" charset="0"/>
              </a:rPr>
              <a:t>Es una combinación privada de caracteres asociados con el nombre de usuario que permite el acceso a ciertos recursos de la      computadora.</a:t>
            </a:r>
            <a:endParaRPr lang="es-ES_tradnl" sz="2200" dirty="0">
              <a:solidFill>
                <a:schemeClr val="bg1"/>
              </a:solidFill>
              <a:latin typeface="Arial Black" pitchFamily="34" charset="0"/>
            </a:endParaRPr>
          </a:p>
        </p:txBody>
      </p:sp>
      <p:sp>
        <p:nvSpPr>
          <p:cNvPr id="4" name="3 Rectángulo"/>
          <p:cNvSpPr/>
          <p:nvPr/>
        </p:nvSpPr>
        <p:spPr>
          <a:xfrm rot="20868283">
            <a:off x="39709" y="35836"/>
            <a:ext cx="6852665" cy="110799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6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Contraseña</a:t>
            </a:r>
          </a:p>
        </p:txBody>
      </p:sp>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48130" name="Picture 2" descr="http://4.bp.blogspot.com/_3blFNrXVFD4/TMg-vTP8xFI/AAAAAAAAE8E/uZljhsQ3NR4/s1600/1.gif"/>
          <p:cNvPicPr>
            <a:picLocks noChangeAspect="1" noChangeArrowheads="1"/>
          </p:cNvPicPr>
          <p:nvPr/>
        </p:nvPicPr>
        <p:blipFill>
          <a:blip r:embed="rId3" cstate="print"/>
          <a:srcRect/>
          <a:stretch>
            <a:fillRect/>
          </a:stretch>
        </p:blipFill>
        <p:spPr bwMode="auto">
          <a:xfrm>
            <a:off x="179512" y="2537520"/>
            <a:ext cx="4644008" cy="4320480"/>
          </a:xfrm>
          <a:prstGeom prst="rect">
            <a:avLst/>
          </a:prstGeom>
          <a:noFill/>
        </p:spPr>
      </p:pic>
      <p:sp>
        <p:nvSpPr>
          <p:cNvPr id="8" name="7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688" y="260648"/>
            <a:ext cx="5826531" cy="1107996"/>
          </a:xfrm>
          <a:prstGeom prst="rect">
            <a:avLst/>
          </a:prstGeom>
        </p:spPr>
        <p:txBody>
          <a:bodyPr wrap="none">
            <a:spAutoFit/>
          </a:bodyPr>
          <a:lstStyle/>
          <a:p>
            <a:r>
              <a:rPr lang="es-ES" sz="6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Copyright.</a:t>
            </a:r>
          </a:p>
        </p:txBody>
      </p:sp>
      <p:sp>
        <p:nvSpPr>
          <p:cNvPr id="3" name="2 Rectángulo"/>
          <p:cNvSpPr/>
          <p:nvPr/>
        </p:nvSpPr>
        <p:spPr>
          <a:xfrm>
            <a:off x="683568" y="1844824"/>
            <a:ext cx="7488832" cy="2071016"/>
          </a:xfrm>
          <a:prstGeom prst="rect">
            <a:avLst/>
          </a:prstGeom>
        </p:spPr>
        <p:txBody>
          <a:bodyPr wrap="square">
            <a:spAutoFit/>
          </a:bodyPr>
          <a:lstStyle/>
          <a:p>
            <a:pPr>
              <a:lnSpc>
                <a:spcPct val="150000"/>
              </a:lnSpc>
            </a:pPr>
            <a:r>
              <a:rPr lang="es-ES" sz="2200" dirty="0" smtClean="0">
                <a:solidFill>
                  <a:schemeClr val="bg1"/>
                </a:solidFill>
                <a:latin typeface="Arial Black" pitchFamily="34" charset="0"/>
              </a:rPr>
              <a:t>La protección que ofrece un copyright abarca las obras que pueden percibirse, reproducirse o comunicarse tanto directamente como con la ayuda de una máquina o dispositivos.</a:t>
            </a:r>
          </a:p>
        </p:txBody>
      </p:sp>
      <p:sp>
        <p:nvSpPr>
          <p:cNvPr id="4" name="3 Rectángulo"/>
          <p:cNvSpPr/>
          <p:nvPr/>
        </p:nvSpPr>
        <p:spPr>
          <a:xfrm>
            <a:off x="1907704" y="6267069"/>
            <a:ext cx="7236296" cy="590931"/>
          </a:xfrm>
          <a:prstGeom prst="rect">
            <a:avLst/>
          </a:prstGeom>
        </p:spPr>
        <p:txBody>
          <a:bodyPr wrap="square">
            <a:spAutoFit/>
          </a:bodyPr>
          <a:lstStyle/>
          <a:p>
            <a:pPr algn="r">
              <a:lnSpc>
                <a:spcPct val="90000"/>
              </a:lnSpc>
              <a:buFontTx/>
              <a:buNone/>
            </a:pPr>
            <a:r>
              <a:rPr lang="es-ES" dirty="0" smtClean="0">
                <a:solidFill>
                  <a:schemeClr val="bg1"/>
                </a:solidFill>
              </a:rPr>
              <a:t>J. Oses. (14/5/2008), Copyright, recuperado de: http://es.scribd.com/doc/8392413/QUE-ES-COPY</a:t>
            </a:r>
            <a:r>
              <a:rPr lang="es-ES" dirty="0" smtClean="0"/>
              <a:t>RIGHT</a:t>
            </a:r>
            <a:endParaRPr lang="es-ES" dirty="0"/>
          </a:p>
        </p:txBody>
      </p:sp>
      <p:pic>
        <p:nvPicPr>
          <p:cNvPr id="15362" name="Picture 2"/>
          <p:cNvPicPr>
            <a:picLocks noChangeAspect="1" noChangeArrowheads="1"/>
          </p:cNvPicPr>
          <p:nvPr/>
        </p:nvPicPr>
        <p:blipFill>
          <a:blip r:embed="rId2" cstate="print"/>
          <a:srcRect/>
          <a:stretch>
            <a:fillRect/>
          </a:stretch>
        </p:blipFill>
        <p:spPr bwMode="auto">
          <a:xfrm>
            <a:off x="899592" y="3861048"/>
            <a:ext cx="2736304" cy="27363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Estrella de 12 puntas">
            <a:hlinkClick r:id="rId3" action="ppaction://hlinkpres?slideindex=3&amp;slidetitle=Diapositiva 3"/>
          </p:cNvPr>
          <p:cNvSpPr/>
          <p:nvPr/>
        </p:nvSpPr>
        <p:spPr>
          <a:xfrm>
            <a:off x="0" y="-315416"/>
            <a:ext cx="1332656" cy="151216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A</a:t>
            </a:r>
          </a:p>
        </p:txBody>
      </p:sp>
      <p:sp>
        <p:nvSpPr>
          <p:cNvPr id="4" name="3 Estrella de 12 puntas"/>
          <p:cNvSpPr/>
          <p:nvPr/>
        </p:nvSpPr>
        <p:spPr>
          <a:xfrm>
            <a:off x="5796136" y="4077072"/>
            <a:ext cx="1368152" cy="1412776"/>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V</a:t>
            </a:r>
          </a:p>
        </p:txBody>
      </p:sp>
      <p:sp>
        <p:nvSpPr>
          <p:cNvPr id="5" name="4 Estrella de 12 puntas"/>
          <p:cNvSpPr/>
          <p:nvPr/>
        </p:nvSpPr>
        <p:spPr>
          <a:xfrm>
            <a:off x="5940152" y="1052736"/>
            <a:ext cx="1331640" cy="151216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K</a:t>
            </a:r>
          </a:p>
        </p:txBody>
      </p:sp>
      <p:sp>
        <p:nvSpPr>
          <p:cNvPr id="6" name="5 Estrella de 12 puntas"/>
          <p:cNvSpPr/>
          <p:nvPr/>
        </p:nvSpPr>
        <p:spPr>
          <a:xfrm>
            <a:off x="7308304" y="-243408"/>
            <a:ext cx="1475656" cy="1296144"/>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F</a:t>
            </a:r>
          </a:p>
        </p:txBody>
      </p:sp>
      <p:sp>
        <p:nvSpPr>
          <p:cNvPr id="7" name="6 Estrella de 12 puntas"/>
          <p:cNvSpPr/>
          <p:nvPr/>
        </p:nvSpPr>
        <p:spPr>
          <a:xfrm>
            <a:off x="1331640" y="1196752"/>
            <a:ext cx="1512168" cy="1296144"/>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H</a:t>
            </a:r>
          </a:p>
        </p:txBody>
      </p:sp>
      <p:sp>
        <p:nvSpPr>
          <p:cNvPr id="8" name="7 Estrella de 12 puntas"/>
          <p:cNvSpPr/>
          <p:nvPr/>
        </p:nvSpPr>
        <p:spPr>
          <a:xfrm>
            <a:off x="4427984" y="2564904"/>
            <a:ext cx="1440160" cy="1368152"/>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O</a:t>
            </a:r>
          </a:p>
        </p:txBody>
      </p:sp>
      <p:sp>
        <p:nvSpPr>
          <p:cNvPr id="9" name="8 Estrella de 12 puntas"/>
          <p:cNvSpPr/>
          <p:nvPr/>
        </p:nvSpPr>
        <p:spPr>
          <a:xfrm>
            <a:off x="7380312" y="4005064"/>
            <a:ext cx="1368152" cy="1412776"/>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W</a:t>
            </a:r>
          </a:p>
        </p:txBody>
      </p:sp>
      <p:sp>
        <p:nvSpPr>
          <p:cNvPr id="11" name="10 Estrella de 12 puntas"/>
          <p:cNvSpPr/>
          <p:nvPr/>
        </p:nvSpPr>
        <p:spPr>
          <a:xfrm>
            <a:off x="0" y="1196752"/>
            <a:ext cx="1368152" cy="1296144"/>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G</a:t>
            </a:r>
          </a:p>
        </p:txBody>
      </p:sp>
      <p:sp>
        <p:nvSpPr>
          <p:cNvPr id="12" name="11 Estrella de 12 puntas"/>
          <p:cNvSpPr/>
          <p:nvPr/>
        </p:nvSpPr>
        <p:spPr>
          <a:xfrm>
            <a:off x="0" y="2564904"/>
            <a:ext cx="1512168" cy="151216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M</a:t>
            </a:r>
          </a:p>
        </p:txBody>
      </p:sp>
      <p:sp>
        <p:nvSpPr>
          <p:cNvPr id="13" name="12 Estrella de 12 puntas"/>
          <p:cNvSpPr/>
          <p:nvPr/>
        </p:nvSpPr>
        <p:spPr>
          <a:xfrm>
            <a:off x="2987824" y="4005064"/>
            <a:ext cx="1368152"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T</a:t>
            </a:r>
          </a:p>
        </p:txBody>
      </p:sp>
      <p:sp>
        <p:nvSpPr>
          <p:cNvPr id="14" name="13 Estrella de 12 puntas"/>
          <p:cNvSpPr/>
          <p:nvPr/>
        </p:nvSpPr>
        <p:spPr>
          <a:xfrm>
            <a:off x="827584" y="5517232"/>
            <a:ext cx="1512168" cy="134076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X</a:t>
            </a:r>
          </a:p>
        </p:txBody>
      </p:sp>
      <p:sp>
        <p:nvSpPr>
          <p:cNvPr id="15" name="14 Estrella de 12 puntas"/>
          <p:cNvSpPr/>
          <p:nvPr/>
        </p:nvSpPr>
        <p:spPr>
          <a:xfrm>
            <a:off x="1403648" y="2492896"/>
            <a:ext cx="1584176" cy="1584176"/>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N</a:t>
            </a:r>
          </a:p>
        </p:txBody>
      </p:sp>
      <p:sp>
        <p:nvSpPr>
          <p:cNvPr id="16" name="15 Estrella de 12 puntas"/>
          <p:cNvSpPr/>
          <p:nvPr/>
        </p:nvSpPr>
        <p:spPr>
          <a:xfrm>
            <a:off x="4427984" y="3933056"/>
            <a:ext cx="1368152" cy="151216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latin typeface="Goudy Stout" pitchFamily="18" charset="0"/>
              </a:rPr>
              <a:t>U</a:t>
            </a:r>
            <a:endParaRPr lang="es-ES" dirty="0">
              <a:latin typeface="Goudy Stout" pitchFamily="18" charset="0"/>
            </a:endParaRPr>
          </a:p>
        </p:txBody>
      </p:sp>
      <p:sp>
        <p:nvSpPr>
          <p:cNvPr id="17" name="16 Estrella de 12 puntas"/>
          <p:cNvSpPr/>
          <p:nvPr/>
        </p:nvSpPr>
        <p:spPr>
          <a:xfrm>
            <a:off x="5868144" y="2636912"/>
            <a:ext cx="1440160"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P</a:t>
            </a:r>
          </a:p>
        </p:txBody>
      </p:sp>
      <p:sp>
        <p:nvSpPr>
          <p:cNvPr id="18" name="17 Estrella de 12 puntas"/>
          <p:cNvSpPr/>
          <p:nvPr/>
        </p:nvSpPr>
        <p:spPr>
          <a:xfrm>
            <a:off x="0" y="4077072"/>
            <a:ext cx="1547664" cy="1296144"/>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R</a:t>
            </a:r>
          </a:p>
        </p:txBody>
      </p:sp>
      <p:sp>
        <p:nvSpPr>
          <p:cNvPr id="19" name="18 Estrella de 12 puntas"/>
          <p:cNvSpPr/>
          <p:nvPr/>
        </p:nvSpPr>
        <p:spPr>
          <a:xfrm>
            <a:off x="7380312" y="980728"/>
            <a:ext cx="1512168"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L</a:t>
            </a:r>
          </a:p>
        </p:txBody>
      </p:sp>
      <p:sp>
        <p:nvSpPr>
          <p:cNvPr id="20" name="19 Estrella de 12 puntas"/>
          <p:cNvSpPr/>
          <p:nvPr/>
        </p:nvSpPr>
        <p:spPr>
          <a:xfrm>
            <a:off x="2987824" y="2636912"/>
            <a:ext cx="1368152" cy="1296144"/>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Ñ</a:t>
            </a:r>
          </a:p>
        </p:txBody>
      </p:sp>
      <p:sp>
        <p:nvSpPr>
          <p:cNvPr id="21" name="20 Estrella de 12 puntas"/>
          <p:cNvSpPr/>
          <p:nvPr/>
        </p:nvSpPr>
        <p:spPr>
          <a:xfrm>
            <a:off x="7308304" y="2564904"/>
            <a:ext cx="1584176"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Q</a:t>
            </a:r>
          </a:p>
        </p:txBody>
      </p:sp>
      <p:sp>
        <p:nvSpPr>
          <p:cNvPr id="22" name="21 Estrella de 12 puntas"/>
          <p:cNvSpPr/>
          <p:nvPr/>
        </p:nvSpPr>
        <p:spPr>
          <a:xfrm>
            <a:off x="1619672" y="4005064"/>
            <a:ext cx="1368152" cy="1368152"/>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S</a:t>
            </a:r>
          </a:p>
        </p:txBody>
      </p:sp>
      <p:sp>
        <p:nvSpPr>
          <p:cNvPr id="23" name="22 Estrella de 12 puntas"/>
          <p:cNvSpPr/>
          <p:nvPr/>
        </p:nvSpPr>
        <p:spPr>
          <a:xfrm>
            <a:off x="2771800" y="1196752"/>
            <a:ext cx="1440160" cy="1296144"/>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I</a:t>
            </a:r>
          </a:p>
        </p:txBody>
      </p:sp>
      <p:sp>
        <p:nvSpPr>
          <p:cNvPr id="25" name="24 Estrella de 12 puntas"/>
          <p:cNvSpPr/>
          <p:nvPr/>
        </p:nvSpPr>
        <p:spPr>
          <a:xfrm>
            <a:off x="4283968" y="1196752"/>
            <a:ext cx="1512168" cy="1368152"/>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J</a:t>
            </a:r>
          </a:p>
        </p:txBody>
      </p:sp>
      <p:sp>
        <p:nvSpPr>
          <p:cNvPr id="26" name="25 Estrella de 12 puntas">
            <a:hlinkClick r:id="rId4" action="ppaction://hlinkpres?slideindex=4&amp;slidetitle=Diapositiva 4"/>
          </p:cNvPr>
          <p:cNvSpPr/>
          <p:nvPr/>
        </p:nvSpPr>
        <p:spPr>
          <a:xfrm>
            <a:off x="1331640" y="-315416"/>
            <a:ext cx="1440160"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latin typeface="Goudy Stout" pitchFamily="18" charset="0"/>
              </a:rPr>
              <a:t>B</a:t>
            </a:r>
            <a:endParaRPr lang="es-ES" dirty="0">
              <a:latin typeface="Goudy Stout" pitchFamily="18" charset="0"/>
            </a:endParaRPr>
          </a:p>
        </p:txBody>
      </p:sp>
      <p:sp>
        <p:nvSpPr>
          <p:cNvPr id="27" name="26 Estrella de 12 puntas"/>
          <p:cNvSpPr/>
          <p:nvPr/>
        </p:nvSpPr>
        <p:spPr>
          <a:xfrm>
            <a:off x="2915816" y="-387424"/>
            <a:ext cx="1368152"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C</a:t>
            </a:r>
          </a:p>
        </p:txBody>
      </p:sp>
      <p:sp>
        <p:nvSpPr>
          <p:cNvPr id="28" name="27 Estrella de 12 puntas"/>
          <p:cNvSpPr/>
          <p:nvPr/>
        </p:nvSpPr>
        <p:spPr>
          <a:xfrm>
            <a:off x="4283968" y="-315416"/>
            <a:ext cx="1440160"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D</a:t>
            </a:r>
          </a:p>
        </p:txBody>
      </p:sp>
      <p:sp>
        <p:nvSpPr>
          <p:cNvPr id="29" name="28 Estrella de 12 puntas"/>
          <p:cNvSpPr/>
          <p:nvPr/>
        </p:nvSpPr>
        <p:spPr>
          <a:xfrm>
            <a:off x="5868144" y="-315416"/>
            <a:ext cx="1440160" cy="144016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E</a:t>
            </a:r>
          </a:p>
        </p:txBody>
      </p:sp>
      <p:sp>
        <p:nvSpPr>
          <p:cNvPr id="30" name="29 Estrella de 12 puntas"/>
          <p:cNvSpPr/>
          <p:nvPr/>
        </p:nvSpPr>
        <p:spPr>
          <a:xfrm>
            <a:off x="3707904" y="5517232"/>
            <a:ext cx="1368152" cy="134076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Y</a:t>
            </a:r>
          </a:p>
        </p:txBody>
      </p:sp>
      <p:sp>
        <p:nvSpPr>
          <p:cNvPr id="31" name="30 Estrella de 12 puntas"/>
          <p:cNvSpPr/>
          <p:nvPr/>
        </p:nvSpPr>
        <p:spPr>
          <a:xfrm>
            <a:off x="6372200" y="5517232"/>
            <a:ext cx="1440160" cy="134076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latin typeface="Goudy Stout" pitchFamily="18" charset="0"/>
              </a:rPr>
              <a:t>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0"/>
            <a:ext cx="6178423" cy="1107996"/>
          </a:xfrm>
          <a:prstGeom prst="rect">
            <a:avLst/>
          </a:prstGeom>
        </p:spPr>
        <p:txBody>
          <a:bodyPr wrap="none">
            <a:spAutoFit/>
          </a:bodyPr>
          <a:lstStyle/>
          <a:p>
            <a:r>
              <a:rPr lang="es-ES_tradnl" sz="6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Data </a:t>
            </a:r>
            <a:r>
              <a:rPr lang="es-ES_tradnl" sz="6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Mining</a:t>
            </a:r>
            <a:endParaRPr lang="es-ES" sz="6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3" name="2 Rectángulo"/>
          <p:cNvSpPr/>
          <p:nvPr/>
        </p:nvSpPr>
        <p:spPr>
          <a:xfrm>
            <a:off x="683568" y="1556792"/>
            <a:ext cx="7920880" cy="2462213"/>
          </a:xfrm>
          <a:prstGeom prst="rect">
            <a:avLst/>
          </a:prstGeom>
        </p:spPr>
        <p:txBody>
          <a:bodyPr wrap="square">
            <a:spAutoFit/>
          </a:bodyPr>
          <a:lstStyle/>
          <a:p>
            <a:pPr marL="342900" indent="-342900" algn="ctr">
              <a:spcBef>
                <a:spcPct val="20000"/>
              </a:spcBef>
              <a:defRPr/>
            </a:pPr>
            <a:r>
              <a:rPr lang="es-ES_tradnl" sz="2200" dirty="0" smtClean="0">
                <a:solidFill>
                  <a:schemeClr val="bg1"/>
                </a:solidFill>
                <a:latin typeface="Arial Black" pitchFamily="34" charset="0"/>
              </a:rPr>
              <a:t>Es el conjunto de técnicas y tecnologías que permiten explorar grandes bases de datos, de manera automática o semiautomática, con el objetivo de encontrar patrones repetitivos, tendencias o reglas que expliquen el comportamiento de los datos en un determinado contexto.</a:t>
            </a:r>
          </a:p>
        </p:txBody>
      </p:sp>
      <p:pic>
        <p:nvPicPr>
          <p:cNvPr id="4" name="Picture 2"/>
          <p:cNvPicPr>
            <a:picLocks noChangeAspect="1" noChangeArrowheads="1"/>
          </p:cNvPicPr>
          <p:nvPr/>
        </p:nvPicPr>
        <p:blipFill>
          <a:blip r:embed="rId2" cstate="print"/>
          <a:srcRect/>
          <a:stretch>
            <a:fillRect/>
          </a:stretch>
        </p:blipFill>
        <p:spPr bwMode="auto">
          <a:xfrm>
            <a:off x="251520" y="3933056"/>
            <a:ext cx="2708920" cy="2708920"/>
          </a:xfrm>
          <a:prstGeom prst="rect">
            <a:avLst/>
          </a:prstGeom>
          <a:noFill/>
          <a:ln w="9525">
            <a:noFill/>
            <a:miter lim="800000"/>
            <a:headEnd/>
            <a:tailEnd/>
          </a:ln>
          <a:effectLst/>
        </p:spPr>
      </p:pic>
      <p:sp>
        <p:nvSpPr>
          <p:cNvPr id="5" name="4 Rectángulo"/>
          <p:cNvSpPr/>
          <p:nvPr/>
        </p:nvSpPr>
        <p:spPr>
          <a:xfrm>
            <a:off x="251520" y="6211669"/>
            <a:ext cx="8892480" cy="646331"/>
          </a:xfrm>
          <a:prstGeom prst="rect">
            <a:avLst/>
          </a:prstGeom>
        </p:spPr>
        <p:txBody>
          <a:bodyPr wrap="square">
            <a:spAutoFit/>
          </a:bodyPr>
          <a:lstStyle/>
          <a:p>
            <a:pPr algn="r"/>
            <a:r>
              <a:rPr lang="es-ES_tradnl" dirty="0" err="1" smtClean="0">
                <a:solidFill>
                  <a:schemeClr val="bg1"/>
                </a:solidFill>
                <a:latin typeface="Times New Roman" pitchFamily="18" charset="0"/>
                <a:cs typeface="Times New Roman" pitchFamily="18" charset="0"/>
              </a:rPr>
              <a:t>Sinnexus.Data</a:t>
            </a:r>
            <a:r>
              <a:rPr lang="es-ES_tradnl" dirty="0" smtClean="0">
                <a:solidFill>
                  <a:schemeClr val="bg1"/>
                </a:solidFill>
                <a:latin typeface="Times New Roman" pitchFamily="18" charset="0"/>
                <a:cs typeface="Times New Roman" pitchFamily="18" charset="0"/>
              </a:rPr>
              <a:t> </a:t>
            </a:r>
            <a:r>
              <a:rPr lang="es-ES_tradnl" dirty="0" err="1" smtClean="0">
                <a:solidFill>
                  <a:schemeClr val="bg1"/>
                </a:solidFill>
                <a:latin typeface="Times New Roman" pitchFamily="18" charset="0"/>
                <a:cs typeface="Times New Roman" pitchFamily="18" charset="0"/>
              </a:rPr>
              <a:t>Mining</a:t>
            </a:r>
            <a:r>
              <a:rPr lang="es-ES_tradnl" dirty="0" smtClean="0">
                <a:solidFill>
                  <a:schemeClr val="bg1"/>
                </a:solidFill>
                <a:latin typeface="Times New Roman" pitchFamily="18" charset="0"/>
                <a:cs typeface="Times New Roman" pitchFamily="18" charset="0"/>
              </a:rPr>
              <a:t> (Minería de datos).(2011).Recuperado </a:t>
            </a:r>
            <a:r>
              <a:rPr lang="es-ES_tradnl" dirty="0" err="1" smtClean="0">
                <a:solidFill>
                  <a:schemeClr val="bg1"/>
                </a:solidFill>
                <a:latin typeface="Times New Roman" pitchFamily="18" charset="0"/>
                <a:cs typeface="Times New Roman" pitchFamily="18" charset="0"/>
              </a:rPr>
              <a:t>de:http</a:t>
            </a:r>
            <a:r>
              <a:rPr lang="es-ES_tradnl" dirty="0" smtClean="0">
                <a:solidFill>
                  <a:schemeClr val="bg1"/>
                </a:solidFill>
                <a:latin typeface="Times New Roman" pitchFamily="18" charset="0"/>
                <a:cs typeface="Times New Roman" pitchFamily="18" charset="0"/>
              </a:rPr>
              <a:t>://</a:t>
            </a:r>
            <a:r>
              <a:rPr lang="es-ES_tradnl" dirty="0" err="1" smtClean="0">
                <a:solidFill>
                  <a:schemeClr val="bg1"/>
                </a:solidFill>
                <a:latin typeface="Times New Roman" pitchFamily="18" charset="0"/>
                <a:cs typeface="Times New Roman" pitchFamily="18" charset="0"/>
              </a:rPr>
              <a:t>www.sinnexus.com</a:t>
            </a:r>
            <a:r>
              <a:rPr lang="es-ES_tradnl" dirty="0" smtClean="0">
                <a:solidFill>
                  <a:schemeClr val="bg1"/>
                </a:solidFill>
                <a:latin typeface="Times New Roman" pitchFamily="18" charset="0"/>
                <a:cs typeface="Times New Roman" pitchFamily="18" charset="0"/>
              </a:rPr>
              <a:t>/</a:t>
            </a:r>
            <a:r>
              <a:rPr lang="es-ES_tradnl" dirty="0" err="1" smtClean="0">
                <a:solidFill>
                  <a:schemeClr val="bg1"/>
                </a:solidFill>
                <a:latin typeface="Times New Roman" pitchFamily="18" charset="0"/>
                <a:cs typeface="Times New Roman" pitchFamily="18" charset="0"/>
              </a:rPr>
              <a:t>business_intelligence</a:t>
            </a:r>
            <a:r>
              <a:rPr lang="es-ES_tradnl" dirty="0" smtClean="0">
                <a:solidFill>
                  <a:schemeClr val="bg1"/>
                </a:solidFill>
                <a:latin typeface="Times New Roman" pitchFamily="18" charset="0"/>
                <a:cs typeface="Times New Roman" pitchFamily="18" charset="0"/>
              </a:rPr>
              <a:t>/</a:t>
            </a:r>
            <a:r>
              <a:rPr lang="es-ES_tradnl" dirty="0" err="1" smtClean="0">
                <a:solidFill>
                  <a:schemeClr val="bg1"/>
                </a:solidFill>
                <a:latin typeface="Times New Roman" pitchFamily="18" charset="0"/>
                <a:cs typeface="Times New Roman" pitchFamily="18" charset="0"/>
              </a:rPr>
              <a:t>datamining.as</a:t>
            </a:r>
            <a:endParaRPr lang="es-E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Marcador de contenido"/>
          <p:cNvSpPr txBox="1">
            <a:spLocks/>
          </p:cNvSpPr>
          <p:nvPr/>
        </p:nvSpPr>
        <p:spPr>
          <a:xfrm>
            <a:off x="539552" y="2492896"/>
            <a:ext cx="8229600" cy="1614486"/>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2200" dirty="0" smtClean="0">
                <a:solidFill>
                  <a:schemeClr val="bg1"/>
                </a:solidFill>
                <a:latin typeface="Arial Black" pitchFamily="34" charset="0"/>
              </a:rPr>
              <a:t>Números, códigos, palabras o frases sin unidades u otros ítems que definan o den significado a esos elementos originales.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http://imagenes.mailxmail.com/cursos/imagenes/6/4/crear-una-base-de-datos-primera-parte_22846_6_1.jpg"/>
          <p:cNvPicPr>
            <a:picLocks noChangeAspect="1" noChangeArrowheads="1"/>
          </p:cNvPicPr>
          <p:nvPr/>
        </p:nvPicPr>
        <p:blipFill>
          <a:blip r:embed="rId3" cstate="print"/>
          <a:srcRect/>
          <a:stretch>
            <a:fillRect/>
          </a:stretch>
        </p:blipFill>
        <p:spPr bwMode="auto">
          <a:xfrm>
            <a:off x="0" y="3617640"/>
            <a:ext cx="3168352" cy="3240360"/>
          </a:xfrm>
          <a:prstGeom prst="rect">
            <a:avLst/>
          </a:prstGeom>
          <a:noFill/>
        </p:spPr>
      </p:pic>
      <p:sp>
        <p:nvSpPr>
          <p:cNvPr id="5" name="4 Rectángulo"/>
          <p:cNvSpPr/>
          <p:nvPr/>
        </p:nvSpPr>
        <p:spPr>
          <a:xfrm rot="20845538">
            <a:off x="916071" y="424015"/>
            <a:ext cx="3669915"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8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Datos</a:t>
            </a:r>
            <a:endParaRPr lang="es-ES_tradnl"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7" name="6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Marcador de contenido"/>
          <p:cNvSpPr txBox="1">
            <a:spLocks/>
          </p:cNvSpPr>
          <p:nvPr/>
        </p:nvSpPr>
        <p:spPr>
          <a:xfrm>
            <a:off x="539552" y="2996952"/>
            <a:ext cx="8229600" cy="132474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2200" dirty="0" smtClean="0">
                <a:solidFill>
                  <a:schemeClr val="bg1"/>
                </a:solidFill>
                <a:latin typeface="Arial Black" pitchFamily="34" charset="0"/>
              </a:rPr>
              <a:t>Se refiere a una señal que varía en forma continua. Es decir cualquier pieza de información que puede tener uno de un infinito conjunto de valores</a:t>
            </a:r>
            <a:r>
              <a:rPr kumimoji="0" lang="es-ES" sz="2000" b="0" i="0" u="none" strike="noStrike" kern="1200" cap="none" spc="0" normalizeH="0" baseline="0" noProof="0" dirty="0" smtClean="0">
                <a:ln>
                  <a:noFill/>
                </a:ln>
                <a:solidFill>
                  <a:schemeClr val="tx1"/>
                </a:solidFill>
                <a:effectLst/>
                <a:uLnTx/>
                <a:uFillTx/>
                <a:latin typeface="Arial Black"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descr="http://4.bp.blogspot.com/_yA7wrnaSRkw/TL4g54wOwhI/AAAAAAAAACI/c1ZUjLc11zE/s640/2.png"/>
          <p:cNvPicPr>
            <a:picLocks noChangeAspect="1" noChangeArrowheads="1"/>
          </p:cNvPicPr>
          <p:nvPr/>
        </p:nvPicPr>
        <p:blipFill>
          <a:blip r:embed="rId3" cstate="print"/>
          <a:srcRect/>
          <a:stretch>
            <a:fillRect/>
          </a:stretch>
        </p:blipFill>
        <p:spPr bwMode="auto">
          <a:xfrm>
            <a:off x="251520" y="4581128"/>
            <a:ext cx="4248472" cy="1800200"/>
          </a:xfrm>
          <a:prstGeom prst="rect">
            <a:avLst/>
          </a:prstGeom>
          <a:noFill/>
        </p:spPr>
      </p:pic>
      <p:sp>
        <p:nvSpPr>
          <p:cNvPr id="5" name="4 Rectángulo"/>
          <p:cNvSpPr/>
          <p:nvPr/>
        </p:nvSpPr>
        <p:spPr>
          <a:xfrm rot="20860121">
            <a:off x="472177" y="-179297"/>
            <a:ext cx="8016360" cy="233910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8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Dato </a:t>
            </a:r>
            <a:r>
              <a:rPr lang="es-ES" sz="6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analógico</a:t>
            </a:r>
            <a:endParaRPr lang="es-ES_tradnl" sz="6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852936"/>
            <a:ext cx="8229600" cy="1042982"/>
          </a:xfrm>
        </p:spPr>
        <p:txBody>
          <a:bodyPr>
            <a:normAutofit/>
          </a:bodyPr>
          <a:lstStyle/>
          <a:p>
            <a:pPr algn="ctr">
              <a:buNone/>
            </a:pPr>
            <a:r>
              <a:rPr lang="es-ES" sz="2200" dirty="0" smtClean="0">
                <a:solidFill>
                  <a:schemeClr val="bg1"/>
                </a:solidFill>
                <a:latin typeface="Arial Black" pitchFamily="34" charset="0"/>
              </a:rPr>
              <a:t>Datos capturados, almacenados o trasmitidos en forma binaria</a:t>
            </a:r>
          </a:p>
          <a:p>
            <a:endParaRPr lang="es-ES_tradnl" dirty="0"/>
          </a:p>
        </p:txBody>
      </p:sp>
      <p:pic>
        <p:nvPicPr>
          <p:cNvPr id="4" name="Picture 4" descr="http://www.krenel.com/images/Fotos/10d-%20Expansor%20Dato%20Digital%2012%20bits,%208%20salidas%200-10V,%204-20mA%20(Genera%20salidas%20Anal%F3gicas).jpg"/>
          <p:cNvPicPr>
            <a:picLocks noChangeAspect="1" noChangeArrowheads="1"/>
          </p:cNvPicPr>
          <p:nvPr/>
        </p:nvPicPr>
        <p:blipFill>
          <a:blip r:embed="rId2" cstate="print"/>
          <a:srcRect/>
          <a:stretch>
            <a:fillRect/>
          </a:stretch>
        </p:blipFill>
        <p:spPr bwMode="auto">
          <a:xfrm>
            <a:off x="467544" y="4005063"/>
            <a:ext cx="3312368" cy="2555843"/>
          </a:xfrm>
          <a:prstGeom prst="rect">
            <a:avLst/>
          </a:prstGeom>
          <a:noFill/>
        </p:spPr>
      </p:pic>
      <p:sp>
        <p:nvSpPr>
          <p:cNvPr id="5" name="4 Rectángulo"/>
          <p:cNvSpPr/>
          <p:nvPr/>
        </p:nvSpPr>
        <p:spPr>
          <a:xfrm rot="20740067">
            <a:off x="633450" y="700059"/>
            <a:ext cx="6500048" cy="110799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6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Dato digital</a:t>
            </a:r>
            <a:endParaRPr lang="es-ES_tradnl" sz="6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15124">
            <a:off x="1864656" y="9122"/>
            <a:ext cx="6141368" cy="954360"/>
          </a:xfrm>
        </p:spPr>
        <p:txBody>
          <a:bodyPr>
            <a:normAutofit fontScale="90000"/>
          </a:bodyPr>
          <a:lstStyle/>
          <a:p>
            <a:r>
              <a:rPr lang="es-ES" sz="6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DBSM</a:t>
            </a:r>
          </a:p>
        </p:txBody>
      </p:sp>
      <p:sp>
        <p:nvSpPr>
          <p:cNvPr id="3" name="2 Marcador de contenido"/>
          <p:cNvSpPr>
            <a:spLocks noGrp="1"/>
          </p:cNvSpPr>
          <p:nvPr>
            <p:ph idx="1"/>
          </p:nvPr>
        </p:nvSpPr>
        <p:spPr>
          <a:xfrm>
            <a:off x="539552" y="1124744"/>
            <a:ext cx="8229600" cy="4525963"/>
          </a:xfrm>
        </p:spPr>
        <p:txBody>
          <a:bodyPr>
            <a:normAutofit/>
          </a:bodyPr>
          <a:lstStyle/>
          <a:p>
            <a:pPr algn="ctr">
              <a:buNone/>
            </a:pPr>
            <a:r>
              <a:rPr lang="es-ES" dirty="0" smtClean="0">
                <a:solidFill>
                  <a:schemeClr val="bg1"/>
                </a:solidFill>
              </a:rPr>
              <a:t>(</a:t>
            </a:r>
            <a:r>
              <a:rPr lang="es-ES" sz="2200" dirty="0" smtClean="0">
                <a:solidFill>
                  <a:schemeClr val="bg1"/>
                </a:solidFill>
                <a:latin typeface="Arial Black" pitchFamily="34" charset="0"/>
              </a:rPr>
              <a:t>Data Base Management </a:t>
            </a:r>
            <a:r>
              <a:rPr lang="es-ES" sz="2200" dirty="0" err="1" smtClean="0">
                <a:solidFill>
                  <a:schemeClr val="bg1"/>
                </a:solidFill>
                <a:latin typeface="Arial Black" pitchFamily="34" charset="0"/>
              </a:rPr>
              <a:t>System</a:t>
            </a:r>
            <a:r>
              <a:rPr lang="es-ES" sz="2200" dirty="0" smtClean="0">
                <a:solidFill>
                  <a:schemeClr val="bg1"/>
                </a:solidFill>
                <a:latin typeface="Arial Black" pitchFamily="34" charset="0"/>
              </a:rPr>
              <a:t>) Software que controla la organización, almacenamiento, recuperación, seguridad e integridad de los datos en una base de datos. Acepta solicitudes de la aplicación y ordena al sistema operativo transferir los datos apropiados</a:t>
            </a:r>
          </a:p>
        </p:txBody>
      </p:sp>
      <p:sp>
        <p:nvSpPr>
          <p:cNvPr id="4" name="3 Rectángulo"/>
          <p:cNvSpPr/>
          <p:nvPr/>
        </p:nvSpPr>
        <p:spPr>
          <a:xfrm>
            <a:off x="0" y="6316954"/>
            <a:ext cx="9144000" cy="541046"/>
          </a:xfrm>
          <a:prstGeom prst="rect">
            <a:avLst/>
          </a:prstGeom>
        </p:spPr>
        <p:txBody>
          <a:bodyPr wrap="square">
            <a:spAutoFit/>
          </a:bodyPr>
          <a:lstStyle/>
          <a:p>
            <a:pPr algn="r">
              <a:lnSpc>
                <a:spcPct val="80000"/>
              </a:lnSpc>
            </a:pPr>
            <a:r>
              <a:rPr lang="es-ES" dirty="0" smtClean="0">
                <a:solidFill>
                  <a:schemeClr val="bg1"/>
                </a:solidFill>
              </a:rPr>
              <a:t>R. Uranga, (04/29/2010), “base de datos”, recuperado de: http://www.monografias.com/trabajos12/basdat/basdat.shtml</a:t>
            </a:r>
            <a:endParaRPr lang="es-ES"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251520" y="3356992"/>
            <a:ext cx="3624783" cy="289982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Disco Flexible</a:t>
            </a:r>
            <a:br>
              <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57200" y="1600200"/>
            <a:ext cx="8291264" cy="4525963"/>
          </a:xfrm>
        </p:spPr>
        <p:txBody>
          <a:bodyPr>
            <a:normAutofit/>
          </a:bodyPr>
          <a:lstStyle/>
          <a:p>
            <a:pPr>
              <a:lnSpc>
                <a:spcPct val="150000"/>
              </a:lnSpc>
              <a:buNone/>
            </a:pPr>
            <a:r>
              <a:rPr lang="es-ES" sz="2400" dirty="0" smtClean="0">
                <a:solidFill>
                  <a:schemeClr val="bg1"/>
                </a:solidFill>
                <a:latin typeface="Arial Black" pitchFamily="34" charset="0"/>
              </a:rPr>
              <a:t>  Cartucho plástico para almacenar información. Se tratan de una clase de discos magnéticos. Prácticamente sin uso en la actualidad.</a:t>
            </a:r>
          </a:p>
        </p:txBody>
      </p:sp>
      <p:pic>
        <p:nvPicPr>
          <p:cNvPr id="10242" name="Picture 2"/>
          <p:cNvPicPr>
            <a:picLocks noChangeAspect="1" noChangeArrowheads="1"/>
          </p:cNvPicPr>
          <p:nvPr/>
        </p:nvPicPr>
        <p:blipFill>
          <a:blip r:embed="rId2" cstate="print"/>
          <a:srcRect/>
          <a:stretch>
            <a:fillRect/>
          </a:stretch>
        </p:blipFill>
        <p:spPr bwMode="auto">
          <a:xfrm>
            <a:off x="2555776" y="3501008"/>
            <a:ext cx="3979942" cy="298216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pic>
        <p:nvPicPr>
          <p:cNvPr id="4" name="3 Imagen" descr="imagesCAMG0EKI.jpg"/>
          <p:cNvPicPr>
            <a:picLocks noChangeAspect="1"/>
          </p:cNvPicPr>
          <p:nvPr/>
        </p:nvPicPr>
        <p:blipFill>
          <a:blip r:embed="rId3" cstate="print"/>
          <a:stretch>
            <a:fillRect/>
          </a:stretch>
        </p:blipFill>
        <p:spPr>
          <a:xfrm>
            <a:off x="251520" y="3717032"/>
            <a:ext cx="3672408" cy="2936740"/>
          </a:xfrm>
          <a:prstGeom prst="rect">
            <a:avLst/>
          </a:prstGeom>
        </p:spPr>
      </p:pic>
      <p:sp>
        <p:nvSpPr>
          <p:cNvPr id="5" name="4 Rectángulo"/>
          <p:cNvSpPr/>
          <p:nvPr/>
        </p:nvSpPr>
        <p:spPr>
          <a:xfrm rot="21072432">
            <a:off x="365846" y="750861"/>
            <a:ext cx="7400424"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2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Digitalización de la información</a:t>
            </a:r>
            <a:endParaRPr lang="es-ES_tradnl" sz="2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7" name="6 Rectángulo"/>
          <p:cNvSpPr/>
          <p:nvPr/>
        </p:nvSpPr>
        <p:spPr>
          <a:xfrm>
            <a:off x="2735288" y="1844824"/>
            <a:ext cx="6408712" cy="2123658"/>
          </a:xfrm>
          <a:prstGeom prst="rect">
            <a:avLst/>
          </a:prstGeom>
        </p:spPr>
        <p:txBody>
          <a:bodyPr wrap="square">
            <a:spAutoFit/>
          </a:bodyPr>
          <a:lstStyle/>
          <a:p>
            <a:pPr algn="ctr"/>
            <a:r>
              <a:rPr lang="es-ES" sz="2200" dirty="0" smtClean="0">
                <a:solidFill>
                  <a:schemeClr val="bg1"/>
                </a:solidFill>
                <a:latin typeface="Arial Black" pitchFamily="34" charset="0"/>
              </a:rPr>
              <a:t>Traducir información como textos, imágenes o sonidos, a un formato que puedan entender los microprocesadores, y éstos sólo están capacitados para manejar los valores unos y ceros. </a:t>
            </a:r>
          </a:p>
        </p:txBody>
      </p:sp>
      <p:sp>
        <p:nvSpPr>
          <p:cNvPr id="8" name="7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9" name="8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420888"/>
            <a:ext cx="8229600" cy="2185990"/>
          </a:xfrm>
        </p:spPr>
        <p:txBody>
          <a:bodyPr>
            <a:normAutofit/>
          </a:bodyPr>
          <a:lstStyle/>
          <a:p>
            <a:pPr algn="ctr">
              <a:buNone/>
            </a:pPr>
            <a:r>
              <a:rPr lang="es-ES" sz="2200" dirty="0" smtClean="0">
                <a:solidFill>
                  <a:schemeClr val="bg1"/>
                </a:solidFill>
                <a:latin typeface="Arial Black" pitchFamily="34" charset="0"/>
              </a:rPr>
              <a:t>Significa tomar muestras de la misma que, estrechamente espaciadas  (en composición cerrada), pueden ser usadas para reproducir una réplica en apariencia exacta”.</a:t>
            </a:r>
          </a:p>
          <a:p>
            <a:endParaRPr lang="es-ES_tradnl" dirty="0"/>
          </a:p>
        </p:txBody>
      </p:sp>
      <p:pic>
        <p:nvPicPr>
          <p:cNvPr id="4" name="Picture 2" descr="http://html.rincondelvago.com/000265110.jpg"/>
          <p:cNvPicPr>
            <a:picLocks noChangeAspect="1" noChangeArrowheads="1"/>
          </p:cNvPicPr>
          <p:nvPr/>
        </p:nvPicPr>
        <p:blipFill>
          <a:blip r:embed="rId2" cstate="print"/>
          <a:srcRect/>
          <a:stretch>
            <a:fillRect/>
          </a:stretch>
        </p:blipFill>
        <p:spPr bwMode="auto">
          <a:xfrm>
            <a:off x="251520" y="4581128"/>
            <a:ext cx="4667250" cy="1800200"/>
          </a:xfrm>
          <a:prstGeom prst="rect">
            <a:avLst/>
          </a:prstGeom>
          <a:noFill/>
        </p:spPr>
      </p:pic>
      <p:sp>
        <p:nvSpPr>
          <p:cNvPr id="5" name="4 Rectángulo"/>
          <p:cNvSpPr/>
          <p:nvPr/>
        </p:nvSpPr>
        <p:spPr>
          <a:xfrm rot="21014304">
            <a:off x="794362" y="661918"/>
            <a:ext cx="6988708"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Digitalizar una señal</a:t>
            </a:r>
            <a:endParaRPr lang="es-ES_tradnl" sz="4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1143000"/>
          </a:xfrm>
        </p:spPr>
        <p:txBody>
          <a:bodyPr>
            <a:normAutofit fontScale="90000"/>
          </a:bodyPr>
          <a:lstStyle/>
          <a:p>
            <a:r>
              <a:rPr lang="es-ES"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Dispositivo de Almacenamiento Magnético</a:t>
            </a:r>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s-ES" dirty="0"/>
          </a:p>
        </p:txBody>
      </p:sp>
      <p:sp>
        <p:nvSpPr>
          <p:cNvPr id="3" name="2 Marcador de contenido"/>
          <p:cNvSpPr>
            <a:spLocks noGrp="1"/>
          </p:cNvSpPr>
          <p:nvPr>
            <p:ph idx="1"/>
          </p:nvPr>
        </p:nvSpPr>
        <p:spPr>
          <a:xfrm>
            <a:off x="467544" y="1844824"/>
            <a:ext cx="8229600" cy="4525963"/>
          </a:xfrm>
        </p:spPr>
        <p:txBody>
          <a:bodyPr>
            <a:normAutofit/>
          </a:bodyPr>
          <a:lstStyle/>
          <a:p>
            <a:pPr>
              <a:lnSpc>
                <a:spcPct val="150000"/>
              </a:lnSpc>
              <a:buNone/>
            </a:pPr>
            <a:r>
              <a:rPr lang="es-ES" sz="2000" dirty="0" smtClean="0">
                <a:solidFill>
                  <a:schemeClr val="bg1"/>
                </a:solidFill>
                <a:latin typeface="Arial Black" pitchFamily="34" charset="0"/>
              </a:rPr>
              <a:t>Se trata de aquellos dispositivos que son capaces de guardar datos por medio de bobinas electromagnéticas (cabezas), en su superficie (cintas ó discos), ya que cuentan con una gran cantidad de partículas magnéticas recubiertas de una de pintura especial que las protege.</a:t>
            </a:r>
          </a:p>
        </p:txBody>
      </p:sp>
      <p:pic>
        <p:nvPicPr>
          <p:cNvPr id="9218" name="Picture 2"/>
          <p:cNvPicPr>
            <a:picLocks noChangeAspect="1" noChangeArrowheads="1"/>
          </p:cNvPicPr>
          <p:nvPr/>
        </p:nvPicPr>
        <p:blipFill>
          <a:blip r:embed="rId2" cstate="print"/>
          <a:srcRect/>
          <a:stretch>
            <a:fillRect/>
          </a:stretch>
        </p:blipFill>
        <p:spPr bwMode="auto">
          <a:xfrm>
            <a:off x="5796136" y="4221088"/>
            <a:ext cx="2592288" cy="235250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57919">
            <a:off x="457200" y="274638"/>
            <a:ext cx="8229600" cy="1143000"/>
          </a:xfrm>
        </p:spPr>
        <p:txBody>
          <a:bodyPr>
            <a:normAutofit/>
          </a:bodyPr>
          <a:lstStyle/>
          <a:p>
            <a:r>
              <a:rPr lang="es-ES" sz="6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DNS</a:t>
            </a:r>
          </a:p>
        </p:txBody>
      </p:sp>
      <p:sp>
        <p:nvSpPr>
          <p:cNvPr id="3" name="2 Marcador de contenido"/>
          <p:cNvSpPr>
            <a:spLocks noGrp="1"/>
          </p:cNvSpPr>
          <p:nvPr>
            <p:ph idx="1"/>
          </p:nvPr>
        </p:nvSpPr>
        <p:spPr/>
        <p:txBody>
          <a:bodyPr/>
          <a:lstStyle/>
          <a:p>
            <a:pPr algn="ctr">
              <a:buNone/>
            </a:pPr>
            <a:r>
              <a:rPr lang="es-ES" sz="2200" dirty="0" smtClean="0">
                <a:solidFill>
                  <a:schemeClr val="bg1"/>
                </a:solidFill>
                <a:latin typeface="Arial Black" pitchFamily="34" charset="0"/>
              </a:rPr>
              <a:t>El sistema de nombres de dominio (DNS) consiste simplemente en traducir un nombre en una dirección IP y viceversa, traducir una dirección IP en un nombre.</a:t>
            </a:r>
          </a:p>
          <a:p>
            <a:endParaRPr lang="es-ES" dirty="0"/>
          </a:p>
        </p:txBody>
      </p:sp>
      <p:sp>
        <p:nvSpPr>
          <p:cNvPr id="4" name="3 Rectángulo"/>
          <p:cNvSpPr/>
          <p:nvPr/>
        </p:nvSpPr>
        <p:spPr>
          <a:xfrm>
            <a:off x="0" y="6538554"/>
            <a:ext cx="9144000" cy="319446"/>
          </a:xfrm>
          <a:prstGeom prst="rect">
            <a:avLst/>
          </a:prstGeom>
        </p:spPr>
        <p:txBody>
          <a:bodyPr wrap="square">
            <a:spAutoFit/>
          </a:bodyPr>
          <a:lstStyle/>
          <a:p>
            <a:pPr algn="r">
              <a:lnSpc>
                <a:spcPct val="80000"/>
              </a:lnSpc>
            </a:pPr>
            <a:r>
              <a:rPr lang="es-ES" dirty="0" smtClean="0"/>
              <a:t>R</a:t>
            </a:r>
            <a:r>
              <a:rPr lang="es-ES" dirty="0" smtClean="0">
                <a:solidFill>
                  <a:schemeClr val="bg1"/>
                </a:solidFill>
              </a:rPr>
              <a:t>. Trujillo, “¿que es el DNS?” recuperado de: http://www.decimemiip.com.ar/dns.php</a:t>
            </a:r>
            <a:endParaRPr lang="es-ES"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2699792" y="3068960"/>
            <a:ext cx="3600400" cy="321505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1676400" y="1412776"/>
            <a:ext cx="7467600" cy="111442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2000" b="0" i="0" u="none" strike="noStrike" kern="1200" cap="none" spc="0" normalizeH="0" baseline="0" noProof="0" dirty="0" smtClean="0">
                <a:ln>
                  <a:noFill/>
                </a:ln>
                <a:solidFill>
                  <a:schemeClr val="bg1"/>
                </a:solidFill>
                <a:effectLst/>
                <a:uLnTx/>
                <a:uFillTx/>
                <a:latin typeface="Arial Black" pitchFamily="34" charset="0"/>
                <a:ea typeface="+mn-ea"/>
                <a:cs typeface="+mn-cs"/>
              </a:rPr>
              <a:t>Significa </a:t>
            </a:r>
            <a:r>
              <a:rPr kumimoji="0" lang="es-ES_tradnl" sz="2000" i="0" u="none" strike="noStrike" kern="1200" cap="none" spc="0" normalizeH="0" baseline="0" noProof="0" dirty="0" smtClean="0">
                <a:ln>
                  <a:noFill/>
                </a:ln>
                <a:solidFill>
                  <a:schemeClr val="bg1"/>
                </a:solidFill>
                <a:effectLst/>
                <a:uLnTx/>
                <a:uFillTx/>
                <a:latin typeface="Arial Black" pitchFamily="34" charset="0"/>
                <a:ea typeface="+mn-ea"/>
                <a:cs typeface="+mn-cs"/>
              </a:rPr>
              <a:t>un conocimiento </a:t>
            </a:r>
            <a:r>
              <a:rPr kumimoji="0" lang="es-ES_tradnl" sz="2000" b="0" i="0" u="none" strike="noStrike" kern="1200" cap="none" spc="0" normalizeH="0" baseline="0" noProof="0" dirty="0" smtClean="0">
                <a:ln>
                  <a:noFill/>
                </a:ln>
                <a:solidFill>
                  <a:schemeClr val="bg1"/>
                </a:solidFill>
                <a:effectLst/>
                <a:uLnTx/>
                <a:uFillTx/>
                <a:latin typeface="Arial Black" pitchFamily="34" charset="0"/>
                <a:ea typeface="+mn-ea"/>
                <a:cs typeface="+mn-cs"/>
              </a:rPr>
              <a:t>de cómo usar la tecnología de la información.</a:t>
            </a:r>
            <a:endParaRPr kumimoji="0" lang="es-ES_tradnl" sz="20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pic>
        <p:nvPicPr>
          <p:cNvPr id="4" name="3 Imagen" descr="curso-alfabetizacion-informatica.jpg">
            <a:hlinkClick r:id="rId2" action="ppaction://hlinkpres?slideindex=4&amp;slidetitle=Diapositiva 4"/>
          </p:cNvPr>
          <p:cNvPicPr>
            <a:picLocks noChangeAspect="1"/>
          </p:cNvPicPr>
          <p:nvPr/>
        </p:nvPicPr>
        <p:blipFill>
          <a:blip r:embed="rId3" cstate="print"/>
          <a:stretch>
            <a:fillRect/>
          </a:stretch>
        </p:blipFill>
        <p:spPr>
          <a:xfrm>
            <a:off x="683568" y="2708920"/>
            <a:ext cx="4419600" cy="2362200"/>
          </a:xfrm>
          <a:prstGeom prst="rect">
            <a:avLst/>
          </a:prstGeom>
        </p:spPr>
      </p:pic>
      <p:sp>
        <p:nvSpPr>
          <p:cNvPr id="5" name="4 Rectángulo"/>
          <p:cNvSpPr/>
          <p:nvPr/>
        </p:nvSpPr>
        <p:spPr>
          <a:xfrm>
            <a:off x="899592" y="0"/>
            <a:ext cx="7208512"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32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Alfabetización informática</a:t>
            </a:r>
            <a:endParaRPr lang="es-ES_tradnl"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7" name="6 Nube">
            <a:hlinkClick r:id="rId4" action="ppaction://hlinkpres?slideindex=2&amp;slidetitle=Diapositiva 2"/>
          </p:cNvPr>
          <p:cNvSpPr/>
          <p:nvPr/>
        </p:nvSpPr>
        <p:spPr>
          <a:xfrm>
            <a:off x="6300192" y="5589240"/>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9" name="8 CuadroTexto"/>
          <p:cNvSpPr txBox="1"/>
          <p:nvPr/>
        </p:nvSpPr>
        <p:spPr>
          <a:xfrm>
            <a:off x="6876256" y="5949280"/>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Direcciones IP</a:t>
            </a:r>
          </a:p>
        </p:txBody>
      </p:sp>
      <p:sp>
        <p:nvSpPr>
          <p:cNvPr id="3" name="2 Marcador de contenido"/>
          <p:cNvSpPr>
            <a:spLocks noGrp="1"/>
          </p:cNvSpPr>
          <p:nvPr>
            <p:ph idx="1"/>
          </p:nvPr>
        </p:nvSpPr>
        <p:spPr/>
        <p:txBody>
          <a:bodyPr>
            <a:normAutofit/>
          </a:bodyPr>
          <a:lstStyle/>
          <a:p>
            <a:pPr algn="ctr">
              <a:buNone/>
            </a:pPr>
            <a:r>
              <a:rPr lang="es-ES" sz="2200" dirty="0" smtClean="0">
                <a:solidFill>
                  <a:schemeClr val="bg1"/>
                </a:solidFill>
                <a:latin typeface="Arial Black" pitchFamily="34" charset="0"/>
              </a:rPr>
              <a:t>Una dirección IP es una serie de números que funcionan como identificador de un dispositivo (usualmente una computadora) dentro de una red que utilice el protocolo IP (protocolo de Internet)</a:t>
            </a:r>
            <a:endParaRPr lang="es-ES" sz="2200" dirty="0">
              <a:solidFill>
                <a:schemeClr val="bg1"/>
              </a:solidFill>
              <a:latin typeface="Arial Black" pitchFamily="34" charset="0"/>
            </a:endParaRPr>
          </a:p>
        </p:txBody>
      </p:sp>
      <p:sp>
        <p:nvSpPr>
          <p:cNvPr id="4" name="3 Rectángulo"/>
          <p:cNvSpPr/>
          <p:nvPr/>
        </p:nvSpPr>
        <p:spPr>
          <a:xfrm>
            <a:off x="0" y="6211669"/>
            <a:ext cx="9144000" cy="646331"/>
          </a:xfrm>
          <a:prstGeom prst="rect">
            <a:avLst/>
          </a:prstGeom>
        </p:spPr>
        <p:txBody>
          <a:bodyPr wrap="square">
            <a:spAutoFit/>
          </a:bodyPr>
          <a:lstStyle/>
          <a:p>
            <a:pPr algn="r"/>
            <a:r>
              <a:rPr lang="es-ES" dirty="0" err="1" smtClean="0">
                <a:solidFill>
                  <a:schemeClr val="bg1"/>
                </a:solidFill>
              </a:rPr>
              <a:t>Admin</a:t>
            </a:r>
            <a:r>
              <a:rPr lang="es-ES" dirty="0" smtClean="0">
                <a:solidFill>
                  <a:schemeClr val="bg1"/>
                </a:solidFill>
              </a:rPr>
              <a:t>, (09/25/2008), “¿Qué es una dirección IP?”, recuperado de: http://hospedajeweb.blogazos.com/2008/09/que-es-una-direccion-ip/</a:t>
            </a:r>
            <a:endParaRPr lang="es-ES"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2483768" y="3212976"/>
            <a:ext cx="4149080" cy="273147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Diseño Web</a:t>
            </a:r>
            <a:endParaRPr lang="es-ES" dirty="0"/>
          </a:p>
        </p:txBody>
      </p:sp>
      <p:sp>
        <p:nvSpPr>
          <p:cNvPr id="3" name="2 Marcador de contenido"/>
          <p:cNvSpPr>
            <a:spLocks noGrp="1"/>
          </p:cNvSpPr>
          <p:nvPr>
            <p:ph idx="1"/>
          </p:nvPr>
        </p:nvSpPr>
        <p:spPr>
          <a:xfrm>
            <a:off x="395536" y="1268760"/>
            <a:ext cx="8229600" cy="4525963"/>
          </a:xfrm>
        </p:spPr>
        <p:txBody>
          <a:bodyPr/>
          <a:lstStyle/>
          <a:p>
            <a:pPr>
              <a:lnSpc>
                <a:spcPct val="150000"/>
              </a:lnSpc>
            </a:pPr>
            <a:r>
              <a:rPr lang="es-ES" sz="2200" dirty="0" smtClean="0">
                <a:solidFill>
                  <a:schemeClr val="bg1"/>
                </a:solidFill>
                <a:latin typeface="Arial Black" pitchFamily="34" charset="0"/>
              </a:rPr>
              <a:t>Actividad que consiste en la planificación, diseño e implementación de sitios web y páginas web. Se requiere tener en cuenta cuestiones tales como navegabilidad, interactividad, usabilidad, arquitectura de la información y la interacción de medios como el audio, texto, imagen y video. </a:t>
            </a:r>
          </a:p>
          <a:p>
            <a:endParaRPr lang="es-ES" dirty="0"/>
          </a:p>
        </p:txBody>
      </p:sp>
      <p:pic>
        <p:nvPicPr>
          <p:cNvPr id="14338" name="Picture 2"/>
          <p:cNvPicPr>
            <a:picLocks noChangeAspect="1" noChangeArrowheads="1"/>
          </p:cNvPicPr>
          <p:nvPr/>
        </p:nvPicPr>
        <p:blipFill>
          <a:blip r:embed="rId2" cstate="print"/>
          <a:srcRect/>
          <a:stretch>
            <a:fillRect/>
          </a:stretch>
        </p:blipFill>
        <p:spPr bwMode="auto">
          <a:xfrm>
            <a:off x="323528" y="4365104"/>
            <a:ext cx="3034308" cy="2275731"/>
          </a:xfrm>
          <a:prstGeom prst="rect">
            <a:avLst/>
          </a:prstGeom>
          <a:noFill/>
          <a:ln w="9525">
            <a:noFill/>
            <a:miter lim="800000"/>
            <a:headEnd/>
            <a:tailEnd/>
          </a:ln>
        </p:spPr>
      </p:pic>
      <p:sp>
        <p:nvSpPr>
          <p:cNvPr id="5" name="4 Rectángulo"/>
          <p:cNvSpPr/>
          <p:nvPr/>
        </p:nvSpPr>
        <p:spPr>
          <a:xfrm>
            <a:off x="3419872" y="6017770"/>
            <a:ext cx="5724128" cy="840230"/>
          </a:xfrm>
          <a:prstGeom prst="rect">
            <a:avLst/>
          </a:prstGeom>
        </p:spPr>
        <p:txBody>
          <a:bodyPr wrap="square">
            <a:spAutoFit/>
          </a:bodyPr>
          <a:lstStyle/>
          <a:p>
            <a:pPr algn="r">
              <a:lnSpc>
                <a:spcPct val="90000"/>
              </a:lnSpc>
            </a:pPr>
            <a:r>
              <a:rPr lang="es-ES" i="1" dirty="0" smtClean="0"/>
              <a:t> </a:t>
            </a:r>
            <a:r>
              <a:rPr lang="es-ES" dirty="0" smtClean="0">
                <a:solidFill>
                  <a:schemeClr val="bg1"/>
                </a:solidFill>
              </a:rPr>
              <a:t>C. Leopoldo, (22/03/2006), ¿Qué es el diseño Web?, recuperado de: http://techtastico.com/post/%C2%BFque-es-el-diseno-web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CuadroTexto"/>
          <p:cNvSpPr txBox="1">
            <a:spLocks noChangeArrowheads="1"/>
          </p:cNvSpPr>
          <p:nvPr/>
        </p:nvSpPr>
        <p:spPr bwMode="auto">
          <a:xfrm>
            <a:off x="827584" y="2348880"/>
            <a:ext cx="8101012" cy="1785104"/>
          </a:xfrm>
          <a:prstGeom prst="rect">
            <a:avLst/>
          </a:prstGeom>
          <a:noFill/>
          <a:ln w="9525">
            <a:noFill/>
            <a:miter lim="800000"/>
            <a:headEnd/>
            <a:tailEnd/>
          </a:ln>
        </p:spPr>
        <p:txBody>
          <a:bodyPr>
            <a:spAutoFit/>
          </a:bodyPr>
          <a:lstStyle/>
          <a:p>
            <a:pPr algn="ctr"/>
            <a:r>
              <a:rPr lang="es-ES_tradnl" sz="2200" dirty="0" smtClean="0">
                <a:solidFill>
                  <a:schemeClr val="bg1"/>
                </a:solidFill>
                <a:latin typeface="Arial Black" pitchFamily="34" charset="0"/>
              </a:rPr>
              <a:t>Un </a:t>
            </a:r>
            <a:r>
              <a:rPr lang="es-ES_tradnl" sz="2200" dirty="0">
                <a:solidFill>
                  <a:schemeClr val="bg1"/>
                </a:solidFill>
                <a:latin typeface="Arial Black" pitchFamily="34" charset="0"/>
              </a:rPr>
              <a:t>dispositivo biométrico identifica una persona, mediante la verificación de características personales. </a:t>
            </a:r>
          </a:p>
          <a:p>
            <a:pPr algn="ctr"/>
            <a:r>
              <a:rPr lang="es-ES_tradnl" sz="2200" dirty="0">
                <a:solidFill>
                  <a:schemeClr val="bg1"/>
                </a:solidFill>
                <a:latin typeface="Arial Black" pitchFamily="34" charset="0"/>
              </a:rPr>
              <a:t>Un identificador biométrico es una característica física o de conducta, única en cada persona. </a:t>
            </a:r>
          </a:p>
        </p:txBody>
      </p:sp>
      <p:pic>
        <p:nvPicPr>
          <p:cNvPr id="9221" name="Picture 6" descr="http://negociosempresa.com/wp-content/uploads/2009/11/faceID.jpg"/>
          <p:cNvPicPr>
            <a:picLocks noChangeAspect="1" noChangeArrowheads="1"/>
          </p:cNvPicPr>
          <p:nvPr/>
        </p:nvPicPr>
        <p:blipFill>
          <a:blip r:embed="rId2" cstate="print"/>
          <a:srcRect/>
          <a:stretch>
            <a:fillRect/>
          </a:stretch>
        </p:blipFill>
        <p:spPr bwMode="auto">
          <a:xfrm>
            <a:off x="395536" y="4869160"/>
            <a:ext cx="2808288" cy="1789113"/>
          </a:xfrm>
          <a:prstGeom prst="rect">
            <a:avLst/>
          </a:prstGeom>
          <a:noFill/>
          <a:ln w="9525">
            <a:noFill/>
            <a:miter lim="800000"/>
            <a:headEnd/>
            <a:tailEnd/>
          </a:ln>
        </p:spPr>
      </p:pic>
      <p:sp>
        <p:nvSpPr>
          <p:cNvPr id="6" name="5 Rectángulo"/>
          <p:cNvSpPr/>
          <p:nvPr/>
        </p:nvSpPr>
        <p:spPr>
          <a:xfrm rot="20969732">
            <a:off x="285922" y="919173"/>
            <a:ext cx="8095357"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Dispositivos biométricos </a:t>
            </a:r>
          </a:p>
        </p:txBody>
      </p:sp>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564904"/>
            <a:ext cx="8229600" cy="1685924"/>
          </a:xfrm>
        </p:spPr>
        <p:txBody>
          <a:bodyPr/>
          <a:lstStyle/>
          <a:p>
            <a:pPr algn="just">
              <a:buNone/>
            </a:pPr>
            <a:r>
              <a:rPr lang="es-ES" sz="2200" dirty="0" smtClean="0">
                <a:solidFill>
                  <a:schemeClr val="bg1"/>
                </a:solidFill>
                <a:latin typeface="Arial Black" pitchFamily="34" charset="0"/>
              </a:rPr>
              <a:t>Es un dispositivo electrónico capaz de convertir una entrada analógica de voltaje en un valor binario.</a:t>
            </a:r>
          </a:p>
          <a:p>
            <a:endParaRPr lang="es-ES_tradnl" dirty="0"/>
          </a:p>
        </p:txBody>
      </p:sp>
      <p:pic>
        <p:nvPicPr>
          <p:cNvPr id="4" name="Picture 6" descr="http://4.bp.blogspot.com/_m2iPjPXFBNM/THMU5wye3KI/AAAAAAAAARc/DeKxAtQn-_U/s1600/0.jpg"/>
          <p:cNvPicPr>
            <a:picLocks noChangeAspect="1" noChangeArrowheads="1"/>
          </p:cNvPicPr>
          <p:nvPr/>
        </p:nvPicPr>
        <p:blipFill>
          <a:blip r:embed="rId2" cstate="print"/>
          <a:srcRect/>
          <a:stretch>
            <a:fillRect/>
          </a:stretch>
        </p:blipFill>
        <p:spPr bwMode="auto">
          <a:xfrm>
            <a:off x="179512" y="3645024"/>
            <a:ext cx="3960440" cy="2970332"/>
          </a:xfrm>
          <a:prstGeom prst="rect">
            <a:avLst/>
          </a:prstGeom>
          <a:noFill/>
        </p:spPr>
      </p:pic>
      <p:sp>
        <p:nvSpPr>
          <p:cNvPr id="5" name="4 Rectángulo"/>
          <p:cNvSpPr/>
          <p:nvPr/>
        </p:nvSpPr>
        <p:spPr>
          <a:xfrm rot="20900450">
            <a:off x="465496" y="833909"/>
            <a:ext cx="8337710"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Dispositivo convertidor de analógico a digital  </a:t>
            </a:r>
            <a:endParaRPr lang="es-ES_tradnl"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276872"/>
            <a:ext cx="8229600" cy="2257428"/>
          </a:xfrm>
        </p:spPr>
        <p:txBody>
          <a:bodyPr>
            <a:normAutofit/>
          </a:bodyPr>
          <a:lstStyle/>
          <a:p>
            <a:pPr>
              <a:buNone/>
            </a:pPr>
            <a:r>
              <a:rPr lang="es-ES" sz="2200" dirty="0" smtClean="0">
                <a:solidFill>
                  <a:schemeClr val="bg1"/>
                </a:solidFill>
                <a:latin typeface="Arial Black" pitchFamily="34" charset="0"/>
              </a:rPr>
              <a:t>Aceptan entradas del mundo exterior. El más común dispositivo de input es el teclado. Otros son: mouse, escáner, micrófono, cámaras, pantallas sensibles al tacto, lápiz óptico, joystick.</a:t>
            </a:r>
          </a:p>
          <a:p>
            <a:endParaRPr lang="es-ES_tradnl" dirty="0"/>
          </a:p>
        </p:txBody>
      </p:sp>
      <p:pic>
        <p:nvPicPr>
          <p:cNvPr id="4" name="Picture 2" descr="http://1.bp.blogspot.com/_Cj2zjoFCvJg/TR1toPzrEiI/AAAAAAAAAHA/e8ivSGOtZic/s1600/dispositivos-de-entrada%255B1%255D.gif"/>
          <p:cNvPicPr>
            <a:picLocks noChangeAspect="1" noChangeArrowheads="1"/>
          </p:cNvPicPr>
          <p:nvPr/>
        </p:nvPicPr>
        <p:blipFill>
          <a:blip r:embed="rId2" cstate="print"/>
          <a:srcRect/>
          <a:stretch>
            <a:fillRect/>
          </a:stretch>
        </p:blipFill>
        <p:spPr bwMode="auto">
          <a:xfrm>
            <a:off x="251520" y="4149080"/>
            <a:ext cx="4464496" cy="2627078"/>
          </a:xfrm>
          <a:prstGeom prst="rect">
            <a:avLst/>
          </a:prstGeom>
          <a:noFill/>
        </p:spPr>
      </p:pic>
      <p:sp>
        <p:nvSpPr>
          <p:cNvPr id="5" name="4 Rectángulo"/>
          <p:cNvSpPr/>
          <p:nvPr/>
        </p:nvSpPr>
        <p:spPr>
          <a:xfrm rot="21108924">
            <a:off x="281675" y="1039150"/>
            <a:ext cx="7014164"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Dispositivos de entrada </a:t>
            </a:r>
            <a:endParaRPr lang="es-ES_tradnl"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6948264"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132856"/>
            <a:ext cx="8229600" cy="2423192"/>
          </a:xfrm>
        </p:spPr>
        <p:txBody>
          <a:bodyPr>
            <a:normAutofit lnSpcReduction="10000"/>
          </a:bodyPr>
          <a:lstStyle/>
          <a:p>
            <a:pPr algn="ctr">
              <a:buNone/>
            </a:pPr>
            <a:r>
              <a:rPr lang="es-ES_tradnl" sz="2200" dirty="0" smtClean="0">
                <a:solidFill>
                  <a:schemeClr val="bg1"/>
                </a:solidFill>
                <a:latin typeface="Arial Black" pitchFamily="34" charset="0"/>
              </a:rPr>
              <a:t>Protector de teclado: plato de metal o plástico colocado sobre el teclado que permite descansar la mano sin presionar accidentalmente ninguna tecla.            Teclados braille para los ciegos                Reconocimiento de gestos: estas tecnologías se están desarrollando con ellas la computadora podrá detectar emociones humanas</a:t>
            </a:r>
            <a:r>
              <a:rPr lang="es-ES_tradnl" sz="2000" dirty="0" smtClean="0">
                <a:latin typeface="Arial Black" pitchFamily="34" charset="0"/>
              </a:rPr>
              <a:t>.</a:t>
            </a:r>
            <a:endParaRPr lang="es-ES_tradnl" sz="2000" dirty="0">
              <a:latin typeface="Arial Black" pitchFamily="34" charset="0"/>
            </a:endParaRPr>
          </a:p>
        </p:txBody>
      </p:sp>
      <p:sp>
        <p:nvSpPr>
          <p:cNvPr id="4" name="3 Rectángulo"/>
          <p:cNvSpPr/>
          <p:nvPr/>
        </p:nvSpPr>
        <p:spPr>
          <a:xfrm rot="21198328">
            <a:off x="-180528" y="652627"/>
            <a:ext cx="9107305"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Dispositivos de entrada para discapacitados                                            </a:t>
            </a:r>
            <a:endParaRPr lang="es-ES_tradnl"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38914" name="Picture 2" descr="http://4.bp.blogspot.com/_xRYPOWr0_Sk/TIkrG3HFJTI/AAAAAAAAAGg/N1tuAVaoJec/s1600/syncbraille-p.jpg"/>
          <p:cNvPicPr>
            <a:picLocks noChangeAspect="1" noChangeArrowheads="1"/>
          </p:cNvPicPr>
          <p:nvPr/>
        </p:nvPicPr>
        <p:blipFill>
          <a:blip r:embed="rId2" cstate="print"/>
          <a:srcRect/>
          <a:stretch>
            <a:fillRect/>
          </a:stretch>
        </p:blipFill>
        <p:spPr bwMode="auto">
          <a:xfrm>
            <a:off x="179512" y="4964042"/>
            <a:ext cx="3096344" cy="1684413"/>
          </a:xfrm>
          <a:prstGeom prst="rect">
            <a:avLst/>
          </a:prstGeom>
          <a:noFill/>
        </p:spPr>
      </p:pic>
      <p:sp>
        <p:nvSpPr>
          <p:cNvPr id="6" name="5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844824"/>
            <a:ext cx="8229600" cy="2114552"/>
          </a:xfrm>
        </p:spPr>
        <p:txBody>
          <a:bodyPr>
            <a:normAutofit lnSpcReduction="10000"/>
          </a:bodyPr>
          <a:lstStyle/>
          <a:p>
            <a:pPr algn="ctr">
              <a:buNone/>
            </a:pPr>
            <a:r>
              <a:rPr lang="es-ES" sz="2400" dirty="0" smtClean="0">
                <a:solidFill>
                  <a:schemeClr val="bg1"/>
                </a:solidFill>
                <a:latin typeface="Arial Black" pitchFamily="34" charset="0"/>
              </a:rPr>
              <a:t>Un procesador o unidad central de procesamiento (CPU) es el cerebro de la computadora. El CPU procesa información, realiza cálculos matemáticos y efectúa decisiones básicas mediante la comparación de los valores.</a:t>
            </a:r>
          </a:p>
          <a:p>
            <a:endParaRPr lang="es-ES_tradnl" dirty="0"/>
          </a:p>
        </p:txBody>
      </p:sp>
      <p:pic>
        <p:nvPicPr>
          <p:cNvPr id="4" name="Picture 6" descr="http://lh3.google.es/jesuministrosymas/R_WeyWsoDkI/AAAAAAAABgM/ziel3wck0_4/s800/CPU%2001.jpg"/>
          <p:cNvPicPr>
            <a:picLocks noChangeAspect="1" noChangeArrowheads="1"/>
          </p:cNvPicPr>
          <p:nvPr/>
        </p:nvPicPr>
        <p:blipFill>
          <a:blip r:embed="rId2" cstate="print"/>
          <a:srcRect/>
          <a:stretch>
            <a:fillRect/>
          </a:stretch>
        </p:blipFill>
        <p:spPr bwMode="auto">
          <a:xfrm>
            <a:off x="179512" y="3717032"/>
            <a:ext cx="3600400" cy="2873479"/>
          </a:xfrm>
          <a:prstGeom prst="rect">
            <a:avLst/>
          </a:prstGeom>
          <a:noFill/>
        </p:spPr>
      </p:pic>
      <p:sp>
        <p:nvSpPr>
          <p:cNvPr id="5" name="4 Rectángulo"/>
          <p:cNvSpPr/>
          <p:nvPr/>
        </p:nvSpPr>
        <p:spPr>
          <a:xfrm rot="21084124">
            <a:off x="-348316" y="229753"/>
            <a:ext cx="7383486"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Dispositivos de procesamiento:</a:t>
            </a:r>
            <a:endParaRPr lang="es-ES_tradnl"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420888"/>
            <a:ext cx="8229600" cy="748679"/>
          </a:xfrm>
        </p:spPr>
        <p:txBody>
          <a:bodyPr>
            <a:noAutofit/>
          </a:bodyPr>
          <a:lstStyle/>
          <a:p>
            <a:pPr algn="ctr">
              <a:buNone/>
            </a:pPr>
            <a:r>
              <a:rPr lang="es-ES" sz="2400" dirty="0" smtClean="0">
                <a:solidFill>
                  <a:schemeClr val="bg1"/>
                </a:solidFill>
                <a:latin typeface="Arial Black" pitchFamily="34" charset="0"/>
              </a:rPr>
              <a:t>Envían información al mundo externo. El más común es el monitor, otros son: impresora, parlantes, fax.</a:t>
            </a:r>
          </a:p>
          <a:p>
            <a:endParaRPr lang="es-ES_tradnl" sz="2400" dirty="0">
              <a:solidFill>
                <a:schemeClr val="bg1"/>
              </a:solidFill>
              <a:latin typeface="Arial Black" pitchFamily="34" charset="0"/>
            </a:endParaRPr>
          </a:p>
        </p:txBody>
      </p:sp>
      <p:pic>
        <p:nvPicPr>
          <p:cNvPr id="4" name="Picture 4" descr="http://4.bp.blogspot.com/_mLTF436RsHM/S-HZZQfHUaI/AAAAAAAAAFc/2SKJGwhdJk4/s1600/DISPOSITIVOS+DE+SALIDA.gif"/>
          <p:cNvPicPr>
            <a:picLocks noChangeAspect="1" noChangeArrowheads="1"/>
          </p:cNvPicPr>
          <p:nvPr/>
        </p:nvPicPr>
        <p:blipFill>
          <a:blip r:embed="rId2" cstate="print"/>
          <a:srcRect/>
          <a:stretch>
            <a:fillRect/>
          </a:stretch>
        </p:blipFill>
        <p:spPr bwMode="auto">
          <a:xfrm>
            <a:off x="395536" y="3789040"/>
            <a:ext cx="3752232" cy="2808312"/>
          </a:xfrm>
          <a:prstGeom prst="rect">
            <a:avLst/>
          </a:prstGeom>
          <a:noFill/>
        </p:spPr>
      </p:pic>
      <p:sp>
        <p:nvSpPr>
          <p:cNvPr id="5" name="4 Rectángulo"/>
          <p:cNvSpPr/>
          <p:nvPr/>
        </p:nvSpPr>
        <p:spPr>
          <a:xfrm rot="21104806">
            <a:off x="659677" y="953960"/>
            <a:ext cx="6458756"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Dispositivos de salida </a:t>
            </a:r>
            <a:endParaRPr lang="es-ES_tradnl"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e-</a:t>
            </a:r>
            <a:r>
              <a:rPr lang="es-ES" sz="48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commerce</a:t>
            </a:r>
            <a:endPar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p:txBody>
          <a:bodyPr/>
          <a:lstStyle/>
          <a:p>
            <a:pPr algn="ctr">
              <a:buNone/>
            </a:pPr>
            <a:r>
              <a:rPr lang="es-ES" sz="2400" dirty="0" smtClean="0">
                <a:solidFill>
                  <a:schemeClr val="bg1"/>
                </a:solidFill>
                <a:latin typeface="Arial Black" pitchFamily="34" charset="0"/>
              </a:rPr>
              <a:t>Este termino hace referencia a las transacciones comerciales en las cuales el pedido en firma de un producto o servicio por medios electrónicos</a:t>
            </a:r>
            <a:endParaRPr lang="es-ES" dirty="0" smtClean="0"/>
          </a:p>
          <a:p>
            <a:pPr algn="ctr"/>
            <a:endParaRPr lang="es-ES" dirty="0"/>
          </a:p>
        </p:txBody>
      </p:sp>
      <p:sp>
        <p:nvSpPr>
          <p:cNvPr id="4" name="3 Rectángulo"/>
          <p:cNvSpPr/>
          <p:nvPr/>
        </p:nvSpPr>
        <p:spPr>
          <a:xfrm>
            <a:off x="360040" y="6267069"/>
            <a:ext cx="8783960" cy="590931"/>
          </a:xfrm>
          <a:prstGeom prst="rect">
            <a:avLst/>
          </a:prstGeom>
        </p:spPr>
        <p:txBody>
          <a:bodyPr wrap="square">
            <a:spAutoFit/>
          </a:bodyPr>
          <a:lstStyle/>
          <a:p>
            <a:pPr algn="r">
              <a:lnSpc>
                <a:spcPct val="90000"/>
              </a:lnSpc>
            </a:pPr>
            <a:r>
              <a:rPr lang="es-ES" dirty="0" smtClean="0">
                <a:solidFill>
                  <a:schemeClr val="bg1"/>
                </a:solidFill>
              </a:rPr>
              <a:t>C. Rangel, “¿Qué es el e-</a:t>
            </a:r>
            <a:r>
              <a:rPr lang="es-ES" dirty="0" err="1" smtClean="0">
                <a:solidFill>
                  <a:schemeClr val="bg1"/>
                </a:solidFill>
              </a:rPr>
              <a:t>commerce</a:t>
            </a:r>
            <a:r>
              <a:rPr lang="es-ES" dirty="0" smtClean="0">
                <a:solidFill>
                  <a:schemeClr val="bg1"/>
                </a:solidFill>
              </a:rPr>
              <a:t>?”, recuperado de: http://www.monografias.com/trabajos7/fueco/fueco.shtml</a:t>
            </a:r>
            <a:endParaRPr lang="es-ES"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2699792" y="3212976"/>
            <a:ext cx="3782194" cy="300894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261967">
            <a:off x="1658503" y="-39130"/>
            <a:ext cx="7151878" cy="1143000"/>
          </a:xfrm>
        </p:spPr>
        <p:txBody>
          <a:bodyPr>
            <a:normAutofit/>
          </a:bodyPr>
          <a:lstStyle/>
          <a:p>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Electrostáticas</a:t>
            </a:r>
          </a:p>
        </p:txBody>
      </p:sp>
      <p:sp>
        <p:nvSpPr>
          <p:cNvPr id="3" name="2 Marcador de contenido"/>
          <p:cNvSpPr>
            <a:spLocks noGrp="1"/>
          </p:cNvSpPr>
          <p:nvPr>
            <p:ph idx="1"/>
          </p:nvPr>
        </p:nvSpPr>
        <p:spPr>
          <a:xfrm>
            <a:off x="395536" y="1052736"/>
            <a:ext cx="8229600" cy="4525963"/>
          </a:xfrm>
        </p:spPr>
        <p:txBody>
          <a:bodyPr>
            <a:normAutofit/>
          </a:bodyPr>
          <a:lstStyle/>
          <a:p>
            <a:pPr>
              <a:buNone/>
            </a:pPr>
            <a:r>
              <a:rPr lang="es-ES" sz="2400" dirty="0" smtClean="0">
                <a:solidFill>
                  <a:schemeClr val="bg1"/>
                </a:solidFill>
                <a:latin typeface="Arial Black" pitchFamily="34" charset="0"/>
              </a:rPr>
              <a:t>La descarga electrostática (conocido por sus siglas en inglés ESD) es un fenómeno electrostático que hace que circule una corriente eléctrica repentina y momentáneamente entre dos objetos de distinto potencial eléctrico; como la que circula por un pararrayos tras ser alcanzado por un rayo.</a:t>
            </a:r>
          </a:p>
        </p:txBody>
      </p:sp>
      <p:pic>
        <p:nvPicPr>
          <p:cNvPr id="3074" name="Picture 2"/>
          <p:cNvPicPr>
            <a:picLocks noChangeAspect="1" noChangeArrowheads="1"/>
          </p:cNvPicPr>
          <p:nvPr/>
        </p:nvPicPr>
        <p:blipFill>
          <a:blip r:embed="rId2" cstate="print"/>
          <a:srcRect/>
          <a:stretch>
            <a:fillRect/>
          </a:stretch>
        </p:blipFill>
        <p:spPr bwMode="auto">
          <a:xfrm>
            <a:off x="3347864" y="3789040"/>
            <a:ext cx="2643409" cy="2625786"/>
          </a:xfrm>
          <a:prstGeom prst="rect">
            <a:avLst/>
          </a:prstGeom>
          <a:noFill/>
          <a:ln w="9525">
            <a:noFill/>
            <a:miter lim="800000"/>
            <a:headEnd/>
            <a:tailEnd/>
          </a:ln>
        </p:spPr>
      </p:pic>
      <p:sp>
        <p:nvSpPr>
          <p:cNvPr id="5" name="4 Rectángulo"/>
          <p:cNvSpPr/>
          <p:nvPr/>
        </p:nvSpPr>
        <p:spPr>
          <a:xfrm>
            <a:off x="395536" y="6211669"/>
            <a:ext cx="8748464" cy="646331"/>
          </a:xfrm>
          <a:prstGeom prst="rect">
            <a:avLst/>
          </a:prstGeom>
        </p:spPr>
        <p:txBody>
          <a:bodyPr wrap="square">
            <a:spAutoFit/>
          </a:bodyPr>
          <a:lstStyle/>
          <a:p>
            <a:pPr algn="r"/>
            <a:r>
              <a:rPr lang="es-ES" dirty="0" smtClean="0">
                <a:solidFill>
                  <a:schemeClr val="bg1"/>
                </a:solidFill>
              </a:rPr>
              <a:t>J. </a:t>
            </a:r>
            <a:r>
              <a:rPr lang="es-ES" dirty="0" err="1" smtClean="0">
                <a:solidFill>
                  <a:schemeClr val="bg1"/>
                </a:solidFill>
              </a:rPr>
              <a:t>Admin</a:t>
            </a:r>
            <a:r>
              <a:rPr lang="es-ES" dirty="0" smtClean="0">
                <a:solidFill>
                  <a:schemeClr val="bg1"/>
                </a:solidFill>
              </a:rPr>
              <a:t>, (</a:t>
            </a:r>
            <a:r>
              <a:rPr lang="es-ES" dirty="0" err="1" smtClean="0">
                <a:solidFill>
                  <a:schemeClr val="bg1"/>
                </a:solidFill>
              </a:rPr>
              <a:t>Jul</a:t>
            </a:r>
            <a:r>
              <a:rPr lang="es-ES" dirty="0" smtClean="0">
                <a:solidFill>
                  <a:schemeClr val="bg1"/>
                </a:solidFill>
              </a:rPr>
              <a:t> 09, 2009 ), recuperado de: http://sistemas-clases.foroactivo.net/t26-clase-5-descarga-electrostatica</a:t>
            </a:r>
            <a:endParaRPr lang="es-E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1360055">
            <a:off x="2555776" y="260648"/>
            <a:ext cx="3555974" cy="584775"/>
          </a:xfrm>
          <a:prstGeom prst="rect">
            <a:avLst/>
          </a:prstGeom>
        </p:spPr>
        <p:txBody>
          <a:bodyPr wrap="none">
            <a:spAutoFit/>
          </a:bodyPr>
          <a:lstStyle/>
          <a:p>
            <a:pPr algn="ctr"/>
            <a:r>
              <a:rPr lang="es-ES"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anti-spyware</a:t>
            </a:r>
          </a:p>
        </p:txBody>
      </p:sp>
      <p:sp>
        <p:nvSpPr>
          <p:cNvPr id="3" name="2 Rectángulo"/>
          <p:cNvSpPr/>
          <p:nvPr/>
        </p:nvSpPr>
        <p:spPr>
          <a:xfrm>
            <a:off x="251520" y="1556792"/>
            <a:ext cx="8532440" cy="1323439"/>
          </a:xfrm>
          <a:prstGeom prst="rect">
            <a:avLst/>
          </a:prstGeom>
        </p:spPr>
        <p:txBody>
          <a:bodyPr wrap="square">
            <a:spAutoFit/>
          </a:bodyPr>
          <a:lstStyle/>
          <a:p>
            <a:r>
              <a:rPr lang="es-ES" sz="2000" dirty="0" smtClean="0">
                <a:solidFill>
                  <a:schemeClr val="bg1"/>
                </a:solidFill>
                <a:latin typeface="Arial Black" pitchFamily="34" charset="0"/>
              </a:rPr>
              <a:t>(</a:t>
            </a:r>
            <a:r>
              <a:rPr lang="es-ES" sz="2000" dirty="0" err="1" smtClean="0">
                <a:solidFill>
                  <a:schemeClr val="bg1"/>
                </a:solidFill>
                <a:latin typeface="Arial Black" pitchFamily="34" charset="0"/>
              </a:rPr>
              <a:t>antiespía</a:t>
            </a:r>
            <a:r>
              <a:rPr lang="es-ES" sz="2000" dirty="0" smtClean="0">
                <a:solidFill>
                  <a:schemeClr val="bg1"/>
                </a:solidFill>
                <a:latin typeface="Arial Black" pitchFamily="34" charset="0"/>
              </a:rPr>
              <a:t> o </a:t>
            </a:r>
            <a:r>
              <a:rPr lang="es-ES" sz="2000" dirty="0" err="1" smtClean="0">
                <a:solidFill>
                  <a:schemeClr val="bg1"/>
                </a:solidFill>
                <a:latin typeface="Arial Black" pitchFamily="34" charset="0"/>
              </a:rPr>
              <a:t>antispy</a:t>
            </a:r>
            <a:r>
              <a:rPr lang="es-ES" sz="2000" dirty="0" smtClean="0">
                <a:solidFill>
                  <a:schemeClr val="bg1"/>
                </a:solidFill>
                <a:latin typeface="Arial Black" pitchFamily="34" charset="0"/>
              </a:rPr>
              <a:t>). Tipo de aplicación que se encarga de buscar, detectar y eliminar spywares o espías en el sistema.</a:t>
            </a:r>
            <a:br>
              <a:rPr lang="es-ES" sz="2000" dirty="0" smtClean="0">
                <a:solidFill>
                  <a:schemeClr val="bg1"/>
                </a:solidFill>
                <a:latin typeface="Arial Black" pitchFamily="34" charset="0"/>
              </a:rPr>
            </a:br>
            <a:endParaRPr lang="es-ES" sz="2000" dirty="0" smtClean="0">
              <a:solidFill>
                <a:schemeClr val="bg1"/>
              </a:solidFill>
              <a:latin typeface="Arial Black" pitchFamily="34" charset="0"/>
            </a:endParaRPr>
          </a:p>
        </p:txBody>
      </p:sp>
      <p:sp>
        <p:nvSpPr>
          <p:cNvPr id="4" name="3 Rectángulo"/>
          <p:cNvSpPr/>
          <p:nvPr/>
        </p:nvSpPr>
        <p:spPr>
          <a:xfrm>
            <a:off x="251520" y="2492896"/>
            <a:ext cx="8352928" cy="707886"/>
          </a:xfrm>
          <a:prstGeom prst="rect">
            <a:avLst/>
          </a:prstGeom>
        </p:spPr>
        <p:txBody>
          <a:bodyPr wrap="square">
            <a:spAutoFit/>
          </a:bodyPr>
          <a:lstStyle/>
          <a:p>
            <a:r>
              <a:rPr lang="es-ES" sz="2000" dirty="0" smtClean="0">
                <a:solidFill>
                  <a:schemeClr val="bg1"/>
                </a:solidFill>
                <a:latin typeface="Arial Black" pitchFamily="34" charset="0"/>
              </a:rPr>
              <a:t>Algunos tipos de aplicaciones "anti" son: los antivirus, los </a:t>
            </a:r>
            <a:r>
              <a:rPr lang="es-ES" sz="2000" dirty="0" err="1" smtClean="0">
                <a:solidFill>
                  <a:schemeClr val="bg1"/>
                </a:solidFill>
                <a:latin typeface="Arial Black" pitchFamily="34" charset="0"/>
              </a:rPr>
              <a:t>antispam</a:t>
            </a:r>
            <a:r>
              <a:rPr lang="es-ES" sz="2000" dirty="0" smtClean="0">
                <a:solidFill>
                  <a:schemeClr val="bg1"/>
                </a:solidFill>
                <a:latin typeface="Arial Black" pitchFamily="34" charset="0"/>
              </a:rPr>
              <a:t>, los </a:t>
            </a:r>
            <a:r>
              <a:rPr lang="es-ES" sz="2000" dirty="0" err="1" smtClean="0">
                <a:solidFill>
                  <a:schemeClr val="bg1"/>
                </a:solidFill>
                <a:latin typeface="Arial Black" pitchFamily="34" charset="0"/>
              </a:rPr>
              <a:t>antiintrusos</a:t>
            </a:r>
            <a:r>
              <a:rPr lang="es-ES" sz="2000" dirty="0" smtClean="0">
                <a:solidFill>
                  <a:schemeClr val="bg1"/>
                </a:solidFill>
                <a:latin typeface="Arial Black" pitchFamily="34" charset="0"/>
              </a:rPr>
              <a:t> (firewalls) y los </a:t>
            </a:r>
            <a:r>
              <a:rPr lang="es-ES" sz="2000" dirty="0" err="1" smtClean="0">
                <a:solidFill>
                  <a:schemeClr val="bg1"/>
                </a:solidFill>
                <a:latin typeface="Arial Black" pitchFamily="34" charset="0"/>
              </a:rPr>
              <a:t>antipop</a:t>
            </a:r>
            <a:r>
              <a:rPr lang="es-ES" sz="2000" dirty="0" smtClean="0">
                <a:solidFill>
                  <a:schemeClr val="bg1"/>
                </a:solidFill>
                <a:latin typeface="Arial Black" pitchFamily="34" charset="0"/>
              </a:rPr>
              <a:t>-up. </a:t>
            </a:r>
          </a:p>
        </p:txBody>
      </p:sp>
      <p:pic>
        <p:nvPicPr>
          <p:cNvPr id="4098" name="Picture 2"/>
          <p:cNvPicPr>
            <a:picLocks noChangeAspect="1" noChangeArrowheads="1"/>
          </p:cNvPicPr>
          <p:nvPr/>
        </p:nvPicPr>
        <p:blipFill>
          <a:blip r:embed="rId2" cstate="print"/>
          <a:srcRect/>
          <a:stretch>
            <a:fillRect/>
          </a:stretch>
        </p:blipFill>
        <p:spPr bwMode="auto">
          <a:xfrm>
            <a:off x="2483768" y="3356992"/>
            <a:ext cx="3037706" cy="3003446"/>
          </a:xfrm>
          <a:prstGeom prst="rect">
            <a:avLst/>
          </a:prstGeom>
          <a:noFill/>
          <a:ln w="9525">
            <a:noFill/>
            <a:miter lim="800000"/>
            <a:headEnd/>
            <a:tailEnd/>
          </a:ln>
        </p:spPr>
      </p:pic>
      <p:sp>
        <p:nvSpPr>
          <p:cNvPr id="6" name="5 Rectángulo"/>
          <p:cNvSpPr/>
          <p:nvPr/>
        </p:nvSpPr>
        <p:spPr>
          <a:xfrm>
            <a:off x="0" y="6538554"/>
            <a:ext cx="9144000" cy="294183"/>
          </a:xfrm>
          <a:prstGeom prst="rect">
            <a:avLst/>
          </a:prstGeom>
        </p:spPr>
        <p:txBody>
          <a:bodyPr wrap="square">
            <a:spAutoFit/>
          </a:bodyPr>
          <a:lstStyle/>
          <a:p>
            <a:pPr algn="r">
              <a:lnSpc>
                <a:spcPct val="80000"/>
              </a:lnSpc>
            </a:pPr>
            <a:r>
              <a:rPr lang="es-ES" sz="1600" dirty="0" smtClean="0">
                <a:solidFill>
                  <a:schemeClr val="bg1"/>
                </a:solidFill>
              </a:rPr>
              <a:t>D. Rodríguez, (02/25/2005), recuperado de: http://www.alegsa.com.ar/Dic/antispyware.php</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03648" y="1628800"/>
            <a:ext cx="7467600" cy="1800201"/>
          </a:xfrm>
        </p:spPr>
        <p:txBody>
          <a:bodyPr>
            <a:normAutofit fontScale="92500" lnSpcReduction="20000"/>
          </a:bodyPr>
          <a:lstStyle/>
          <a:p>
            <a:pPr algn="ctr">
              <a:buNone/>
            </a:pPr>
            <a:endParaRPr lang="es-ES_tradnl" sz="2000" dirty="0" smtClean="0">
              <a:latin typeface="Arial Black" pitchFamily="34" charset="0"/>
            </a:endParaRPr>
          </a:p>
          <a:p>
            <a:pPr algn="ctr">
              <a:buNone/>
            </a:pPr>
            <a:r>
              <a:rPr lang="es-ES_tradnl" sz="2400" dirty="0" smtClean="0">
                <a:solidFill>
                  <a:schemeClr val="bg1"/>
                </a:solidFill>
                <a:latin typeface="Arial Black" pitchFamily="34" charset="0"/>
              </a:rPr>
              <a:t>Encriptación es el proceso mediante el cual cierta información o "texto plano" es cifrado de forma que el resultado sea ilegible a menos que se conozcan los datos necesarios para su interpretación. </a:t>
            </a:r>
            <a:endParaRPr lang="es-ES_tradnl" sz="2400" dirty="0">
              <a:solidFill>
                <a:schemeClr val="bg1"/>
              </a:solidFill>
              <a:latin typeface="Arial Black"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79512" y="3645024"/>
            <a:ext cx="4510842" cy="2808312"/>
          </a:xfrm>
          <a:prstGeom prst="rect">
            <a:avLst/>
          </a:prstGeom>
          <a:noFill/>
          <a:ln w="9525">
            <a:noFill/>
            <a:miter lim="800000"/>
            <a:headEnd/>
            <a:tailEnd/>
          </a:ln>
          <a:effectLst/>
        </p:spPr>
      </p:pic>
      <p:sp>
        <p:nvSpPr>
          <p:cNvPr id="5" name="4 Rectángulo"/>
          <p:cNvSpPr/>
          <p:nvPr/>
        </p:nvSpPr>
        <p:spPr>
          <a:xfrm rot="21284817">
            <a:off x="34835" y="252040"/>
            <a:ext cx="5552354"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6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Encriptado</a:t>
            </a:r>
            <a:endParaRPr lang="es-ES_tradnl" sz="6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20272" y="5661248"/>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2204864"/>
            <a:ext cx="7467600" cy="748680"/>
          </a:xfrm>
        </p:spPr>
        <p:txBody>
          <a:bodyPr>
            <a:normAutofit lnSpcReduction="10000"/>
          </a:bodyPr>
          <a:lstStyle/>
          <a:p>
            <a:pPr algn="ctr">
              <a:buNone/>
            </a:pPr>
            <a:r>
              <a:rPr lang="es-ES_tradnl" sz="2200" dirty="0" smtClean="0">
                <a:solidFill>
                  <a:schemeClr val="bg1"/>
                </a:solidFill>
                <a:latin typeface="Arial Black" pitchFamily="34" charset="0"/>
              </a:rPr>
              <a:t>Diseño de equipo para incrementar la producción y reducir la fatiga o desconfor.</a:t>
            </a:r>
          </a:p>
          <a:p>
            <a:endParaRPr lang="es-ES_tradnl" dirty="0"/>
          </a:p>
        </p:txBody>
      </p:sp>
      <p:pic>
        <p:nvPicPr>
          <p:cNvPr id="5" name="4 Imagen" descr="mmm.jpg"/>
          <p:cNvPicPr>
            <a:picLocks noChangeAspect="1"/>
          </p:cNvPicPr>
          <p:nvPr/>
        </p:nvPicPr>
        <p:blipFill>
          <a:blip r:embed="rId2" cstate="print"/>
          <a:stretch>
            <a:fillRect/>
          </a:stretch>
        </p:blipFill>
        <p:spPr>
          <a:xfrm>
            <a:off x="251520" y="4365104"/>
            <a:ext cx="3708610" cy="2304256"/>
          </a:xfrm>
          <a:prstGeom prst="rect">
            <a:avLst/>
          </a:prstGeom>
        </p:spPr>
      </p:pic>
      <p:sp>
        <p:nvSpPr>
          <p:cNvPr id="6" name="5 Rectángulo"/>
          <p:cNvSpPr/>
          <p:nvPr/>
        </p:nvSpPr>
        <p:spPr>
          <a:xfrm rot="20946203">
            <a:off x="295973" y="440612"/>
            <a:ext cx="47496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Ergonomía</a:t>
            </a:r>
            <a:endParaRPr lang="es-ES_tradnl"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7" name="6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2276872"/>
            <a:ext cx="8229600" cy="2764903"/>
          </a:xfrm>
        </p:spPr>
        <p:txBody>
          <a:bodyPr>
            <a:noAutofit/>
          </a:bodyPr>
          <a:lstStyle/>
          <a:p>
            <a:pPr algn="ctr">
              <a:buNone/>
            </a:pPr>
            <a:r>
              <a:rPr lang="es-ES" sz="2200" dirty="0" smtClean="0">
                <a:solidFill>
                  <a:schemeClr val="bg1"/>
                </a:solidFill>
                <a:latin typeface="Arial Black" pitchFamily="34" charset="0"/>
              </a:rPr>
              <a:t>El error que se comete debido al hecho de que se sacan conclusiones sobre cierta realidad, a partir de la observación de sólo una parte de ella, se denomina error de muestreo.</a:t>
            </a:r>
          </a:p>
          <a:p>
            <a:endParaRPr lang="es-ES_tradnl" sz="2200" dirty="0">
              <a:solidFill>
                <a:schemeClr val="bg1"/>
              </a:solidFill>
              <a:latin typeface="Arial Black" pitchFamily="34" charset="0"/>
            </a:endParaRPr>
          </a:p>
        </p:txBody>
      </p:sp>
      <p:sp>
        <p:nvSpPr>
          <p:cNvPr id="5" name="4 Rectángulo"/>
          <p:cNvSpPr/>
          <p:nvPr/>
        </p:nvSpPr>
        <p:spPr>
          <a:xfrm rot="21020338">
            <a:off x="500750" y="862465"/>
            <a:ext cx="7473008"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Error de muestreo:</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pic>
        <p:nvPicPr>
          <p:cNvPr id="33794" name="Picture 2" descr="http://www.nochesdelunallena.com/files/img/big/jo__1249416914.jpg"/>
          <p:cNvPicPr>
            <a:picLocks noChangeAspect="1" noChangeArrowheads="1"/>
          </p:cNvPicPr>
          <p:nvPr/>
        </p:nvPicPr>
        <p:blipFill>
          <a:blip r:embed="rId2" cstate="print"/>
          <a:srcRect/>
          <a:stretch>
            <a:fillRect/>
          </a:stretch>
        </p:blipFill>
        <p:spPr bwMode="auto">
          <a:xfrm>
            <a:off x="251520" y="3861048"/>
            <a:ext cx="2820541" cy="2740241"/>
          </a:xfrm>
          <a:prstGeom prst="rect">
            <a:avLst/>
          </a:prstGeom>
          <a:noFill/>
        </p:spPr>
      </p:pic>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31255">
            <a:off x="-356290" y="371353"/>
            <a:ext cx="8063795" cy="1143000"/>
          </a:xfrm>
        </p:spPr>
        <p:txBody>
          <a:bodyPr>
            <a:noAutofit/>
          </a:bodyPr>
          <a:lstStyle/>
          <a:p>
            <a:r>
              <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Falsa Alarma de virus</a:t>
            </a:r>
          </a:p>
        </p:txBody>
      </p:sp>
      <p:sp>
        <p:nvSpPr>
          <p:cNvPr id="3" name="2 Marcador de contenido"/>
          <p:cNvSpPr>
            <a:spLocks noGrp="1"/>
          </p:cNvSpPr>
          <p:nvPr>
            <p:ph idx="1"/>
          </p:nvPr>
        </p:nvSpPr>
        <p:spPr>
          <a:xfrm>
            <a:off x="2076872" y="1700808"/>
            <a:ext cx="7067128" cy="3196952"/>
          </a:xfrm>
        </p:spPr>
        <p:txBody>
          <a:bodyPr/>
          <a:lstStyle/>
          <a:p>
            <a:pPr algn="ctr">
              <a:buNone/>
            </a:pPr>
            <a:r>
              <a:rPr lang="es-ES_tradnl" dirty="0" smtClean="0"/>
              <a:t>   </a:t>
            </a:r>
            <a:r>
              <a:rPr lang="es-ES_tradnl" sz="2200" dirty="0" smtClean="0">
                <a:solidFill>
                  <a:schemeClr val="bg1"/>
                </a:solidFill>
                <a:latin typeface="Arial Black" pitchFamily="34" charset="0"/>
              </a:rPr>
              <a:t>Son </a:t>
            </a:r>
            <a:r>
              <a:rPr lang="es-ES_tradnl" sz="2200" dirty="0">
                <a:solidFill>
                  <a:schemeClr val="bg1"/>
                </a:solidFill>
                <a:latin typeface="Arial Black" pitchFamily="34" charset="0"/>
              </a:rPr>
              <a:t>mensajes, </a:t>
            </a:r>
            <a:r>
              <a:rPr lang="es-ES_tradnl" sz="2200" dirty="0" smtClean="0">
                <a:solidFill>
                  <a:schemeClr val="bg1"/>
                </a:solidFill>
                <a:latin typeface="Arial Black" pitchFamily="34" charset="0"/>
              </a:rPr>
              <a:t>enviados </a:t>
            </a:r>
            <a:r>
              <a:rPr lang="es-ES_tradnl" sz="2200" dirty="0">
                <a:solidFill>
                  <a:schemeClr val="bg1"/>
                </a:solidFill>
                <a:latin typeface="Arial Black" pitchFamily="34" charset="0"/>
              </a:rPr>
              <a:t>por lo general por mensajes eléctricos, se asemejan a cartas en cadena.</a:t>
            </a:r>
          </a:p>
          <a:p>
            <a:endParaRPr lang="es-ES_tradnl" dirty="0"/>
          </a:p>
        </p:txBody>
      </p:sp>
      <p:pic>
        <p:nvPicPr>
          <p:cNvPr id="32772" name="Picture 4" descr="http://www.yaestaellisto.com/wp-content/hoax-msn.png"/>
          <p:cNvPicPr>
            <a:picLocks noChangeAspect="1" noChangeArrowheads="1"/>
          </p:cNvPicPr>
          <p:nvPr/>
        </p:nvPicPr>
        <p:blipFill>
          <a:blip r:embed="rId2" cstate="print"/>
          <a:srcRect/>
          <a:stretch>
            <a:fillRect/>
          </a:stretch>
        </p:blipFill>
        <p:spPr bwMode="auto">
          <a:xfrm>
            <a:off x="179512" y="2708920"/>
            <a:ext cx="3287707" cy="3960440"/>
          </a:xfrm>
          <a:prstGeom prst="rect">
            <a:avLst/>
          </a:prstGeom>
          <a:noFill/>
        </p:spPr>
      </p:pic>
      <p:sp>
        <p:nvSpPr>
          <p:cNvPr id="7" name="6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69107">
            <a:off x="457200" y="274638"/>
            <a:ext cx="8229600" cy="1143000"/>
          </a:xfrm>
        </p:spPr>
        <p:txBody>
          <a:bodyPr>
            <a:normAutofit fontScale="90000"/>
          </a:bodyPr>
          <a:lstStyle/>
          <a:p>
            <a:r>
              <a:rPr lang="es-ES_tradnl" dirty="0" smtClean="0"/>
              <a:t> </a:t>
            </a:r>
            <a:br>
              <a:rPr lang="es-ES_tradnl" dirty="0" smtClean="0"/>
            </a:br>
            <a:r>
              <a:rPr lang="es-ES_tradnl" sz="5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filtros de un firewall</a:t>
            </a:r>
            <a:endParaRPr lang="es-ES_tradnl" sz="53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67544" y="1988840"/>
            <a:ext cx="8229600" cy="2971808"/>
          </a:xfrm>
        </p:spPr>
        <p:txBody>
          <a:bodyPr>
            <a:noAutofit/>
          </a:bodyPr>
          <a:lstStyle/>
          <a:p>
            <a:r>
              <a:rPr lang="es-ES_tradnl" sz="1600" dirty="0" smtClean="0">
                <a:solidFill>
                  <a:schemeClr val="bg1"/>
                </a:solidFill>
                <a:latin typeface="Arial Black" pitchFamily="34" charset="0"/>
              </a:rPr>
              <a:t>Direcciones IP. Se puede bloquear el acceso desde una IP específica, evitando ataques o consultas masivas a equipos servidores y clientes. </a:t>
            </a:r>
          </a:p>
          <a:p>
            <a:r>
              <a:rPr lang="es-ES_tradnl" sz="1600" dirty="0" smtClean="0">
                <a:solidFill>
                  <a:schemeClr val="bg1"/>
                </a:solidFill>
                <a:latin typeface="Arial Black" pitchFamily="34" charset="0"/>
              </a:rPr>
              <a:t>Nombres de dominio. Consiste en tablas con nombres de computadoras vinculadas al DNS a donde no se permite el acceso de los usuarios locales. </a:t>
            </a:r>
          </a:p>
          <a:p>
            <a:r>
              <a:rPr lang="es-ES_tradnl" sz="1600" dirty="0" smtClean="0">
                <a:solidFill>
                  <a:schemeClr val="bg1"/>
                </a:solidFill>
                <a:latin typeface="Arial Black" pitchFamily="34" charset="0"/>
              </a:rPr>
              <a:t>Palabras clave. Programas detective  en los firewalls revisan el contenido de la información en búsqueda de palabras vinculadas con información o sitios no permitidos.</a:t>
            </a:r>
          </a:p>
          <a:p>
            <a:r>
              <a:rPr lang="es-ES_tradnl" sz="1600" dirty="0" smtClean="0">
                <a:solidFill>
                  <a:schemeClr val="bg1"/>
                </a:solidFill>
                <a:latin typeface="Arial Black" pitchFamily="34" charset="0"/>
              </a:rPr>
              <a:t>Puertos. Cada aplicación o servicio que usa la red IP, genera una conexión hacia un puerto.</a:t>
            </a:r>
          </a:p>
          <a:p>
            <a:r>
              <a:rPr lang="es-ES_tradnl" sz="1600" dirty="0" smtClean="0">
                <a:solidFill>
                  <a:schemeClr val="bg1"/>
                </a:solidFill>
                <a:latin typeface="Arial Black" pitchFamily="34" charset="0"/>
              </a:rPr>
              <a:t> Protocolos. Es factible restringir el uso de algunos protocolos, como HTTP (el que sirve las páginas WWW) o Telnet (para sesiones remotas). </a:t>
            </a:r>
            <a:endParaRPr lang="es-ES_tradnl" sz="1600" dirty="0">
              <a:solidFill>
                <a:schemeClr val="bg1"/>
              </a:solidFill>
              <a:latin typeface="Arial Black" pitchFamily="34" charset="0"/>
            </a:endParaRPr>
          </a:p>
        </p:txBody>
      </p:sp>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31746" name="Picture 2" descr="http://t2.gstatic.com/images?q=tbn:ANd9GcQ4HYQCEiIbAV_-Xcso1Mc8ksHFksGARrkLdpuKJa-RQt9G7svS"/>
          <p:cNvPicPr>
            <a:picLocks noChangeAspect="1" noChangeArrowheads="1"/>
          </p:cNvPicPr>
          <p:nvPr/>
        </p:nvPicPr>
        <p:blipFill>
          <a:blip r:embed="rId2" cstate="print"/>
          <a:srcRect/>
          <a:stretch>
            <a:fillRect/>
          </a:stretch>
        </p:blipFill>
        <p:spPr bwMode="auto">
          <a:xfrm>
            <a:off x="0" y="5753099"/>
            <a:ext cx="4133850" cy="1104901"/>
          </a:xfrm>
          <a:prstGeom prst="rect">
            <a:avLst/>
          </a:prstGeom>
          <a:noFill/>
        </p:spPr>
      </p:pic>
      <p:sp>
        <p:nvSpPr>
          <p:cNvPr id="8" name="7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052089">
            <a:off x="457200" y="274638"/>
            <a:ext cx="8229600" cy="1143000"/>
          </a:xfrm>
        </p:spPr>
        <p:txBody>
          <a:bodyPr>
            <a:norm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firewall</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67544" y="2204864"/>
            <a:ext cx="8229600" cy="3196952"/>
          </a:xfrm>
        </p:spPr>
        <p:txBody>
          <a:bodyPr/>
          <a:lstStyle/>
          <a:p>
            <a:pPr algn="ctr">
              <a:buNone/>
            </a:pPr>
            <a:r>
              <a:rPr lang="es-ES_tradnl" sz="2200" dirty="0" smtClean="0">
                <a:solidFill>
                  <a:schemeClr val="bg1"/>
                </a:solidFill>
                <a:latin typeface="Arial Black" pitchFamily="34" charset="0"/>
              </a:rPr>
              <a:t>Es simplemente un programa o un dispositivo de hardware que funciona como cortafuegos entre redes, permitiendo o denegando las transmisiones de una red a la otra.</a:t>
            </a:r>
          </a:p>
          <a:p>
            <a:endParaRPr lang="es-ES_tradnl" dirty="0"/>
          </a:p>
        </p:txBody>
      </p:sp>
      <p:sp>
        <p:nvSpPr>
          <p:cNvPr id="30722" name="AutoShape 2" descr="data:image/jpg;base64,/9j/4AAQSkZJRgABAQAAAQABAAD/2wCEAAkGBhQQERUUExQVFRQVFRUUFRUUFxcVFBgUFRcXFxUYFxUXHCcfFxkjGRQVHy8gIycpLCwsFR8xNTAqNSYrLCkBCQoKDgwOGg8PGi0kHyQwLCkpLzUqLCwsKiksLC0sKiwpLCwtLCwsLCwpLCwsLCwsLCopKSksLCwpLCwpLC0sKf/AABEIAMwAzAMBIgACEQEDEQH/xAAcAAABBQEBAQAAAAAAAAAAAAAAAwQFBgcCAQj/xABEEAABAwEEBgcEBQsEAwAAAAABAAIRAwQhMUEFElFhcYEGByKRobHwEzLB0RRCUnPhIzRDYnKCkrKzw/EkM6LCFmOj/8QAGwEAAgMBAQEAAAAAAAAAAAAAAAIDBAUBBgf/xAAvEQACAgECBAMIAwEBAQAAAAAAAQIDESExBBJBUQUTMiJhcYGRsdHwFKHB4fEj/9oADAMBAAIRAxEAPwDcUIQgDl7wBJIA33JnV0wxuEuxwGzeblU+lFucLS8AnsCmG3mBrNJMAcFEs01UByMcu+fNQStw8Itw4fKyXatpx31WgDaZJjPCAPFM6mkKh+u7CLoHwVZZ0hObdw9CCUq3pGw4+Mxy2qJzk+pMqUuhOs0pWFwqEje1pPfCWZ0iqjEMO6C098m/koEaapZkj1sld2e2tra2oQdUNLp7IaDOM8D3LnNLowdceqLC3pRtpfwvB/mAXQ6XUpgsqgn9XW/lJVd9u0+6dfc3ss5k3nkFz2sJ1RmGCO9xvPeE3myW7E8mL2Rc6GmaLwTrhsRIf2CJwkOg3palbab/AHXsdwcD5FUAUwLgPDEx6vXD7xtzv/Fd/kPsc/iruaShZrTrub7rnNvyJAgcCJw80szTldv6V922/wAwd4XVxC6oV8K+jNEQqCzpdaG3lzXD9Zoj/jEXynVl6b1jjRa/aWk02ji52sPFOrosSXDzRdEKvO6b0ABOsSQCQwawBOI1sDG5d0um1mcY1nDeWmO9P5ke5H5U+xPIUbQ6R2d+FZnM6v8ANCe0bSx4ljmuG1pBHgmTT2FcWt0KoQhdFBCEIAEIQgAQhCAM76UH/WVuFH+Ryh3D8M+fq5S3Sp4FtqjMto92qZ8/FQ/tBtxv9d2G1UbPUzYp9CB5399xvSXrBda/AeGOPh8Ui94z9bt2KjJgefXoQmNhrFtqcBgQwHYQXNnFOaj4w3ZRfsN43YJhZDNrn7v+dqaG4tm30+5NOquk9o98gwb/AJL1tqeM9/4mMFyTJPDkMN6SF3hnB3Y+r0uWd5UOzpFw2HYJ2blydLO+zh5pGYu3Rjn6Kbuff65k3IyHIh87S4zaY2euKUsttZVDiHhpbAIv190CROBzyUM4giMZzjLLbdKYaIf/AKk45f06vcmikxJrC0LYagF7WSdr+0f4W9kc5SdeoXe8SYynyFwHIKFk4AxfGPlffz2YLr6Q8YOOJ/ZjLHOY5BK8PqdUGiQe7LifXCV5Ucct9x2zs5TzCaNt778DEC9uO0wOaTGkTm0eP+BzXOX3ncPsO3D5AHlj6zXjtvq7/I+SaDSOUbLpzOHHkorSuntR2qBcRO7G7IbEKLON4LK3TFWn+lqCBcA90Xc1y/rEr0j/AL5JGTgHT+7F2KoFbSj35xwuSLSpEmupG0n0PoLq+6Tvt9B76kSypqSBEjVa6SBcPeyVoWd9SZ/0lf7/APt01oiuw9KMy1JTaQIQhMRghCEAZx1g2FlS0g06jmVQz8rqs1p932RMuAw18FVHWGuzCuwiP0jXsPDW1S0fxK09L2za637NHxYVCasXidt129VJyXM8o1Koy5FhkcPpMT7EVBmaL2vAuwuPkm9XTAZ/uMqU8hrNLTy1gJxyTvStqdRdSe09r21Ia2ZGu3WGsL4IMEb1MO0xUdquJcS4B57RABcJgA3QAQIS8sMZJFOxPGjK5T0pTODgDhBkbcY9XriyWlptMgz/ALZyJ95uzip6vSpPHbpUzImTSbOedPVK4ZYbM1r2tpNaXADXa9wcIIII1gQL4unJEYxXU5Oc3jMTx9QXzlO70Fzrb/IZ78E0OinA9isRO1oN+8tMnuTd9K0DOm/idQzuDoJSeWyVWx/USOyMIkAREYZ+ab1Ku0iJ7hdgRlBTF9rqsjXoVOQLhuwBHikDpxhJBluRETHKfNccJLoPGcZbND5xnG64c9l3LDdvTDRP5y7472VMfklBbmOFzm5Ykye/Lgm+ian+od4Rf9SoB4rsFuLb0+JNF+J2HvnPvSU5ZTmeHfn3rw1B8Dt8cSuS8Hu8r9kDJRkuD0vxJuEbBv3xgUm90Y7TdfN+7PJBfjt5G/YMzsSTn3fIGPHvXQPXujHlPPcq3pirNQcM+JU/UeBOMRtk35Ku6WdLxw+JUkCGzYQaUo1JNK71k5CjaOpP80r/AH/9umtFWedSlJwsdVxBAdXJaTdIDGCRzBHJaGrMPSjOu9bBCEJyIEIQgDNelom21cfdpfylREeonan/AFgWgULaXVBDarG6h+1qCHARhBc3vUAzSjH4Oadvygm881QsXtM2adYLA36SG6j99S/qM2KSpu7DP2Gi6/6uz1kobTtafZffUjjP6RqlaDxqMF/uNwnYP8Y5IfpR1L238v8ARcuiYnZlly5pOYJ4Z7sIGP8AlHtMMBhxzuF+8rgzvPfyAhJhvYlbS3EnRPPDzMDG/wDyknVYwN0R6+UJU2Wpk1wm8mDPqU1rtIuIIwxw7tq7yy7C89b6oNBaRe5j26x1RVeYBN4FOlAuvi8mE6rVg6541pyMP/4uBA4qI6PvgVduu/b9iipV5knLG8EHDZvTzk09CKuuMo6rq/uI1LBQdeWATmGuae9pgfwrijo2g1pDBquJB12vl1wP2xfcTdvS1YiNgvvJgcj8k2fAx3Zx8L0K1jOiPQQqaMeL21TuDmn/AKlyTLK4uhjsPdLcv1TB/wAJwQTMTh8MlxXqGNowvgju5FHNF9A5JraQ0rWx7fepvBiMNu9oISI0qybjBGWzIYSnuidIuc14MkNcTjBghsCcYBJPNLVq7XXOaHftBrhtyAKZxgJGduM4TI36W0/WGy/EjjxURpWqNcGbo+KnK1lpH6gB2iWGDsAuURpCzUWuBh5zAcdYBdjGK6izsm16RhSc5/uNJ34N/iOPJOW6PAvqO1j9htw5nEr11sJuHZG5cgpnJLYjUHL1M+hOrW3Uqmj6QoggUwab2mJDxe7DLtSNxCtKzvqS/M6335/p01oini8rJSsioyaQIQhMRghCEAZ50y0i/wClPbrHVY2mGhsfpBLpJBmS1txuuCrFWhReYdTYSDmwNO/tUyBnsVg6YEfTKvCj/KVBjHfN+71sVSUnl9luXpzpppVlmn3+Q3svR+za7XODyGkO1Wv1gSLwYcNYwYOMXJVujTrjVM0yTGtALWgmBdjinbaLsBcOGSfex1YF8i+Blv2DmqsOLdk+SuHN+7nnpeKWTk3X7Mfjr9fwSWjdE02tBLBMTMaw4zNwPALt2lmMIAaQM+xqRyME8kjTtGIIcQReDjAwm+/kpGy2hrG9oywglrQdZ1+7Yb7zgrkPM50ra3r7/wD0550Z65+b1FKNX2rZY8gTi24yMiCFD6d0fW1dZzzUpi++JaTdJgXjepTo3SveJORDchtI35cgjpBpDVmkwXkDWddEEG4bztyWlXGVd3LDp9jrshOjzJfrKO+zC+6NvrkF1R0WanukSL9XB0DZdhjhzT91IQZndAEc5MhNXMLTIJBBkEYg7VduohfFrGH3wQ08ZbV6JfvwIy1WdzDDgQYjDvv48kzc+PWJMfMXq2262U6tNt+q+QHMeJa45lrwOwDhOSrlu0b2PaUiS3MfWaRi09+OC8/bw061lrHT9+PT8nouF8UjY+S3R9+n/CPqOOd+G+7PFI133bMcsN0n1ckqj+Fw44GeHckn1jwnLv77lXRsPYNDHsVeI8m/JOHPu/GO8/AJnop0NqftNx4N2JZ1Xd+F92Cee5DV6fr9zpzrs4N3raoXSju0OHxUlVq779/kL1FaRPaHD4rsTlok0pdqbMSweBimZGja+pL80rff/wBumtFWe9SlEiwveR2alYuYdrQ1rZ7we5aErUPSZ1rzN4BCEJiIEIVQ6wOlf0WmKNM/lqoN4xZTwLtxOA5nJNGPM8CykorLKz0z0k36XVLSHTqNu+0wQe4lMbFRLxvx+Sa6P0frdp1+1PWsIJHcvP8AHcWrXyV+lf2+7/zsea4jipcTPL2WwtZ7Q5ziLrs1MWehdJGJPGc0w0dSg3jfjs4K12KyA3xhhuUnh87KJO2G2z/z+yenh1bDDELFYoGtBnYF6/ReqwEA43jdlduUuy7Jcvc7YBxwvxu4K/wzuVjtT3eX2/exetpq5FXL4IgDSLTLSQdouKa2kOcSXEuN153YYKZq0fDuUZajC9HBqXtI86+eD5G9CMrNAxUbaa+wJ9aFHVwrCL1KXU9qNbWDNao1rzImNUS0wA8C68EEPuwKdaEoj2TYzvMXy6S1xnOS1QNpKmejVqe+KZYdUe48NgCDe1xFxxkHjKxvGOHn/Gbi9E84201277rT3aFqUcohOkvRZrXGpTJY03ObFzTtgXwdxuVfqaOqgxrB05GQ7uOCtdq6VMdUrMqB1ONduqbw5oBAEE9irOBwOCqNnt5kt1jdhOBbkYKpx4a6urmtW2P7/f3U2+Ausl/8pSfu/B4LO6jTvk60k6oJAwgCNgAvTf6UDnOWV07tqfm3nMA5bDvghI1q7TGs0HjB/FQvllqa8fMgsbjV1WPWe9R9ufe07vinzmU8gRt1SW+Cj7WxusJl0YAwAOQAldUUuos5yfQRpvc73BO/BvfmlW2YC9x1zswaOSPbE7hsFy7YhvGwqhn1G/8AVLpf29gDdVrfYONLsDVBEBwMfaOtftMnNXVZz1Ifmdb7/wDt01oysQeUUbUlNpAhCExGJWm0Npsc95hrGlzicmtEk9wWB2zS7rXaX2h4PbcS0fZYLmN5NjmStK63NL+xsPswYdXeKf7g7b/AAfvLItDVJP8ACIy+smvi48HZNddPlkzvEJPymkXGz1BA4Lttqh07FEm2QLsR4L2zVJPNeOUM6s83DKLfoin9ckSbhljirRZnw3IZDFUzR9a/cLpO3cMyrJQtM/jkNi2PDeFnc284j+7GnVxaqhtqTNM7F65M6doRVtS9DGhQ0ihnxXNH2ji1OUNaintoryom1VFerjgy5vMsjG0FR1cp3XemFdyspF6kYWkqW6M6bFMOY94bBlusYF5vAJzm+N5UNaHKLrm+EvE8JDiqnVP69i8lklW9HKdut1YsdNBrtZzhfOteWtOd+tfsChqvRmoyo4aruyXajo7Lmi+N0jxWoaMpto0WsBBuHaEXiBfddemNogm45+K8hZ41ZzOEdY45Vn3aZ+L6/Qk8yUUpR3Muq1J9d2aQe7Z8+ACkekdl9jXc2LiQ9vA5d8qHdV9YnyXVh6o9XTara1NdTpzvlemNsfe3gfNLGomltdeOB808QnsdMcnLCmNNyX9uGi8rrQiZuvUh+Z1vvz/TprRlnXUrS1NHl7jdWquqNy7IAZfO9hWhCqCrMFhGfa05to7QvJXqYjMY67tIzaaVObqdEu/equ+VNveqT0fqT3jyP4Ka63686Sr7m0Wj+AHzKrugbSAQMwZ5Zq5xkG+Aaiui++TM4xOVcsExXtZa+AcDfB+uMZIxImOSlbDadY338cPDAquvpE1XDPWMbwTIjvUpYTqmCcO7wVujheF8lVtJ6dtcPr31KNtaUUo9i2WWqAfDlAu3KVoWtVijXIx5zjentK1qeqlQqjFdEttjLsT5iystaHWtQbbYvTa13yxNSWNqUfa7RKaPtKbVK6ZVkkcvQ6q1Exr1F1VrJnWqqVRNGmIhaHpnZrP7aq1m0xwGZ7gV1aay76M1G/Smaxi8xvMGB5ovlKqic47pNr44Lq0RfCS1kCLoAG4ZckkW3SMxPcln1AZ2KMtFtDJAv2cF8oec5I5tJFY6fsE06m0EHwOPNU0unfwv8pVy6UWvsNzAyk5gjJVao+m/FnEj8IXoaMOuOf3U2/C7JPh/g3+Rk52/4QmtsN44fFST7O04PI49oAfvfCFGWyzmQHOERlKsKJoTm8bCTaxNzRJ8EuyyZuMnZkFzTdFwuCUY5dbxsIo83qNm6sNMF1iFM3excaYjMHtj+cq+We271kXVtadWjUH/ALZ/4NWg2O2KWOxVsSUmkW+haJToOUFYq8qXpzCYjPn/AK3WRpO0cKJ/+bVS7NWLCCMQtJ67LBq25r4uq0G/xU3OafAt71mjAt2jEq18Cq1q0WXR1tNSTdrwSDAF/AbPkl6YLT5cMvLwVfsz4IU4+rIbhgB3TPifFLRw/wDHvzDHLLf3NbY92+hRnTyy9nZkvRtd0XeHgdm5PvatDQQ4k5ggiOear1JxThlQhXnVHPsvHXGmue//ADBUlUTbbSu/pKhm2lKC0JuUg8gk3WhJPrpkbQk3V0cpLCkc1KyZ1qyTq2hMa9oTxiXYQweWmuudEv8Ay7DMdpvmE0e+V5TeWmRiE1kOatx7pon5dMF5tWkyfVyjq9tJMbUys1u9o28jW3mNbfslNLdbBg0yTngI3Z8184j4Xd53ktbbvpjuZ/JZJ8jPdPVSWDiPiq/KlNL1yWNBJOJ24QFFSrsqvK9jt+T03hdbhRh92Gz16wTS3OvbwPmnZTPSGLeHxREv2bCTUs0pu0pei0uIa0FxOAGKYjTLt0FrRTf95/1C0HRTXPIACrXV70LqlvbuDjrcLgI8Fr+itCMotEC/apo6IpWPMm0c6M0dqgEqUAXqEwhnPXXonXstKuBfQqQ77urDT/yDFhtSnDivqzTGi22qhUov92oxzDukXEbwYPJfMeldGvo1H06gipScWO4g4jccRuIWtwU8x5exBYsPIzphPrPaC3BMmFO7M2T69TctKUoRg3YtFq+uxBPGNSVoVZAIkEkTfE49wS4tn1WgFoNwPav2zdfwUU+tqnVwAXVCvfIK+f2X2Tk5pvDeVr9PovoYsnJtvJYadnY5pHuuxkkuywIGW8X8VHVyWGD87jgRtG9eU7cRF96WFtJxM8QCOUi5XuD8YvobVvtr+18ztd8o+vUam1JN9qS2kGtc0ObDXYFowOwgZHaOai17Lg+Jr4qpWQNGtxnHmQtUrpBzpXQajVVpySJjiEQlNRehihlMMiS6oU5dOy8pQ0k/sGjH1XMpUx+UquDRunM7hjyVecgGNq0HaalNtZlF76ZLgHNEiGwDyme5QjyWmHAtOxw1T4r6v0ZollChTotA1KbGsE5wMTvJk8000h0Ts1cRUpNPEA+a83clZNyNam51xUcHy2Kia243t4HzW/6U6kbJUvpl1I/q/LBMNE9RFFlTWrVXVWj3WkBoHGMVCoNE0r4yRjmgujde1uApMcQc48ltXQrqmbQAfWHaxjPmtA0ZoSjZmhtJjWgbAn6kSwVpTchCzWNtMQ0QEuhCYQEIQgAWZ9bPRWYtlNswAyuB9nBtTlgd0bFpi5qUw4FrgCCCCDeCDcQRmFJXY65cyOSWVg+YnUQDgO5L2YhpkAKzdOuhZsFTWYCbM89h2Ps3H9G4+RzG8KqEQtqMo2R9zKrXRjm22cOE9/FRrqJapSy1wbilKtizF4XlOL4Z8PPHTp+DLthyPD26ESKiVpViE4dYkCxkKi0V5IG1T6AjxSoawgSy/aCfIyuW0HbE7pWYmLlLXfbV6JNfMRTlHZiDrAwi6Qd9/km1SzQYUyaGqL8fD8UiLJJlel8Nu4icXK15XTuXKJzazIjG0EsyyqUbZEvTsGZwWm5FjnIyhY8zgtH6sOi8E2yoL3AtoA5NNzn88Bunaofo10b+lVAX3UGHtZa5+yPiVq9EgAAQAAAAMABgAs/irtORfMtUQz7TFUIQs0uAhCEACEIQAIQhAAhCEACEIQAjbbGytTdTqND2PEOa68ELGOmfQJ9iJfSmrZsdr6e521v63ftO2phpKy67VLVbKt6CyipHzl7PNplP9F2oh0HDYrZ0k6CjWL6X5N2Jgdg8W5clUqtmqUZFRh/aF4/BXLLIXVuPXGxVtqbi0S5pteJjuSLrDeouy6TjAqUo24vXnZVSeiWpkSqkthZlkGxKtDdoXhtIDYGeaQp0hmVe4bw5yWbdAhw7eshR/aKcUbLKKWqE6p2mcFuLlriktEidRfpij1lkAxTqy6M9oe1c3xPD5r2zsm83+SlqDVUt4rpD6lunhXvZ9CQsbtQBrRAFwAwUtZbWVFUKRKlLLZSqJokxRqSEqkqNOAlUACEIQAIQhAAhCEACEIQAIQhAAvCF6hADavYWvxChLd0UY/JWRCAM00j1ascSdUTtwPeFD1+rqoPdc4c1sWquTSGxOrJLZnHFPdGL/wDglYfWd4fJK0+hdbMuWxGzt2Lz6M3Ym86fcXy49jK7P0McMZ5qUs3RUjJaD7Buxe+yGxRtt7jJJbFRs/RyFJ2fQkKd1AvYXDoxo6PATplIBKIQAIQhAAhCEACEIQAIQhAAhCE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24" name="AutoShape 4" descr="data:image/jpg;base64,/9j/4AAQSkZJRgABAQAAAQABAAD/2wCEAAkGBhQQERUUExQVFRQVFRUUFRUUFxcVFBgUFRcXFxUYFxUXHCcfFxkjGRQVHy8gIycpLCwsFR8xNTAqNSYrLCkBCQoKDgwOGg8PGi0kHyQwLCkpLzUqLCwsKiksLC0sKiwpLCwtLCwsLCwpLCwsLCwsLCopKSksLCwpLCwpLC0sKf/AABEIAMwAzAMBIgACEQEDEQH/xAAcAAABBQEBAQAAAAAAAAAAAAAAAwQFBgcCAQj/xABEEAABAwEEBgcEBQsEAwAAAAABAAIRAwQhMUEFElFhcYEGByKRobHwEzLB0RRCUnPhIzRDYnKCkrKzw/EkM6LCFmOj/8QAGwEAAgMBAQEAAAAAAAAAAAAAAAIDBAUBBgf/xAAvEQACAgECBAMIAwEBAQAAAAAAAQIDESExBBJBUQUTMiJhcYGRsdHwFKHB4fEj/9oADAMBAAIRAxEAPwDcUIQgDl7wBJIA33JnV0wxuEuxwGzeblU+lFucLS8AnsCmG3mBrNJMAcFEs01UByMcu+fNQStw8Itw4fKyXatpx31WgDaZJjPCAPFM6mkKh+u7CLoHwVZZ0hObdw9CCUq3pGw4+Mxy2qJzk+pMqUuhOs0pWFwqEje1pPfCWZ0iqjEMO6C098m/koEaapZkj1sld2e2tra2oQdUNLp7IaDOM8D3LnNLowdceqLC3pRtpfwvB/mAXQ6XUpgsqgn9XW/lJVd9u0+6dfc3ss5k3nkFz2sJ1RmGCO9xvPeE3myW7E8mL2Rc6GmaLwTrhsRIf2CJwkOg3palbab/AHXsdwcD5FUAUwLgPDEx6vXD7xtzv/Fd/kPsc/iruaShZrTrub7rnNvyJAgcCJw80szTldv6V922/wAwd4XVxC6oV8K+jNEQqCzpdaG3lzXD9Zoj/jEXynVl6b1jjRa/aWk02ji52sPFOrosSXDzRdEKvO6b0ABOsSQCQwawBOI1sDG5d0um1mcY1nDeWmO9P5ke5H5U+xPIUbQ6R2d+FZnM6v8ANCe0bSx4ljmuG1pBHgmTT2FcWt0KoQhdFBCEIAEIQgAQhCAM76UH/WVuFH+Ryh3D8M+fq5S3Sp4FtqjMto92qZ8/FQ/tBtxv9d2G1UbPUzYp9CB5399xvSXrBda/AeGOPh8Ui94z9bt2KjJgefXoQmNhrFtqcBgQwHYQXNnFOaj4w3ZRfsN43YJhZDNrn7v+dqaG4tm30+5NOquk9o98gwb/AJL1tqeM9/4mMFyTJPDkMN6SF3hnB3Y+r0uWd5UOzpFw2HYJ2blydLO+zh5pGYu3Rjn6Kbuff65k3IyHIh87S4zaY2euKUsttZVDiHhpbAIv190CROBzyUM4giMZzjLLbdKYaIf/AKk45f06vcmikxJrC0LYagF7WSdr+0f4W9kc5SdeoXe8SYynyFwHIKFk4AxfGPlffz2YLr6Q8YOOJ/ZjLHOY5BK8PqdUGiQe7LifXCV5Ucct9x2zs5TzCaNt778DEC9uO0wOaTGkTm0eP+BzXOX3ncPsO3D5AHlj6zXjtvq7/I+SaDSOUbLpzOHHkorSuntR2qBcRO7G7IbEKLON4LK3TFWn+lqCBcA90Xc1y/rEr0j/AL5JGTgHT+7F2KoFbSj35xwuSLSpEmupG0n0PoLq+6Tvt9B76kSypqSBEjVa6SBcPeyVoWd9SZ/0lf7/APt01oiuw9KMy1JTaQIQhMRghCEAZx1g2FlS0g06jmVQz8rqs1p932RMuAw18FVHWGuzCuwiP0jXsPDW1S0fxK09L2za637NHxYVCasXidt129VJyXM8o1Koy5FhkcPpMT7EVBmaL2vAuwuPkm9XTAZ/uMqU8hrNLTy1gJxyTvStqdRdSe09r21Ia2ZGu3WGsL4IMEb1MO0xUdquJcS4B57RABcJgA3QAQIS8sMZJFOxPGjK5T0pTODgDhBkbcY9XriyWlptMgz/ALZyJ95uzip6vSpPHbpUzImTSbOedPVK4ZYbM1r2tpNaXADXa9wcIIII1gQL4unJEYxXU5Oc3jMTx9QXzlO70Fzrb/IZ78E0OinA9isRO1oN+8tMnuTd9K0DOm/idQzuDoJSeWyVWx/USOyMIkAREYZ+ab1Ku0iJ7hdgRlBTF9rqsjXoVOQLhuwBHikDpxhJBluRETHKfNccJLoPGcZbND5xnG64c9l3LDdvTDRP5y7472VMfklBbmOFzm5Ykye/Lgm+ian+od4Rf9SoB4rsFuLb0+JNF+J2HvnPvSU5ZTmeHfn3rw1B8Dt8cSuS8Hu8r9kDJRkuD0vxJuEbBv3xgUm90Y7TdfN+7PJBfjt5G/YMzsSTn3fIGPHvXQPXujHlPPcq3pirNQcM+JU/UeBOMRtk35Ku6WdLxw+JUkCGzYQaUo1JNK71k5CjaOpP80r/AH/9umtFWedSlJwsdVxBAdXJaTdIDGCRzBHJaGrMPSjOu9bBCEJyIEIQgDNelom21cfdpfylREeonan/AFgWgULaXVBDarG6h+1qCHARhBc3vUAzSjH4Oadvygm881QsXtM2adYLA36SG6j99S/qM2KSpu7DP2Gi6/6uz1kobTtafZffUjjP6RqlaDxqMF/uNwnYP8Y5IfpR1L238v8ARcuiYnZlly5pOYJ4Z7sIGP8AlHtMMBhxzuF+8rgzvPfyAhJhvYlbS3EnRPPDzMDG/wDyknVYwN0R6+UJU2Wpk1wm8mDPqU1rtIuIIwxw7tq7yy7C89b6oNBaRe5j26x1RVeYBN4FOlAuvi8mE6rVg6541pyMP/4uBA4qI6PvgVduu/b9iipV5knLG8EHDZvTzk09CKuuMo6rq/uI1LBQdeWATmGuae9pgfwrijo2g1pDBquJB12vl1wP2xfcTdvS1YiNgvvJgcj8k2fAx3Zx8L0K1jOiPQQqaMeL21TuDmn/AKlyTLK4uhjsPdLcv1TB/wAJwQTMTh8MlxXqGNowvgju5FHNF9A5JraQ0rWx7fepvBiMNu9oISI0qybjBGWzIYSnuidIuc14MkNcTjBghsCcYBJPNLVq7XXOaHftBrhtyAKZxgJGduM4TI36W0/WGy/EjjxURpWqNcGbo+KnK1lpH6gB2iWGDsAuURpCzUWuBh5zAcdYBdjGK6izsm16RhSc5/uNJ34N/iOPJOW6PAvqO1j9htw5nEr11sJuHZG5cgpnJLYjUHL1M+hOrW3Uqmj6QoggUwab2mJDxe7DLtSNxCtKzvqS/M6335/p01oini8rJSsioyaQIQhMRghCEAZ50y0i/wClPbrHVY2mGhsfpBLpJBmS1txuuCrFWhReYdTYSDmwNO/tUyBnsVg6YEfTKvCj/KVBjHfN+71sVSUnl9luXpzpppVlmn3+Q3svR+za7XODyGkO1Wv1gSLwYcNYwYOMXJVujTrjVM0yTGtALWgmBdjinbaLsBcOGSfex1YF8i+Blv2DmqsOLdk+SuHN+7nnpeKWTk3X7Mfjr9fwSWjdE02tBLBMTMaw4zNwPALt2lmMIAaQM+xqRyME8kjTtGIIcQReDjAwm+/kpGy2hrG9oywglrQdZ1+7Yb7zgrkPM50ra3r7/wD0550Z65+b1FKNX2rZY8gTi24yMiCFD6d0fW1dZzzUpi++JaTdJgXjepTo3SveJORDchtI35cgjpBpDVmkwXkDWddEEG4bztyWlXGVd3LDp9jrshOjzJfrKO+zC+6NvrkF1R0WanukSL9XB0DZdhjhzT91IQZndAEc5MhNXMLTIJBBkEYg7VduohfFrGH3wQ08ZbV6JfvwIy1WdzDDgQYjDvv48kzc+PWJMfMXq2262U6tNt+q+QHMeJa45lrwOwDhOSrlu0b2PaUiS3MfWaRi09+OC8/bw061lrHT9+PT8nouF8UjY+S3R9+n/CPqOOd+G+7PFI133bMcsN0n1ckqj+Fw44GeHckn1jwnLv77lXRsPYNDHsVeI8m/JOHPu/GO8/AJnop0NqftNx4N2JZ1Xd+F92Cee5DV6fr9zpzrs4N3raoXSju0OHxUlVq779/kL1FaRPaHD4rsTlok0pdqbMSweBimZGja+pL80rff/wBumtFWe9SlEiwveR2alYuYdrQ1rZ7we5aErUPSZ1rzN4BCEJiIEIVQ6wOlf0WmKNM/lqoN4xZTwLtxOA5nJNGPM8CykorLKz0z0k36XVLSHTqNu+0wQe4lMbFRLxvx+Sa6P0frdp1+1PWsIJHcvP8AHcWrXyV+lf2+7/zsea4jipcTPL2WwtZ7Q5ziLrs1MWehdJGJPGc0w0dSg3jfjs4K12KyA3xhhuUnh87KJO2G2z/z+yenh1bDDELFYoGtBnYF6/ReqwEA43jdlduUuy7Jcvc7YBxwvxu4K/wzuVjtT3eX2/exetpq5FXL4IgDSLTLSQdouKa2kOcSXEuN153YYKZq0fDuUZajC9HBqXtI86+eD5G9CMrNAxUbaa+wJ9aFHVwrCL1KXU9qNbWDNao1rzImNUS0wA8C68EEPuwKdaEoj2TYzvMXy6S1xnOS1QNpKmejVqe+KZYdUe48NgCDe1xFxxkHjKxvGOHn/Gbi9E84201277rT3aFqUcohOkvRZrXGpTJY03ObFzTtgXwdxuVfqaOqgxrB05GQ7uOCtdq6VMdUrMqB1ONduqbw5oBAEE9irOBwOCqNnt5kt1jdhOBbkYKpx4a6urmtW2P7/f3U2+Ausl/8pSfu/B4LO6jTvk60k6oJAwgCNgAvTf6UDnOWV07tqfm3nMA5bDvghI1q7TGs0HjB/FQvllqa8fMgsbjV1WPWe9R9ufe07vinzmU8gRt1SW+Cj7WxusJl0YAwAOQAldUUuos5yfQRpvc73BO/BvfmlW2YC9x1zswaOSPbE7hsFy7YhvGwqhn1G/8AVLpf29gDdVrfYONLsDVBEBwMfaOtftMnNXVZz1Ifmdb7/wDt01oysQeUUbUlNpAhCExGJWm0Npsc95hrGlzicmtEk9wWB2zS7rXaX2h4PbcS0fZYLmN5NjmStK63NL+xsPswYdXeKf7g7b/AAfvLItDVJP8ACIy+smvi48HZNddPlkzvEJPymkXGz1BA4Lttqh07FEm2QLsR4L2zVJPNeOUM6s83DKLfoin9ckSbhljirRZnw3IZDFUzR9a/cLpO3cMyrJQtM/jkNi2PDeFnc284j+7GnVxaqhtqTNM7F65M6doRVtS9DGhQ0ihnxXNH2ji1OUNaintoryom1VFerjgy5vMsjG0FR1cp3XemFdyspF6kYWkqW6M6bFMOY94bBlusYF5vAJzm+N5UNaHKLrm+EvE8JDiqnVP69i8lklW9HKdut1YsdNBrtZzhfOteWtOd+tfsChqvRmoyo4aruyXajo7Lmi+N0jxWoaMpto0WsBBuHaEXiBfddemNogm45+K8hZ41ZzOEdY45Vn3aZ+L6/Qk8yUUpR3Muq1J9d2aQe7Z8+ACkekdl9jXc2LiQ9vA5d8qHdV9YnyXVh6o9XTara1NdTpzvlemNsfe3gfNLGomltdeOB808QnsdMcnLCmNNyX9uGi8rrQiZuvUh+Z1vvz/TprRlnXUrS1NHl7jdWquqNy7IAZfO9hWhCqCrMFhGfa05to7QvJXqYjMY67tIzaaVObqdEu/equ+VNveqT0fqT3jyP4Ka63686Sr7m0Wj+AHzKrugbSAQMwZ5Zq5xkG+Aaiui++TM4xOVcsExXtZa+AcDfB+uMZIxImOSlbDadY338cPDAquvpE1XDPWMbwTIjvUpYTqmCcO7wVujheF8lVtJ6dtcPr31KNtaUUo9i2WWqAfDlAu3KVoWtVijXIx5zjentK1qeqlQqjFdEttjLsT5iystaHWtQbbYvTa13yxNSWNqUfa7RKaPtKbVK6ZVkkcvQ6q1Exr1F1VrJnWqqVRNGmIhaHpnZrP7aq1m0xwGZ7gV1aay76M1G/Smaxi8xvMGB5ovlKqic47pNr44Lq0RfCS1kCLoAG4ZckkW3SMxPcln1AZ2KMtFtDJAv2cF8oec5I5tJFY6fsE06m0EHwOPNU0unfwv8pVy6UWvsNzAyk5gjJVao+m/FnEj8IXoaMOuOf3U2/C7JPh/g3+Rk52/4QmtsN44fFST7O04PI49oAfvfCFGWyzmQHOERlKsKJoTm8bCTaxNzRJ8EuyyZuMnZkFzTdFwuCUY5dbxsIo83qNm6sNMF1iFM3excaYjMHtj+cq+We271kXVtadWjUH/ALZ/4NWg2O2KWOxVsSUmkW+haJToOUFYq8qXpzCYjPn/AK3WRpO0cKJ/+bVS7NWLCCMQtJ67LBq25r4uq0G/xU3OafAt71mjAt2jEq18Cq1q0WXR1tNSTdrwSDAF/AbPkl6YLT5cMvLwVfsz4IU4+rIbhgB3TPifFLRw/wDHvzDHLLf3NbY92+hRnTyy9nZkvRtd0XeHgdm5PvatDQQ4k5ggiOear1JxThlQhXnVHPsvHXGmue//ADBUlUTbbSu/pKhm2lKC0JuUg8gk3WhJPrpkbQk3V0cpLCkc1KyZ1qyTq2hMa9oTxiXYQweWmuudEv8Ay7DMdpvmE0e+V5TeWmRiE1kOatx7pon5dMF5tWkyfVyjq9tJMbUys1u9o28jW3mNbfslNLdbBg0yTngI3Z8184j4Xd53ktbbvpjuZ/JZJ8jPdPVSWDiPiq/KlNL1yWNBJOJ24QFFSrsqvK9jt+T03hdbhRh92Gz16wTS3OvbwPmnZTPSGLeHxREv2bCTUs0pu0pei0uIa0FxOAGKYjTLt0FrRTf95/1C0HRTXPIACrXV70LqlvbuDjrcLgI8Fr+itCMotEC/apo6IpWPMm0c6M0dqgEqUAXqEwhnPXXonXstKuBfQqQ77urDT/yDFhtSnDivqzTGi22qhUov92oxzDukXEbwYPJfMeldGvo1H06gipScWO4g4jccRuIWtwU8x5exBYsPIzphPrPaC3BMmFO7M2T69TctKUoRg3YtFq+uxBPGNSVoVZAIkEkTfE49wS4tn1WgFoNwPav2zdfwUU+tqnVwAXVCvfIK+f2X2Tk5pvDeVr9PovoYsnJtvJYadnY5pHuuxkkuywIGW8X8VHVyWGD87jgRtG9eU7cRF96WFtJxM8QCOUi5XuD8YvobVvtr+18ztd8o+vUam1JN9qS2kGtc0ObDXYFowOwgZHaOai17Lg+Jr4qpWQNGtxnHmQtUrpBzpXQajVVpySJjiEQlNRehihlMMiS6oU5dOy8pQ0k/sGjH1XMpUx+UquDRunM7hjyVecgGNq0HaalNtZlF76ZLgHNEiGwDyme5QjyWmHAtOxw1T4r6v0ZollChTotA1KbGsE5wMTvJk8000h0Ts1cRUpNPEA+a83clZNyNam51xUcHy2Kia243t4HzW/6U6kbJUvpl1I/q/LBMNE9RFFlTWrVXVWj3WkBoHGMVCoNE0r4yRjmgujde1uApMcQc48ltXQrqmbQAfWHaxjPmtA0ZoSjZmhtJjWgbAn6kSwVpTchCzWNtMQ0QEuhCYQEIQgAWZ9bPRWYtlNswAyuB9nBtTlgd0bFpi5qUw4FrgCCCCDeCDcQRmFJXY65cyOSWVg+YnUQDgO5L2YhpkAKzdOuhZsFTWYCbM89h2Ps3H9G4+RzG8KqEQtqMo2R9zKrXRjm22cOE9/FRrqJapSy1wbilKtizF4XlOL4Z8PPHTp+DLthyPD26ESKiVpViE4dYkCxkKi0V5IG1T6AjxSoawgSy/aCfIyuW0HbE7pWYmLlLXfbV6JNfMRTlHZiDrAwi6Qd9/km1SzQYUyaGqL8fD8UiLJJlel8Nu4icXK15XTuXKJzazIjG0EsyyqUbZEvTsGZwWm5FjnIyhY8zgtH6sOi8E2yoL3AtoA5NNzn88Bunaofo10b+lVAX3UGHtZa5+yPiVq9EgAAQAAAAMABgAs/irtORfMtUQz7TFUIQs0uAhCEACEIQAIQhAAhCEACEIQAjbbGytTdTqND2PEOa68ELGOmfQJ9iJfSmrZsdr6e521v63ftO2phpKy67VLVbKt6CyipHzl7PNplP9F2oh0HDYrZ0k6CjWL6X5N2Jgdg8W5clUqtmqUZFRh/aF4/BXLLIXVuPXGxVtqbi0S5pteJjuSLrDeouy6TjAqUo24vXnZVSeiWpkSqkthZlkGxKtDdoXhtIDYGeaQp0hmVe4bw5yWbdAhw7eshR/aKcUbLKKWqE6p2mcFuLlriktEidRfpij1lkAxTqy6M9oe1c3xPD5r2zsm83+SlqDVUt4rpD6lunhXvZ9CQsbtQBrRAFwAwUtZbWVFUKRKlLLZSqJokxRqSEqkqNOAlUACEIQAIQhAAhCEACEIQAIQhAAvCF6hADavYWvxChLd0UY/JWRCAM00j1ascSdUTtwPeFD1+rqoPdc4c1sWquTSGxOrJLZnHFPdGL/wDglYfWd4fJK0+hdbMuWxGzt2Lz6M3Ym86fcXy49jK7P0McMZ5qUs3RUjJaD7Buxe+yGxRtt7jJJbFRs/RyFJ2fQkKd1AvYXDoxo6PATplIBKIQAIQhAAhCEACEIQAIQhAAhCE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26" name="Picture 6" descr="http://mfmanging.files.wordpress.com/2010/12/firewall.png"/>
          <p:cNvPicPr>
            <a:picLocks noChangeAspect="1" noChangeArrowheads="1"/>
          </p:cNvPicPr>
          <p:nvPr/>
        </p:nvPicPr>
        <p:blipFill>
          <a:blip r:embed="rId2" cstate="print"/>
          <a:srcRect/>
          <a:stretch>
            <a:fillRect/>
          </a:stretch>
        </p:blipFill>
        <p:spPr bwMode="auto">
          <a:xfrm>
            <a:off x="179512" y="3761656"/>
            <a:ext cx="3456384" cy="3096344"/>
          </a:xfrm>
          <a:prstGeom prst="rect">
            <a:avLst/>
          </a:prstGeom>
          <a:noFill/>
        </p:spPr>
      </p:pic>
      <p:sp>
        <p:nvSpPr>
          <p:cNvPr id="7" name="6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CuadroTexto"/>
          <p:cNvSpPr txBox="1"/>
          <p:nvPr/>
        </p:nvSpPr>
        <p:spPr>
          <a:xfrm>
            <a:off x="7020272"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40608">
            <a:off x="457200" y="274638"/>
            <a:ext cx="8229600" cy="1143000"/>
          </a:xfrm>
        </p:spPr>
        <p:txBody>
          <a:bodyPr vert="horz" lIns="91440" tIns="45720" rIns="91440" bIns="45720" rtlCol="0" anchor="ctr">
            <a:norm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Forma binaria:</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57200" y="1600200"/>
            <a:ext cx="8229600" cy="1757361"/>
          </a:xfrm>
        </p:spPr>
        <p:txBody>
          <a:bodyPr>
            <a:noAutofit/>
          </a:bodyPr>
          <a:lstStyle/>
          <a:p>
            <a:r>
              <a:rPr lang="es-ES" sz="2200" dirty="0" smtClean="0">
                <a:solidFill>
                  <a:schemeClr val="bg1"/>
                </a:solidFill>
                <a:latin typeface="Arial Black" pitchFamily="34" charset="0"/>
              </a:rPr>
              <a:t>En matemáticas e informática, es un sistema de numeración en el que los números se representan utilizando solamente las cifras cero y uno (0 y 1). Es el que se utiliza en las computadoras, debido a que trabajan internamente con dos niveles de voltaje, por lo que su sistema de numeración natural es el sistema binario (encendido 1, apagado 0).</a:t>
            </a:r>
          </a:p>
          <a:p>
            <a:endParaRPr lang="es-ES_tradnl" sz="2200" dirty="0">
              <a:solidFill>
                <a:schemeClr val="bg1"/>
              </a:solidFill>
              <a:latin typeface="Arial Black" pitchFamily="34" charset="0"/>
            </a:endParaRPr>
          </a:p>
        </p:txBody>
      </p:sp>
      <p:pic>
        <p:nvPicPr>
          <p:cNvPr id="4" name="Picture 2" descr="http://4.bp.blogspot.com/_aIEkJe1j0bU/SP_07LpmXnI/AAAAAAAAADg/K1kn14FNGVI/s320/codigo+binario.jpg"/>
          <p:cNvPicPr>
            <a:picLocks noChangeAspect="1" noChangeArrowheads="1"/>
          </p:cNvPicPr>
          <p:nvPr/>
        </p:nvPicPr>
        <p:blipFill>
          <a:blip r:embed="rId2" cstate="print"/>
          <a:srcRect/>
          <a:stretch>
            <a:fillRect/>
          </a:stretch>
        </p:blipFill>
        <p:spPr bwMode="auto">
          <a:xfrm>
            <a:off x="323528" y="4869160"/>
            <a:ext cx="2857500" cy="1584176"/>
          </a:xfrm>
          <a:prstGeom prst="rect">
            <a:avLst/>
          </a:prstGeom>
          <a:noFill/>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041372">
            <a:off x="457200" y="274638"/>
            <a:ext cx="8229600" cy="1143000"/>
          </a:xfrm>
        </p:spPr>
        <p:txBody>
          <a:bodyPr>
            <a:norm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GIGO</a:t>
            </a:r>
          </a:p>
        </p:txBody>
      </p:sp>
      <p:sp>
        <p:nvSpPr>
          <p:cNvPr id="3" name="2 Marcador de contenido"/>
          <p:cNvSpPr>
            <a:spLocks noGrp="1"/>
          </p:cNvSpPr>
          <p:nvPr>
            <p:ph idx="1"/>
          </p:nvPr>
        </p:nvSpPr>
        <p:spPr/>
        <p:txBody>
          <a:bodyPr>
            <a:normAutofit/>
          </a:bodyPr>
          <a:lstStyle/>
          <a:p>
            <a:r>
              <a:rPr lang="es-ES" sz="2400" dirty="0" smtClean="0">
                <a:solidFill>
                  <a:schemeClr val="bg1"/>
                </a:solidFill>
                <a:latin typeface="Arial Black" pitchFamily="34" charset="0"/>
              </a:rPr>
              <a:t>GIGO de las siglas del término en inglés “</a:t>
            </a:r>
            <a:r>
              <a:rPr lang="es-ES" sz="2400" dirty="0" err="1" smtClean="0">
                <a:solidFill>
                  <a:schemeClr val="bg1"/>
                </a:solidFill>
                <a:latin typeface="Arial Black" pitchFamily="34" charset="0"/>
              </a:rPr>
              <a:t>Garbage</a:t>
            </a:r>
            <a:r>
              <a:rPr lang="es-ES" sz="2400" dirty="0" smtClean="0">
                <a:solidFill>
                  <a:schemeClr val="bg1"/>
                </a:solidFill>
                <a:latin typeface="Arial Black" pitchFamily="34" charset="0"/>
              </a:rPr>
              <a:t> In – </a:t>
            </a:r>
            <a:r>
              <a:rPr lang="es-ES" sz="2400" dirty="0" err="1" smtClean="0">
                <a:solidFill>
                  <a:schemeClr val="bg1"/>
                </a:solidFill>
                <a:latin typeface="Arial Black" pitchFamily="34" charset="0"/>
              </a:rPr>
              <a:t>Garbage</a:t>
            </a:r>
            <a:r>
              <a:rPr lang="es-ES" sz="2400" dirty="0" smtClean="0">
                <a:solidFill>
                  <a:schemeClr val="bg1"/>
                </a:solidFill>
                <a:latin typeface="Arial Black" pitchFamily="34" charset="0"/>
              </a:rPr>
              <a:t> </a:t>
            </a:r>
            <a:r>
              <a:rPr lang="es-ES" sz="2400" dirty="0" err="1" smtClean="0">
                <a:solidFill>
                  <a:schemeClr val="bg1"/>
                </a:solidFill>
                <a:latin typeface="Arial Black" pitchFamily="34" charset="0"/>
              </a:rPr>
              <a:t>Out</a:t>
            </a:r>
            <a:r>
              <a:rPr lang="es-ES" sz="2400" dirty="0" smtClean="0">
                <a:solidFill>
                  <a:schemeClr val="bg1"/>
                </a:solidFill>
                <a:latin typeface="Arial Black" pitchFamily="34" charset="0"/>
              </a:rPr>
              <a:t>” (basura adentro,- basura afuera), significa que si entras data invalida en un programa, el resultado también será invalido.</a:t>
            </a:r>
          </a:p>
        </p:txBody>
      </p:sp>
      <p:sp>
        <p:nvSpPr>
          <p:cNvPr id="4" name="3 Rectángulo"/>
          <p:cNvSpPr/>
          <p:nvPr/>
        </p:nvSpPr>
        <p:spPr>
          <a:xfrm>
            <a:off x="0" y="6350169"/>
            <a:ext cx="9144000" cy="507831"/>
          </a:xfrm>
          <a:prstGeom prst="rect">
            <a:avLst/>
          </a:prstGeom>
        </p:spPr>
        <p:txBody>
          <a:bodyPr wrap="square">
            <a:spAutoFit/>
          </a:bodyPr>
          <a:lstStyle/>
          <a:p>
            <a:pPr lvl="1" algn="r">
              <a:lnSpc>
                <a:spcPct val="90000"/>
              </a:lnSpc>
              <a:buFontTx/>
              <a:buNone/>
            </a:pPr>
            <a:r>
              <a:rPr lang="es-ES" sz="1400" dirty="0" smtClean="0">
                <a:solidFill>
                  <a:schemeClr val="bg1"/>
                </a:solidFill>
              </a:rPr>
              <a:t>C. </a:t>
            </a:r>
            <a:r>
              <a:rPr lang="es-ES" sz="1400" dirty="0" err="1" smtClean="0">
                <a:solidFill>
                  <a:schemeClr val="bg1"/>
                </a:solidFill>
              </a:rPr>
              <a:t>Bermudez</a:t>
            </a:r>
            <a:r>
              <a:rPr lang="es-ES" sz="1400" dirty="0" smtClean="0">
                <a:solidFill>
                  <a:schemeClr val="bg1"/>
                </a:solidFill>
              </a:rPr>
              <a:t>, (07/22/2010), “GIGO” </a:t>
            </a:r>
            <a:r>
              <a:rPr lang="es-ES" sz="1400" dirty="0" err="1" smtClean="0">
                <a:solidFill>
                  <a:schemeClr val="bg1"/>
                </a:solidFill>
              </a:rPr>
              <a:t>definicion</a:t>
            </a:r>
            <a:r>
              <a:rPr lang="es-ES" sz="1400" dirty="0" smtClean="0">
                <a:solidFill>
                  <a:schemeClr val="bg1"/>
                </a:solidFill>
              </a:rPr>
              <a:t> de hoy, recuperado de: http://www.dgtallika.com/2010/07/gigo-definicin-de-hoy</a:t>
            </a:r>
            <a:r>
              <a:rPr lang="es-ES" sz="1600" dirty="0" smtClean="0">
                <a:solidFill>
                  <a:schemeClr val="bg1"/>
                </a:solidFill>
              </a:rPr>
              <a:t>/</a:t>
            </a:r>
            <a:endParaRPr lang="es-ES" sz="16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3347864" y="3356992"/>
            <a:ext cx="4364707" cy="283066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911019">
            <a:off x="2480498" y="-166982"/>
            <a:ext cx="4499808" cy="1143000"/>
          </a:xfrm>
        </p:spPr>
        <p:txBody>
          <a:bodyPr>
            <a:normAutofit/>
          </a:bodyPr>
          <a:lstStyle/>
          <a:p>
            <a:r>
              <a:rPr lang="es-E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GIS</a:t>
            </a:r>
          </a:p>
        </p:txBody>
      </p:sp>
      <p:sp>
        <p:nvSpPr>
          <p:cNvPr id="3" name="2 Marcador de contenido"/>
          <p:cNvSpPr>
            <a:spLocks noGrp="1"/>
          </p:cNvSpPr>
          <p:nvPr>
            <p:ph idx="1"/>
          </p:nvPr>
        </p:nvSpPr>
        <p:spPr>
          <a:xfrm>
            <a:off x="467544" y="908720"/>
            <a:ext cx="8229600" cy="4525963"/>
          </a:xfrm>
        </p:spPr>
        <p:txBody>
          <a:bodyPr>
            <a:normAutofit/>
          </a:bodyPr>
          <a:lstStyle/>
          <a:p>
            <a:r>
              <a:rPr lang="es-ES" sz="2200" dirty="0" smtClean="0">
                <a:solidFill>
                  <a:schemeClr val="bg1"/>
                </a:solidFill>
                <a:latin typeface="Arial Black" pitchFamily="34" charset="0"/>
              </a:rPr>
              <a:t>Un Sistema de Información Geográfica (SIG o GIS, en su acrónimo inglés [</a:t>
            </a:r>
            <a:r>
              <a:rPr lang="es-ES" sz="2200" dirty="0" err="1" smtClean="0">
                <a:solidFill>
                  <a:schemeClr val="bg1"/>
                </a:solidFill>
                <a:latin typeface="Arial Black" pitchFamily="34" charset="0"/>
              </a:rPr>
              <a:t>Geographic</a:t>
            </a:r>
            <a:r>
              <a:rPr lang="es-ES" sz="2200" dirty="0" smtClean="0">
                <a:solidFill>
                  <a:schemeClr val="bg1"/>
                </a:solidFill>
                <a:latin typeface="Arial Black" pitchFamily="34" charset="0"/>
              </a:rPr>
              <a:t> </a:t>
            </a:r>
            <a:r>
              <a:rPr lang="es-ES" sz="2200" dirty="0" err="1" smtClean="0">
                <a:solidFill>
                  <a:schemeClr val="bg1"/>
                </a:solidFill>
                <a:latin typeface="Arial Black" pitchFamily="34" charset="0"/>
              </a:rPr>
              <a:t>Information</a:t>
            </a:r>
            <a:r>
              <a:rPr lang="es-ES" sz="2200" dirty="0" smtClean="0">
                <a:solidFill>
                  <a:schemeClr val="bg1"/>
                </a:solidFill>
                <a:latin typeface="Arial Black" pitchFamily="34" charset="0"/>
              </a:rPr>
              <a:t> </a:t>
            </a:r>
            <a:r>
              <a:rPr lang="es-ES" sz="2200" dirty="0" err="1" smtClean="0">
                <a:solidFill>
                  <a:schemeClr val="bg1"/>
                </a:solidFill>
                <a:latin typeface="Arial Black" pitchFamily="34" charset="0"/>
              </a:rPr>
              <a:t>System</a:t>
            </a:r>
            <a:r>
              <a:rPr lang="es-ES" sz="2200" dirty="0" smtClean="0">
                <a:solidFill>
                  <a:schemeClr val="bg1"/>
                </a:solidFill>
                <a:latin typeface="Arial Black" pitchFamily="34" charset="0"/>
              </a:rPr>
              <a:t>]) es una integración organizada de hardware, software y datos geográficos diseñada para capturar, almacenar, manipular, analizar y desplegar en todas sus formas la información geográficamente referenciada con el fin de resolver problemas complejos de planificación y gestión. </a:t>
            </a:r>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2771800" y="3717032"/>
            <a:ext cx="2981700" cy="2981700"/>
          </a:xfrm>
          <a:prstGeom prst="rect">
            <a:avLst/>
          </a:prstGeom>
          <a:noFill/>
          <a:ln w="9525">
            <a:noFill/>
            <a:miter lim="800000"/>
            <a:headEnd/>
            <a:tailEnd/>
          </a:ln>
          <a:effectLst/>
        </p:spPr>
      </p:pic>
      <p:sp>
        <p:nvSpPr>
          <p:cNvPr id="5" name="4 Rectángulo"/>
          <p:cNvSpPr/>
          <p:nvPr/>
        </p:nvSpPr>
        <p:spPr>
          <a:xfrm>
            <a:off x="4572000" y="6427113"/>
            <a:ext cx="4572000" cy="430887"/>
          </a:xfrm>
          <a:prstGeom prst="rect">
            <a:avLst/>
          </a:prstGeom>
        </p:spPr>
        <p:txBody>
          <a:bodyPr>
            <a:spAutoFit/>
          </a:bodyPr>
          <a:lstStyle/>
          <a:p>
            <a:pPr algn="r"/>
            <a:r>
              <a:rPr lang="es-ES" sz="1100" dirty="0" smtClean="0">
                <a:solidFill>
                  <a:schemeClr val="bg1"/>
                </a:solidFill>
              </a:rPr>
              <a:t>G. Ortiz, (04/11/2005), “sistema de </a:t>
            </a:r>
            <a:r>
              <a:rPr lang="es-ES" sz="1100" dirty="0" err="1" smtClean="0">
                <a:solidFill>
                  <a:schemeClr val="bg1"/>
                </a:solidFill>
              </a:rPr>
              <a:t>informacion</a:t>
            </a:r>
            <a:r>
              <a:rPr lang="es-ES" sz="1100" dirty="0" smtClean="0">
                <a:solidFill>
                  <a:schemeClr val="bg1"/>
                </a:solidFill>
              </a:rPr>
              <a:t> </a:t>
            </a:r>
            <a:r>
              <a:rPr lang="es-ES" sz="1100" dirty="0" err="1" smtClean="0">
                <a:solidFill>
                  <a:schemeClr val="bg1"/>
                </a:solidFill>
              </a:rPr>
              <a:t>geografica</a:t>
            </a:r>
            <a:r>
              <a:rPr lang="es-ES" sz="1100" dirty="0" smtClean="0">
                <a:solidFill>
                  <a:schemeClr val="bg1"/>
                </a:solidFill>
              </a:rPr>
              <a:t>”. Recuperado de: http://www.gabrielortiz.com</a:t>
            </a:r>
            <a:endParaRPr lang="es-ES" sz="11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59044">
            <a:off x="457200" y="274638"/>
            <a:ext cx="8229600" cy="1143000"/>
          </a:xfrm>
        </p:spPr>
        <p:txBody>
          <a:bodyPr>
            <a:normAutofit/>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Gusano</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57200" y="1600201"/>
            <a:ext cx="8229600" cy="2764904"/>
          </a:xfrm>
        </p:spPr>
        <p:txBody>
          <a:bodyPr/>
          <a:lstStyle/>
          <a:p>
            <a:pPr>
              <a:buNone/>
            </a:pPr>
            <a:r>
              <a:rPr lang="es-ES_tradnl" dirty="0" smtClean="0"/>
              <a:t>   </a:t>
            </a:r>
            <a:r>
              <a:rPr lang="es-ES_tradnl" sz="2200" dirty="0" smtClean="0">
                <a:solidFill>
                  <a:schemeClr val="bg1"/>
                </a:solidFill>
                <a:latin typeface="Arial Black" pitchFamily="34" charset="0"/>
              </a:rPr>
              <a:t>Semejante a un virus por su diseño, y se considera como una subclase de un virus. Programas que se replican a sí  mismos de sistema a sistema sin utilizar un archivo anfitrión</a:t>
            </a:r>
          </a:p>
          <a:p>
            <a:pPr>
              <a:buNone/>
            </a:pPr>
            <a:endParaRPr lang="es-ES_tradnl" dirty="0"/>
          </a:p>
        </p:txBody>
      </p:sp>
      <p:pic>
        <p:nvPicPr>
          <p:cNvPr id="1027" name="Picture 3"/>
          <p:cNvPicPr>
            <a:picLocks noChangeAspect="1" noChangeArrowheads="1"/>
          </p:cNvPicPr>
          <p:nvPr/>
        </p:nvPicPr>
        <p:blipFill>
          <a:blip r:embed="rId2" cstate="print"/>
          <a:srcRect/>
          <a:stretch>
            <a:fillRect/>
          </a:stretch>
        </p:blipFill>
        <p:spPr bwMode="auto">
          <a:xfrm>
            <a:off x="611560" y="3573016"/>
            <a:ext cx="3024336" cy="3009214"/>
          </a:xfrm>
          <a:prstGeom prst="rect">
            <a:avLst/>
          </a:prstGeom>
          <a:noFill/>
          <a:ln w="9525">
            <a:noFill/>
            <a:miter lim="800000"/>
            <a:headEnd/>
            <a:tailEnd/>
          </a:ln>
          <a:effectLst/>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55448"/>
            <a:ext cx="822960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Archivo Plano</a:t>
            </a:r>
            <a:endParaRPr lang="es-ES" sz="32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3" name="2 Rectángulo"/>
          <p:cNvSpPr/>
          <p:nvPr/>
        </p:nvSpPr>
        <p:spPr>
          <a:xfrm>
            <a:off x="755576" y="1340768"/>
            <a:ext cx="7344816" cy="1323439"/>
          </a:xfrm>
          <a:prstGeom prst="rect">
            <a:avLst/>
          </a:prstGeom>
        </p:spPr>
        <p:txBody>
          <a:bodyPr wrap="square">
            <a:spAutoFit/>
          </a:bodyPr>
          <a:lstStyle/>
          <a:p>
            <a:pPr algn="ctr">
              <a:buNone/>
            </a:pPr>
            <a:r>
              <a:rPr lang="es-ES" sz="2000" dirty="0" smtClean="0">
                <a:solidFill>
                  <a:schemeClr val="bg1"/>
                </a:solidFill>
                <a:latin typeface="Arial Black" pitchFamily="34" charset="0"/>
              </a:rPr>
              <a:t>Son aquellos archivos que contienen solo texto, pero no hay información sobre el tipo de letra, ni formas, ni tamaños. También son llamados archivos de texto llano, simple o sin formato. </a:t>
            </a:r>
          </a:p>
        </p:txBody>
      </p:sp>
      <p:pic>
        <p:nvPicPr>
          <p:cNvPr id="4" name="Picture 2"/>
          <p:cNvPicPr>
            <a:picLocks noChangeAspect="1" noChangeArrowheads="1"/>
          </p:cNvPicPr>
          <p:nvPr/>
        </p:nvPicPr>
        <p:blipFill>
          <a:blip r:embed="rId2" cstate="print"/>
          <a:srcRect/>
          <a:stretch>
            <a:fillRect/>
          </a:stretch>
        </p:blipFill>
        <p:spPr bwMode="auto">
          <a:xfrm>
            <a:off x="2339752" y="3284984"/>
            <a:ext cx="3862397" cy="1982599"/>
          </a:xfrm>
          <a:prstGeom prst="rect">
            <a:avLst/>
          </a:prstGeom>
          <a:noFill/>
          <a:ln w="9525">
            <a:noFill/>
            <a:miter lim="800000"/>
            <a:headEnd/>
            <a:tailEnd/>
          </a:ln>
          <a:effectLst/>
        </p:spPr>
      </p:pic>
      <p:sp>
        <p:nvSpPr>
          <p:cNvPr id="5" name="4 Rectángulo"/>
          <p:cNvSpPr/>
          <p:nvPr/>
        </p:nvSpPr>
        <p:spPr>
          <a:xfrm>
            <a:off x="179512" y="6211669"/>
            <a:ext cx="8964488" cy="523220"/>
          </a:xfrm>
          <a:prstGeom prst="rect">
            <a:avLst/>
          </a:prstGeom>
        </p:spPr>
        <p:txBody>
          <a:bodyPr wrap="square">
            <a:spAutoFit/>
          </a:bodyPr>
          <a:lstStyle/>
          <a:p>
            <a:pPr algn="r">
              <a:buNone/>
            </a:pPr>
            <a:r>
              <a:rPr lang="es-ES" sz="1400" dirty="0" smtClean="0">
                <a:solidFill>
                  <a:schemeClr val="bg1"/>
                </a:solidFill>
                <a:latin typeface="Arial" pitchFamily="34" charset="0"/>
                <a:cs typeface="Arial" pitchFamily="34" charset="0"/>
              </a:rPr>
              <a:t>Alegsa.com (</a:t>
            </a:r>
            <a:r>
              <a:rPr lang="es-ES" sz="1400" dirty="0" err="1" smtClean="0">
                <a:solidFill>
                  <a:schemeClr val="bg1"/>
                </a:solidFill>
                <a:latin typeface="Arial" pitchFamily="34" charset="0"/>
                <a:cs typeface="Arial" pitchFamily="34" charset="0"/>
              </a:rPr>
              <a:t>sf</a:t>
            </a:r>
            <a:r>
              <a:rPr lang="es-ES" sz="1400" dirty="0" smtClean="0">
                <a:solidFill>
                  <a:schemeClr val="bg1"/>
                </a:solidFill>
                <a:latin typeface="Arial" pitchFamily="34" charset="0"/>
                <a:cs typeface="Arial" pitchFamily="34" charset="0"/>
              </a:rPr>
              <a:t>) .Definición de texto plano (archivo) .Recuperado de http://www.alegsa.com.ar/Dic/texto%20plano.php</a:t>
            </a:r>
            <a:endParaRPr lang="es-ES"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03382">
            <a:off x="395536" y="620688"/>
            <a:ext cx="8229600" cy="1143000"/>
          </a:xfrm>
        </p:spPr>
        <p:txBody>
          <a:bodyPr>
            <a:normAutofit fontScale="90000"/>
          </a:bodyPr>
          <a:lstStyle/>
          <a:p>
            <a:r>
              <a:rPr lang="es-ES" sz="5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Hardware</a:t>
            </a:r>
            <a:r>
              <a:rPr lang="es-ES" b="1" dirty="0" smtClean="0"/>
              <a:t/>
            </a:r>
            <a:br>
              <a:rPr lang="es-ES" b="1" dirty="0" smtClean="0"/>
            </a:br>
            <a:endParaRPr lang="es-ES_tradnl" dirty="0"/>
          </a:p>
        </p:txBody>
      </p:sp>
      <p:sp>
        <p:nvSpPr>
          <p:cNvPr id="3" name="2 Marcador de contenido"/>
          <p:cNvSpPr>
            <a:spLocks noGrp="1"/>
          </p:cNvSpPr>
          <p:nvPr>
            <p:ph idx="1"/>
          </p:nvPr>
        </p:nvSpPr>
        <p:spPr>
          <a:xfrm>
            <a:off x="467544" y="1772816"/>
            <a:ext cx="8229600" cy="2257428"/>
          </a:xfrm>
        </p:spPr>
        <p:txBody>
          <a:bodyPr>
            <a:normAutofit/>
          </a:bodyPr>
          <a:lstStyle/>
          <a:p>
            <a:pPr algn="just"/>
            <a:r>
              <a:rPr lang="es-ES" sz="2400" dirty="0" smtClean="0">
                <a:solidFill>
                  <a:schemeClr val="bg1"/>
                </a:solidFill>
                <a:latin typeface="Arial Black" pitchFamily="34" charset="0"/>
              </a:rPr>
              <a:t>Equipamiento de las computadoras y de las redes consistente en transistores, tarjetas de circuitos, cableados, conexiones, unidades de disco, cables y otros componentes similares físicos o tangibles.</a:t>
            </a:r>
          </a:p>
          <a:p>
            <a:endParaRPr lang="es-ES_tradnl" dirty="0"/>
          </a:p>
        </p:txBody>
      </p:sp>
      <p:pic>
        <p:nvPicPr>
          <p:cNvPr id="4" name="Picture 2" descr="http://www.consejosgratis.es/wp-content/uploads/2010/02/hardware.jpg"/>
          <p:cNvPicPr>
            <a:picLocks noChangeAspect="1" noChangeArrowheads="1"/>
          </p:cNvPicPr>
          <p:nvPr/>
        </p:nvPicPr>
        <p:blipFill>
          <a:blip r:embed="rId2" cstate="print"/>
          <a:srcRect/>
          <a:stretch>
            <a:fillRect/>
          </a:stretch>
        </p:blipFill>
        <p:spPr bwMode="auto">
          <a:xfrm>
            <a:off x="467543" y="4077072"/>
            <a:ext cx="3298615" cy="2448272"/>
          </a:xfrm>
          <a:prstGeom prst="rect">
            <a:avLst/>
          </a:prstGeom>
          <a:noFill/>
        </p:spPr>
      </p:pic>
      <p:sp>
        <p:nvSpPr>
          <p:cNvPr id="7" name="6 Nube"/>
          <p:cNvSpPr/>
          <p:nvPr/>
        </p:nvSpPr>
        <p:spPr>
          <a:xfrm>
            <a:off x="6228184" y="5445224"/>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8" name="7 CuadroTexto"/>
          <p:cNvSpPr txBox="1"/>
          <p:nvPr/>
        </p:nvSpPr>
        <p:spPr>
          <a:xfrm>
            <a:off x="6732240" y="5877272"/>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HTTP</a:t>
            </a:r>
          </a:p>
        </p:txBody>
      </p:sp>
      <p:sp>
        <p:nvSpPr>
          <p:cNvPr id="3" name="2 Marcador de contenido"/>
          <p:cNvSpPr>
            <a:spLocks noGrp="1"/>
          </p:cNvSpPr>
          <p:nvPr>
            <p:ph idx="1"/>
          </p:nvPr>
        </p:nvSpPr>
        <p:spPr>
          <a:xfrm>
            <a:off x="467544" y="1124744"/>
            <a:ext cx="8229600" cy="4525963"/>
          </a:xfrm>
        </p:spPr>
        <p:txBody>
          <a:bodyPr>
            <a:normAutofit/>
          </a:bodyPr>
          <a:lstStyle/>
          <a:p>
            <a:pPr algn="ctr">
              <a:buNone/>
            </a:pPr>
            <a:r>
              <a:rPr lang="es-ES" sz="2400" dirty="0" smtClean="0">
                <a:solidFill>
                  <a:schemeClr val="bg1"/>
                </a:solidFill>
                <a:latin typeface="Arial Black" pitchFamily="34" charset="0"/>
              </a:rPr>
              <a:t>HTTP son las siglas en inglés de </a:t>
            </a:r>
            <a:r>
              <a:rPr lang="es-ES" sz="2400" dirty="0" err="1" smtClean="0">
                <a:solidFill>
                  <a:schemeClr val="bg1"/>
                </a:solidFill>
                <a:latin typeface="Arial Black" pitchFamily="34" charset="0"/>
              </a:rPr>
              <a:t>HiperText</a:t>
            </a:r>
            <a:r>
              <a:rPr lang="es-ES" sz="2400" dirty="0" smtClean="0">
                <a:solidFill>
                  <a:schemeClr val="bg1"/>
                </a:solidFill>
                <a:latin typeface="Arial Black" pitchFamily="34" charset="0"/>
              </a:rPr>
              <a:t> Transfer </a:t>
            </a:r>
            <a:r>
              <a:rPr lang="es-ES" sz="2400" dirty="0" err="1" smtClean="0">
                <a:solidFill>
                  <a:schemeClr val="bg1"/>
                </a:solidFill>
                <a:latin typeface="Arial Black" pitchFamily="34" charset="0"/>
              </a:rPr>
              <a:t>Protocol</a:t>
            </a:r>
            <a:r>
              <a:rPr lang="es-ES" sz="2400" dirty="0" smtClean="0">
                <a:solidFill>
                  <a:schemeClr val="bg1"/>
                </a:solidFill>
                <a:latin typeface="Arial Black" pitchFamily="34" charset="0"/>
              </a:rPr>
              <a:t> (en español protocolo de transferencia de hipertexto). Es un protocolo de red (un protocolo se puede definir como un conjunto de reglas a seguir) para publicar páginas de web o HTML.</a:t>
            </a:r>
          </a:p>
        </p:txBody>
      </p:sp>
      <p:sp>
        <p:nvSpPr>
          <p:cNvPr id="4" name="3 Rectángulo"/>
          <p:cNvSpPr/>
          <p:nvPr/>
        </p:nvSpPr>
        <p:spPr>
          <a:xfrm>
            <a:off x="179512" y="6180892"/>
            <a:ext cx="9144000" cy="553998"/>
          </a:xfrm>
          <a:prstGeom prst="rect">
            <a:avLst/>
          </a:prstGeom>
        </p:spPr>
        <p:txBody>
          <a:bodyPr wrap="square">
            <a:spAutoFit/>
          </a:bodyPr>
          <a:lstStyle/>
          <a:p>
            <a:pPr algn="r"/>
            <a:r>
              <a:rPr lang="es-ES" sz="1600" dirty="0" smtClean="0">
                <a:solidFill>
                  <a:schemeClr val="bg1"/>
                </a:solidFill>
              </a:rPr>
              <a:t>L. Castro, (05/07/2011), “¿Qué es http?” recuperado de: </a:t>
            </a:r>
            <a:r>
              <a:rPr lang="es-ES" sz="1400" dirty="0" smtClean="0">
                <a:solidFill>
                  <a:schemeClr val="bg1"/>
                </a:solidFill>
              </a:rPr>
              <a:t>http://aprenderinternet.about.com/od/ConceptosBasico/a/Que-Es-Http.htm</a:t>
            </a:r>
            <a:endParaRPr lang="es-ES" sz="1400"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3779912" y="3573016"/>
            <a:ext cx="2376264" cy="218488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1143000"/>
          </a:xfrm>
        </p:spPr>
        <p:txBody>
          <a:bodyPr>
            <a:noAutofit/>
          </a:bodyPr>
          <a:lstStyle/>
          <a:p>
            <a:pPr fontAlgn="auto">
              <a:spcBef>
                <a:spcPts val="0"/>
              </a:spcBef>
              <a:spcAft>
                <a:spcPts val="0"/>
              </a:spcAft>
              <a:defRPr/>
            </a:pPr>
            <a:r>
              <a:rPr lang="es-ES"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Impresora de inyección </a:t>
            </a:r>
            <a:b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de tinta</a:t>
            </a:r>
            <a:r>
              <a:rPr lang="es-ES"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67544" y="1556792"/>
            <a:ext cx="8229600" cy="3196952"/>
          </a:xfrm>
        </p:spPr>
        <p:txBody>
          <a:bodyPr>
            <a:normAutofit fontScale="92500"/>
          </a:bodyPr>
          <a:lstStyle/>
          <a:p>
            <a:pPr marL="0" indent="0" algn="just">
              <a:lnSpc>
                <a:spcPct val="150000"/>
              </a:lnSpc>
              <a:buFont typeface="Arial" charset="0"/>
              <a:buNone/>
            </a:pPr>
            <a:r>
              <a:rPr lang="es-ES" sz="2200" dirty="0" smtClean="0">
                <a:solidFill>
                  <a:schemeClr val="bg1"/>
                </a:solidFill>
                <a:latin typeface="Arial Black" pitchFamily="34" charset="0"/>
              </a:rPr>
              <a:t>La tinta es emitida por boquillas que se encuentran en el cabezal de impresión. El cabezal de impresión recorre la página en franjas horizontales, usando un motor para moverse lateralmente, y otro para pasar el papel en pasos verticales. Una franja de papel es impresa, entonces el papel se mueve, listo para una nueva franja. </a:t>
            </a:r>
          </a:p>
          <a:p>
            <a:pPr>
              <a:lnSpc>
                <a:spcPct val="150000"/>
              </a:lnSpc>
            </a:pPr>
            <a:endParaRPr lang="es-ES" dirty="0"/>
          </a:p>
        </p:txBody>
      </p:sp>
      <p:sp>
        <p:nvSpPr>
          <p:cNvPr id="4" name="3 Rectángulo"/>
          <p:cNvSpPr/>
          <p:nvPr/>
        </p:nvSpPr>
        <p:spPr>
          <a:xfrm>
            <a:off x="2519264" y="6420957"/>
            <a:ext cx="6624736" cy="441339"/>
          </a:xfrm>
          <a:prstGeom prst="rect">
            <a:avLst/>
          </a:prstGeom>
        </p:spPr>
        <p:txBody>
          <a:bodyPr wrap="square">
            <a:spAutoFit/>
          </a:bodyPr>
          <a:lstStyle/>
          <a:p>
            <a:pPr algn="r">
              <a:lnSpc>
                <a:spcPct val="80000"/>
              </a:lnSpc>
            </a:pPr>
            <a:r>
              <a:rPr lang="es-ES" sz="1400" dirty="0" smtClean="0">
                <a:solidFill>
                  <a:schemeClr val="bg1"/>
                </a:solidFill>
              </a:rPr>
              <a:t>D. Esposito, 18/05/2009, “impresoras”, recuperado de: http://www.monografias.com/trabajos11/trimpres/trimpres.shtml#INYECC </a:t>
            </a:r>
          </a:p>
        </p:txBody>
      </p:sp>
      <p:pic>
        <p:nvPicPr>
          <p:cNvPr id="4098" name="Picture 2"/>
          <p:cNvPicPr>
            <a:picLocks noChangeAspect="1" noChangeArrowheads="1"/>
          </p:cNvPicPr>
          <p:nvPr/>
        </p:nvPicPr>
        <p:blipFill>
          <a:blip r:embed="rId2" cstate="print"/>
          <a:srcRect/>
          <a:stretch>
            <a:fillRect/>
          </a:stretch>
        </p:blipFill>
        <p:spPr bwMode="auto">
          <a:xfrm>
            <a:off x="899592" y="4365104"/>
            <a:ext cx="2317965" cy="232460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Impresora matricial de puntos</a:t>
            </a:r>
            <a:br>
              <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p:txBody>
          <a:bodyPr>
            <a:normAutofit/>
          </a:bodyPr>
          <a:lstStyle/>
          <a:p>
            <a:pPr>
              <a:lnSpc>
                <a:spcPct val="150000"/>
              </a:lnSpc>
              <a:buNone/>
            </a:pPr>
            <a:r>
              <a:rPr lang="es-ES" sz="2200" dirty="0" smtClean="0">
                <a:solidFill>
                  <a:schemeClr val="bg1"/>
                </a:solidFill>
                <a:latin typeface="Arial Black" pitchFamily="34" charset="0"/>
              </a:rPr>
              <a:t>    </a:t>
            </a:r>
            <a:r>
              <a:rPr lang="es-ES" sz="2400" dirty="0" smtClean="0">
                <a:solidFill>
                  <a:schemeClr val="bg1"/>
                </a:solidFill>
                <a:latin typeface="Arial Black" pitchFamily="34" charset="0"/>
              </a:rPr>
              <a:t>La impresora de matriz de puntos es un tipo de impresora que trabaja con un cabezal que presiona una cinta entintada contra el papel (similar a una máquina de escribir tradicional).</a:t>
            </a:r>
          </a:p>
        </p:txBody>
      </p:sp>
      <p:pic>
        <p:nvPicPr>
          <p:cNvPr id="6146" name="Picture 2"/>
          <p:cNvPicPr>
            <a:picLocks noChangeAspect="1" noChangeArrowheads="1"/>
          </p:cNvPicPr>
          <p:nvPr/>
        </p:nvPicPr>
        <p:blipFill>
          <a:blip r:embed="rId2" cstate="print"/>
          <a:srcRect/>
          <a:stretch>
            <a:fillRect/>
          </a:stretch>
        </p:blipFill>
        <p:spPr bwMode="auto">
          <a:xfrm>
            <a:off x="5868144" y="3990212"/>
            <a:ext cx="2831976" cy="263727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Impresora Láser </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57200" y="1600201"/>
            <a:ext cx="8229600" cy="3268960"/>
          </a:xfrm>
        </p:spPr>
        <p:txBody>
          <a:bodyPr>
            <a:normAutofit/>
          </a:bodyPr>
          <a:lstStyle/>
          <a:p>
            <a:pPr algn="just">
              <a:lnSpc>
                <a:spcPct val="150000"/>
              </a:lnSpc>
              <a:buNone/>
            </a:pPr>
            <a:r>
              <a:rPr lang="es-ES" sz="2400" dirty="0" smtClean="0">
                <a:solidFill>
                  <a:schemeClr val="bg1"/>
                </a:solidFill>
                <a:latin typeface="Arial Black" pitchFamily="34" charset="0"/>
              </a:rPr>
              <a:t>    Tipo de impresora con las que se obtiene alta calidad y velocidad. Utiliza la tecnología de los rayos láser para imprimir.</a:t>
            </a:r>
          </a:p>
        </p:txBody>
      </p:sp>
      <p:pic>
        <p:nvPicPr>
          <p:cNvPr id="5122" name="Picture 2"/>
          <p:cNvPicPr>
            <a:picLocks noChangeAspect="1" noChangeArrowheads="1"/>
          </p:cNvPicPr>
          <p:nvPr/>
        </p:nvPicPr>
        <p:blipFill>
          <a:blip r:embed="rId2" cstate="print"/>
          <a:srcRect/>
          <a:stretch>
            <a:fillRect/>
          </a:stretch>
        </p:blipFill>
        <p:spPr bwMode="auto">
          <a:xfrm>
            <a:off x="5868144" y="3573016"/>
            <a:ext cx="2857500" cy="28575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258960">
            <a:off x="457200" y="274638"/>
            <a:ext cx="8229600" cy="1143000"/>
          </a:xfrm>
        </p:spPr>
        <p:txBody>
          <a:bodyPr>
            <a:norm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Información:</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57200" y="1600201"/>
            <a:ext cx="8229600" cy="1685923"/>
          </a:xfrm>
        </p:spPr>
        <p:txBody>
          <a:bodyPr vert="horz" lIns="91440" tIns="45720" rIns="91440" bIns="45720" rtlCol="0">
            <a:normAutofit/>
          </a:bodyPr>
          <a:lstStyle/>
          <a:p>
            <a:pPr algn="just"/>
            <a:r>
              <a:rPr lang="es-ES_tradnl" sz="2400" dirty="0" smtClean="0">
                <a:solidFill>
                  <a:schemeClr val="bg1"/>
                </a:solidFill>
                <a:latin typeface="Arial Black" pitchFamily="34" charset="0"/>
              </a:rPr>
              <a:t>datos combinados con unidades de medida (cuantitativa) o combinados con un significado que los acompaña (cualitativa) </a:t>
            </a:r>
          </a:p>
          <a:p>
            <a:endParaRPr lang="es-ES_tradnl" sz="2400" dirty="0">
              <a:solidFill>
                <a:schemeClr val="bg1"/>
              </a:solidFill>
              <a:latin typeface="Arial Black" pitchFamily="34" charset="0"/>
            </a:endParaRPr>
          </a:p>
        </p:txBody>
      </p:sp>
      <p:pic>
        <p:nvPicPr>
          <p:cNvPr id="4" name="Picture 4" descr="http://1.bp.blogspot.com/_FAUF6uP4WwI/TIrTjGzoDvI/AAAAAAAAABo/7pJpsvm9qyM/s1600/ded63_lockdir.jpg"/>
          <p:cNvPicPr>
            <a:picLocks noChangeAspect="1" noChangeArrowheads="1"/>
          </p:cNvPicPr>
          <p:nvPr/>
        </p:nvPicPr>
        <p:blipFill>
          <a:blip r:embed="rId2" cstate="print"/>
          <a:srcRect/>
          <a:stretch>
            <a:fillRect/>
          </a:stretch>
        </p:blipFill>
        <p:spPr bwMode="auto">
          <a:xfrm>
            <a:off x="323528" y="3212976"/>
            <a:ext cx="3240360" cy="3240360"/>
          </a:xfrm>
          <a:prstGeom prst="rect">
            <a:avLst/>
          </a:prstGeom>
          <a:noFill/>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959135">
            <a:off x="457200" y="274638"/>
            <a:ext cx="8229600" cy="1143000"/>
          </a:xfrm>
        </p:spPr>
        <p:txBody>
          <a:bodyPr>
            <a:norm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Input</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p:txBody>
          <a:bodyPr vert="horz" lIns="91440" tIns="45720" rIns="91440" bIns="45720" rtlCol="0">
            <a:normAutofit/>
          </a:bodyPr>
          <a:lstStyle/>
          <a:p>
            <a:r>
              <a:rPr lang="es-ES_tradnl" sz="2400" dirty="0" smtClean="0">
                <a:solidFill>
                  <a:schemeClr val="bg1"/>
                </a:solidFill>
                <a:latin typeface="Arial Black" pitchFamily="34" charset="0"/>
              </a:rPr>
              <a:t>Primera etapa de ciclo de sistemas de información donde el sistema recoge datos dentro de la organización y su entorno</a:t>
            </a:r>
            <a:endParaRPr lang="es-ES_tradnl" sz="2400" dirty="0">
              <a:solidFill>
                <a:schemeClr val="bg1"/>
              </a:solidFill>
              <a:latin typeface="Arial Black" pitchFamily="34" charset="0"/>
            </a:endParaRPr>
          </a:p>
        </p:txBody>
      </p:sp>
      <p:pic>
        <p:nvPicPr>
          <p:cNvPr id="4" name="3 Imagen" descr="input.jpg"/>
          <p:cNvPicPr>
            <a:picLocks noChangeAspect="1"/>
          </p:cNvPicPr>
          <p:nvPr/>
        </p:nvPicPr>
        <p:blipFill>
          <a:blip r:embed="rId2" cstate="print"/>
          <a:stretch>
            <a:fillRect/>
          </a:stretch>
        </p:blipFill>
        <p:spPr>
          <a:xfrm>
            <a:off x="395536" y="2924944"/>
            <a:ext cx="3816424" cy="3816424"/>
          </a:xfrm>
          <a:prstGeom prst="rect">
            <a:avLst/>
          </a:prstGeom>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340768"/>
            <a:ext cx="8229600" cy="4525963"/>
          </a:xfrm>
        </p:spPr>
        <p:txBody>
          <a:bodyPr/>
          <a:lstStyle/>
          <a:p>
            <a:pPr>
              <a:lnSpc>
                <a:spcPct val="150000"/>
              </a:lnSpc>
              <a:buNone/>
            </a:pPr>
            <a:r>
              <a:rPr lang="es-ES" dirty="0" smtClean="0"/>
              <a:t>    </a:t>
            </a:r>
            <a:r>
              <a:rPr lang="es-ES" sz="2400" dirty="0" smtClean="0">
                <a:solidFill>
                  <a:schemeClr val="bg1"/>
                </a:solidFill>
                <a:latin typeface="Arial Black" pitchFamily="34" charset="0"/>
              </a:rPr>
              <a:t>Dispositivo que se conecta con un ordenador o videoconsola para controlar de forma manual un software, especialmente juegos o programas de simulación.</a:t>
            </a:r>
          </a:p>
        </p:txBody>
      </p:sp>
      <p:sp>
        <p:nvSpPr>
          <p:cNvPr id="4" name="3 Título"/>
          <p:cNvSpPr>
            <a:spLocks noGrp="1"/>
          </p:cNvSpPr>
          <p:nvPr>
            <p:ph type="title"/>
          </p:nvPr>
        </p:nvSpPr>
        <p:spPr>
          <a:xfrm rot="21195003">
            <a:off x="1619672" y="355265"/>
            <a:ext cx="5112567"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E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Joystick</a:t>
            </a:r>
          </a:p>
        </p:txBody>
      </p:sp>
      <p:pic>
        <p:nvPicPr>
          <p:cNvPr id="1026" name="Picture 2"/>
          <p:cNvPicPr>
            <a:picLocks noChangeAspect="1" noChangeArrowheads="1"/>
          </p:cNvPicPr>
          <p:nvPr/>
        </p:nvPicPr>
        <p:blipFill>
          <a:blip r:embed="rId2" cstate="print"/>
          <a:srcRect/>
          <a:stretch>
            <a:fillRect/>
          </a:stretch>
        </p:blipFill>
        <p:spPr bwMode="auto">
          <a:xfrm>
            <a:off x="5868144" y="3501007"/>
            <a:ext cx="2843808" cy="3128189"/>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21165611">
            <a:off x="434752" y="774649"/>
            <a:ext cx="8229600" cy="1143000"/>
          </a:xfrm>
        </p:spPr>
        <p:txBody>
          <a:bodyPr>
            <a:no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Lectores de códigos de barras</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2" name="1 Marcador de contenido"/>
          <p:cNvSpPr>
            <a:spLocks noGrp="1"/>
          </p:cNvSpPr>
          <p:nvPr>
            <p:ph idx="1"/>
          </p:nvPr>
        </p:nvSpPr>
        <p:spPr>
          <a:xfrm>
            <a:off x="539552" y="2420888"/>
            <a:ext cx="8229600" cy="1828800"/>
          </a:xfrm>
        </p:spPr>
        <p:txBody>
          <a:bodyPr vert="horz" lIns="91440" tIns="45720" rIns="91440" bIns="45720" rtlCol="0">
            <a:normAutofit lnSpcReduction="10000"/>
          </a:bodyPr>
          <a:lstStyle/>
          <a:p>
            <a:r>
              <a:rPr lang="es-ES_tradnl" sz="2400" dirty="0" smtClean="0">
                <a:solidFill>
                  <a:schemeClr val="bg1"/>
                </a:solidFill>
                <a:latin typeface="Arial Black" pitchFamily="34" charset="0"/>
              </a:rPr>
              <a:t>Un lector de código de barras es un lector óptico que usa rayos laser para leer códigos de barras mediante patrones de luz que pasan a través de las líneas del código de barras.</a:t>
            </a:r>
            <a:endParaRPr lang="es-ES_tradnl" sz="2400" dirty="0">
              <a:solidFill>
                <a:schemeClr val="bg1"/>
              </a:solidFill>
              <a:latin typeface="Arial Black"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79512" y="4341332"/>
            <a:ext cx="4032448" cy="2331276"/>
          </a:xfrm>
          <a:prstGeom prst="rect">
            <a:avLst/>
          </a:prstGeom>
          <a:noFill/>
          <a:ln w="9525">
            <a:noFill/>
            <a:miter lim="800000"/>
            <a:headEnd/>
            <a:tailEnd/>
          </a:ln>
          <a:effectLst/>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Memoria RAM</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395536" y="1340768"/>
            <a:ext cx="8229600" cy="4525963"/>
          </a:xfrm>
        </p:spPr>
        <p:txBody>
          <a:bodyPr/>
          <a:lstStyle/>
          <a:p>
            <a:pPr>
              <a:lnSpc>
                <a:spcPct val="150000"/>
              </a:lnSpc>
              <a:buNone/>
            </a:pPr>
            <a:r>
              <a:rPr lang="es-ES" sz="2400" u="sng" dirty="0" err="1" smtClean="0">
                <a:solidFill>
                  <a:schemeClr val="bg1"/>
                </a:solidFill>
                <a:latin typeface="Arial Black" pitchFamily="34" charset="0"/>
              </a:rPr>
              <a:t>Random</a:t>
            </a:r>
            <a:r>
              <a:rPr lang="es-ES" sz="2400" u="sng" dirty="0" smtClean="0">
                <a:solidFill>
                  <a:schemeClr val="bg1"/>
                </a:solidFill>
                <a:latin typeface="Arial Black" pitchFamily="34" charset="0"/>
              </a:rPr>
              <a:t> Access </a:t>
            </a:r>
            <a:r>
              <a:rPr lang="es-ES" sz="2400" u="sng" dirty="0" err="1" smtClean="0">
                <a:solidFill>
                  <a:schemeClr val="bg1"/>
                </a:solidFill>
                <a:latin typeface="Arial Black" pitchFamily="34" charset="0"/>
              </a:rPr>
              <a:t>Memory</a:t>
            </a:r>
            <a:r>
              <a:rPr lang="es-ES" sz="2400" u="sng" dirty="0" smtClean="0">
                <a:solidFill>
                  <a:schemeClr val="bg1"/>
                </a:solidFill>
                <a:latin typeface="Arial Black" pitchFamily="34" charset="0"/>
              </a:rPr>
              <a:t> </a:t>
            </a:r>
          </a:p>
          <a:p>
            <a:pPr>
              <a:lnSpc>
                <a:spcPct val="150000"/>
              </a:lnSpc>
              <a:buNone/>
            </a:pPr>
            <a:r>
              <a:rPr lang="es-ES" sz="2400" dirty="0" smtClean="0">
                <a:solidFill>
                  <a:schemeClr val="bg1"/>
                </a:solidFill>
                <a:latin typeface="Arial Black" pitchFamily="34" charset="0"/>
              </a:rPr>
              <a:t>Tipo de memoria donde la computadora guarda información para que pueda ser procesada más rápidamente. En la memoria RAM se almacena toda información que está siendo usada en el momento.</a:t>
            </a:r>
          </a:p>
        </p:txBody>
      </p:sp>
      <p:pic>
        <p:nvPicPr>
          <p:cNvPr id="7170" name="Picture 2"/>
          <p:cNvPicPr>
            <a:picLocks noChangeAspect="1" noChangeArrowheads="1"/>
          </p:cNvPicPr>
          <p:nvPr/>
        </p:nvPicPr>
        <p:blipFill>
          <a:blip r:embed="rId2" cstate="print"/>
          <a:srcRect/>
          <a:stretch>
            <a:fillRect/>
          </a:stretch>
        </p:blipFill>
        <p:spPr bwMode="auto">
          <a:xfrm>
            <a:off x="5148064" y="4365104"/>
            <a:ext cx="3096344" cy="218904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Subtítulo"/>
          <p:cNvSpPr txBox="1">
            <a:spLocks/>
          </p:cNvSpPr>
          <p:nvPr/>
        </p:nvSpPr>
        <p:spPr>
          <a:xfrm>
            <a:off x="1115616" y="1844824"/>
            <a:ext cx="6400800" cy="823906"/>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lang="es-ES_tradnl" sz="2800" dirty="0">
                <a:solidFill>
                  <a:schemeClr val="bg1"/>
                </a:solidFill>
                <a:latin typeface="Arial Black" pitchFamily="34" charset="0"/>
              </a:rPr>
              <a:t>Software utilizado para copiar y proteger la perdida  archivos de la computadora</a:t>
            </a:r>
            <a:r>
              <a:rPr kumimoji="0" lang="es-ES_tradnl" sz="3200" b="0" i="0" u="none" strike="noStrike" kern="1200" cap="none" spc="0" normalizeH="0" baseline="0" noProof="0" dirty="0" smtClean="0">
                <a:ln>
                  <a:noFill/>
                </a:ln>
                <a:solidFill>
                  <a:schemeClr val="bg1"/>
                </a:solidFill>
                <a:effectLst/>
                <a:uLnTx/>
                <a:uFillTx/>
                <a:latin typeface="Arial Black" pitchFamily="34" charset="0"/>
                <a:ea typeface="+mn-ea"/>
                <a:cs typeface="+mn-cs"/>
              </a:rPr>
              <a:t>.</a:t>
            </a:r>
            <a:endParaRPr kumimoji="0" lang="es-ES_tradnl" sz="32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pic>
        <p:nvPicPr>
          <p:cNvPr id="4" name="3 Imagen" descr="back up.jpg"/>
          <p:cNvPicPr>
            <a:picLocks noChangeAspect="1"/>
          </p:cNvPicPr>
          <p:nvPr/>
        </p:nvPicPr>
        <p:blipFill>
          <a:blip r:embed="rId3" cstate="print"/>
          <a:stretch>
            <a:fillRect/>
          </a:stretch>
        </p:blipFill>
        <p:spPr>
          <a:xfrm>
            <a:off x="2123728" y="3573016"/>
            <a:ext cx="4143372" cy="3081762"/>
          </a:xfrm>
          <a:prstGeom prst="rect">
            <a:avLst/>
          </a:prstGeom>
        </p:spPr>
      </p:pic>
      <p:sp>
        <p:nvSpPr>
          <p:cNvPr id="5" name="4 Rectángulo"/>
          <p:cNvSpPr/>
          <p:nvPr/>
        </p:nvSpPr>
        <p:spPr>
          <a:xfrm>
            <a:off x="2897577" y="596274"/>
            <a:ext cx="2879186"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Backup</a:t>
            </a:r>
          </a:p>
        </p:txBody>
      </p:sp>
      <p:sp>
        <p:nvSpPr>
          <p:cNvPr id="6" name="5 Nube">
            <a:hlinkClick r:id="rId4" action="ppaction://hlinkpres?slideindex=5&amp;slidetitle=Diapositiva 5"/>
          </p:cNvPr>
          <p:cNvSpPr/>
          <p:nvPr/>
        </p:nvSpPr>
        <p:spPr>
          <a:xfrm>
            <a:off x="6300192" y="5589240"/>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6948264" y="5949280"/>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Memoria ROM</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323528" y="1268760"/>
            <a:ext cx="8229600" cy="4525963"/>
          </a:xfrm>
        </p:spPr>
        <p:txBody>
          <a:bodyPr/>
          <a:lstStyle/>
          <a:p>
            <a:pPr>
              <a:lnSpc>
                <a:spcPct val="150000"/>
              </a:lnSpc>
              <a:buNone/>
            </a:pPr>
            <a:r>
              <a:rPr lang="es-ES" sz="2400" u="sng" dirty="0" err="1" smtClean="0">
                <a:solidFill>
                  <a:schemeClr val="bg1"/>
                </a:solidFill>
                <a:latin typeface="Arial Black" pitchFamily="34" charset="0"/>
              </a:rPr>
              <a:t>Read</a:t>
            </a:r>
            <a:r>
              <a:rPr lang="es-ES" sz="2400" u="sng" dirty="0" smtClean="0">
                <a:solidFill>
                  <a:schemeClr val="bg1"/>
                </a:solidFill>
                <a:latin typeface="Arial Black" pitchFamily="34" charset="0"/>
              </a:rPr>
              <a:t> </a:t>
            </a:r>
            <a:r>
              <a:rPr lang="es-ES" sz="2400" u="sng" dirty="0" err="1" smtClean="0">
                <a:solidFill>
                  <a:schemeClr val="bg1"/>
                </a:solidFill>
                <a:latin typeface="Arial Black" pitchFamily="34" charset="0"/>
              </a:rPr>
              <a:t>Only</a:t>
            </a:r>
            <a:r>
              <a:rPr lang="es-ES" sz="2400" u="sng" dirty="0" smtClean="0">
                <a:solidFill>
                  <a:schemeClr val="bg1"/>
                </a:solidFill>
                <a:latin typeface="Arial Black" pitchFamily="34" charset="0"/>
              </a:rPr>
              <a:t> </a:t>
            </a:r>
            <a:r>
              <a:rPr lang="es-ES" sz="2400" u="sng" dirty="0" err="1" smtClean="0">
                <a:solidFill>
                  <a:schemeClr val="bg1"/>
                </a:solidFill>
                <a:latin typeface="Arial Black" pitchFamily="34" charset="0"/>
              </a:rPr>
              <a:t>Memory</a:t>
            </a:r>
            <a:r>
              <a:rPr lang="es-ES" sz="2400" u="sng" dirty="0" smtClean="0">
                <a:solidFill>
                  <a:schemeClr val="bg1"/>
                </a:solidFill>
                <a:latin typeface="Arial Black" pitchFamily="34" charset="0"/>
              </a:rPr>
              <a:t> </a:t>
            </a:r>
          </a:p>
          <a:p>
            <a:pPr>
              <a:lnSpc>
                <a:spcPct val="150000"/>
              </a:lnSpc>
              <a:buNone/>
            </a:pPr>
            <a:r>
              <a:rPr lang="es-ES" sz="2400" dirty="0" smtClean="0">
                <a:solidFill>
                  <a:schemeClr val="bg1"/>
                </a:solidFill>
                <a:latin typeface="Arial Black" pitchFamily="34" charset="0"/>
              </a:rPr>
              <a:t>    Memoria de sólo lectura. Tipo de memoria añadidas desde fábrica, que no puede ser modificada ni tampoco se pierde su información al apagar el equipo (como sí pasa en las memorias RAM.)</a:t>
            </a:r>
          </a:p>
        </p:txBody>
      </p:sp>
      <p:pic>
        <p:nvPicPr>
          <p:cNvPr id="8194" name="Picture 2"/>
          <p:cNvPicPr>
            <a:picLocks noChangeAspect="1" noChangeArrowheads="1"/>
          </p:cNvPicPr>
          <p:nvPr/>
        </p:nvPicPr>
        <p:blipFill>
          <a:blip r:embed="rId2" cstate="print"/>
          <a:srcRect/>
          <a:stretch>
            <a:fillRect/>
          </a:stretch>
        </p:blipFill>
        <p:spPr bwMode="auto">
          <a:xfrm>
            <a:off x="5580112" y="4221088"/>
            <a:ext cx="3230120" cy="2562496"/>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html.rincondelvago.com/000343912.jpg"/>
          <p:cNvPicPr>
            <a:picLocks noChangeAspect="1" noChangeArrowheads="1"/>
          </p:cNvPicPr>
          <p:nvPr/>
        </p:nvPicPr>
        <p:blipFill>
          <a:blip r:embed="rId2" cstate="print"/>
          <a:srcRect/>
          <a:stretch>
            <a:fillRect/>
          </a:stretch>
        </p:blipFill>
        <p:spPr bwMode="auto">
          <a:xfrm>
            <a:off x="179512" y="3717032"/>
            <a:ext cx="4186660" cy="2913639"/>
          </a:xfrm>
          <a:prstGeom prst="rect">
            <a:avLst/>
          </a:prstGeom>
          <a:noFill/>
        </p:spPr>
      </p:pic>
      <p:sp>
        <p:nvSpPr>
          <p:cNvPr id="3" name="2 Marcador de contenido"/>
          <p:cNvSpPr>
            <a:spLocks noGrp="1"/>
          </p:cNvSpPr>
          <p:nvPr>
            <p:ph idx="1"/>
          </p:nvPr>
        </p:nvSpPr>
        <p:spPr>
          <a:xfrm>
            <a:off x="467544" y="0"/>
            <a:ext cx="8229600" cy="6026204"/>
          </a:xfrm>
        </p:spPr>
        <p:txBody>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Memoria y almacenamiento</a:t>
            </a:r>
            <a:r>
              <a:rPr lang="es-ES_tradnl" sz="3600" dirty="0" smtClean="0">
                <a:solidFill>
                  <a:schemeClr val="accent1"/>
                </a:solidFill>
              </a:rPr>
              <a:t>: </a:t>
            </a:r>
          </a:p>
          <a:p>
            <a:endParaRPr lang="es-ES_tradnl" sz="3600" dirty="0" smtClean="0">
              <a:solidFill>
                <a:schemeClr val="accent1"/>
              </a:solidFill>
              <a:latin typeface="Arial Black" pitchFamily="34" charset="0"/>
            </a:endParaRPr>
          </a:p>
          <a:p>
            <a:pPr algn="ctr">
              <a:buNone/>
            </a:pPr>
            <a:r>
              <a:rPr lang="es-ES_tradnl" sz="2400" dirty="0" smtClean="0">
                <a:solidFill>
                  <a:schemeClr val="bg1"/>
                </a:solidFill>
                <a:latin typeface="Arial Black" pitchFamily="34" charset="0"/>
              </a:rPr>
              <a:t>se usan para guardar información pero tienen diferentes propósitos. La memoria se usa para guardar programas y datos que deben ser accesibles instantáneamente para el CPU. Los dispositivos de almacenamiento incluyen el disco rígido, disquetes, zips, CDs, DVDs, tapes</a:t>
            </a:r>
            <a:r>
              <a:rPr lang="es-ES_tradnl" dirty="0" smtClean="0"/>
              <a:t>.</a:t>
            </a:r>
            <a:endParaRPr lang="es-ES_tradnl" dirty="0">
              <a:solidFill>
                <a:schemeClr val="accent1"/>
              </a:solidFill>
            </a:endParaRPr>
          </a:p>
        </p:txBody>
      </p:sp>
      <p:sp>
        <p:nvSpPr>
          <p:cNvPr id="4" name="3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5" name="4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29837">
            <a:off x="457200" y="274638"/>
            <a:ext cx="8229600" cy="1143000"/>
          </a:xfrm>
        </p:spPr>
        <p:txBody>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Muestreo</a:t>
            </a:r>
            <a:r>
              <a:rPr lang="es-ES" b="1" dirty="0" smtClean="0"/>
              <a:t>:</a:t>
            </a:r>
            <a:endParaRPr lang="es-ES_tradnl" dirty="0"/>
          </a:p>
        </p:txBody>
      </p:sp>
      <p:sp>
        <p:nvSpPr>
          <p:cNvPr id="3" name="2 Marcador de contenido"/>
          <p:cNvSpPr>
            <a:spLocks noGrp="1"/>
          </p:cNvSpPr>
          <p:nvPr>
            <p:ph idx="1"/>
          </p:nvPr>
        </p:nvSpPr>
        <p:spPr/>
        <p:txBody>
          <a:bodyPr/>
          <a:lstStyle/>
          <a:p>
            <a:r>
              <a:rPr lang="es-ES" sz="2400" dirty="0" smtClean="0">
                <a:solidFill>
                  <a:schemeClr val="bg1"/>
                </a:solidFill>
                <a:latin typeface="Arial Black" pitchFamily="34" charset="0"/>
              </a:rPr>
              <a:t>Es una herramienta de la investigación científica, su función básica es determinar qué parte de la realidad en estudio (población o universo) debe de examinarse con la finalidad de hacer inferencias sobre el TODO de la que procede.</a:t>
            </a:r>
          </a:p>
          <a:p>
            <a:endParaRPr lang="es-ES_tradnl" dirty="0"/>
          </a:p>
        </p:txBody>
      </p:sp>
      <p:pic>
        <p:nvPicPr>
          <p:cNvPr id="4" name="Picture 4" descr="http://www.aspe21.com/images/MUESTREO.jpg"/>
          <p:cNvPicPr>
            <a:picLocks noChangeAspect="1" noChangeArrowheads="1"/>
          </p:cNvPicPr>
          <p:nvPr/>
        </p:nvPicPr>
        <p:blipFill>
          <a:blip r:embed="rId2" cstate="print"/>
          <a:srcRect/>
          <a:stretch>
            <a:fillRect/>
          </a:stretch>
        </p:blipFill>
        <p:spPr bwMode="auto">
          <a:xfrm>
            <a:off x="395535" y="4077072"/>
            <a:ext cx="3095079" cy="2520280"/>
          </a:xfrm>
          <a:prstGeom prst="rect">
            <a:avLst/>
          </a:prstGeom>
          <a:noFill/>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063646">
            <a:off x="457200" y="274638"/>
            <a:ext cx="8229600" cy="1143000"/>
          </a:xfrm>
        </p:spPr>
        <p:txBody>
          <a:bodyPr>
            <a:normAutofit/>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No </a:t>
            </a:r>
            <a:r>
              <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virus </a:t>
            </a:r>
          </a:p>
        </p:txBody>
      </p:sp>
      <p:sp>
        <p:nvSpPr>
          <p:cNvPr id="3" name="2 Marcador de contenido"/>
          <p:cNvSpPr>
            <a:spLocks noGrp="1"/>
          </p:cNvSpPr>
          <p:nvPr>
            <p:ph idx="1"/>
          </p:nvPr>
        </p:nvSpPr>
        <p:spPr/>
        <p:txBody>
          <a:bodyPr/>
          <a:lstStyle/>
          <a:p>
            <a:r>
              <a:rPr lang="es-ES_tradnl" sz="2400" dirty="0">
                <a:solidFill>
                  <a:schemeClr val="bg1"/>
                </a:solidFill>
                <a:latin typeface="Arial Black" pitchFamily="34" charset="0"/>
              </a:rPr>
              <a:t>Problemas de hardware: cuando al iniciar el equipo emite un pitido, ya </a:t>
            </a:r>
            <a:r>
              <a:rPr lang="es-ES_tradnl" sz="2400" dirty="0" smtClean="0">
                <a:solidFill>
                  <a:schemeClr val="bg1"/>
                </a:solidFill>
                <a:latin typeface="Arial Black" pitchFamily="34" charset="0"/>
              </a:rPr>
              <a:t>que los </a:t>
            </a:r>
            <a:r>
              <a:rPr lang="es-ES_tradnl" sz="2400" dirty="0">
                <a:solidFill>
                  <a:schemeClr val="bg1"/>
                </a:solidFill>
                <a:latin typeface="Arial Black" pitchFamily="34" charset="0"/>
              </a:rPr>
              <a:t>virus no dañan físicamente.</a:t>
            </a:r>
          </a:p>
          <a:p>
            <a:r>
              <a:rPr lang="es-ES_tradnl" sz="2400" dirty="0">
                <a:solidFill>
                  <a:schemeClr val="bg1"/>
                </a:solidFill>
                <a:latin typeface="Arial Black" pitchFamily="34" charset="0"/>
              </a:rPr>
              <a:t>Cuando se tienen dos antivirus: por que el antivirus detecta al otro como un virus. </a:t>
            </a:r>
          </a:p>
          <a:p>
            <a:pPr>
              <a:buNone/>
            </a:pPr>
            <a:endParaRPr lang="es-ES_tradnl" dirty="0"/>
          </a:p>
        </p:txBody>
      </p:sp>
      <p:pic>
        <p:nvPicPr>
          <p:cNvPr id="8194" name="Picture 2"/>
          <p:cNvPicPr>
            <a:picLocks noChangeAspect="1" noChangeArrowheads="1"/>
          </p:cNvPicPr>
          <p:nvPr/>
        </p:nvPicPr>
        <p:blipFill>
          <a:blip r:embed="rId2" cstate="print"/>
          <a:srcRect/>
          <a:stretch>
            <a:fillRect/>
          </a:stretch>
        </p:blipFill>
        <p:spPr bwMode="auto">
          <a:xfrm>
            <a:off x="323528" y="3933055"/>
            <a:ext cx="3384376" cy="2535015"/>
          </a:xfrm>
          <a:prstGeom prst="rect">
            <a:avLst/>
          </a:prstGeom>
          <a:noFill/>
          <a:ln w="9525">
            <a:noFill/>
            <a:miter lim="800000"/>
            <a:headEnd/>
            <a:tailEnd/>
          </a:ln>
          <a:effectLst/>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21104083">
            <a:off x="2833054" y="161586"/>
            <a:ext cx="2321728" cy="1019941"/>
          </a:xfrm>
        </p:spPr>
        <p:txBody>
          <a:bodyPr>
            <a:normAutofit/>
          </a:bodyPr>
          <a:lstStyle/>
          <a:p>
            <a:r>
              <a:rPr lang="es-ES_tradnl"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OCR</a:t>
            </a:r>
            <a:endParaRPr lang="es-ES_tradnl"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2" name="1 Marcador de contenido"/>
          <p:cNvSpPr>
            <a:spLocks noGrp="1"/>
          </p:cNvSpPr>
          <p:nvPr>
            <p:ph idx="1"/>
          </p:nvPr>
        </p:nvSpPr>
        <p:spPr>
          <a:xfrm>
            <a:off x="467544" y="1268760"/>
            <a:ext cx="8229600" cy="4525963"/>
          </a:xfrm>
        </p:spPr>
        <p:txBody>
          <a:bodyPr>
            <a:normAutofit/>
          </a:bodyPr>
          <a:lstStyle/>
          <a:p>
            <a:pPr>
              <a:buNone/>
            </a:pPr>
            <a:r>
              <a:rPr lang="es-ES_tradnl" sz="2400" dirty="0" err="1" smtClean="0">
                <a:solidFill>
                  <a:schemeClr val="bg1"/>
                </a:solidFill>
                <a:latin typeface="Arial Black" pitchFamily="34" charset="0"/>
              </a:rPr>
              <a:t>Optical</a:t>
            </a:r>
            <a:r>
              <a:rPr lang="es-ES_tradnl" sz="2400" dirty="0" smtClean="0">
                <a:solidFill>
                  <a:schemeClr val="bg1"/>
                </a:solidFill>
                <a:latin typeface="Arial Black" pitchFamily="34" charset="0"/>
              </a:rPr>
              <a:t> </a:t>
            </a:r>
            <a:r>
              <a:rPr lang="es-ES_tradnl" sz="2400" dirty="0" err="1" smtClean="0">
                <a:solidFill>
                  <a:schemeClr val="bg1"/>
                </a:solidFill>
                <a:latin typeface="Arial Black" pitchFamily="34" charset="0"/>
              </a:rPr>
              <a:t>Character</a:t>
            </a:r>
            <a:r>
              <a:rPr lang="es-ES_tradnl" sz="2400" dirty="0" smtClean="0">
                <a:solidFill>
                  <a:schemeClr val="bg1"/>
                </a:solidFill>
                <a:latin typeface="Arial Black" pitchFamily="34" charset="0"/>
              </a:rPr>
              <a:t> </a:t>
            </a:r>
            <a:r>
              <a:rPr lang="es-ES_tradnl" sz="2400" dirty="0" err="1" smtClean="0">
                <a:solidFill>
                  <a:schemeClr val="bg1"/>
                </a:solidFill>
                <a:latin typeface="Arial Black" pitchFamily="34" charset="0"/>
              </a:rPr>
              <a:t>Recognition</a:t>
            </a:r>
            <a:r>
              <a:rPr lang="es-ES_tradnl" sz="2400" dirty="0" smtClean="0">
                <a:solidFill>
                  <a:schemeClr val="bg1"/>
                </a:solidFill>
                <a:latin typeface="Arial Black" pitchFamily="34" charset="0"/>
              </a:rPr>
              <a:t>. Se refiere al uso de dispositivos y de software para "leer" caracteres y traducirlos al código ASII para su procesamiento posterior. Las aplicaciones del OCR incluyen la digitalización de documentos impresos mediante un escáner para convertirlos en texto ASCII que pueda ser editado por procesadores de textos.</a:t>
            </a:r>
            <a:endParaRPr lang="es-ES_tradnl" sz="2400" dirty="0">
              <a:solidFill>
                <a:schemeClr val="bg1"/>
              </a:solidFill>
              <a:latin typeface="Arial Black" pitchFamily="34" charset="0"/>
            </a:endParaRPr>
          </a:p>
        </p:txBody>
      </p:sp>
      <p:sp>
        <p:nvSpPr>
          <p:cNvPr id="4" name="3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20482" name="AutoShape 2" descr="data:image/jpg;base64,/9j/4AAQSkZJRgABAQAAAQABAAD/2wCEAAkGBhQSEBEUERQWFRUVFxgUFRcUFRgVFBYVHR0VFxYYFRcYHCYeFxkjHRYYHy8iJScqLCwsGB4xNTAqNiYrLCkBCQoKDgwOGA8PFykkHiEqNTU0NTU0NTU1NDQ1MzQuNS8tLC4vMCosLCovLzU1Kik0KSkpLDQuKSwpLCosLCw1Lf/AABEIALIBGwMBIgACEQEDEQH/xAAbAAEAAgMBAQAAAAAAAAAAAAAABQYBBAcDAv/EAE8QAAIBAwIDBAYDCBADCQAAAAECAwAEERIhBRMxBiJBUQcUIzJhcTOBkRUkQnOhsbLSFhc0Q1JTVGJygpKTlKLB0dPU8CU1Y2WDwuHi4//EABoBAQACAwEAAAAAAAAAAAAAAAADBQIEBgH/xAAfEQEAAwACAgMBAAAAAAAAAAAAAQIDBBEhQQUSYfD/2gAMAwEAAhEDEQA/AO40pSgUpSgUpSgUpSgUpSgUpSgUpSgUpSgUpSgUpSgVg1mhoKtcdsJfWLiGCxnn5DrG7pJAq6mRJAAJJFPRx4Vt8V7Y28E8UBdWmkljiMSuvMTmZ0uy5zp2/KKq/GfR3LLe3c/IsZlmdHU3DTiRQsccZX2Y04yhP11sT9gp/Ww6vb8n15b8lkYXOrGHjDDbTtsep6HGNwmeAdu7e6mEKkLLyUn0a0fZ9WylGIYgAE42w6143nb+NJpUEMrxQuIp500MsLHGdcYbm6BkZcLjrvsaj+y3Z1+GyRGaa3CG1igfUxR9cRlIMerAZTzd84IwKj+NcDE17zlurFRzUkW4DBL2JF0lolKEJIDgrl/ByMGgsth6Q7GS1S5NxFHG7NGOZIqnWNyp397GGx5MPOvg+kK2NxLBGweSNoFOJI1BExUBkLMNQXUmceLADJqp3PZ52s7e3W8sQIXmU6ZiheGQd3Mi+0RgScopAbCgnavvhfZNg6Il1ZuD9zyQshMmu0KKQoHUOiFvDBOOgyQv47TWuuZPWItcClpl5i6o1Xdi4zsB4+VfXC+0Vtcs6288UxT3xG6uVznGcH4GqMPRncaDEZIOXFFeJbuqMsztcq6/fDYwAuvfTnUQDtirPwnswYbtJRoCLZx2ulRjvI5YkADAXBxQWOlKUClKUClKUClKUClKUClKUClKUClKUClKUClKUClKUClKUClKUClKUClKUHOPS7dvF6u0bFG0uuoAZwWhyBkHHQVzn7vXP8ok/wAn6ldA9M/S2/rfpRVzIf8AW3hXW/CcbHXC1tKRM/b3HfqFVzdL1vEVmY8N77vXP8ok/wAn6lWzsfHOfVZJ5ucJnhkQMigx4nkQ94DckYH1fGqLirn2EmZhbBnkYK0IVXg5SoOe5xHJj26/zt8dPGovnePjlSk50iPPqOmXB0ve1vtPbswrNYFZrl1mUpSgUpSgUpSgUpSgUpSgUpSgUpSgUpSgUpSgUpSgUpSgUpXy7gAkkAAZJOwA8SaD6pXzG4IBByCMgjcEeBFed5dCON5G91FLH5AZNB7UqE7NcQldWS4+lXTIRjHckGtNuuFOuPff2R+ZmzQK17++WGJ5HzpUZOkFm8sBRuT8K9FnUlgCCVxqAOSM7jI8Nt6p/bvtrawqbVpNU0mnuINXLXUpLzHpGgG5J8N6CK7fRtemELb3ulQ+SlsCQ2qIqNMkiZBCtuDtgVU/2Gv/ABPEf8HD/wA1XSTxy8meQ2kcXLVtIMqnJ+IPMX56cbZAO+QM+s8U/i7b7D/xq2seZthX652mIRXypee7Q5TecFjiYLN63G2M6Xt7ZGwSd8G7zjIP2VvcB4nFamPSbmbDxHDmABVV2c6FN24UnUBpUKNqs/GOyd9czmZxCGKJHhQMYUuR1kJz3zULF2UnnDrGQcKpb2ahhkupCgykMQ8UidRkpnoQa825e28RGlpnp7TKlPNYXCX0r2sTslzDdW7DG0luzZyAdjEXGwI6ke8Kl+F9vrC5OIbuFm27pcK2TkgANgk7GvHslf8AOa7ZhpYyISPhyo01KDvpJRhvuCrKd1NbPGOxVldLi4tYnx0OgKw3BOHXDDOPA71rJE0GzX1VAPo+ubRtfCr2RFzk210TNbEY91T7ydOu5+O1bNj6R+VMttxSE2cx2VydVrKfOOboM46N06E0F2pWA2elZoFKUoFKUoFKUoFKUoFKUoFKUoFKUoFKUoFKUNAqM7Sz6LO5briJ+nxBH+tfEfaaEu6MxjKuY8yjQrMCBhGOxO4wM5OQcYIr57WjNlOo951Eajzd2VEHwyzAZ+NB428RsljBOYMKjeAgbGNQ8omIxj8EsD7udPr2h9pybcfvz9/4Qph5MjxB7sf/AKgqWKggg7g5yDuCPjUbw/gfKlLhyyhNESH97UnUyg+I2XHkFxvtgPPip5Vxbzfgk+ryY8nI5bH4K4x8pD8js8RvyCIoRmVhnf3Y16cyT4eS9WIx0BI9eJ2AmheNujDY+KsN1YfEMAR8hVG7TXErSDhlo+bq5XmXlzgjkxYClgF91mA0oudh13OaCPe/nmvLmz4O6kERre3jHJilGpXZMEcyVlHh0YeHUWvhfo7tre3aKEurOQZZtQM82DnErsp1KfFcYxt4nOOAcCisp4Le3GlFtGB6ZcrJHhnx1bLuc/zjU9fcVihxzXClvdXq7fBEHec7+ANBXIfRwiDC3nEFG5wLxwMkknYDzJP116ftfj+XcR/xsn+1T/C+JrPHrQMo1MuHXScqSp28tq3KCqftfj+XcR/xsn+1fI9HaADF3fKRq3W6Ks2pi51sF1P3iSMk4ycdattYIoOc8OvIrK8mWFb265TCO4czJMyNJobJi+mkUZU5AKjL431VYLH0i2UkdxIZkjSCYwOXYDLZIUjzDaWx4kLmoztL2EnubrWHgC643SYxFb23C6dSQyR4Dg6di+camG4xXmew10krSRSQFkvJruASo5UicOJUlx0K6hpZfLfrQWiTtXaK0StcRAyqJIwXHfQ5wy+a7Hf4VHXnHuG3tpOZZbea2QDnaiCi590nO4PkRvnpvUdwP0fPb49pGT6nJbhuWDplkllmZlQ93lAyYCnqFANVu57B3dtC0rYuJebaSARCScl4DIA8iSsC0bCQ5WPGnA0jANAtO0f3H0NDMt5wl5BGG5gkntnwCUQ59qgyGwOgz0PXqtlepLGkkTB0cBlZTlWU9CDXLbbsBcXcIlkCxSes3MvLkEsKNFOsQYlYZBIhBj2Ut3t9XWtzhcLcAuI4WYvw+6fCO2r71uCB3W6gRuenjnzwSQ6bSsA0zQZpSlApWM1q33FIoR7WRUz0DMAT0HdHUnJxtQbdKrnEO1RUHRGEOCVNw3Kz1wVhUNK2cdNK9CNiKluDcSFxbwTL0ljSQdRswDeO/jQbtKUoFKUoFKUoFKUoFKVjNBCcMQes30bAEM0cveGc641QjHivs/ymvPiHAI401o8kUcbJM8a9+NhG6ygKjZ0boB3MbfVj3lGniEZ/jYGU5843VlC/HEshPwUeVbPH/wBy3H4t/wAxoNe27TRyDuLI3wwuR8wWyK9vu0PGOQDz0g4+oMSfqFc+BwcjYjoRsR8jWIeIXLFTzn05QNuM5Y422oL1xjtTDb2007MMRIWK7q5P4K6SM5JwOnjUX6O+zbQQvcXIzd3h59wx6rq3SIeSoMDHTOcbYqPlt2YYaaVh0wxUjH1rUl2bLpOF5kjqysSJG1AEacEZ3HX5UEzxTg3OkicSPGY9Y7mMsrgAjJB0+6Nxv8utelrwyK3VmRQDjLOxJY4ye87Ekjc9TgZNb9RPalvvOdR1deUB4nmER4HmTq2+OKB2Ui02dvnILIJCDthn9oR9Rcj6qlq+VGBj6qzmgzSlKBWjxu4ZIJGQ4YAYOxxuB41vVG9ov3NL8h+ktBSl41PIC/PkHcL4BAGAFyABtncflo08mnOsnulsHcYBAOQcg9ajrCUGNlzuIGJHwITH5jUkPcH4qT84oMxuTnvJs2k+xTrnAPu+JqPnvnYYXTuM/Rxg9R4hcity26S/jV/TqNh/B/of7UH20QOCwBPy/wBqs3A/oF+b/ptVcqx8E+gX5v8AptQW25uVjRnkYIijLMxAVR4kk9BUFedsUB0xoxY+7zAY8+ZEeDM+Bn3Yz8cDvDb7XRlrG6A68pj1K4wM5yN9sZ23223rnFxxkLoxzVilj5irBAtuZMCQqNDPqLOyhUVzJqLnAWgsPEuNzHaSXl/zARCT06RoXnIyN9TRDBHWtGzt5Zf3NGcN+GAYkbwy0oJkcYPXmk7YKZwarvF+0nKRlsbMRyDSddwqyyqdMkhDRE6Y2Ij7oIGSkgwDpzGcY7bz3WmNp3kcOSnqqqCHbXEmFjLKQC6YDS4YS9SwAAW7i9l6m0SzmBvWNat7YwLGQBuCWHOckqNJBJ0E7nNWP0W3uvhyKSWMUksOpsZbS7EHA90YYYHgAPCuGAhX1kJCXbWGmb1m4Ooo4ZUGxYx3bDfOrlEYDLv170XXoE9/H0EhhvUD5Erc1BrZlz3FBVVC4Hn47B0SlfMkoUZYgAeJOB9prX+6kX8bH/bX/eg2qVXh25tfWJIGk0FGCa2xymYqrYWQEgHvAYbG/nU8sgIyCCD0IOQflQfeaxmucX3FJ/W1j1yn1i5nhi0SOqoI8Z14wFUA7YyTipCbsRcMxZpnyeuL28UfYrAD6qC8UqifsCm/jpP8fe/r0/YHN/HSf4+9/XoLxMCVbSQGwcEjIB8CR41XuF2MlxEGmuZg2SrpFohVJVJV1GldRXIONTHbBrT4PxOSztrxrlmkS2k0rpZpJNOiI6dUpBbd+rHz3qLT0gRpctItvcaZFAlGYM612Rx7bfukqfkvlQXSy4BDE2tE7+4DuzSOAcZAZySAcdBtTj/7luPxb/mNUaT0kT+sM0cY5GEAjl0rJnfWweNnA8Bg5+rxnZe2Nvc206q2iQxP7OXCv0Pu76X/AKpNBVz1rUVCF1hvc0Er4HDEBj8sflrbPWot8s0YA8sfHJyPz0HvJ20ICHlDvDJGvddyMHGd9vy1YOxPHDPOpKBcEp1z1Utn/J+WvPmS/wAUn9pakuziO1wupVQIC+xyTsUGMfOgudeF3ZJKhSVFdTjKuAynBBGQfIgH6q96UEMezKL9FLPF492Z2XPgSshYH5dKxwCWVnnDy82NH5cbMiq5YfSklcKQGOkYA90/Otjjd0wQRxHEsvcj/m/w5Pki5b4kAdSK27K0WKNI0GFRQqj4DYUHvSlKBUb2j/csvyH51qSqN7RfuWX5D860HObKEcvIZ8ct2xqz3e5lfDGcj7K22VgMgllKPgbLpXYE5Iycdcddq1bB/ZMMHaBjkjY5CdD49KkR7g/FSfnFBrRawHxhjzBnbChs5x7wO52rUjxqAHgo8MZHdIOPiCDUjbfvv41f06jY/eH4tP0I6D2qx8E+gX5v+m1VyrHwT6Bfm/6bUFvmiDKysAVYFSCMgg7EEeIrlcMUpt+aU50sQdTKI2kIaEgo3PmlAiKtBrIVdB1AY1V1Y1So+Otb3N3bckyAyPKD1Y81Q4VY0Vi66uZljjA272DgOe+k60AvjLoDRuiSjnOUt13jlIaMbuxCzErtq1Eg6lIqqoXK4VpJQoxiBRBBnTp70pwXBezTxIbAIw4Irq972OjvvUo5pEjnghKSIyiWQRrmM430ozJLk51FTyyBtk+fFoLKwm5coQyLFz+ddq0zSDLlxBCgEYYcvLEacalOG3oOf8K7OXEufVkCL3gWtkDkjMgy9zNhPdKZIxkBsgMKvvZC1NpxK1VpI2FxbSxHQxnbmRPrKyTHqyhgvlt9Zdou1zC04bNIoGQxmimxHEzgY0sM41cxAB3WC69WPEVns5x1jJbya5ZRFfIxcRiJCk/siBkDu6Zrc6MBV3xsVwHVu3vCpLiyaOKMSNzIm0EqMhXVm98heg8a57+wW5/kA/tWv69djrNBw6OycSvbrAwlU6WhQIx3Ctk8slApDDckDr5Vd+x/ZK6gYO8nIj8bdCJA39Lqkf8AUyTnqNqu6wgFiAAW3YgAE42GT47V9YoK1YesLNeJAISiz59ozhtTxxSP7qkY1Ocb1v8AMvf4Ft/eS/qVAvY3UDTpGtzIJLkTGZXhLmIogZBzG2wV0gaegFbGJ/LiP9qz/wB6CW5l7/Atv7yX9Sviae9VWOi22BP0kvhv/F1GYn8uI/2rP/evKZroFCkd647wkWVrTSVKOBjSwOdZU9fA0Gi/GrWe2aEvI8l4UeTkJkq78od3UCuFCr55Ck7mte47BKzmOC4mZxs7skHKj/pERZZ8HOgHO4yVBzVgXh7W9taoqcuNY1W4MAXmqQqg4xvp2OWXL9MedTvDUiESCDRy8dzlkFMeYI2NBz+X0dXHrDIjgw4QiWXTqzvrURxhc42IyR8z4TkvYu3traZ9PMkEb+0lwzA4PuLjTH/VAPTerditDj/7luPxb/mNBzvxqJkfDIR1CqRUt41FMMsmN9l6fDegl2un6iQ7b427wyMjOO6cZ3qwdipS00mW1YTr9anFQrI5YkJnvH8AtnvHbOfq2qb7GfTP+LX/ANv2UFxpSlBD3sDxz+sBeavL5bKMmRFzqYxL+HnYsvXuLjOwqStbpZEV0OpW3BH5fkQdiPAivU1AXeFuPvTeUsDOq45Wn+FP/AfHQr3j4ggbBYKUpQKjO0rYtZifAA/lFSdfLoCCCAQeoIyD9VBzSFYgCoCDIwesTEfHPn5Z3raCrgZ1gYZfBhhvDUAQMeFWq67J279F0H/wzpH9np+Soe47FOu8MgPwPcP2rsfsFBG29uvexIpywY/POrGATtUU0RWQqeqooOOmyoNq3eL8Gn0FJkbGx1AZxg5BDp/qPnWtDEZZsRoSSMYUlvIZyfdHzxQKsXAx7Bfm/wCm1QVjaM3Fo7QlWWKE3F0AuQpJxFHq6EnUGIwNuhO9dNjjCgAAADoAMAUGTVQ7TcdHD5ppymtXhViA6oNUbFSzs+yj2sSjzLdKuFVT0gWpaGNhsQXXJxgEozqxzsQHjQ6Tsx0g0HIj2jkZybcSDvysjh5IkiEz6GxNIVAUNNCwYxAjWynAOakuJXJueGWk2tmZJmif1XvPviQRiSTJTTFJMGbOxIU5HSqtZM2kFGc7iM3b4BIXlgxwLk7NBGOmQHAbK4YXvhnAJG4fdW92xhSRkeDmL6qh0l8pGgJm9woN1J7oHeXFBFq3/Y4OVjktLhScn1mVQ4jbWV3xI0sZ2OQqhgdQqBtrUlZ4yJGY27457nWphwyAW8f0YxFEN9gpTB0nFdP7N9k44YpI4YXnWXBbuC0tV31DQT7VwCxIPe7rEA7Yqy8P7MMsfLBjt4iMGK0jCZGAMNKwLHbu5AU7Agigm+Hzl4onYYLIrEb7EgEjffativO3twiKi7KoCqMk4AGAMnc7CvSgVAcb7ZRWzlGSaVkQSy8iIy8qM5w8mDsDpbGMnump+qL247Kz3E4kghiduVojmE0lrcQSb4YyR550fezoI6r45oLbbcYhkKBJYy0iCVFDjU0ZGQ4XqVx44pDxqBgxWaJgrBGKyIQGOwUkHYnyqn8P7I3Edy5litrjUxm9bkzzlYwcooEAzp1DOzY0s22ar/DPRndAMJoodMhtBIodOWRBNrk0xpEgVGRiAu57pyTqoOnjjlvoEnPi0HVhuYmk6few2cbePlXr90YvZnmJ7XaLvr7TbI0b9/bfbNUiH0fffis8MBtheT3AjwukI1tBFGRHpxnmRscfXUJJ6K7llsgSuI0eJlWYxiLNxJOsiEIdfdZRpXQcqu+OgdTivo2YqrozDOVVgWGDpOQDkYO3zqN4jCbcSTwkADLyxttG2PeZcAlJPlsx2IydQ1eyXZr1Zr2R0jEk91PKHXBdombVGGbGdvLwrbvDz7lYf3uILLN8WzmFD8MqXI8cKOhNBLQvlQcEZAOD1HwOPGsXEAdGVhlWBUj4HY19gVmg5rxPhzQSFG+an+Evgfn5/Gq/afSD+t+Zq6tx/hAni299d0PX5r8jjH2Vy2whYyqMEHJG4Oxw2x8vKgnzDHknW3n0/wDrUx2QAE8oU5AQAf5dugrR1v5L/aP6tRfE3uoXF3bd9rcNJLACx58J0o6gge8uNQ2PT6qDqNKjez/Hory2iuIGyki6h0yp8VbB2YHYipKgiL26keY28Z5fcEjSbFypJGIQQVJBG5Pu6l2OQRIWdmsSBUGAN/Mknclid2Ynck7mtLjds2kTRjMsOWUD8NNuZH/WUbeTBTvjB37W5WREdDlXUMpHipGQfsNB60pWDQZpXM+0npDlt7qWLU/dY6QkURAXdRlnkBLZUnp5VGftsS+cv9zb/wDFraz4fI0rFqUmYn8RW2zrPU2h1+lcg/bYl8OcSSAAsFuSSSAABzdyScVdOxnH5rhn5uoezDaJIliljYSTROrhWYfvefrqLXDTGetKzE/rOt6381nta6jOPcYhsrea4mwqIupsYDMR7qjpqY7AD41Iu4AJOwG5J6AVzm3J45eB+nDrOU6Qc/fk69G2OkxIdx1z9ZxEyTXo74U6wSXVwPvi9f1iQHqiH6GL4BU/KTVurArNAqm9tu1MSCa3MczvGkdwxSB5YUAbmRmcoDhCYjnboGq5VTuI9hluuIXMtxzOS8EMaiOd4w5UzGRZFQjUuGXrnqaDHBeAwro0TxpzVDqLbSskqHJVmmctNLscggjx8Nqn+G2VsjMYRGXwCzBuZIRvp1OSXI64yflVG4/2GuH4nFNDBCIYpbWRGQxo+iLQHR9SFydK4UKyoB1BJNRfZHsVPLDG8ccVqPV7uIzozc24aYssfNQBSvLPe3J3A048A6ut9Hp1cxNOSM6xjIzkZzjIwfsNR3Fe1cME1vA2t5Lj6NYkMh05ALtj3UGob/Pyqi8H9GcohgSeJCvrcM00TSrJHojiljZgqxoneZl7uCSANRJq3cR7L8ziNpcCOPTDbzRaiq6kctEYinj3QJMEdNR86CeF/H3u+ndIVu8O6xOAG32JPhReIRnTiRO9jThxvnOMb75wfsNcpi9GVyUSNreBBGsUUzpIS19i4hleaUHGCEjc94lsyEAgdJntJ6OefLcMlvDp02McGyroSKYtcKgH0Y5ZxtjPSg6BBcK6hkYMp6FSCD8iK9MVX+x/ATaLdJoREe6llhWPAURME0gKowu4O1WGgximKzSgximKzSg+JWIVio1EAkDOMnwGT0zVe4PxEwx4ngnWRiXkcRGZWlbd9Jh1MVHQEgd1QPhVkpQaNlxqGY4ilRz5KwJ+zr41vVDTqH4hFsDyoHY5G4MjKqEHx2jkB/8Ampmgiu1PGTaWc04XUUA0g7AszKi5+GWGfhmqxNxN7WSdb2O2mItZr1Xhh5f0RRXRg5bPvrhs775A2zcuKcOS4hkhlGpHGlh0+sHwIO4PgRmoax7KwRiV5ZpLgvG0DPcyK+mEnvRggAAZ6+JIGScDAQcyXcNvNcSR2Lxi2lnASEo0UgTXGveJ5qnoT3OmfHFa3YftRJNdRxpyJ0eMtO0FpLatbnAMesybOHOQAPLNTH7DLcI3Mu53jeGS3jEtwCkcci6H5ew1HTgZbURipRezkLTWtxG7B4IzCGQqRLEcZSQ4OoZUEYxg5x1NBXOM9mbmxnkvOEgMjnXdWR2WYjq8G3clIzsOpA69DP8AZ3tza3kTSRyBSn0scpEckRzjEik93fYHoanxVI9IHYK3uEe6CmK5hXmCaLCudGGy4xiTAXIzvsBmgsJ7TQt9EXmPgIY3kGfBS4GhD/SYefSvPs6sgacGJooi2uISFdYLZ5i6VJ0rqGob/hGq1J2k4nY49ctvXoMH74slxLjqDJbnp8cHA8/OZ4J6SLC6YJFcIJNvZy5ikzucaXxqIwc4zQWelfMcgIBUgg9CDkH5Gsk0HBvSD/3jP/1+FJVexVm7d2rtxCcorMM4yqkgEM5wSOh3B+uoH1GTxjl8P3tvrrufiuVjTiUra9Ynz7/ZUnKyvbWZis/0PO3k0yRMQx0yxNhRqY4kQ4VfwmONh4musdnOPRRPdXM7ciPSzHnjlsubm7wrKdw383rXK0sZcp7J8h0J1LIF2ZT3ig1AbHJXfHTeugdluy1vd3Eb3UauYI2ZI8u0QLz3JBZZAGYYwRrA69OlUvzutNNqzS0T49T37bnBrNaTEx15bLLccdPdaS24YNjsUnvR1YeaReHx36+HQrGxSGNI4lCIgCqqjCqB0AFe6gDYVmqBvlKUoFKUoFYArNKBSlKBSlKBSlKBSlKBSlKBWDWaGgheGd67vZD0QxwAnYgKokb+rmXP219S9qIQVEeqUGRImaIBo0Z3WManJC+8wyASfhWE7Kwl5Gk1S63MmmQ5QMcfggAMRgAFskAAZxWO1S6LKUrsYgsieQaNldNvIMo2oJnNcpEKiOBrpNVmnEOINcBoy8YJebkPIgBJTOdyMAsM+FdVJwKjrDjayysiq2NIdHPuyrkqxTx0g4GTjOcjI3oOc3/Cre5PD04dBGsLXF2yi6t3e1Y8rLMkRIxGSO7jAyCcedl9F8QjhuY2HLmW4czQKuiKFzgAW6+ELAa1PjqJq1cQvVhieRuijO3UnwA8yTgD4mvnhnEBKpOko67SRtjVG2AdJwSDsQQRsQQRQeXE+NrA8SsrsZNWOWurAUAsSM6iNx7oJ+Ffcd3DdROqMsisCjgHPUEFXHVT1BBwa1JN+Ip46bZ8/AtJHj5Z0t9hravuCRSkM64ce7IpKSL8nXB/06+dB5dmrkyWkDMSzBArk+Lp3HPyLKT9fhXxxjsnaXWfWbeKUkYyyDXjrs47w6edbXCeGiCPQGZhqZsvjPeYtjugDG/lW7QUiT0QWIJMBnt26qYLiRdB/mAkgfZ414W3YiK3vIufcT3UbQzsRey82NNJg76ggBThjv5VfjVM7bJK0sfLikblplSi6kdmdNavpViugRqwBUqxIzspBDyli4KSddvblvEtZkn6yY6+eRwP+TW3+C//ACr4hvtKqo4UTgAZZHZjjxZjASx8yTk19fdL/wApH903/L0HPkt1YnFvFks2FXhkLbZOkAckk7YqX7JQxm7RJIYuW6uCPUo4Rr7oi7yRruSSBnqSB1IzY728Z0wnDDG4KsjrG4KspDDcW+R0xkb4JrWnhYQGJLBtS6uVMsckTD3hGSFhOMKQuMnGMjcA0F27LH7xs/xEP6CVK1Ddk9YtIkkRk5YEa6gQzIoCqxB3BwN8gZIJxgipmgUpSgUpSgUpSgUpSgUpSgUpSgUpSgUpSgUpSgVGdpoNdncrnGYn+PQE/wClSdfMsQZSrAEEEEHcEHYg0EIk5vVUKCIdjIc5EhxkxL5oDszeONI8cffH15fInG3JcBsbexf2bj+iMq/gMxgnpUtDCEUKoCqoCqAMAAbAADoBXxeWayxujjKupVh8DsaCN4sObPbwfg558o8CiY0L9chU48kNe1/YsG50P0gGGUnCzKPwW8mG+lvDPkSK8eznD5UV3uCDMxVCRv3IxoTB8mOqTHgZW+NTBFBA8HvFmu55Ezp5MCHOzK+ZmKsPBgGGfI5FT9eMVois7KqhnILkDBYgaQWPiQAB8hXtQKUr5dcg4OD4Hy+NBT+H9ui17PFIqiACbkOM63e30i4B72Dux04Axy2zWYfSfatE8jJOirCtwokhKtLCzKmuIZ74DMoPzGMgig9GNtHHGYF0zx6m52FEszMrq4mbHeVtZz8h5VFH0aSfc8oZpJbn1aK2QSSDlwqGieVYiqg7lBhmye6gztQSs/b5WMSxIyP6ysE0dxGySxq0csqOFB/CEeQfLI619w9vo1gtGdJZZJoI7hxbQs2iN8DmMpYsqaicDLHY9cZr0h9H8YbW880spmSdpJChZtEckUaEBQoVVkboASTkmi9gEUWvKuJ4mghS1LRsFM0CEEI+3dOQe8mkjUd6Dw4z6SIYHni5M5ljSZow0elJWiQyMEJOrTgHvacHScE7Z8OHekZTGZLhGX2VqyxLExmaafmAIg1EPqMeVG225Pl6zei+BrmWcyy+1aVmTEePaxtFKvM0cwrpYhQWwvhX1H6NYxHpM8xcLbhJe4rxtbmQwuoVApIEhUggggb770HqfSNBiIJFcvJK0yCFIczI8OjmpIpYaSA4Oc4x49M/A9JlsXgVEnkMsaTdyLJRHZkBddWrYqc6Q2MVt8L7DxwSwy82V5IzcMzOVJlefl8xnwABjlKAFwAPCoyb0VxMtqpuJtFuECriI50MzhlYpqiY6iCUK5AGaC7Cs0FKBSlKBSlKBSlKBSlKBSlKBSlKBSlKBSlKBSlKBSlKDArNKUClKUClKUCvmlKDIrNKUClKUClKUCl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484" name="Picture 4" descr="Ocr"/>
          <p:cNvPicPr>
            <a:picLocks noChangeAspect="1" noChangeArrowheads="1"/>
          </p:cNvPicPr>
          <p:nvPr/>
        </p:nvPicPr>
        <p:blipFill>
          <a:blip r:embed="rId2" cstate="print"/>
          <a:srcRect/>
          <a:stretch>
            <a:fillRect/>
          </a:stretch>
        </p:blipFill>
        <p:spPr bwMode="auto">
          <a:xfrm>
            <a:off x="323528" y="4365104"/>
            <a:ext cx="4104456" cy="2276475"/>
          </a:xfrm>
          <a:prstGeom prst="rect">
            <a:avLst/>
          </a:prstGeom>
          <a:noFill/>
        </p:spPr>
      </p:pic>
      <p:sp>
        <p:nvSpPr>
          <p:cNvPr id="7" name="6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21226492">
            <a:off x="2233839" y="123023"/>
            <a:ext cx="2314094" cy="828620"/>
          </a:xfrm>
        </p:spPr>
        <p:txBody>
          <a:bodyPr>
            <a:noAutofit/>
          </a:bodyPr>
          <a:lstStyle/>
          <a:p>
            <a:r>
              <a:rPr lang="es-ES_tradnl"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OMR</a:t>
            </a:r>
            <a:endParaRPr lang="es-ES_tradnl"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2" name="1 Marcador de contenido"/>
          <p:cNvSpPr>
            <a:spLocks noGrp="1"/>
          </p:cNvSpPr>
          <p:nvPr>
            <p:ph idx="1"/>
          </p:nvPr>
        </p:nvSpPr>
        <p:spPr>
          <a:xfrm>
            <a:off x="914400" y="1052736"/>
            <a:ext cx="8229600" cy="4525963"/>
          </a:xfrm>
        </p:spPr>
        <p:txBody>
          <a:bodyPr>
            <a:normAutofit/>
          </a:bodyPr>
          <a:lstStyle/>
          <a:p>
            <a:pPr algn="ctr">
              <a:buNone/>
            </a:pPr>
            <a:r>
              <a:rPr lang="es-ES_tradnl" sz="2400" dirty="0" smtClean="0">
                <a:solidFill>
                  <a:schemeClr val="bg1"/>
                </a:solidFill>
                <a:latin typeface="Arial Black" pitchFamily="34" charset="0"/>
              </a:rPr>
              <a:t>(</a:t>
            </a:r>
            <a:r>
              <a:rPr lang="es-ES_tradnl" sz="2400" dirty="0" err="1" smtClean="0">
                <a:solidFill>
                  <a:schemeClr val="bg1"/>
                </a:solidFill>
                <a:latin typeface="Arial Black" pitchFamily="34" charset="0"/>
              </a:rPr>
              <a:t>Optical</a:t>
            </a:r>
            <a:r>
              <a:rPr lang="es-ES_tradnl" sz="2400" dirty="0" smtClean="0">
                <a:solidFill>
                  <a:schemeClr val="bg1"/>
                </a:solidFill>
                <a:latin typeface="Arial Black" pitchFamily="34" charset="0"/>
              </a:rPr>
              <a:t> Mark </a:t>
            </a:r>
            <a:r>
              <a:rPr lang="es-ES_tradnl" sz="2400" dirty="0" err="1" smtClean="0">
                <a:solidFill>
                  <a:schemeClr val="bg1"/>
                </a:solidFill>
                <a:latin typeface="Arial Black" pitchFamily="34" charset="0"/>
              </a:rPr>
              <a:t>Recognition</a:t>
            </a:r>
            <a:r>
              <a:rPr lang="es-ES_tradnl" sz="2400" dirty="0" smtClean="0">
                <a:solidFill>
                  <a:schemeClr val="bg1"/>
                </a:solidFill>
                <a:latin typeface="Arial Black" pitchFamily="34" charset="0"/>
              </a:rPr>
              <a:t>) Es una tecnología que lee marcas dibujadas a mano tales como pequeños círculos o rectángulos. El dispositivo primero escanea la clave de respuestas para guardar las correctas basándose en patrones de luz, luego escanea los documentos y compara estos patrones de luz contralas respuestas correctas.</a:t>
            </a:r>
            <a:endParaRPr lang="es-ES_tradnl" sz="2400" dirty="0">
              <a:solidFill>
                <a:schemeClr val="bg1"/>
              </a:solidFill>
              <a:latin typeface="Arial Black" pitchFamily="34" charset="0"/>
            </a:endParaRPr>
          </a:p>
        </p:txBody>
      </p:sp>
      <p:pic>
        <p:nvPicPr>
          <p:cNvPr id="19458" name="Picture 2" descr="http://www.cognitronics.co.uk/products/data-capture/omr-3002/omr-3002.jpg"/>
          <p:cNvPicPr>
            <a:picLocks noChangeAspect="1" noChangeArrowheads="1"/>
          </p:cNvPicPr>
          <p:nvPr/>
        </p:nvPicPr>
        <p:blipFill>
          <a:blip r:embed="rId2" cstate="print"/>
          <a:srcRect/>
          <a:stretch>
            <a:fillRect/>
          </a:stretch>
        </p:blipFill>
        <p:spPr bwMode="auto">
          <a:xfrm>
            <a:off x="611560" y="4010104"/>
            <a:ext cx="4402460" cy="2703112"/>
          </a:xfrm>
          <a:prstGeom prst="rect">
            <a:avLst/>
          </a:prstGeom>
          <a:noFill/>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294202">
            <a:off x="457200" y="274638"/>
            <a:ext cx="8229600" cy="1143000"/>
          </a:xfrm>
        </p:spPr>
        <p:txBody>
          <a:bodyPr>
            <a:norm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Onda sonora:</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67544" y="1916832"/>
            <a:ext cx="8229600" cy="1257296"/>
          </a:xfrm>
        </p:spPr>
        <p:txBody>
          <a:bodyPr>
            <a:normAutofit/>
          </a:bodyPr>
          <a:lstStyle/>
          <a:p>
            <a:r>
              <a:rPr lang="es-ES" sz="2400" dirty="0" smtClean="0">
                <a:solidFill>
                  <a:schemeClr val="bg1"/>
                </a:solidFill>
                <a:latin typeface="Arial Black" pitchFamily="34" charset="0"/>
              </a:rPr>
              <a:t>Es una onda longitudinal por donde viaja el sonido.</a:t>
            </a:r>
          </a:p>
        </p:txBody>
      </p:sp>
      <p:pic>
        <p:nvPicPr>
          <p:cNvPr id="4" name="Picture 4" descr="http://images.apple.com/es/sound/images/sounddiagram20060509.gif"/>
          <p:cNvPicPr>
            <a:picLocks noChangeAspect="1" noChangeArrowheads="1"/>
          </p:cNvPicPr>
          <p:nvPr/>
        </p:nvPicPr>
        <p:blipFill>
          <a:blip r:embed="rId2" cstate="print"/>
          <a:srcRect/>
          <a:stretch>
            <a:fillRect/>
          </a:stretch>
        </p:blipFill>
        <p:spPr bwMode="auto">
          <a:xfrm>
            <a:off x="1115616" y="3286124"/>
            <a:ext cx="5280406" cy="2017515"/>
          </a:xfrm>
          <a:prstGeom prst="rect">
            <a:avLst/>
          </a:prstGeom>
          <a:noFill/>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Operadores Booleanos</a:t>
            </a:r>
            <a:endPar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p:txBody>
          <a:bodyPr>
            <a:normAutofit/>
          </a:bodyPr>
          <a:lstStyle/>
          <a:p>
            <a:pPr algn="ctr">
              <a:buNone/>
            </a:pPr>
            <a:r>
              <a:rPr lang="es-ES_tradnl" sz="2400" dirty="0" smtClean="0">
                <a:solidFill>
                  <a:schemeClr val="bg1"/>
                </a:solidFill>
                <a:latin typeface="Arial Black" pitchFamily="34" charset="0"/>
              </a:rPr>
              <a:t>Son operadores que ayudan a enlazar dos campos, ejemplo: AND(Y), OR(O), NOT(NO.)</a:t>
            </a:r>
          </a:p>
          <a:p>
            <a:pPr algn="ctr">
              <a:buNone/>
            </a:pPr>
            <a:endParaRPr lang="es-ES" sz="2400" dirty="0" smtClean="0">
              <a:solidFill>
                <a:schemeClr val="bg1"/>
              </a:solidFill>
              <a:latin typeface="Arial Black"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2285984" y="4143380"/>
            <a:ext cx="5163085" cy="2052641"/>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8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oUtput</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395536" y="1600201"/>
            <a:ext cx="8291264" cy="2620888"/>
          </a:xfrm>
        </p:spPr>
        <p:txBody>
          <a:bodyPr>
            <a:normAutofit/>
          </a:bodyPr>
          <a:lstStyle/>
          <a:p>
            <a:r>
              <a:rPr lang="es-ES_tradnl" sz="2400" dirty="0" smtClean="0">
                <a:solidFill>
                  <a:schemeClr val="bg1"/>
                </a:solidFill>
                <a:latin typeface="Arial Black" pitchFamily="34" charset="0"/>
              </a:rPr>
              <a:t>Etapa final del ciclo de sistemas de información donde la información obtenida - es transferida a las personas o a los lugares </a:t>
            </a:r>
          </a:p>
          <a:p>
            <a:r>
              <a:rPr lang="es-ES_tradnl" sz="2400" dirty="0" smtClean="0">
                <a:solidFill>
                  <a:schemeClr val="bg1"/>
                </a:solidFill>
                <a:latin typeface="Arial Black" pitchFamily="34" charset="0"/>
              </a:rPr>
              <a:t>que la pueden usar o necesitar</a:t>
            </a:r>
            <a:endParaRPr lang="es-ES_tradnl" sz="2400" dirty="0">
              <a:solidFill>
                <a:schemeClr val="bg1"/>
              </a:solidFill>
              <a:latin typeface="Arial Black" pitchFamily="34" charset="0"/>
            </a:endParaRPr>
          </a:p>
        </p:txBody>
      </p:sp>
      <p:pic>
        <p:nvPicPr>
          <p:cNvPr id="4" name="3 Imagen" descr="output.jpg"/>
          <p:cNvPicPr>
            <a:picLocks noChangeAspect="1"/>
          </p:cNvPicPr>
          <p:nvPr/>
        </p:nvPicPr>
        <p:blipFill>
          <a:blip r:embed="rId2" cstate="print"/>
          <a:stretch>
            <a:fillRect/>
          </a:stretch>
        </p:blipFill>
        <p:spPr>
          <a:xfrm>
            <a:off x="1691680" y="3356991"/>
            <a:ext cx="3096344" cy="2949813"/>
          </a:xfrm>
          <a:prstGeom prst="rect">
            <a:avLst/>
          </a:prstGeom>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026535">
            <a:off x="457200" y="274638"/>
            <a:ext cx="8229600" cy="1143000"/>
          </a:xfrm>
        </p:spPr>
        <p:txBody>
          <a:bodyPr>
            <a:normAutofit/>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Periférico</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57200" y="1600201"/>
            <a:ext cx="8229600" cy="2692896"/>
          </a:xfrm>
        </p:spPr>
        <p:txBody>
          <a:bodyPr>
            <a:normAutofit/>
          </a:bodyPr>
          <a:lstStyle/>
          <a:p>
            <a:r>
              <a:rPr lang="es-ES_tradnl" sz="2400" dirty="0" smtClean="0">
                <a:solidFill>
                  <a:schemeClr val="bg1"/>
                </a:solidFill>
                <a:latin typeface="Arial Black" pitchFamily="34" charset="0"/>
              </a:rPr>
              <a:t>Dispositivo que se conecta a una unidad de sistema y es controlado por el procesador en la computadora. Por ejemplo monitor, impresora, etc.</a:t>
            </a:r>
            <a:endParaRPr lang="es-ES_tradnl" sz="2400" dirty="0">
              <a:solidFill>
                <a:schemeClr val="bg1"/>
              </a:solidFill>
              <a:latin typeface="Arial Black"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971600" y="3429000"/>
            <a:ext cx="3168352" cy="3168352"/>
          </a:xfrm>
          <a:prstGeom prst="rect">
            <a:avLst/>
          </a:prstGeom>
          <a:noFill/>
          <a:ln w="9525">
            <a:noFill/>
            <a:miter lim="800000"/>
            <a:headEnd/>
            <a:tailEnd/>
          </a:ln>
          <a:effectLst/>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496"/>
            <a:ext cx="7467600" cy="757230"/>
          </a:xfrm>
        </p:spPr>
        <p:txBody>
          <a:bodyPr>
            <a:normAutofit fontScale="92500" lnSpcReduction="20000"/>
          </a:bodyPr>
          <a:lstStyle/>
          <a:p>
            <a:pPr algn="ctr">
              <a:buNone/>
            </a:pPr>
            <a:r>
              <a:rPr lang="es-ES_tradnl" sz="2800" dirty="0" smtClean="0">
                <a:solidFill>
                  <a:schemeClr val="bg1"/>
                </a:solidFill>
                <a:latin typeface="Arial Black" pitchFamily="34" charset="0"/>
              </a:rPr>
              <a:t>Copia todos los archivos de la computadora</a:t>
            </a:r>
            <a:r>
              <a:rPr lang="es-ES_tradnl" sz="2000" dirty="0" smtClean="0">
                <a:latin typeface="Arial Black" pitchFamily="34" charset="0"/>
              </a:rPr>
              <a:t>.</a:t>
            </a:r>
            <a:endParaRPr lang="es-ES_tradnl" sz="2000" dirty="0">
              <a:latin typeface="Arial Black" pitchFamily="34" charset="0"/>
            </a:endParaRPr>
          </a:p>
        </p:txBody>
      </p:sp>
      <p:pic>
        <p:nvPicPr>
          <p:cNvPr id="4" name="3 Imagen" descr="servidores 1.jpg"/>
          <p:cNvPicPr>
            <a:picLocks noChangeAspect="1"/>
          </p:cNvPicPr>
          <p:nvPr/>
        </p:nvPicPr>
        <p:blipFill>
          <a:blip r:embed="rId2" cstate="print"/>
          <a:stretch>
            <a:fillRect/>
          </a:stretch>
        </p:blipFill>
        <p:spPr>
          <a:xfrm>
            <a:off x="395536" y="3789040"/>
            <a:ext cx="2857500" cy="2857500"/>
          </a:xfrm>
          <a:prstGeom prst="rect">
            <a:avLst/>
          </a:prstGeom>
        </p:spPr>
      </p:pic>
      <p:sp>
        <p:nvSpPr>
          <p:cNvPr id="5" name="4 Rectángulo"/>
          <p:cNvSpPr/>
          <p:nvPr/>
        </p:nvSpPr>
        <p:spPr>
          <a:xfrm rot="20638791">
            <a:off x="485658" y="957885"/>
            <a:ext cx="6660285"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Backup completo</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6" name="5 Nube">
            <a:hlinkClick r:id="rId3" action="ppaction://hlinksldjump"/>
          </p:cNvPr>
          <p:cNvSpPr/>
          <p:nvPr/>
        </p:nvSpPr>
        <p:spPr>
          <a:xfrm>
            <a:off x="6300192" y="5589240"/>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6948264" y="5949280"/>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49029">
            <a:off x="457200" y="274638"/>
            <a:ext cx="8229600" cy="1143000"/>
          </a:xfrm>
        </p:spPr>
        <p:txBody>
          <a:bodyPr>
            <a:norm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Plan de Backup</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p:txBody>
          <a:bodyPr>
            <a:normAutofit/>
          </a:bodyPr>
          <a:lstStyle/>
          <a:p>
            <a:r>
              <a:rPr lang="es-ES_tradnl" sz="2400" dirty="0" smtClean="0">
                <a:solidFill>
                  <a:schemeClr val="bg1"/>
                </a:solidFill>
                <a:latin typeface="Arial Black" pitchFamily="34" charset="0"/>
              </a:rPr>
              <a:t>Se utiliza como un plan para recuperar desastres</a:t>
            </a:r>
            <a:endParaRPr lang="es-ES_tradnl" sz="2400" dirty="0">
              <a:solidFill>
                <a:schemeClr val="bg1"/>
              </a:solidFill>
              <a:latin typeface="Arial Black" pitchFamily="34" charset="0"/>
            </a:endParaRPr>
          </a:p>
        </p:txBody>
      </p:sp>
      <p:pic>
        <p:nvPicPr>
          <p:cNvPr id="4" name="3 Imagen" descr="plan.jpg"/>
          <p:cNvPicPr>
            <a:picLocks noChangeAspect="1"/>
          </p:cNvPicPr>
          <p:nvPr/>
        </p:nvPicPr>
        <p:blipFill>
          <a:blip r:embed="rId2" cstate="print"/>
          <a:stretch>
            <a:fillRect/>
          </a:stretch>
        </p:blipFill>
        <p:spPr>
          <a:xfrm>
            <a:off x="251520" y="2492896"/>
            <a:ext cx="4824406" cy="3857927"/>
          </a:xfrm>
          <a:prstGeom prst="rect">
            <a:avLst/>
          </a:prstGeom>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84765">
            <a:off x="457200" y="274638"/>
            <a:ext cx="8229600" cy="1143000"/>
          </a:xfrm>
        </p:spPr>
        <p:txBody>
          <a:bodyPr>
            <a:norm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Plataforma</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539552" y="1844824"/>
            <a:ext cx="8229600" cy="2160240"/>
          </a:xfrm>
        </p:spPr>
        <p:txBody>
          <a:bodyPr>
            <a:normAutofit/>
          </a:bodyPr>
          <a:lstStyle/>
          <a:p>
            <a:r>
              <a:rPr lang="es-ES_tradnl" sz="2400" dirty="0" smtClean="0">
                <a:solidFill>
                  <a:schemeClr val="bg1"/>
                </a:solidFill>
                <a:latin typeface="Arial Black" pitchFamily="34" charset="0"/>
              </a:rPr>
              <a:t>Es la combinación de hardware y de sistema operativo sobre el cual opera una aplicación de software</a:t>
            </a:r>
            <a:endParaRPr lang="es-ES_tradnl" sz="2400" dirty="0">
              <a:solidFill>
                <a:schemeClr val="bg1"/>
              </a:solidFill>
              <a:latin typeface="Arial Black"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467544" y="3356992"/>
            <a:ext cx="3240360" cy="3197346"/>
          </a:xfrm>
          <a:prstGeom prst="rect">
            <a:avLst/>
          </a:prstGeom>
          <a:noFill/>
          <a:ln w="9525">
            <a:noFill/>
            <a:miter lim="800000"/>
            <a:headEnd/>
            <a:tailEnd/>
          </a:ln>
          <a:effectLst/>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064362">
            <a:off x="1619672" y="260648"/>
            <a:ext cx="6912768" cy="1156990"/>
          </a:xfrm>
        </p:spPr>
        <p:txBody>
          <a:bodyPr>
            <a:normAutofit fontScale="90000"/>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r>
              <a:rPr lang="es-ES" sz="67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Plotter</a:t>
            </a: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
            </a:r>
            <a:b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179512" y="1484784"/>
            <a:ext cx="8507288" cy="3849291"/>
          </a:xfrm>
        </p:spPr>
        <p:txBody>
          <a:bodyPr>
            <a:normAutofit/>
          </a:bodyPr>
          <a:lstStyle/>
          <a:p>
            <a:pPr>
              <a:lnSpc>
                <a:spcPct val="150000"/>
              </a:lnSpc>
              <a:buNone/>
            </a:pPr>
            <a:r>
              <a:rPr lang="es-ES" sz="2400" dirty="0" smtClean="0">
                <a:solidFill>
                  <a:schemeClr val="bg1"/>
                </a:solidFill>
                <a:latin typeface="Arial Black" pitchFamily="34" charset="0"/>
              </a:rPr>
              <a:t>    </a:t>
            </a:r>
            <a:r>
              <a:rPr lang="es-ES" sz="2800" dirty="0" smtClean="0">
                <a:solidFill>
                  <a:schemeClr val="bg1"/>
                </a:solidFill>
                <a:latin typeface="Arial Black" pitchFamily="34" charset="0"/>
              </a:rPr>
              <a:t>Es un dispositivo de impresión para gráficos vectoriales o dibujos lineales. </a:t>
            </a:r>
          </a:p>
        </p:txBody>
      </p:sp>
      <p:pic>
        <p:nvPicPr>
          <p:cNvPr id="3074" name="Picture 2"/>
          <p:cNvPicPr>
            <a:picLocks noChangeAspect="1" noChangeArrowheads="1"/>
          </p:cNvPicPr>
          <p:nvPr/>
        </p:nvPicPr>
        <p:blipFill>
          <a:blip r:embed="rId2" cstate="print"/>
          <a:srcRect/>
          <a:stretch>
            <a:fillRect/>
          </a:stretch>
        </p:blipFill>
        <p:spPr bwMode="auto">
          <a:xfrm>
            <a:off x="2843808" y="3140968"/>
            <a:ext cx="3429000" cy="3429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1269484">
            <a:off x="346503" y="538215"/>
            <a:ext cx="732315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Políticas y normas</a:t>
            </a:r>
            <a:endParaRPr lang="es-ES"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p:txBody>
      </p:sp>
      <p:sp>
        <p:nvSpPr>
          <p:cNvPr id="5" name="4 CuadroTexto"/>
          <p:cNvSpPr txBox="1"/>
          <p:nvPr/>
        </p:nvSpPr>
        <p:spPr>
          <a:xfrm>
            <a:off x="1331640" y="1844824"/>
            <a:ext cx="6552728" cy="830997"/>
          </a:xfrm>
          <a:prstGeom prst="rect">
            <a:avLst/>
          </a:prstGeom>
          <a:noFill/>
        </p:spPr>
        <p:txBody>
          <a:bodyPr wrap="square" rtlCol="0">
            <a:spAutoFit/>
          </a:bodyPr>
          <a:lstStyle/>
          <a:p>
            <a:r>
              <a:rPr lang="es-ES_tradnl" sz="2400" dirty="0" smtClean="0">
                <a:solidFill>
                  <a:schemeClr val="bg1"/>
                </a:solidFill>
                <a:latin typeface="Arial Black" pitchFamily="34" charset="0"/>
              </a:rPr>
              <a:t> Son establecidas por la empresa para el uso del sistema.</a:t>
            </a:r>
            <a:endParaRPr lang="es-ES_tradnl" sz="2400"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51520" y="3284984"/>
            <a:ext cx="4536504" cy="3402378"/>
          </a:xfrm>
          <a:prstGeom prst="rect">
            <a:avLst/>
          </a:prstGeom>
          <a:noFill/>
          <a:ln w="9525">
            <a:noFill/>
            <a:miter lim="800000"/>
            <a:headEnd/>
            <a:tailEnd/>
          </a:ln>
        </p:spPr>
      </p:pic>
      <p:sp>
        <p:nvSpPr>
          <p:cNvPr id="6" name="5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239804">
            <a:off x="360734" y="831877"/>
            <a:ext cx="8229600" cy="1143000"/>
          </a:xfrm>
        </p:spPr>
        <p:txBody>
          <a:bodyPr>
            <a:no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Precisión de la muestra</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67544" y="2276872"/>
            <a:ext cx="8229600" cy="1042982"/>
          </a:xfrm>
        </p:spPr>
        <p:txBody>
          <a:bodyPr>
            <a:normAutofit/>
          </a:bodyPr>
          <a:lstStyle/>
          <a:p>
            <a:pPr>
              <a:buNone/>
            </a:pPr>
            <a:r>
              <a:rPr lang="es-ES" sz="2400" dirty="0" smtClean="0">
                <a:solidFill>
                  <a:schemeClr val="bg1"/>
                </a:solidFill>
                <a:latin typeface="Arial Black" pitchFamily="34" charset="0"/>
              </a:rPr>
              <a:t>Controla cuántas diferentes graduaciones son posibles al tomar la muestra.</a:t>
            </a:r>
          </a:p>
          <a:p>
            <a:endParaRPr lang="es-ES_tradnl" dirty="0"/>
          </a:p>
        </p:txBody>
      </p:sp>
      <p:pic>
        <p:nvPicPr>
          <p:cNvPr id="4" name="Picture 4" descr="http://www.adrianfarina.com.ar/wp-content/uploads/2008/11/resvsprec-thumb.jpg"/>
          <p:cNvPicPr>
            <a:picLocks noChangeAspect="1" noChangeArrowheads="1"/>
          </p:cNvPicPr>
          <p:nvPr/>
        </p:nvPicPr>
        <p:blipFill>
          <a:blip r:embed="rId2" cstate="print"/>
          <a:srcRect/>
          <a:stretch>
            <a:fillRect/>
          </a:stretch>
        </p:blipFill>
        <p:spPr bwMode="auto">
          <a:xfrm>
            <a:off x="611560" y="3429000"/>
            <a:ext cx="2880320" cy="2880321"/>
          </a:xfrm>
          <a:prstGeom prst="rect">
            <a:avLst/>
          </a:prstGeom>
          <a:noFill/>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85382">
            <a:off x="457200" y="274638"/>
            <a:ext cx="8229600" cy="1143000"/>
          </a:xfrm>
        </p:spPr>
        <p:txBody>
          <a:bodyPr>
            <a:normAutofit/>
          </a:bodyPr>
          <a:lstStyle/>
          <a:p>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Procesamiento</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57200" y="1600201"/>
            <a:ext cx="7571184" cy="2044824"/>
          </a:xfrm>
        </p:spPr>
        <p:txBody>
          <a:bodyPr>
            <a:normAutofit/>
          </a:bodyPr>
          <a:lstStyle/>
          <a:p>
            <a:r>
              <a:rPr lang="es-ES_tradnl" sz="2400" dirty="0" smtClean="0">
                <a:solidFill>
                  <a:schemeClr val="bg1"/>
                </a:solidFill>
                <a:latin typeface="Arial Black" pitchFamily="34" charset="0"/>
              </a:rPr>
              <a:t>Segunda etapa del ciclo de sistema de información en donde los datos se transforman en una forma más útil y más comprensible</a:t>
            </a:r>
            <a:endParaRPr lang="es-ES_tradnl" sz="2400" dirty="0">
              <a:solidFill>
                <a:schemeClr val="bg1"/>
              </a:solidFill>
              <a:latin typeface="Arial Black" pitchFamily="34" charset="0"/>
            </a:endParaRPr>
          </a:p>
        </p:txBody>
      </p:sp>
      <p:pic>
        <p:nvPicPr>
          <p:cNvPr id="4" name="3 Imagen" descr="computadora 2.jpg"/>
          <p:cNvPicPr>
            <a:picLocks noChangeAspect="1"/>
          </p:cNvPicPr>
          <p:nvPr/>
        </p:nvPicPr>
        <p:blipFill>
          <a:blip r:embed="rId2" cstate="print"/>
          <a:stretch>
            <a:fillRect/>
          </a:stretch>
        </p:blipFill>
        <p:spPr>
          <a:xfrm>
            <a:off x="323528" y="3429000"/>
            <a:ext cx="3312368" cy="3199446"/>
          </a:xfrm>
          <a:prstGeom prst="rect">
            <a:avLst/>
          </a:prstGeom>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Referencia Absoluta</a:t>
            </a:r>
          </a:p>
        </p:txBody>
      </p:sp>
      <p:sp>
        <p:nvSpPr>
          <p:cNvPr id="3" name="2 Marcador de contenido"/>
          <p:cNvSpPr>
            <a:spLocks noGrp="1"/>
          </p:cNvSpPr>
          <p:nvPr>
            <p:ph idx="1"/>
          </p:nvPr>
        </p:nvSpPr>
        <p:spPr/>
        <p:txBody>
          <a:bodyPr/>
          <a:lstStyle/>
          <a:p>
            <a:pPr algn="ctr">
              <a:buNone/>
            </a:pPr>
            <a:r>
              <a:rPr lang="es-ES" sz="2400" dirty="0" smtClean="0">
                <a:solidFill>
                  <a:schemeClr val="bg1"/>
                </a:solidFill>
                <a:latin typeface="Arial Black" pitchFamily="34" charset="0"/>
              </a:rPr>
              <a:t>Una referencia absoluta es una introducción explícita y única de otra celda en un cálculo, no de su posición relativa. </a:t>
            </a:r>
            <a:r>
              <a:rPr lang="es-ES" sz="2400" dirty="0" err="1" smtClean="0">
                <a:solidFill>
                  <a:schemeClr val="bg1"/>
                </a:solidFill>
                <a:latin typeface="Arial Black" pitchFamily="34" charset="0"/>
              </a:rPr>
              <a:t>ej</a:t>
            </a:r>
            <a:r>
              <a:rPr lang="es-ES" sz="2400" dirty="0" smtClean="0">
                <a:solidFill>
                  <a:schemeClr val="bg1"/>
                </a:solidFill>
                <a:latin typeface="Arial Black" pitchFamily="34" charset="0"/>
              </a:rPr>
              <a:t>: $C$4</a:t>
            </a:r>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763688" y="2996952"/>
            <a:ext cx="5981700" cy="3057525"/>
          </a:xfrm>
          <a:prstGeom prst="rect">
            <a:avLst/>
          </a:prstGeom>
          <a:noFill/>
          <a:ln w="9525">
            <a:noFill/>
            <a:miter lim="800000"/>
            <a:headEnd/>
            <a:tailEnd/>
          </a:ln>
          <a:effectLst/>
        </p:spPr>
      </p:pic>
      <p:sp>
        <p:nvSpPr>
          <p:cNvPr id="5" name="4 Rectángulo"/>
          <p:cNvSpPr/>
          <p:nvPr/>
        </p:nvSpPr>
        <p:spPr>
          <a:xfrm>
            <a:off x="0" y="6396335"/>
            <a:ext cx="9144000" cy="461665"/>
          </a:xfrm>
          <a:prstGeom prst="rect">
            <a:avLst/>
          </a:prstGeom>
        </p:spPr>
        <p:txBody>
          <a:bodyPr wrap="square">
            <a:spAutoFit/>
          </a:bodyPr>
          <a:lstStyle/>
          <a:p>
            <a:pPr algn="r">
              <a:buNone/>
            </a:pPr>
            <a:r>
              <a:rPr lang="es-ES" sz="1200" dirty="0" smtClean="0">
                <a:solidFill>
                  <a:schemeClr val="bg1"/>
                </a:solidFill>
                <a:latin typeface="Arial" pitchFamily="34" charset="0"/>
                <a:cs typeface="Arial" pitchFamily="34" charset="0"/>
              </a:rPr>
              <a:t>Robles, M (2010, 15 Junio) .  Qué es referencia absoluta en Microsoft Excel. Recuperado de http://www.alegsa.com.ar/Diccionario/C/9696.php</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51583">
            <a:off x="457200" y="274638"/>
            <a:ext cx="8229600" cy="1143000"/>
          </a:xfrm>
        </p:spPr>
        <p:txBody>
          <a:bodyPr>
            <a:normAutofit fontScale="90000"/>
          </a:bodyPr>
          <a:lstStyle/>
          <a:p>
            <a:r>
              <a:rPr lang="es-ES"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Relación (radio) de la muestra</a:t>
            </a:r>
            <a:endParaRPr lang="es-ES_tradnl" dirty="0"/>
          </a:p>
        </p:txBody>
      </p:sp>
      <p:sp>
        <p:nvSpPr>
          <p:cNvPr id="3" name="2 Marcador de contenido"/>
          <p:cNvSpPr>
            <a:spLocks noGrp="1"/>
          </p:cNvSpPr>
          <p:nvPr>
            <p:ph idx="1"/>
          </p:nvPr>
        </p:nvSpPr>
        <p:spPr>
          <a:xfrm>
            <a:off x="539552" y="1844824"/>
            <a:ext cx="8229600" cy="971544"/>
          </a:xfrm>
        </p:spPr>
        <p:txBody>
          <a:bodyPr>
            <a:normAutofit/>
          </a:bodyPr>
          <a:lstStyle/>
          <a:p>
            <a:r>
              <a:rPr lang="es-ES" sz="2400" dirty="0" smtClean="0">
                <a:solidFill>
                  <a:schemeClr val="bg1"/>
                </a:solidFill>
                <a:latin typeface="Arial Black" pitchFamily="34" charset="0"/>
              </a:rPr>
              <a:t>Es decir cuántas muestras se toman por segundo.</a:t>
            </a:r>
          </a:p>
          <a:p>
            <a:endParaRPr lang="es-ES_tradnl" dirty="0"/>
          </a:p>
        </p:txBody>
      </p:sp>
      <p:pic>
        <p:nvPicPr>
          <p:cNvPr id="10244" name="Picture 4" descr="http://www.cdcentro.com.ar/contacto_clip_image011.gif"/>
          <p:cNvPicPr>
            <a:picLocks noChangeAspect="1" noChangeArrowheads="1"/>
          </p:cNvPicPr>
          <p:nvPr/>
        </p:nvPicPr>
        <p:blipFill>
          <a:blip r:embed="rId2" cstate="print"/>
          <a:srcRect/>
          <a:stretch>
            <a:fillRect/>
          </a:stretch>
        </p:blipFill>
        <p:spPr bwMode="auto">
          <a:xfrm>
            <a:off x="323528" y="3789040"/>
            <a:ext cx="4725764" cy="2592288"/>
          </a:xfrm>
          <a:prstGeom prst="rect">
            <a:avLst/>
          </a:prstGeom>
          <a:noFill/>
        </p:spPr>
      </p:pic>
      <p:sp>
        <p:nvSpPr>
          <p:cNvPr id="8" name="7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9" name="8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rmAutofit/>
          </a:bodyPr>
          <a:lstStyle/>
          <a:p>
            <a:r>
              <a:rPr lang="es-ES"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Referencia Relativa</a:t>
            </a:r>
          </a:p>
        </p:txBody>
      </p:sp>
      <p:sp>
        <p:nvSpPr>
          <p:cNvPr id="3" name="2 Marcador de contenido"/>
          <p:cNvSpPr>
            <a:spLocks noGrp="1"/>
          </p:cNvSpPr>
          <p:nvPr>
            <p:ph idx="1"/>
          </p:nvPr>
        </p:nvSpPr>
        <p:spPr>
          <a:xfrm>
            <a:off x="467544" y="1124744"/>
            <a:ext cx="8229600" cy="4525963"/>
          </a:xfrm>
        </p:spPr>
        <p:txBody>
          <a:bodyPr/>
          <a:lstStyle/>
          <a:p>
            <a:pPr algn="ctr">
              <a:buNone/>
            </a:pPr>
            <a:r>
              <a:rPr lang="es-ES" sz="2400" dirty="0" smtClean="0">
                <a:solidFill>
                  <a:schemeClr val="bg1"/>
                </a:solidFill>
                <a:latin typeface="Arial Black" pitchFamily="34" charset="0"/>
              </a:rPr>
              <a:t>Es el tipo de referencia que emplea Excel por defecto. Para trabajar con referencias absolutas se debe especificar escribiendo el signo $ delante de la letra de la columna y del número de fila. Por ejemplo $A$3 se refiere exclusivamente a la celda A3</a:t>
            </a:r>
            <a:r>
              <a:rPr lang="es-ES" dirty="0" smtClean="0">
                <a:latin typeface="Agency FB" pitchFamily="34" charset="0"/>
              </a:rPr>
              <a:t>.</a:t>
            </a:r>
          </a:p>
          <a:p>
            <a:pPr>
              <a:buNone/>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2843808" y="3789040"/>
            <a:ext cx="3447659" cy="2143140"/>
          </a:xfrm>
          <a:prstGeom prst="rect">
            <a:avLst/>
          </a:prstGeom>
          <a:noFill/>
          <a:ln w="9525">
            <a:noFill/>
            <a:miter lim="800000"/>
            <a:headEnd/>
            <a:tailEnd/>
          </a:ln>
          <a:effectLst/>
        </p:spPr>
      </p:pic>
      <p:sp>
        <p:nvSpPr>
          <p:cNvPr id="5" name="4 Rectángulo"/>
          <p:cNvSpPr/>
          <p:nvPr/>
        </p:nvSpPr>
        <p:spPr>
          <a:xfrm>
            <a:off x="0" y="6396335"/>
            <a:ext cx="9144000" cy="461665"/>
          </a:xfrm>
          <a:prstGeom prst="rect">
            <a:avLst/>
          </a:prstGeom>
        </p:spPr>
        <p:txBody>
          <a:bodyPr wrap="square">
            <a:spAutoFit/>
          </a:bodyPr>
          <a:lstStyle/>
          <a:p>
            <a:pPr algn="r">
              <a:buNone/>
            </a:pPr>
            <a:r>
              <a:rPr lang="es-ES" sz="1200" dirty="0" smtClean="0">
                <a:solidFill>
                  <a:schemeClr val="bg1"/>
                </a:solidFill>
                <a:latin typeface="Arial" pitchFamily="34" charset="0"/>
                <a:cs typeface="Arial" pitchFamily="34" charset="0"/>
              </a:rPr>
              <a:t>Alexandra (2011, 15 de Marzo). Que es una referencia absoluta y relativa en Excel . Recuperado de http://www.alegsa.com.ar/Diccionario/C/15738.php</a:t>
            </a:r>
            <a:endParaRPr lang="es-ES" sz="1200" dirty="0">
              <a:solidFill>
                <a:schemeClr val="bg1"/>
              </a:solidFill>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954766"/>
          </a:xfrm>
        </p:spPr>
        <p:txBody>
          <a:bodyPr>
            <a:normAutofit/>
          </a:bodyPr>
          <a:lstStyle/>
          <a:p>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reloj del sistema : </a:t>
            </a:r>
          </a:p>
          <a:p>
            <a:pPr>
              <a:buNone/>
            </a:pPr>
            <a:endPar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ndParaRPr>
          </a:p>
          <a:p>
            <a:r>
              <a:rPr lang="es-ES_tradnl" sz="2400" dirty="0" smtClean="0">
                <a:solidFill>
                  <a:schemeClr val="bg1"/>
                </a:solidFill>
                <a:latin typeface="Arial Black" pitchFamily="34" charset="0"/>
              </a:rPr>
              <a:t>pequeño circuito de cristal de cuarzo para controlar el tiempo de todas las operaciones de la computadora</a:t>
            </a:r>
            <a:endParaRPr lang="es-ES_tradnl" sz="2400" dirty="0">
              <a:solidFill>
                <a:schemeClr val="bg1"/>
              </a:solidFill>
              <a:latin typeface="Arial Black" pitchFamily="34" charset="0"/>
            </a:endParaRPr>
          </a:p>
        </p:txBody>
      </p:sp>
      <p:pic>
        <p:nvPicPr>
          <p:cNvPr id="9218" name="Picture 2" descr="http://www.monografias.com/trabajos55/manual-basico-de-computacion/Image12277.gif"/>
          <p:cNvPicPr>
            <a:picLocks noChangeAspect="1" noChangeArrowheads="1"/>
          </p:cNvPicPr>
          <p:nvPr/>
        </p:nvPicPr>
        <p:blipFill>
          <a:blip r:embed="rId2" cstate="print"/>
          <a:srcRect/>
          <a:stretch>
            <a:fillRect/>
          </a:stretch>
        </p:blipFill>
        <p:spPr bwMode="auto">
          <a:xfrm>
            <a:off x="251520" y="3284984"/>
            <a:ext cx="4112262" cy="3240360"/>
          </a:xfrm>
          <a:prstGeom prst="rect">
            <a:avLst/>
          </a:prstGeom>
          <a:noFill/>
        </p:spPr>
      </p:pic>
      <p:sp>
        <p:nvSpPr>
          <p:cNvPr id="4" name="3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5" name="4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spacelayoutsupport.com/myspace-backgrounds/images/black-grunge.jpg"/>
          <p:cNvPicPr>
            <a:picLocks noChangeAspect="1" noChangeArrowheads="1"/>
          </p:cNvPicPr>
          <p:nvPr/>
        </p:nvPicPr>
        <p:blipFill>
          <a:blip r:embed="rId2" cstate="print"/>
          <a:srcRect/>
          <a:stretch>
            <a:fillRect/>
          </a:stretch>
        </p:blipFill>
        <p:spPr bwMode="auto">
          <a:xfrm>
            <a:off x="0" y="-342800"/>
            <a:ext cx="9144000" cy="7200800"/>
          </a:xfrm>
          <a:prstGeom prst="rect">
            <a:avLst/>
          </a:prstGeom>
          <a:noFill/>
        </p:spPr>
      </p:pic>
      <p:sp>
        <p:nvSpPr>
          <p:cNvPr id="3" name="2 Marcador de contenido"/>
          <p:cNvSpPr txBox="1">
            <a:spLocks/>
          </p:cNvSpPr>
          <p:nvPr/>
        </p:nvSpPr>
        <p:spPr>
          <a:xfrm>
            <a:off x="899592" y="2204864"/>
            <a:ext cx="7467600" cy="971544"/>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2600" dirty="0" smtClean="0">
                <a:solidFill>
                  <a:schemeClr val="bg1"/>
                </a:solidFill>
                <a:latin typeface="Arial Black" pitchFamily="34" charset="0"/>
              </a:rPr>
              <a:t>Copia sólo los archivos que han cambiado desde el último </a:t>
            </a:r>
            <a:r>
              <a:rPr lang="es-ES_tradnl" sz="2600" dirty="0" err="1" smtClean="0">
                <a:solidFill>
                  <a:schemeClr val="bg1"/>
                </a:solidFill>
                <a:latin typeface="Arial Black" pitchFamily="34" charset="0"/>
              </a:rPr>
              <a:t>backup</a:t>
            </a:r>
            <a:r>
              <a:rPr lang="es-ES_tradnl" sz="2600" dirty="0" smtClean="0">
                <a:solidFill>
                  <a:schemeClr val="bg1"/>
                </a:solidFill>
                <a:latin typeface="Arial Black" pitchFamily="34" charset="0"/>
              </a:rPr>
              <a:t> </a:t>
            </a:r>
          </a:p>
        </p:txBody>
      </p:sp>
      <p:sp>
        <p:nvSpPr>
          <p:cNvPr id="4" name="3 Rectángulo"/>
          <p:cNvSpPr/>
          <p:nvPr/>
        </p:nvSpPr>
        <p:spPr>
          <a:xfrm rot="20855432">
            <a:off x="253365" y="623212"/>
            <a:ext cx="7485639"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Backup diferencial</a:t>
            </a:r>
          </a:p>
        </p:txBody>
      </p:sp>
      <p:pic>
        <p:nvPicPr>
          <p:cNvPr id="5" name="4 Imagen" descr="servidores 2.jpg"/>
          <p:cNvPicPr>
            <a:picLocks noChangeAspect="1"/>
          </p:cNvPicPr>
          <p:nvPr/>
        </p:nvPicPr>
        <p:blipFill>
          <a:blip r:embed="rId3" cstate="print"/>
          <a:stretch>
            <a:fillRect/>
          </a:stretch>
        </p:blipFill>
        <p:spPr>
          <a:xfrm>
            <a:off x="395536" y="3429000"/>
            <a:ext cx="3173384" cy="3072413"/>
          </a:xfrm>
          <a:prstGeom prst="rect">
            <a:avLst/>
          </a:prstGeom>
        </p:spPr>
      </p:pic>
      <p:sp>
        <p:nvSpPr>
          <p:cNvPr id="6" name="5 Nube"/>
          <p:cNvSpPr/>
          <p:nvPr/>
        </p:nvSpPr>
        <p:spPr>
          <a:xfrm>
            <a:off x="6300192" y="5589240"/>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6804248" y="5949280"/>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19371">
            <a:off x="395536" y="476672"/>
            <a:ext cx="8229600" cy="1143000"/>
          </a:xfrm>
        </p:spPr>
        <p:txBody>
          <a:bodyPr>
            <a:normAutofit/>
          </a:bodyPr>
          <a:lstStyle/>
          <a:p>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Retroalimentación</a:t>
            </a:r>
            <a:endParaRPr lang="es-ES_tradnl" sz="43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467544" y="1916832"/>
            <a:ext cx="8229600" cy="2188840"/>
          </a:xfrm>
        </p:spPr>
        <p:txBody>
          <a:bodyPr>
            <a:normAutofit/>
          </a:bodyPr>
          <a:lstStyle/>
          <a:p>
            <a:r>
              <a:rPr lang="es-ES_tradnl" sz="2400" dirty="0" smtClean="0">
                <a:solidFill>
                  <a:schemeClr val="bg1"/>
                </a:solidFill>
                <a:latin typeface="Arial Black" pitchFamily="34" charset="0"/>
              </a:rPr>
              <a:t> Es el output que una vez evaluado vuelve a ingresarse para obtener otra clase de transformación.</a:t>
            </a:r>
            <a:endParaRPr lang="es-ES_tradnl" sz="2400" dirty="0">
              <a:solidFill>
                <a:schemeClr val="bg1"/>
              </a:solidFill>
              <a:latin typeface="Arial Black" pitchFamily="34" charset="0"/>
            </a:endParaRPr>
          </a:p>
        </p:txBody>
      </p:sp>
      <p:pic>
        <p:nvPicPr>
          <p:cNvPr id="4" name="3 Imagen" descr="abuelita.jpg"/>
          <p:cNvPicPr>
            <a:picLocks noChangeAspect="1"/>
          </p:cNvPicPr>
          <p:nvPr/>
        </p:nvPicPr>
        <p:blipFill>
          <a:blip r:embed="rId2" cstate="print"/>
          <a:stretch>
            <a:fillRect/>
          </a:stretch>
        </p:blipFill>
        <p:spPr>
          <a:xfrm>
            <a:off x="611560" y="3501008"/>
            <a:ext cx="4392540" cy="3081334"/>
          </a:xfrm>
          <a:prstGeom prst="rect">
            <a:avLst/>
          </a:prstGeom>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40418">
            <a:off x="1728199" y="172932"/>
            <a:ext cx="4627972" cy="1143000"/>
          </a:xfrm>
        </p:spPr>
        <p:txBody>
          <a:bodyPr>
            <a:normAutofit/>
          </a:bodyPr>
          <a:lstStyle/>
          <a:p>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Seguridad </a:t>
            </a:r>
            <a:endParaRPr lang="es-ES_tradnl" sz="43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683568" y="1268760"/>
            <a:ext cx="8229600" cy="4525963"/>
          </a:xfrm>
        </p:spPr>
        <p:txBody>
          <a:bodyPr>
            <a:normAutofit/>
          </a:bodyPr>
          <a:lstStyle/>
          <a:p>
            <a:pPr algn="ctr">
              <a:buNone/>
            </a:pPr>
            <a:r>
              <a:rPr lang="es-ES_tradnl" sz="2400" dirty="0" smtClean="0">
                <a:solidFill>
                  <a:schemeClr val="bg1"/>
                </a:solidFill>
                <a:latin typeface="Arial Black" pitchFamily="34" charset="0"/>
              </a:rPr>
              <a:t>Hoy en día mas y mas gente confía en las computadoras para crear guardar y manejar información critica. Se necesita protección por contraseña, seguridad, biometría y acceso autorizado.</a:t>
            </a:r>
            <a:endParaRPr lang="es-ES_tradnl" sz="2400" dirty="0">
              <a:solidFill>
                <a:schemeClr val="bg1"/>
              </a:solidFill>
              <a:latin typeface="Arial Black" pitchFamily="34" charset="0"/>
            </a:endParaRPr>
          </a:p>
        </p:txBody>
      </p:sp>
      <p:sp>
        <p:nvSpPr>
          <p:cNvPr id="4" name="3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7170" name="Picture 2" descr="http://4.bp.blogspot.com/-F04i7MFyjN4/TVVSyYXjYsI/AAAAAAAAACU/_F7MTq7orhs/s1600/firewall-y-seguridad-informatica%255B1%255D.png"/>
          <p:cNvPicPr>
            <a:picLocks noChangeAspect="1" noChangeArrowheads="1"/>
          </p:cNvPicPr>
          <p:nvPr/>
        </p:nvPicPr>
        <p:blipFill>
          <a:blip r:embed="rId2" cstate="print"/>
          <a:srcRect/>
          <a:stretch>
            <a:fillRect/>
          </a:stretch>
        </p:blipFill>
        <p:spPr bwMode="auto">
          <a:xfrm>
            <a:off x="0" y="2924944"/>
            <a:ext cx="4572000" cy="4572000"/>
          </a:xfrm>
          <a:prstGeom prst="rect">
            <a:avLst/>
          </a:prstGeom>
          <a:noFill/>
        </p:spPr>
      </p:pic>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229600" cy="1143000"/>
          </a:xfrm>
        </p:spPr>
        <p:txBody>
          <a:bodyPr>
            <a:normAutofit/>
          </a:bodyPr>
          <a:lstStyle/>
          <a:p>
            <a:r>
              <a:rPr lang="es-ES"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Servidor Proxy</a:t>
            </a:r>
          </a:p>
        </p:txBody>
      </p:sp>
      <p:sp>
        <p:nvSpPr>
          <p:cNvPr id="3" name="2 Marcador de contenido"/>
          <p:cNvSpPr>
            <a:spLocks noGrp="1"/>
          </p:cNvSpPr>
          <p:nvPr>
            <p:ph idx="1"/>
          </p:nvPr>
        </p:nvSpPr>
        <p:spPr>
          <a:xfrm>
            <a:off x="611560" y="1052736"/>
            <a:ext cx="8229600" cy="4525963"/>
          </a:xfrm>
        </p:spPr>
        <p:txBody>
          <a:bodyPr>
            <a:normAutofit/>
          </a:bodyPr>
          <a:lstStyle/>
          <a:p>
            <a:pPr algn="ctr">
              <a:buNone/>
            </a:pPr>
            <a:r>
              <a:rPr lang="es-ES" sz="2000" dirty="0" smtClean="0">
                <a:solidFill>
                  <a:schemeClr val="bg1"/>
                </a:solidFill>
                <a:latin typeface="Arial Black" pitchFamily="34" charset="0"/>
              </a:rPr>
              <a:t>Un servidor proxy es un equipo que actúa de intermediario entre un explorador web (como Internet Explorer) e Internet. Los servidores proxy ayudan a mejorar el rendimiento en Internet ya que almacenan una copia de las páginas web más utilizadas.</a:t>
            </a:r>
          </a:p>
        </p:txBody>
      </p:sp>
      <p:sp>
        <p:nvSpPr>
          <p:cNvPr id="4" name="3 Rectángulo"/>
          <p:cNvSpPr/>
          <p:nvPr/>
        </p:nvSpPr>
        <p:spPr>
          <a:xfrm>
            <a:off x="539552" y="6267069"/>
            <a:ext cx="8604448" cy="590931"/>
          </a:xfrm>
          <a:prstGeom prst="rect">
            <a:avLst/>
          </a:prstGeom>
        </p:spPr>
        <p:txBody>
          <a:bodyPr wrap="square">
            <a:spAutoFit/>
          </a:bodyPr>
          <a:lstStyle/>
          <a:p>
            <a:pPr algn="r">
              <a:lnSpc>
                <a:spcPct val="90000"/>
              </a:lnSpc>
            </a:pPr>
            <a:r>
              <a:rPr lang="es-ES" dirty="0" smtClean="0">
                <a:solidFill>
                  <a:schemeClr val="bg1"/>
                </a:solidFill>
              </a:rPr>
              <a:t>Microsoft (s.f) Recuperado de: http://windows.microsoft.com/es-MX/windows-vista/What-is-a-proxy-server</a:t>
            </a:r>
            <a:endParaRPr lang="es-ES"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2555776" y="2996952"/>
            <a:ext cx="4600575" cy="3228975"/>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21306069">
            <a:off x="395536" y="548680"/>
            <a:ext cx="8229600" cy="1143000"/>
          </a:xfrm>
        </p:spPr>
        <p:txBody>
          <a:bodyPr>
            <a:normAutofit fontScale="90000"/>
          </a:bodyPr>
          <a:lstStyle/>
          <a:p>
            <a:r>
              <a:rPr lang="es-ES_tradnl" dirty="0" smtClean="0"/>
              <a:t> </a:t>
            </a: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sistema de codificación de siete bits ASCII</a:t>
            </a:r>
            <a:endParaRPr lang="es-ES_trad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2" name="1 Marcador de contenido"/>
          <p:cNvSpPr>
            <a:spLocks noGrp="1"/>
          </p:cNvSpPr>
          <p:nvPr>
            <p:ph idx="1"/>
          </p:nvPr>
        </p:nvSpPr>
        <p:spPr>
          <a:xfrm>
            <a:off x="467544" y="2060848"/>
            <a:ext cx="8229600" cy="2609131"/>
          </a:xfrm>
        </p:spPr>
        <p:txBody>
          <a:bodyPr/>
          <a:lstStyle/>
          <a:p>
            <a:r>
              <a:rPr lang="es-ES_tradnl" sz="2400" dirty="0" smtClean="0">
                <a:solidFill>
                  <a:schemeClr val="bg1"/>
                </a:solidFill>
                <a:latin typeface="Arial Black" pitchFamily="34" charset="0"/>
              </a:rPr>
              <a:t>(Código Estándar Norteamericano para Intercambio de Información; se pronuncia “</a:t>
            </a:r>
            <a:r>
              <a:rPr lang="es-ES_tradnl" sz="2400" dirty="0" err="1" smtClean="0">
                <a:solidFill>
                  <a:schemeClr val="bg1"/>
                </a:solidFill>
                <a:latin typeface="Arial Black" pitchFamily="34" charset="0"/>
              </a:rPr>
              <a:t>aski</a:t>
            </a:r>
            <a:r>
              <a:rPr lang="es-ES_tradnl" sz="2400" dirty="0" smtClean="0">
                <a:solidFill>
                  <a:schemeClr val="bg1"/>
                </a:solidFill>
                <a:latin typeface="Arial Black" pitchFamily="34" charset="0"/>
              </a:rPr>
              <a:t>”) es el sistema de codificación más difundido para PCs y comunicación de datos</a:t>
            </a:r>
            <a:r>
              <a:rPr lang="es-ES_tradnl" dirty="0" smtClean="0"/>
              <a:t>.</a:t>
            </a:r>
            <a:endParaRPr lang="es-ES_tradnl" dirty="0"/>
          </a:p>
        </p:txBody>
      </p:sp>
      <p:sp>
        <p:nvSpPr>
          <p:cNvPr id="4" name="3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6146" name="Picture 2" descr="http://jotavega.files.wordpress.com/2008/10/codigo_ascii.gif?w=595&amp;h=391"/>
          <p:cNvPicPr>
            <a:picLocks noChangeAspect="1" noChangeArrowheads="1"/>
          </p:cNvPicPr>
          <p:nvPr/>
        </p:nvPicPr>
        <p:blipFill>
          <a:blip r:embed="rId2" cstate="print"/>
          <a:srcRect/>
          <a:stretch>
            <a:fillRect/>
          </a:stretch>
        </p:blipFill>
        <p:spPr bwMode="auto">
          <a:xfrm>
            <a:off x="251520" y="3717032"/>
            <a:ext cx="4536504" cy="2981132"/>
          </a:xfrm>
          <a:prstGeom prst="rect">
            <a:avLst/>
          </a:prstGeom>
          <a:noFill/>
        </p:spPr>
      </p:pic>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14579">
            <a:off x="395536" y="620688"/>
            <a:ext cx="8229600" cy="1143000"/>
          </a:xfrm>
        </p:spPr>
        <p:txBody>
          <a:bodyPr>
            <a:noAutofit/>
          </a:bodyPr>
          <a:lstStyle/>
          <a:p>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Sistemas de información</a:t>
            </a:r>
            <a:endParaRPr lang="es-ES_tradnl" sz="43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395536" y="2420888"/>
            <a:ext cx="8229600" cy="4093915"/>
          </a:xfrm>
        </p:spPr>
        <p:txBody>
          <a:bodyPr>
            <a:normAutofit/>
          </a:bodyPr>
          <a:lstStyle/>
          <a:p>
            <a:r>
              <a:rPr lang="es-ES_tradnl" sz="2400" dirty="0" smtClean="0">
                <a:solidFill>
                  <a:schemeClr val="bg1"/>
                </a:solidFill>
                <a:latin typeface="Arial Black" pitchFamily="34" charset="0"/>
              </a:rPr>
              <a:t>Conjunto de componentes relacionados que trabajan para recolectar, producir, almacenar y diseminar información. </a:t>
            </a:r>
            <a:endParaRPr lang="es-ES_tradnl" sz="2400" dirty="0">
              <a:solidFill>
                <a:schemeClr val="bg1"/>
              </a:solidFill>
              <a:latin typeface="Arial Black" pitchFamily="34" charset="0"/>
            </a:endParaRPr>
          </a:p>
        </p:txBody>
      </p:sp>
      <p:pic>
        <p:nvPicPr>
          <p:cNvPr id="4" name="3 Imagen" descr="sistema_computo.jpg"/>
          <p:cNvPicPr>
            <a:picLocks noChangeAspect="1"/>
          </p:cNvPicPr>
          <p:nvPr/>
        </p:nvPicPr>
        <p:blipFill>
          <a:blip r:embed="rId2" cstate="print"/>
          <a:stretch>
            <a:fillRect/>
          </a:stretch>
        </p:blipFill>
        <p:spPr>
          <a:xfrm>
            <a:off x="467544" y="3645024"/>
            <a:ext cx="3817553" cy="2886070"/>
          </a:xfrm>
          <a:prstGeom prst="rect">
            <a:avLst/>
          </a:prstGeom>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sniffer</a:t>
            </a:r>
          </a:p>
        </p:txBody>
      </p:sp>
      <p:sp>
        <p:nvSpPr>
          <p:cNvPr id="3" name="2 Marcador de contenido"/>
          <p:cNvSpPr>
            <a:spLocks noGrp="1"/>
          </p:cNvSpPr>
          <p:nvPr>
            <p:ph idx="1"/>
          </p:nvPr>
        </p:nvSpPr>
        <p:spPr/>
        <p:txBody>
          <a:bodyPr>
            <a:normAutofit/>
          </a:bodyPr>
          <a:lstStyle/>
          <a:p>
            <a:pPr algn="ctr">
              <a:buNone/>
            </a:pPr>
            <a:r>
              <a:rPr lang="es-ES" sz="2600" dirty="0" smtClean="0">
                <a:solidFill>
                  <a:schemeClr val="bg1"/>
                </a:solidFill>
                <a:latin typeface="Arial Black" pitchFamily="34" charset="0"/>
              </a:rPr>
              <a:t> Un Sniffer es un programa que captura datos dentro de una red de cómputo; es utilizado por los hackers para obtener nombres de usuarios y contraseñas.</a:t>
            </a:r>
            <a:endParaRPr lang="es-ES" dirty="0" smtClean="0"/>
          </a:p>
          <a:p>
            <a:endParaRPr lang="es-ES" dirty="0"/>
          </a:p>
        </p:txBody>
      </p:sp>
      <p:pic>
        <p:nvPicPr>
          <p:cNvPr id="9218" name="Picture 2"/>
          <p:cNvPicPr>
            <a:picLocks noChangeAspect="1" noChangeArrowheads="1"/>
          </p:cNvPicPr>
          <p:nvPr/>
        </p:nvPicPr>
        <p:blipFill>
          <a:blip r:embed="rId2" cstate="print"/>
          <a:srcRect/>
          <a:stretch>
            <a:fillRect/>
          </a:stretch>
        </p:blipFill>
        <p:spPr bwMode="auto">
          <a:xfrm>
            <a:off x="251521" y="3426256"/>
            <a:ext cx="4176464" cy="3204309"/>
          </a:xfrm>
          <a:prstGeom prst="rect">
            <a:avLst/>
          </a:prstGeom>
          <a:noFill/>
          <a:ln w="9525">
            <a:noFill/>
            <a:miter lim="800000"/>
            <a:headEnd/>
            <a:tailEnd/>
          </a:ln>
        </p:spPr>
      </p:pic>
      <p:sp>
        <p:nvSpPr>
          <p:cNvPr id="5" name="4 Rectángulo"/>
          <p:cNvSpPr/>
          <p:nvPr/>
        </p:nvSpPr>
        <p:spPr>
          <a:xfrm>
            <a:off x="4572000" y="5990070"/>
            <a:ext cx="4572000" cy="867930"/>
          </a:xfrm>
          <a:prstGeom prst="rect">
            <a:avLst/>
          </a:prstGeom>
        </p:spPr>
        <p:txBody>
          <a:bodyPr>
            <a:spAutoFit/>
          </a:bodyPr>
          <a:lstStyle/>
          <a:p>
            <a:pPr algn="r">
              <a:lnSpc>
                <a:spcPct val="90000"/>
              </a:lnSpc>
            </a:pPr>
            <a:r>
              <a:rPr lang="es-ES" sz="2000" dirty="0" smtClean="0">
                <a:solidFill>
                  <a:schemeClr val="bg1"/>
                </a:solidFill>
              </a:rPr>
              <a:t>P. Aguilar (07/03/2006) recuperado de: </a:t>
            </a:r>
            <a:r>
              <a:rPr lang="es-ES" dirty="0" smtClean="0">
                <a:solidFill>
                  <a:schemeClr val="bg1"/>
                </a:solidFill>
              </a:rPr>
              <a:t>http://www.alambre.info/2004/07/19/que-es-un-sniffer/</a:t>
            </a:r>
            <a:endParaRPr lang="es-ES" dirty="0">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002964">
            <a:off x="-431704" y="387020"/>
            <a:ext cx="8229600" cy="1143000"/>
          </a:xfrm>
        </p:spPr>
        <p:txBody>
          <a:bodyPr>
            <a:normAutofit/>
          </a:bodyPr>
          <a:lstStyle/>
          <a:p>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Software</a:t>
            </a:r>
            <a:endParaRPr lang="es-ES_tradnl" sz="43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539552" y="1916832"/>
            <a:ext cx="8229600" cy="4525963"/>
          </a:xfrm>
        </p:spPr>
        <p:txBody>
          <a:bodyPr>
            <a:normAutofit/>
          </a:bodyPr>
          <a:lstStyle/>
          <a:p>
            <a:pPr>
              <a:buNone/>
            </a:pPr>
            <a:r>
              <a:rPr lang="es-ES_tradnl" sz="2400" dirty="0" smtClean="0">
                <a:solidFill>
                  <a:schemeClr val="bg1"/>
                </a:solidFill>
                <a:latin typeface="Arial Black" pitchFamily="34" charset="0"/>
              </a:rPr>
              <a:t>son los conjuntos de instrucciones que dirigen el procesamiento. </a:t>
            </a:r>
            <a:endParaRPr lang="es-ES_tradnl" sz="2400" dirty="0">
              <a:solidFill>
                <a:schemeClr val="bg1"/>
              </a:solidFill>
              <a:latin typeface="Arial Black" pitchFamily="34" charset="0"/>
            </a:endParaRPr>
          </a:p>
        </p:txBody>
      </p:sp>
      <p:pic>
        <p:nvPicPr>
          <p:cNvPr id="4" name="3 Imagen" descr="software-logo.png"/>
          <p:cNvPicPr>
            <a:picLocks noChangeAspect="1"/>
          </p:cNvPicPr>
          <p:nvPr/>
        </p:nvPicPr>
        <p:blipFill>
          <a:blip r:embed="rId2" cstate="print"/>
          <a:stretch>
            <a:fillRect/>
          </a:stretch>
        </p:blipFill>
        <p:spPr>
          <a:xfrm>
            <a:off x="2195736" y="2924944"/>
            <a:ext cx="3745979" cy="3568204"/>
          </a:xfrm>
          <a:prstGeom prst="rect">
            <a:avLst/>
          </a:prstGeom>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spam</a:t>
            </a:r>
          </a:p>
        </p:txBody>
      </p:sp>
      <p:sp>
        <p:nvSpPr>
          <p:cNvPr id="3" name="2 Marcador de contenido"/>
          <p:cNvSpPr>
            <a:spLocks noGrp="1"/>
          </p:cNvSpPr>
          <p:nvPr>
            <p:ph idx="1"/>
          </p:nvPr>
        </p:nvSpPr>
        <p:spPr/>
        <p:txBody>
          <a:bodyPr>
            <a:normAutofit/>
          </a:bodyPr>
          <a:lstStyle/>
          <a:p>
            <a:pPr algn="ctr">
              <a:buNone/>
            </a:pPr>
            <a:r>
              <a:rPr lang="es-ES" sz="2400" dirty="0" smtClean="0">
                <a:solidFill>
                  <a:schemeClr val="bg1"/>
                </a:solidFill>
                <a:latin typeface="Arial Black" pitchFamily="34" charset="0"/>
              </a:rPr>
              <a:t>El </a:t>
            </a:r>
            <a:r>
              <a:rPr lang="es-ES" sz="2400" dirty="0" err="1" smtClean="0">
                <a:solidFill>
                  <a:schemeClr val="bg1"/>
                </a:solidFill>
                <a:latin typeface="Arial Black" pitchFamily="34" charset="0"/>
              </a:rPr>
              <a:t>Spam</a:t>
            </a:r>
            <a:r>
              <a:rPr lang="es-ES" sz="2400" dirty="0" smtClean="0">
                <a:solidFill>
                  <a:schemeClr val="bg1"/>
                </a:solidFill>
                <a:latin typeface="Arial Black" pitchFamily="34" charset="0"/>
              </a:rPr>
              <a:t>, en palabras simples, es todo e-mail no deseado (o no solicitado) que recibimos en nuestras cuentas de correo.</a:t>
            </a:r>
          </a:p>
        </p:txBody>
      </p:sp>
      <p:sp>
        <p:nvSpPr>
          <p:cNvPr id="4" name="3 Rectángulo"/>
          <p:cNvSpPr/>
          <p:nvPr/>
        </p:nvSpPr>
        <p:spPr>
          <a:xfrm>
            <a:off x="251520" y="6211669"/>
            <a:ext cx="8892480" cy="646331"/>
          </a:xfrm>
          <a:prstGeom prst="rect">
            <a:avLst/>
          </a:prstGeom>
        </p:spPr>
        <p:txBody>
          <a:bodyPr wrap="square">
            <a:spAutoFit/>
          </a:bodyPr>
          <a:lstStyle/>
          <a:p>
            <a:pPr algn="r"/>
            <a:r>
              <a:rPr lang="es-ES" dirty="0" smtClean="0">
                <a:solidFill>
                  <a:schemeClr val="bg1"/>
                </a:solidFill>
              </a:rPr>
              <a:t>M. Cerón, “¿Qué es el </a:t>
            </a:r>
            <a:r>
              <a:rPr lang="es-ES" dirty="0" err="1" smtClean="0">
                <a:solidFill>
                  <a:schemeClr val="bg1"/>
                </a:solidFill>
              </a:rPr>
              <a:t>spam</a:t>
            </a:r>
            <a:r>
              <a:rPr lang="es-ES" dirty="0" smtClean="0">
                <a:solidFill>
                  <a:schemeClr val="bg1"/>
                </a:solidFill>
              </a:rPr>
              <a:t> y como evitarlo?”, recuperado de: http://www.webtaller.com/maletin/articulos/que_es_el_spam_y_como_evitarlo.php</a:t>
            </a:r>
            <a:endParaRPr lang="es-ES" dirty="0">
              <a:solidFill>
                <a:schemeClr val="bg1"/>
              </a:solidFill>
            </a:endParaRPr>
          </a:p>
        </p:txBody>
      </p:sp>
      <p:pic>
        <p:nvPicPr>
          <p:cNvPr id="13314" name="Picture 2"/>
          <p:cNvPicPr>
            <a:picLocks noChangeAspect="1" noChangeArrowheads="1"/>
          </p:cNvPicPr>
          <p:nvPr/>
        </p:nvPicPr>
        <p:blipFill>
          <a:blip r:embed="rId2" cstate="print"/>
          <a:srcRect/>
          <a:stretch>
            <a:fillRect/>
          </a:stretch>
        </p:blipFill>
        <p:spPr bwMode="auto">
          <a:xfrm>
            <a:off x="2699792" y="2924944"/>
            <a:ext cx="3810000" cy="28575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1143000"/>
          </a:xfrm>
        </p:spPr>
        <p:txBody>
          <a:bodyPr>
            <a:normAutofit/>
          </a:bodyPr>
          <a:lstStyle/>
          <a:p>
            <a:r>
              <a:rPr lang="es-ES"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Técnicas de marketing</a:t>
            </a:r>
          </a:p>
        </p:txBody>
      </p:sp>
      <p:sp>
        <p:nvSpPr>
          <p:cNvPr id="3" name="2 Marcador de contenido"/>
          <p:cNvSpPr>
            <a:spLocks noGrp="1"/>
          </p:cNvSpPr>
          <p:nvPr>
            <p:ph idx="1"/>
          </p:nvPr>
        </p:nvSpPr>
        <p:spPr>
          <a:xfrm>
            <a:off x="395536" y="1340768"/>
            <a:ext cx="8229600" cy="4525963"/>
          </a:xfrm>
        </p:spPr>
        <p:txBody>
          <a:bodyPr>
            <a:normAutofit/>
          </a:bodyPr>
          <a:lstStyle/>
          <a:p>
            <a:pPr algn="just">
              <a:lnSpc>
                <a:spcPct val="80000"/>
              </a:lnSpc>
              <a:buNone/>
            </a:pPr>
            <a:r>
              <a:rPr lang="es-ES" dirty="0" smtClean="0"/>
              <a:t>    </a:t>
            </a:r>
            <a:r>
              <a:rPr lang="es-ES" sz="2600" dirty="0" smtClean="0">
                <a:solidFill>
                  <a:schemeClr val="bg1"/>
                </a:solidFill>
                <a:latin typeface="Arial Black" pitchFamily="34" charset="0"/>
              </a:rPr>
              <a:t>Un objetivo de marketing indica algo que debe lograrse. Un objetivo de marketing debe:</a:t>
            </a:r>
          </a:p>
          <a:p>
            <a:pPr algn="just">
              <a:lnSpc>
                <a:spcPct val="80000"/>
              </a:lnSpc>
            </a:pPr>
            <a:r>
              <a:rPr lang="es-ES" sz="2600" dirty="0" smtClean="0">
                <a:solidFill>
                  <a:schemeClr val="bg1"/>
                </a:solidFill>
                <a:latin typeface="Arial Black" pitchFamily="34" charset="0"/>
              </a:rPr>
              <a:t>Ser especifico</a:t>
            </a:r>
          </a:p>
          <a:p>
            <a:pPr algn="just">
              <a:lnSpc>
                <a:spcPct val="80000"/>
              </a:lnSpc>
            </a:pPr>
            <a:r>
              <a:rPr lang="es-ES" sz="2600" dirty="0" smtClean="0">
                <a:solidFill>
                  <a:schemeClr val="bg1"/>
                </a:solidFill>
                <a:latin typeface="Arial Black" pitchFamily="34" charset="0"/>
              </a:rPr>
              <a:t>Ser medible</a:t>
            </a:r>
          </a:p>
          <a:p>
            <a:pPr algn="just">
              <a:lnSpc>
                <a:spcPct val="80000"/>
              </a:lnSpc>
            </a:pPr>
            <a:r>
              <a:rPr lang="es-ES" sz="2600" dirty="0" smtClean="0">
                <a:solidFill>
                  <a:schemeClr val="bg1"/>
                </a:solidFill>
                <a:latin typeface="Arial Black" pitchFamily="34" charset="0"/>
              </a:rPr>
              <a:t>Referirse a un periodo de tiempo limitado</a:t>
            </a:r>
          </a:p>
          <a:p>
            <a:pPr algn="just">
              <a:lnSpc>
                <a:spcPct val="80000"/>
              </a:lnSpc>
            </a:pPr>
            <a:r>
              <a:rPr lang="es-ES" sz="2600" dirty="0" smtClean="0">
                <a:solidFill>
                  <a:schemeClr val="bg1"/>
                </a:solidFill>
                <a:latin typeface="Arial Black" pitchFamily="34" charset="0"/>
              </a:rPr>
              <a:t>Afectar el comportamiento del mercado objetivo.</a:t>
            </a:r>
          </a:p>
          <a:p>
            <a:pPr algn="just"/>
            <a:endParaRPr lang="es-ES" dirty="0"/>
          </a:p>
        </p:txBody>
      </p:sp>
      <p:pic>
        <p:nvPicPr>
          <p:cNvPr id="13314" name="Picture 2"/>
          <p:cNvPicPr>
            <a:picLocks noChangeAspect="1" noChangeArrowheads="1"/>
          </p:cNvPicPr>
          <p:nvPr/>
        </p:nvPicPr>
        <p:blipFill>
          <a:blip r:embed="rId2" cstate="print"/>
          <a:srcRect/>
          <a:stretch>
            <a:fillRect/>
          </a:stretch>
        </p:blipFill>
        <p:spPr bwMode="auto">
          <a:xfrm>
            <a:off x="5220072" y="4221088"/>
            <a:ext cx="2472900" cy="1687067"/>
          </a:xfrm>
          <a:prstGeom prst="rect">
            <a:avLst/>
          </a:prstGeom>
          <a:noFill/>
          <a:ln w="9525">
            <a:noFill/>
            <a:miter lim="800000"/>
            <a:headEnd/>
            <a:tailEnd/>
          </a:ln>
        </p:spPr>
      </p:pic>
      <p:sp>
        <p:nvSpPr>
          <p:cNvPr id="5" name="4 Rectángulo"/>
          <p:cNvSpPr/>
          <p:nvPr/>
        </p:nvSpPr>
        <p:spPr>
          <a:xfrm>
            <a:off x="251520" y="5949279"/>
            <a:ext cx="8892480" cy="757130"/>
          </a:xfrm>
          <a:prstGeom prst="rect">
            <a:avLst/>
          </a:prstGeom>
        </p:spPr>
        <p:txBody>
          <a:bodyPr wrap="square">
            <a:spAutoFit/>
          </a:bodyPr>
          <a:lstStyle/>
          <a:p>
            <a:pPr algn="r">
              <a:lnSpc>
                <a:spcPct val="80000"/>
              </a:lnSpc>
            </a:pPr>
            <a:r>
              <a:rPr lang="es-ES" dirty="0" smtClean="0">
                <a:solidFill>
                  <a:schemeClr val="bg1"/>
                </a:solidFill>
              </a:rPr>
              <a:t>A. Celeste </a:t>
            </a:r>
            <a:r>
              <a:rPr lang="es-ES" dirty="0" err="1" smtClean="0">
                <a:solidFill>
                  <a:schemeClr val="bg1"/>
                </a:solidFill>
              </a:rPr>
              <a:t>Brecciaroli</a:t>
            </a:r>
            <a:r>
              <a:rPr lang="es-ES" dirty="0" smtClean="0">
                <a:solidFill>
                  <a:schemeClr val="bg1"/>
                </a:solidFill>
              </a:rPr>
              <a:t>. Tema: técnicas de Marketing. Recuperado de:  http://www.monografias.com/trabajos29/tecnicas-marketing/tecnicas-marketing.shtml#objet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TELNET</a:t>
            </a:r>
          </a:p>
        </p:txBody>
      </p:sp>
      <p:sp>
        <p:nvSpPr>
          <p:cNvPr id="3" name="2 Marcador de contenido"/>
          <p:cNvSpPr>
            <a:spLocks noGrp="1"/>
          </p:cNvSpPr>
          <p:nvPr>
            <p:ph idx="1"/>
          </p:nvPr>
        </p:nvSpPr>
        <p:spPr/>
        <p:txBody>
          <a:bodyPr>
            <a:normAutofit/>
          </a:bodyPr>
          <a:lstStyle/>
          <a:p>
            <a:pPr algn="ctr">
              <a:buNone/>
            </a:pPr>
            <a:r>
              <a:rPr lang="es-ES" sz="2400" dirty="0" smtClean="0">
                <a:solidFill>
                  <a:schemeClr val="bg1"/>
                </a:solidFill>
                <a:latin typeface="Arial Black" pitchFamily="34" charset="0"/>
              </a:rPr>
              <a:t>Telnet es un protocolo de red, utilizado en Internet para acceder remotamente a una máquina o servidor</a:t>
            </a:r>
          </a:p>
        </p:txBody>
      </p:sp>
      <p:pic>
        <p:nvPicPr>
          <p:cNvPr id="11266" name="Picture 2"/>
          <p:cNvPicPr>
            <a:picLocks noChangeAspect="1" noChangeArrowheads="1"/>
          </p:cNvPicPr>
          <p:nvPr/>
        </p:nvPicPr>
        <p:blipFill>
          <a:blip r:embed="rId2" cstate="print"/>
          <a:srcRect/>
          <a:stretch>
            <a:fillRect/>
          </a:stretch>
        </p:blipFill>
        <p:spPr bwMode="auto">
          <a:xfrm>
            <a:off x="3059832" y="2924944"/>
            <a:ext cx="3376786" cy="3376786"/>
          </a:xfrm>
          <a:prstGeom prst="rect">
            <a:avLst/>
          </a:prstGeom>
          <a:noFill/>
          <a:ln w="9525">
            <a:noFill/>
            <a:miter lim="800000"/>
            <a:headEnd/>
            <a:tailEnd/>
          </a:ln>
        </p:spPr>
      </p:pic>
      <p:sp>
        <p:nvSpPr>
          <p:cNvPr id="5" name="4 Rectángulo"/>
          <p:cNvSpPr/>
          <p:nvPr/>
        </p:nvSpPr>
        <p:spPr>
          <a:xfrm>
            <a:off x="-180528" y="6267069"/>
            <a:ext cx="9324528" cy="590931"/>
          </a:xfrm>
          <a:prstGeom prst="rect">
            <a:avLst/>
          </a:prstGeom>
        </p:spPr>
        <p:txBody>
          <a:bodyPr wrap="square">
            <a:spAutoFit/>
          </a:bodyPr>
          <a:lstStyle/>
          <a:p>
            <a:pPr algn="r">
              <a:lnSpc>
                <a:spcPct val="90000"/>
              </a:lnSpc>
            </a:pPr>
            <a:r>
              <a:rPr lang="es-ES" dirty="0" smtClean="0">
                <a:solidFill>
                  <a:schemeClr val="bg1"/>
                </a:solidFill>
              </a:rPr>
              <a:t>M. Álvarez, recuperado de: http://www.desarrolloweb.com/articulos/telnet-ssh-protocolo-red.html</a:t>
            </a:r>
            <a:endParaRPr lang="es-E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2492896"/>
            <a:ext cx="7467600" cy="971544"/>
          </a:xfrm>
        </p:spPr>
        <p:txBody>
          <a:bodyPr>
            <a:noAutofit/>
          </a:bodyPr>
          <a:lstStyle/>
          <a:p>
            <a:pPr algn="ctr">
              <a:buNone/>
              <a:defRPr/>
            </a:pPr>
            <a:r>
              <a:rPr lang="es-ES_tradnl" sz="2600" dirty="0" smtClean="0">
                <a:solidFill>
                  <a:schemeClr val="bg1"/>
                </a:solidFill>
                <a:latin typeface="Arial Black" pitchFamily="34" charset="0"/>
              </a:rPr>
              <a:t>Copia sólo los archivos que han cambiado desde el último backup incremental. </a:t>
            </a:r>
            <a:endParaRPr lang="es-ES_tradnl" sz="2600" dirty="0">
              <a:solidFill>
                <a:schemeClr val="bg1"/>
              </a:solidFill>
              <a:latin typeface="Arial Black" pitchFamily="34" charset="0"/>
            </a:endParaRPr>
          </a:p>
        </p:txBody>
      </p:sp>
      <p:pic>
        <p:nvPicPr>
          <p:cNvPr id="4" name="3 Imagen" descr="servidores 3.jpg"/>
          <p:cNvPicPr>
            <a:picLocks noChangeAspect="1"/>
          </p:cNvPicPr>
          <p:nvPr/>
        </p:nvPicPr>
        <p:blipFill>
          <a:blip r:embed="rId2" cstate="print"/>
          <a:stretch>
            <a:fillRect/>
          </a:stretch>
        </p:blipFill>
        <p:spPr>
          <a:xfrm>
            <a:off x="1043608" y="4005064"/>
            <a:ext cx="3606999" cy="2500306"/>
          </a:xfrm>
          <a:prstGeom prst="rect">
            <a:avLst/>
          </a:prstGeom>
        </p:spPr>
      </p:pic>
      <p:sp>
        <p:nvSpPr>
          <p:cNvPr id="5" name="4 Rectángulo"/>
          <p:cNvSpPr/>
          <p:nvPr/>
        </p:nvSpPr>
        <p:spPr>
          <a:xfrm rot="20811736">
            <a:off x="-54486" y="830075"/>
            <a:ext cx="7989558"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Backup</a:t>
            </a:r>
            <a:r>
              <a:rPr lang="es-ES_tradnl"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avie" pitchFamily="82" charset="0"/>
              </a:rPr>
              <a:t> </a:t>
            </a:r>
            <a:r>
              <a:rPr lang="es-ES_tradnl" sz="4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incremental</a:t>
            </a:r>
          </a:p>
        </p:txBody>
      </p:sp>
      <p:sp>
        <p:nvSpPr>
          <p:cNvPr id="6" name="5 Nube"/>
          <p:cNvSpPr/>
          <p:nvPr/>
        </p:nvSpPr>
        <p:spPr>
          <a:xfrm>
            <a:off x="6300192" y="5589240"/>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7" name="6 CuadroTexto"/>
          <p:cNvSpPr txBox="1"/>
          <p:nvPr/>
        </p:nvSpPr>
        <p:spPr>
          <a:xfrm>
            <a:off x="6876256" y="5949280"/>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1274423">
            <a:off x="394318" y="428506"/>
            <a:ext cx="8294550" cy="4699355"/>
          </a:xfrm>
        </p:spPr>
        <p:txBody>
          <a:bodyPr>
            <a:normAutofit/>
          </a:bodyPr>
          <a:lstStyle/>
          <a:p>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rPr>
              <a:t>Tiempo de acceso a la memoria</a:t>
            </a:r>
            <a:r>
              <a:rPr lang="es-ES_tradnl" sz="3600" dirty="0" smtClean="0">
                <a:solidFill>
                  <a:schemeClr val="accent1"/>
                </a:solidFill>
              </a:rPr>
              <a:t>: </a:t>
            </a:r>
          </a:p>
          <a:p>
            <a:pPr>
              <a:buNone/>
            </a:pPr>
            <a:endParaRPr lang="es-ES_tradnl" sz="3600" dirty="0" smtClean="0">
              <a:solidFill>
                <a:schemeClr val="accent1"/>
              </a:solidFill>
            </a:endParaRPr>
          </a:p>
          <a:p>
            <a:pPr algn="ctr">
              <a:buNone/>
            </a:pPr>
            <a:r>
              <a:rPr lang="es-ES_tradnl" sz="2400" dirty="0" smtClean="0">
                <a:solidFill>
                  <a:schemeClr val="bg1"/>
                </a:solidFill>
                <a:latin typeface="Arial Black" pitchFamily="34" charset="0"/>
              </a:rPr>
              <a:t>cantidad de tiempo que le lleva al procesador leer os datos instrucciones e información de la memoria.</a:t>
            </a:r>
            <a:endParaRPr lang="es-ES_tradnl" sz="2400" dirty="0">
              <a:solidFill>
                <a:schemeClr val="bg1"/>
              </a:solidFill>
              <a:latin typeface="Arial Black" pitchFamily="34" charset="0"/>
            </a:endParaRPr>
          </a:p>
        </p:txBody>
      </p:sp>
      <p:sp>
        <p:nvSpPr>
          <p:cNvPr id="4" name="3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3074" name="Picture 2" descr="http://1.bp.blogspot.com/-MU0YmBEQ0Jk/TbXMiMWti4I/AAAAAAAAAEA/kLbH5ZGO8hw/s1600/memoria-ram.jpg"/>
          <p:cNvPicPr>
            <a:picLocks noChangeAspect="1" noChangeArrowheads="1"/>
          </p:cNvPicPr>
          <p:nvPr/>
        </p:nvPicPr>
        <p:blipFill>
          <a:blip r:embed="rId2" cstate="print"/>
          <a:srcRect/>
          <a:stretch>
            <a:fillRect/>
          </a:stretch>
        </p:blipFill>
        <p:spPr bwMode="auto">
          <a:xfrm>
            <a:off x="323528" y="3717032"/>
            <a:ext cx="4095750" cy="2895601"/>
          </a:xfrm>
          <a:prstGeom prst="rect">
            <a:avLst/>
          </a:prstGeom>
          <a:noFill/>
        </p:spPr>
      </p:pic>
      <p:sp>
        <p:nvSpPr>
          <p:cNvPr id="5" name="4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Tinta Magnética </a:t>
            </a:r>
            <a:br>
              <a:rPr lang="es-ES"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br>
            <a:endParaRPr lang="es-ES"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323528" y="1340769"/>
            <a:ext cx="8352928" cy="2664296"/>
          </a:xfrm>
        </p:spPr>
        <p:txBody>
          <a:bodyPr>
            <a:normAutofit/>
          </a:bodyPr>
          <a:lstStyle/>
          <a:p>
            <a:pPr marL="0" indent="0" algn="just">
              <a:lnSpc>
                <a:spcPct val="150000"/>
              </a:lnSpc>
              <a:buFont typeface="Arial" charset="0"/>
              <a:buNone/>
            </a:pPr>
            <a:r>
              <a:rPr lang="es-ES" sz="2400" dirty="0" smtClean="0">
                <a:solidFill>
                  <a:schemeClr val="bg1"/>
                </a:solidFill>
                <a:latin typeface="Arial Black" pitchFamily="34" charset="0"/>
              </a:rPr>
              <a:t>En la impresión de papel moneda se utilizan tintas con propiedades magnéticas. Con ella se imprimen números de serie o fragmentos de figuras. </a:t>
            </a:r>
          </a:p>
          <a:p>
            <a:pPr marL="0" indent="0">
              <a:lnSpc>
                <a:spcPct val="80000"/>
              </a:lnSpc>
              <a:buFont typeface="Arial" charset="0"/>
              <a:buNone/>
            </a:pPr>
            <a:endParaRPr lang="es-ES" dirty="0" smtClean="0"/>
          </a:p>
        </p:txBody>
      </p:sp>
      <p:sp>
        <p:nvSpPr>
          <p:cNvPr id="4" name="3 Rectángulo"/>
          <p:cNvSpPr/>
          <p:nvPr/>
        </p:nvSpPr>
        <p:spPr>
          <a:xfrm>
            <a:off x="611560" y="6309320"/>
            <a:ext cx="8532440" cy="812530"/>
          </a:xfrm>
          <a:prstGeom prst="rect">
            <a:avLst/>
          </a:prstGeom>
        </p:spPr>
        <p:txBody>
          <a:bodyPr wrap="square">
            <a:spAutoFit/>
          </a:bodyPr>
          <a:lstStyle/>
          <a:p>
            <a:pPr algn="r">
              <a:lnSpc>
                <a:spcPct val="80000"/>
              </a:lnSpc>
            </a:pPr>
            <a:r>
              <a:rPr lang="es-ES" dirty="0" smtClean="0">
                <a:solidFill>
                  <a:schemeClr val="bg1"/>
                </a:solidFill>
              </a:rPr>
              <a:t>M. </a:t>
            </a:r>
            <a:r>
              <a:rPr lang="es-ES" dirty="0" err="1" smtClean="0">
                <a:solidFill>
                  <a:schemeClr val="bg1"/>
                </a:solidFill>
              </a:rPr>
              <a:t>Gianetto</a:t>
            </a:r>
            <a:r>
              <a:rPr lang="es-ES" dirty="0" smtClean="0">
                <a:solidFill>
                  <a:schemeClr val="bg1"/>
                </a:solidFill>
              </a:rPr>
              <a:t>, 29/05/2009, “tintas magnéticas”, recuperado de: http://seguridaddocumental.blogspot.com/2009/05/tintas-magneticas.html </a:t>
            </a:r>
          </a:p>
          <a:p>
            <a:pPr algn="r"/>
            <a:endParaRPr lang="es-ES" dirty="0" smtClean="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4499992" y="3501008"/>
            <a:ext cx="3849216" cy="2482744"/>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20985805">
            <a:off x="457200" y="274638"/>
            <a:ext cx="8229600" cy="1143000"/>
          </a:xfrm>
        </p:spPr>
        <p:txBody>
          <a:bodyPr>
            <a:normAutofit/>
          </a:bodyPr>
          <a:lstStyle/>
          <a:p>
            <a:pPr marL="342900" indent="-342900" algn="l">
              <a:spcBef>
                <a:spcPct val="20000"/>
              </a:spcBef>
              <a:buFont typeface="Arial" pitchFamily="34" charset="0"/>
              <a:buChar char="•"/>
            </a:pPr>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Verificación</a:t>
            </a:r>
            <a:endParaRPr lang="es-ES_tradnl" sz="43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2" name="1 Marcador de contenido"/>
          <p:cNvSpPr>
            <a:spLocks noGrp="1"/>
          </p:cNvSpPr>
          <p:nvPr>
            <p:ph idx="1"/>
          </p:nvPr>
        </p:nvSpPr>
        <p:spPr>
          <a:xfrm>
            <a:off x="1187624" y="2060848"/>
            <a:ext cx="6923112" cy="3268960"/>
          </a:xfrm>
        </p:spPr>
        <p:txBody>
          <a:bodyPr>
            <a:normAutofit/>
          </a:bodyPr>
          <a:lstStyle/>
          <a:p>
            <a:r>
              <a:rPr lang="es-ES_tradnl" sz="2400" dirty="0" smtClean="0">
                <a:solidFill>
                  <a:schemeClr val="bg1"/>
                </a:solidFill>
                <a:latin typeface="Arial Black" pitchFamily="34" charset="0"/>
              </a:rPr>
              <a:t>Es el proceso mediante el cual se compara los datos con una serie de reglas o valores para determinar si los datos son correctos. </a:t>
            </a:r>
            <a:endParaRPr lang="es-ES_tradnl" sz="2400" dirty="0">
              <a:solidFill>
                <a:schemeClr val="bg1"/>
              </a:solidFill>
              <a:latin typeface="Arial Black" pitchFamily="34" charset="0"/>
            </a:endParaRPr>
          </a:p>
        </p:txBody>
      </p:sp>
      <p:sp>
        <p:nvSpPr>
          <p:cNvPr id="4" name="3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pic>
        <p:nvPicPr>
          <p:cNvPr id="2050" name="Picture 2" descr="http://www.mediterraneoexpres.com/img/images/verificacion.gif"/>
          <p:cNvPicPr>
            <a:picLocks noChangeAspect="1" noChangeArrowheads="1"/>
          </p:cNvPicPr>
          <p:nvPr/>
        </p:nvPicPr>
        <p:blipFill>
          <a:blip r:embed="rId2" cstate="print"/>
          <a:srcRect/>
          <a:stretch>
            <a:fillRect/>
          </a:stretch>
        </p:blipFill>
        <p:spPr bwMode="auto">
          <a:xfrm>
            <a:off x="395536" y="3861048"/>
            <a:ext cx="2808312" cy="2808315"/>
          </a:xfrm>
          <a:prstGeom prst="rect">
            <a:avLst/>
          </a:prstGeom>
          <a:noFill/>
        </p:spPr>
      </p:pic>
      <p:sp>
        <p:nvSpPr>
          <p:cNvPr id="6" name="5 CuadroTexto"/>
          <p:cNvSpPr txBox="1"/>
          <p:nvPr/>
        </p:nvSpPr>
        <p:spPr>
          <a:xfrm>
            <a:off x="7092280" y="5733256"/>
            <a:ext cx="1584176" cy="461665"/>
          </a:xfrm>
          <a:prstGeom prst="rect">
            <a:avLst/>
          </a:prstGeom>
          <a:noFill/>
        </p:spPr>
        <p:txBody>
          <a:bodyPr wrap="square" rtlCol="0">
            <a:spAutoFit/>
          </a:bodyPr>
          <a:lstStyle/>
          <a:p>
            <a:r>
              <a:rPr lang="es-ES" sz="2400" b="1" dirty="0" smtClean="0">
                <a:solidFill>
                  <a:srgbClr val="7030A0"/>
                </a:solidFill>
              </a:rPr>
              <a:t>SIGUIENTE</a:t>
            </a:r>
            <a:endParaRPr lang="es-ES" sz="2400" b="1" dirty="0">
              <a:solidFill>
                <a:srgbClr val="7030A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232351">
            <a:off x="422368" y="577945"/>
            <a:ext cx="8229600" cy="1143000"/>
          </a:xfrm>
        </p:spPr>
        <p:txBody>
          <a:bodyPr>
            <a:normAutofit/>
          </a:bodyPr>
          <a:lstStyle/>
          <a:p>
            <a:pPr marL="342900" indent="-342900" algn="l">
              <a:spcBef>
                <a:spcPct val="20000"/>
              </a:spcBef>
              <a:buFont typeface="Arial" pitchFamily="34" charset="0"/>
              <a:buChar char="•"/>
            </a:pPr>
            <a:r>
              <a:rPr lang="es-ES_tradnl"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virus de computadora </a:t>
            </a:r>
            <a:endParaRPr lang="es-ES_tradnl" sz="43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endParaRPr>
          </a:p>
        </p:txBody>
      </p:sp>
      <p:sp>
        <p:nvSpPr>
          <p:cNvPr id="3" name="2 Marcador de contenido"/>
          <p:cNvSpPr>
            <a:spLocks noGrp="1"/>
          </p:cNvSpPr>
          <p:nvPr>
            <p:ph idx="1"/>
          </p:nvPr>
        </p:nvSpPr>
        <p:spPr>
          <a:xfrm>
            <a:off x="539552" y="1988840"/>
            <a:ext cx="8229600" cy="4525963"/>
          </a:xfrm>
        </p:spPr>
        <p:txBody>
          <a:bodyPr/>
          <a:lstStyle/>
          <a:p>
            <a:pPr>
              <a:buNone/>
            </a:pPr>
            <a:r>
              <a:rPr lang="es-ES_tradnl" dirty="0" smtClean="0"/>
              <a:t>    </a:t>
            </a:r>
            <a:r>
              <a:rPr lang="es-ES_tradnl" sz="2400" dirty="0" smtClean="0">
                <a:solidFill>
                  <a:schemeClr val="bg1"/>
                </a:solidFill>
                <a:latin typeface="Arial Black" pitchFamily="34" charset="0"/>
              </a:rPr>
              <a:t>Se conecta a un programa o archivo así el puede esparcirse de una computadora a otra, dejando infecciones mientras viaja</a:t>
            </a:r>
            <a:endParaRPr lang="es-ES_tradnl" sz="2400" dirty="0">
              <a:solidFill>
                <a:schemeClr val="bg1"/>
              </a:solidFill>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67544" y="3573016"/>
            <a:ext cx="3024336" cy="3024336"/>
          </a:xfrm>
          <a:prstGeom prst="rect">
            <a:avLst/>
          </a:prstGeom>
          <a:noFill/>
          <a:ln w="9525">
            <a:noFill/>
            <a:miter lim="800000"/>
            <a:headEnd/>
            <a:tailEnd/>
          </a:ln>
          <a:effectLst/>
        </p:spPr>
      </p:pic>
      <p:sp>
        <p:nvSpPr>
          <p:cNvPr id="5" name="4 Nube"/>
          <p:cNvSpPr/>
          <p:nvPr/>
        </p:nvSpPr>
        <p:spPr>
          <a:xfrm>
            <a:off x="6551712" y="5373216"/>
            <a:ext cx="2592288" cy="126876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6" name="5 CuadroTexto"/>
          <p:cNvSpPr txBox="1"/>
          <p:nvPr/>
        </p:nvSpPr>
        <p:spPr>
          <a:xfrm>
            <a:off x="7092280" y="5805264"/>
            <a:ext cx="1584176" cy="523220"/>
          </a:xfrm>
          <a:prstGeom prst="rect">
            <a:avLst/>
          </a:prstGeom>
          <a:noFill/>
        </p:spPr>
        <p:txBody>
          <a:bodyPr wrap="square" rtlCol="0">
            <a:spAutoFit/>
          </a:bodyPr>
          <a:lstStyle/>
          <a:p>
            <a:r>
              <a:rPr lang="es-ES" sz="2800" dirty="0" smtClean="0">
                <a:solidFill>
                  <a:srgbClr val="7030A0"/>
                </a:solidFill>
                <a:latin typeface="Magneto" pitchFamily="82" charset="0"/>
              </a:rPr>
              <a:t>A-B-C</a:t>
            </a:r>
            <a:endParaRPr lang="es-ES" sz="2800" dirty="0">
              <a:solidFill>
                <a:srgbClr val="7030A0"/>
              </a:solidFill>
              <a:latin typeface="Magneto" pitchFamily="82"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auto">
              <a:spcBef>
                <a:spcPts val="0"/>
              </a:spcBef>
              <a:spcAft>
                <a:spcPts val="0"/>
              </a:spcAft>
              <a:defRPr/>
            </a:pPr>
            <a:r>
              <a:rPr lang="es-ES" sz="43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oadway" pitchFamily="82" charset="0"/>
                <a:ea typeface="+mn-ea"/>
                <a:cs typeface="+mn-cs"/>
              </a:rPr>
              <a:t>Zip Disco</a:t>
            </a:r>
          </a:p>
        </p:txBody>
      </p:sp>
      <p:sp>
        <p:nvSpPr>
          <p:cNvPr id="3" name="2 Marcador de contenido"/>
          <p:cNvSpPr>
            <a:spLocks noGrp="1"/>
          </p:cNvSpPr>
          <p:nvPr>
            <p:ph idx="1"/>
          </p:nvPr>
        </p:nvSpPr>
        <p:spPr>
          <a:xfrm>
            <a:off x="457200" y="1600201"/>
            <a:ext cx="8229600" cy="3052936"/>
          </a:xfrm>
        </p:spPr>
        <p:txBody>
          <a:bodyPr>
            <a:normAutofit/>
          </a:bodyPr>
          <a:lstStyle/>
          <a:p>
            <a:pPr>
              <a:lnSpc>
                <a:spcPct val="150000"/>
              </a:lnSpc>
              <a:buNone/>
            </a:pPr>
            <a:r>
              <a:rPr lang="es-ES" sz="2400" dirty="0" smtClean="0">
                <a:solidFill>
                  <a:schemeClr val="bg1"/>
                </a:solidFill>
                <a:latin typeface="Arial Black" pitchFamily="34" charset="0"/>
              </a:rPr>
              <a:t>    Formato y extensión que designa a cualquier archivo comprimido de forma ZIP.</a:t>
            </a:r>
          </a:p>
        </p:txBody>
      </p:sp>
      <p:pic>
        <p:nvPicPr>
          <p:cNvPr id="11266" name="Picture 2"/>
          <p:cNvPicPr>
            <a:picLocks noChangeAspect="1" noChangeArrowheads="1"/>
          </p:cNvPicPr>
          <p:nvPr/>
        </p:nvPicPr>
        <p:blipFill>
          <a:blip r:embed="rId2" cstate="print"/>
          <a:srcRect/>
          <a:stretch>
            <a:fillRect/>
          </a:stretch>
        </p:blipFill>
        <p:spPr bwMode="auto">
          <a:xfrm>
            <a:off x="2771800" y="2852936"/>
            <a:ext cx="3553544" cy="355354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3063</Words>
  <Application>Microsoft Office PowerPoint</Application>
  <PresentationFormat>Presentación en pantalla (4:3)</PresentationFormat>
  <Paragraphs>310</Paragraphs>
  <Slides>94</Slides>
  <Notes>0</Notes>
  <HiddenSlides>0</HiddenSlides>
  <MMClips>0</MMClips>
  <ScaleCrop>false</ScaleCrop>
  <HeadingPairs>
    <vt:vector size="4" baseType="variant">
      <vt:variant>
        <vt:lpstr>Tema</vt:lpstr>
      </vt:variant>
      <vt:variant>
        <vt:i4>1</vt:i4>
      </vt:variant>
      <vt:variant>
        <vt:lpstr>Títulos de diapositiva</vt:lpstr>
      </vt:variant>
      <vt:variant>
        <vt:i4>94</vt:i4>
      </vt:variant>
    </vt:vector>
  </HeadingPairs>
  <TitlesOfParts>
    <vt:vector size="9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DBSM</vt:lpstr>
      <vt:lpstr> Disco Flexible </vt:lpstr>
      <vt:lpstr>Presentación de PowerPoint</vt:lpstr>
      <vt:lpstr>Presentación de PowerPoint</vt:lpstr>
      <vt:lpstr> Dispositivo de Almacenamiento Magnético </vt:lpstr>
      <vt:lpstr>DNS</vt:lpstr>
      <vt:lpstr>Direcciones IP</vt:lpstr>
      <vt:lpstr>Diseño Web</vt:lpstr>
      <vt:lpstr>Presentación de PowerPoint</vt:lpstr>
      <vt:lpstr>Presentación de PowerPoint</vt:lpstr>
      <vt:lpstr>Presentación de PowerPoint</vt:lpstr>
      <vt:lpstr>Presentación de PowerPoint</vt:lpstr>
      <vt:lpstr>Presentación de PowerPoint</vt:lpstr>
      <vt:lpstr>Presentación de PowerPoint</vt:lpstr>
      <vt:lpstr>e-commerce</vt:lpstr>
      <vt:lpstr>Electrostáticas</vt:lpstr>
      <vt:lpstr>Presentación de PowerPoint</vt:lpstr>
      <vt:lpstr>Presentación de PowerPoint</vt:lpstr>
      <vt:lpstr>Presentación de PowerPoint</vt:lpstr>
      <vt:lpstr>Falsa Alarma de virus</vt:lpstr>
      <vt:lpstr>  filtros de un firewall</vt:lpstr>
      <vt:lpstr>firewall</vt:lpstr>
      <vt:lpstr>Forma binaria:</vt:lpstr>
      <vt:lpstr>GIGO</vt:lpstr>
      <vt:lpstr>GIS</vt:lpstr>
      <vt:lpstr>Gusano</vt:lpstr>
      <vt:lpstr>Hardware </vt:lpstr>
      <vt:lpstr>HTTP</vt:lpstr>
      <vt:lpstr> Impresora de inyección  de tinta </vt:lpstr>
      <vt:lpstr> Impresora matricial de puntos </vt:lpstr>
      <vt:lpstr> Impresora Láser  </vt:lpstr>
      <vt:lpstr>Información:</vt:lpstr>
      <vt:lpstr>Input</vt:lpstr>
      <vt:lpstr>Joystick</vt:lpstr>
      <vt:lpstr>Lectores de códigos de barras</vt:lpstr>
      <vt:lpstr> Memoria RAM </vt:lpstr>
      <vt:lpstr> Memoria ROM </vt:lpstr>
      <vt:lpstr>Presentación de PowerPoint</vt:lpstr>
      <vt:lpstr>Muestreo:</vt:lpstr>
      <vt:lpstr>No virus </vt:lpstr>
      <vt:lpstr>OCR</vt:lpstr>
      <vt:lpstr>OMR</vt:lpstr>
      <vt:lpstr>Onda sonora:</vt:lpstr>
      <vt:lpstr>Operadores Booleanos</vt:lpstr>
      <vt:lpstr>oUtput</vt:lpstr>
      <vt:lpstr>Periférico</vt:lpstr>
      <vt:lpstr>Plan de Backup</vt:lpstr>
      <vt:lpstr>Plataforma</vt:lpstr>
      <vt:lpstr> Plotter </vt:lpstr>
      <vt:lpstr>Presentación de PowerPoint</vt:lpstr>
      <vt:lpstr>Precisión de la muestra</vt:lpstr>
      <vt:lpstr>Procesamiento</vt:lpstr>
      <vt:lpstr>Referencia Absoluta</vt:lpstr>
      <vt:lpstr>Relación (radio) de la muestra</vt:lpstr>
      <vt:lpstr>Referencia Relativa</vt:lpstr>
      <vt:lpstr>Presentación de PowerPoint</vt:lpstr>
      <vt:lpstr>Retroalimentación</vt:lpstr>
      <vt:lpstr>Seguridad </vt:lpstr>
      <vt:lpstr>Servidor Proxy</vt:lpstr>
      <vt:lpstr> sistema de codificación de siete bits ASCII</vt:lpstr>
      <vt:lpstr>Sistemas de información</vt:lpstr>
      <vt:lpstr>sniffer</vt:lpstr>
      <vt:lpstr>Software</vt:lpstr>
      <vt:lpstr>spam</vt:lpstr>
      <vt:lpstr>Técnicas de marketing</vt:lpstr>
      <vt:lpstr>TELNET</vt:lpstr>
      <vt:lpstr>Presentación de PowerPoint</vt:lpstr>
      <vt:lpstr>Tinta Magnética  </vt:lpstr>
      <vt:lpstr>Verificación</vt:lpstr>
      <vt:lpstr>virus de computadora </vt:lpstr>
      <vt:lpstr>Zip Disco</vt:lpstr>
    </vt:vector>
  </TitlesOfParts>
  <Company>Hogar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Familia Solano</dc:creator>
  <cp:lastModifiedBy>Marieht Miranda</cp:lastModifiedBy>
  <cp:revision>64</cp:revision>
  <dcterms:created xsi:type="dcterms:W3CDTF">2011-05-07T16:29:52Z</dcterms:created>
  <dcterms:modified xsi:type="dcterms:W3CDTF">2013-05-25T18:19:23Z</dcterms:modified>
</cp:coreProperties>
</file>