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37680E-D199-4891-8486-3C0993DEBA3A}" type="datetimeFigureOut">
              <a:rPr lang="es-PA" smtClean="0"/>
              <a:t>11/06/2013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5BA5D9-0A04-4C49-B9B0-353F27FB20CF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0153" y="83671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dirty="0" smtClean="0">
                <a:solidFill>
                  <a:srgbClr val="7030A0"/>
                </a:solidFill>
              </a:rPr>
              <a:t>Tema: </a:t>
            </a:r>
          </a:p>
          <a:p>
            <a:pPr algn="ctr"/>
            <a:endParaRPr lang="es-P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es-PA" sz="4400" b="1" dirty="0" smtClean="0">
                <a:solidFill>
                  <a:srgbClr val="7030A0"/>
                </a:solidFill>
              </a:rPr>
              <a:t>USO DE TÉCNICAS EXPOSITIVAS</a:t>
            </a:r>
          </a:p>
          <a:p>
            <a:pPr algn="ctr"/>
            <a:endParaRPr lang="es-PA" sz="4400" b="1" dirty="0">
              <a:solidFill>
                <a:srgbClr val="7030A0"/>
              </a:solidFill>
            </a:endParaRPr>
          </a:p>
          <a:p>
            <a:pPr algn="ctr"/>
            <a:r>
              <a:rPr lang="es-PA" sz="4400" b="1" dirty="0" smtClean="0">
                <a:solidFill>
                  <a:srgbClr val="7030A0"/>
                </a:solidFill>
              </a:rPr>
              <a:t>Estudiante: </a:t>
            </a:r>
          </a:p>
          <a:p>
            <a:pPr algn="ctr"/>
            <a:r>
              <a:rPr lang="es-PA" sz="4400" b="1" dirty="0" smtClean="0">
                <a:solidFill>
                  <a:srgbClr val="7030A0"/>
                </a:solidFill>
              </a:rPr>
              <a:t>Guadalupe Sánchez </a:t>
            </a:r>
            <a:endParaRPr lang="es-PA" sz="4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hASERUUExIUFRUWGBkXFxgYGBgXFhsbHBYbGBYZHBcXGyYqGBojHBgeHzEgIycpLCwsGR4xNTAqNSYrLCkBCQoKDgwOGg8PGiwkHiQsNDIqLCwxKio1LDQ0LjUqLCw0LywsKiwpNC4sNSosLCwsKSwsLCosLCwsLCwvLCksLP/AABEIAKABIQMBIgACEQEDEQH/xAAcAAEAAwADAQEAAAAAAAAAAAAABQYHAQMECAL/xABKEAACAQMCBAMFBAYGBQ0BAAABAgMABBESIQUGEzEiQVEHMmFxgRQjQpEVUmJyobEzgpKiwdEIFyRD0jRUVWSTlKOys7Th8PEW/8QAGwEBAAMBAQEBAAAAAAAAAAAAAAMEBQIGAQf/xAAxEQACAQIEBAMHBAMAAAAAAAAAAQIDEQQSITEFE0FRYXGBIjKRocHR8BRC4fEjUlP/2gAMAwEAAhEDEQA/ANxpSlAKUpQClKUApSlAKUpQClKUApSlAKUpQClKUApSlAKUpQClKUApSlAKUpQClKUApSlAKUpQClKUApSlAKUpQClKUApSuu4uUjXU7KqjuWIUfmaA7KV+Y5VYZUgg+YOR+Yr9UApSlAKUpQClKUApSlAKUpQClKUApSlAKUpQClKUApSlAKUpQClKUApSlAKUpQClKUApSlAKUpQEPzfzGlhZzXL79NfCucamOyL9SR9M18s82883vFJUM7rgeFEXwRLk98Me++7E9vPFfR3tZ4C13wq4RBqdAJUHqUOoj4nTqGPWvm5eT5P0Z+kA6lBN0mTG42GGz55JAx8a+NpA1flX2Y3XDHjuY70PIqlmt8aUk8OWjVtRzkZw2nvpPatjsbxZY0kXOmRVdc98MAw/gao13DPNNZzxwh49MLE6owqBiTIcnxNhSCNO2R8dpnlq9aAx2chVl0H7NKvZ0TujDykVcdjhhkjGCBXo1G3aTJJRtsWelKVZIxSlKAUpSgFKUoBSlKAUpSgFKUoBSlKAUpSgFKUoBSlKAUpSgFKUoBSlKAUpSgFKUoBSlKA/MsYYEHOCCNiQd/Qjt86zbgPs9tuH3FxDGzyLNCsiLOQ6ag7rJlAAHAzFuRnfvWl1nfNHFWupkSNul0ZHMbgt1GZQUZgyA6IgSR4shiMEeVczg5xcUSU4ylK0USPGZriO2jxHCeyTR6WZdJXGlApBAJwNgxAPunFdXs/4YZUFzIZNKu/QheTV0hp6bhlCLiQMHGD2B9aift96/ThuWj6cjiN5RDHIPFsjeJgFOrAyYyAWG1aJwzh0dvCkMYwkahVHy8z6k9yfMk1DSouHvI6qpp2Z6qUpVghFKUoCt8W58totSx6p5ASumMeEMDghpThVwdjuSPSoe29osysGuLeNYfxGN2eRB+sQUAcDzxuBuM4qO4dwRLi4vgJZIyl04QDDLpKoWOl13+9L7g7dq6eL8EgS1E8MzzHqIjFpCVkUydN0EQGlW32AAxg5Prk1q+JjN5ctl56/Yv0oUHFJ3u/kajFKrKGUgqQCCDkEHcEEdxX6qrezucfYdA36Mk0eBvgCQsijPbwMuB5DFYp7WPaZxGeZrYxy2cSf7s5WV/RnI8iNwo2+JrUhJTipLqUpRytxfQ+k1YHsc1zXyLyf7RL3h4lWGTAlUDxDWEIYHWFbYtpyPr8K+l+RuKPLYJPLc9YNqbqNGsBC+jopIBGDuNq6OSX4rxeC2j6k0gRchQTkkk7KqqMlmPkACTVT/wBa0BbC2l2w8joVT5ndWcEbDO++CNt67eJ29veXYeSVHihQCNNamNmkGXk2O5A0qN/X1rpv+C8PmhdEMZyCPu5F1E6tRTOTsxXSQe427VWnXyuyJFC6uWLlzmm2vo9cD5xjKnZhntkAnI27gkbHfY1L1iXK/F5YuIR5kgVVfp9NSQSj4VgrF3DFTpcxgg+HIyAcbbViLurnDFKUr6fCB4/z3w6yOLm6jRu+jJZ/7CAkflVXsfbvwqS5EOp1VioSZgBFuufFqIMeD4dxjzzism9pfAbqfi0y9WCdyNRMemNUAYqEfP4x23JJ+m1X4nyddwRCV4zpMskBxglZIzhkYDODscbnODivlwfXnC+LQXMYkgkWWMkgMpypIODg+e9euvn32Ec2TQXhsJmbpyg9NWOySKC5AB7BhnYeYFbjx/jcdpA00gYquBhcZJYhRuSABk9yQBRu2o3JGlZv/wD29+7a1NuinOIyhkwM7ZkWQZbHoMfzr0WnP9xHJELgQtHJIsZZQYipbOG8TsCo88kfDJ2NKPEMPOeSMtfJlqWDrRjma09DQKUBoavFUjuK8bSHChWklYZWJMFyM41HJwiAndmIH12rz2PMgZ1jmie3kbZA5Vkc+iSISC37Jw3wqN5fAYTSn+kknmEhO5+7meNEz+qqqAB23J8zVY9qfPcFnGLdlZ5JwCMYxGA4xJv+IEErjzWqvPk6mVIkyLLc1KldNndJLGkkbBkdQysDkEEZBB+Vd1WiMUpSgFKUoBSlKAieaOItBau6e+dKKfRpHEatv+qW1Y88VReBwKOoVzgMIVB7hYcqM/EsXb+tVx50dfs6oe7zQhR55WQOfyCE/SqJwGJ160g8SM8jLGM6yQ5G4Y4V9ip33wh23qWmaWCXU7eYeKiPwMF0SRSeJmxhhpRRv6mQfLBNajboVVQWLEAAk9zgbn696yC84XNNGZbpgAFYdKOOJgqkgks0+QxGkE4A22qV4TC81iJZJJ1aDSq9KfT4I40Ay8gCgHJdjjzxk4FcV55FdnOLUpNPoabmvzmqpyXZXDablnkWKSPwxPPLcE5IKsTJgKQM+6PxbnarZprhalA5BrzcT4gsETyNnCjYDcknZVAHdiSAB6mvxf8AEhEUUI7vJq0KoG+kZJJYgKPiT5iqXzXzVJ1YkESO0MqySIjliAFIKlyoXqYbIXc50k4G9c1JqEXKTOoQc5ZYq54eG2MVul6bidyVj0TBWbV95quHYJGc7NOVVhvhTv6eqXg6S2csr3bskjfaxJFGEKER6WIRi2oADs24IO+a98MdrepFeadAjLHLpHnCMciTUracaScZBWvzzDxmCC2McXTLyqwijTSc692kwOyDUWJ2ycDu1ZspX39SeKd9N+hI8rsltYSOqnooZpIs51NECWDEtu2rcgncgg1WReWqXSyTSJJI6LHcGUhwNatIAiMPu41OB4fCQ+TuM16rbijS26NIvXghZreRADGXbMawM0creLKtgqWxlgdx2keXuBLESzhjIpdY9bh3iiJ8CDDEINIA2O4C77YFupUio28NCFRdz549pA4f9ukFguIhs2k5iL76jH6J/DIONsVof+j7AlxbcQtZBqR+nlT7uGV1bb12H5CrHxr2cWcsxtoojGLrTJLoyETpSAmRc+HWwYxhfLXqx3zd+XOSrGwz9lgWMsArMCxZgO2SxOamptOKaOZKzMMt/ZYlvcvFdmNoE6i9ZeopLtFE0akKpwwEgYL+I5GTivDw32TX8ksVu9s0Shi0tycY0k7aTnc6QMLgEEnOMbbFzJzHBZ3zRP1AtzEJXaPUXjZfug5C76WUAZXJBj7b7dk/PtgImlWR5EX3jHFIQD6FyoVPTxMO4qGc6kZNJHUVFrUzvnHlqCzmtFhuJp7g3GW6jiRkjIULqQbABsbkAsTW9isD4bOJuKK59+5liY9jglvdyp3VQowexA9TW+VNTvl1OZbilKVIcmJc0cqSC4lbqQr0SIg7mVDiVpLiNzKh8BzK0R1eFtskZGI264JDF0ZYWu7kBnNypUg65Ng8UbeF5ASQVQtld/jWmcw8TMV991H1gYgtyoKggaj0SAxAZsGTKkjw437Zio+ZeGrL91ZSmcHGFtOmwPxlYBVH7Wqq0+ZGWiduhNGm2r23ILk4PNxS3neHQY1NuEeMLNoEUkhl05zGqkxqGYb9QgVeua+ZodIhjcSuXKypGOqyqqM7a1U7LlAhyRsxqBs766DyrqghluiwBdDpzp0xxrcxtnUqqMB0GTq0k+UpypxJiHtZIEgmthGrxq6ujBlysi430tjPi3yd966qylCOq/g+ZGpWehTBcp1WaMBopGIMsaabcyqemNBGQBJGquBkjOoAnNdfMEzLbyEKW8JyBuceex77bbetWX2hXbFYoIQxkDLIVGAoTDoCSSNwx1KoycrnHnVa4FMGhXBYke9qJJz37nfSc5HwPrmvMYyMY1eavC6/NvgbmEk5U8j8bM13gnEop4UeJ42GkZ6bB1U4GVyPTtXbxO86UTPpLkYAUEAsxIVVBJABJIGTVE5Jyt94QPHE5kx56WTpk+pyzAE+RNS/tBtLhowyxpNDGjyNEzlFLqMxs+AS6qASEGPFpOdsj0uGxHPpKola/Qxa9HlVHC5WeV+f7SNFtm1DpxqQUjd9yWJVigI6gBUN6sH+GaZ7QeHS8X4o8cQMX2a0Mn3ylCwUltl7+LWAM1buV2s7mReqh6nS8ST9JojEowOj0iUUI2AVPiAc5z3qr8V5uin43Ibcq0ItjBIyYTqIpDyBZW8MY209Q4GkHcZBqOC9v2Vqct6amr+y7hskHCbSOT3unqPwDs0ij5gMBVqqI5c5it7pPuQylAuqN0ZHUEeHYjdSBsy5B9a81lzYHueiYiEZ5EikDBg5iB6mVG6AFWAO4OPLIzcbS3Ikr7FgpSlfQKUpQClKUBB858Kjns5RJqGhTIrIcOrICwKtjY7Y28iR51mEEl5HIJAyODgyIMxlzpwTuxVXB31ADUBg+ta7xy1eS2mjjxreN1XPbJUgZ/OsiXicUgdVcq6g6wBmSMg4ZSMHxA7Y3qxRSd7mXxDGYnCuEqLsuul10t9T18a4yrwn7mYsnj0Mv3eVBwXYbOg97SpJJA2qwWXCdFi72t+Wh6blzJEC+oJhtONBjOFHhYEg4NVyKbUD4GA8tQAz/VzkfUCovliaGaM9RHl1xjUEZyItKkJM8SHcpiJQQMjUxrjExSjrqWMDxKtjs3MssttvG/izUuGy3dpBEkkHWVEVS0BJcYUAlopDlt+5VmJ9KnbC+jmjWSM6kcZU4I2+TAEfIioqficq8PWVgRM8UYAIwerIFRQR5feOM1K8OslhijiX3Y1VB8lGP8KiLhBc1Tsj617x2t3IPmFjxvWZpKseiJUcsy58C5A23ZmJAXJ82O5rUeNoGuNOPetLkf3ov86zCCDPSkV2RumBldOSpUHGWBwfRhgjJwRmsfieW8M97a7Gtw7PaeS19Nzpg4HCAwxLk+GQM8ikkDBEiAgZx5EV2WNoI3cDTuEOQqqcAaVU6QNXYnUdzneubjhSOxd2ldjgMWlkbUB2DAthhjbGO1R8cpjMqx6jl+nHkZCBR7qZ9462bAPYDJOBWQ5uacYybXZ/2aqgoNSlFJ+H9Fs4Rqkg4hbhS5e3EiIBnUw1qRuCCNkBU9/Q5qWk5hsrWMpbm3EhBdhlYUU4ALy6sFR6LgscYA2JFe5Y4p9klc6wZp2ghGrxLkl2J0gjCqpVR2yZFz3qTXkm2ZnkmMk7uxZmdsbk+iY2HYZJwAPStqlKnGjBVL7dOpj1abnWm9jyze1WAS28iQyuFBEpxpADqNWkHdirKPIAjsav/COa7O6bTBMrsF1YwynT6gMBkfLtVTg5QsE7W0W3bILfDsxNdfEeAWiRs6wRKy4IZUAYHI3BAyPpU8MXTVoxTOKlCLV1uRvt15rt7aLpRrGbyZNGvSDJHCTknVjbUdh/WI3FUP2XzS8RuBbTaOjHEzsUiiVzjCqNQX3iSPHjVt3zvUZ7aOE3MPFZnmyVmOuJvIpgAKPTTjTj4Z86nf8AR6izd3J9IQPzkH+VWqrag2ijFXZZuCW1uslzEi6ZrO7EcUoOJMSHTHk/jKqzLhgRgDatG5UvZ366yydURyaUfSqsQY1cqwQAEqWxkAfLNZzwBdV9eSndTdTzfMQL0k/vSN9UFafyvZdK1jzuzgyufV5Drb+LY+QFV6F8710Jqlsi7ktSlea8v0jieQsNKKWJz5AZP8quFczyO7L3k7Fh948jDGN1jcQR747YjJ+bmpDV5Z+n/wAVB8LsTDPokYa1iUJlSjHqHrODkkNgnAxjs+wxX7vuVoZGZxhWY5OY4nUnHc6lz8dmqzHbQ3aL/wAasSThJVdTuASrbYIIwQRkdxswPyIrwfpIdV2nuehcpq8cadRpFEcKx6odJMivhm0jsytgjel6k0cqtCA5ZG6kbNoVhGmQykg4cZ7ea59BXfwAyu6zPIp1pKiLGMIVSVRryd2y2QN8YAONzVbFTUINshxCjNpdUV694nd3cus28hELKUlFvNE0qBcsnSLHB1EkEn1HnXVffaMKkVnOFyNTdORCuGB2AU5z69hvn46Ma4rztVU6k1Nx2OqbnTjlTI3kC0jSYl7kSTtGyqgjlRQuvW+GkA14JUeWAO25q+kVQ+K3rxS28q79NpGddyWTpEOo9Dg6h8VA86vtbOFceWsqsjMr3zu7uz5f9p3FplYcO+zCLoTSaXUeKVSSIcbDIEZVfPOBU57LOSDEHuLmMiUMURHG6afeYqezZ237YNaXz5zk1uxWGOJ5I11F5FLaWxlY4121ybqxUOGCnIDdq8thb9OJF8wBnPfUd2J+JYk/WtDCwTk/Ap15NI/F7ffZmW7GT0sh8d2ifAcfHDaXHxU+pqU5S4fpmjU79C3wSdzrlZSxz6npk/1qr91MZI5lzkGVYlx23MakA+ZDFs/IirhyhGD9pkH45yv0jVY8fmrVFi0nWj5N/Qkw7tSfn/JYqUpXJ0KUpQClKUANYjwhwdbYGS2c4GTqAY7/ADzWu8xXphtZpFIDLGxXP62khB8y2B8yKxtpxE6iLQRo0NqJVcpjTmQAgNg43+VWKHVmFxj2oxgt3f6EwKtPLnBJDbW1xbyrHKLdYjrjDoygk4I8LA58ww+INVK1uA4ByudshWD4PpkVoXIS44fB8VLf2nZv8a6xGyK/A7qdReX1OGgvJpolmijWONuqzpJqVyoIjXSwDKQxDHOR4Rv6WClKqnpTO/aFx94LpBHt/s7rI+pF0h5U0qC7ABnEbDJzgDIHpT+HI7pmGRdCkqFkUOQB5dSOQ6gM4B9O9Ts7657h++qeTBO5IVtC9/QLgfACo3j7MIcocMHTT5ZLNoxt+9nHwrzWMrurVcOzsjO/W14VnGjKzvY6pLMsvUkuCqAax0vAuAM5LHJYfDt8KhPtciMGt0k6bEs4lIdyT3cJqBUkeWofIV67qK66ZUzIUGkhdGgkKQdBct7px5j515xfLpJ38J0sPNT8R9R+daHC8HQrqXMd7dNtO+x6bhuGrVJyqYmrLN0Sfz7Hn4dcF26mPE86YOkoTplUAkZ8IwoGPh33rY27mseSyyUKuSpkRlXHm0i4we/c5Ge1bC3c/M1Z4pBQcIrZIvYiLi4p9vj4nFeTiroI8uQqa4tTMQFC9ZAxJPkBXrqE51vWhsZ5UALRhXXIyMrIhGR5jI7Vl0/fXmU5+6yN575Mk43dwOHMVpEhGplIkkLNljGh/DgABmx8ARXZxe54PwKEGOOMToD00BzO7EYy7DfTvk6tvQZxWOcT9qPF59mvJFGMYjxEProAJ+pqu2ltJPKqA5dz3ZsD4lmbsANyT6VsOnKb9p6dkZeZLY3LlHfhrSD3jAE+byFpZDn1LTL+VbMiAAAdhsPpWYcocJEHD7WE53kiJyME6rhWzg9vDitRFcYbXM/ElrftXgUn2h3bmSCDcRuHkbcjWU0gIQO6jXqIOxwKqrcNhPeNP7I/yq0+0HHXtc/qz4+f3YPy2qn33FxG6oEZ3bAVVxkk5wAM5J2Pl5Vp07ZTwXGXVnjMlNvZWRzNwS3JVjGAyEFWXKspBJBDKQdsn8zXNlfTOuqKd8dvvYw4+JVsKW9M5IrzQ3rXS6OnJEASswcFGGO8YO258yOwPqdpPKIAMqoA2HYYA8h6AV3oUqeOxmDvGNSSl2vt6ao5suKtBdQSzz5Gpkxo0rpZDr8K6izDCn/9qV4KgVbRQAFFpkY7eKRT/HvVStPvhI7EgsZI1x7yICUAHfDHGo/Ej0qzcuX8kshEiIphgiiGgkhhqbxYKjTnSPDv86z+IQfLzLY/SOH4XEwowq4iWaUtX4aaL86lgpSlYBqEbxqYBHz36EpXbOW6kCqAPMksAB55q433GLeH+lmjT4MwBPyHc/SqHxeyWW6iDglUidguSAWMiAE474xkD1x6V3wcPiQ5SNFPqFAP54zXo8DQcqKd/wAuY2Kq5ajRD8J4d1XW4ZgUJeRQC+p2ZyY5J1JwZo1ymrHme2kAccVS+M6RxXARJHB8KKZVjUZkO6405wuT5sK7rvhFz41huEjR3L4KNqGo5cB1cYUtltgDuRkZr0pwKLB6haVyQTIxKvsCAFKaemoycBcdznOa0401FZYqxQlK7uzp4eUJt40yscbFwSQS0cK41/JpGGG88E+dXnk6LFlCT3kUyny3lYyn/wA9UO24fDE9yYY0QR24j8I3y+ogfugBdu3wrTrK2EcaIOyKqj5AAD+VZk5Zq8vCy+pfgrUo+N2d9KUr6fBSlKAUpSgKp7R5B9mSPzklUfDCgu2R+IYXGD6j0rPre2USsMZARAc4IJySBjsMAAgDtq+VWzni96l0sYO0KZP78n+IRf8AxKqscv3evUqh2LFj2xnAIH4jgCrlFWjc8nxWrnruK6JL13PXHGq9gB5nAA/lWiclf8gt9sZQHcY7kn/Gs3sUWTpJISqSuqM2+rQxwM7bM+y/DX8K2FEAAAGANgB2FcV3si5wWk0p1H5fA/VdN5ciON3PZFZj8gCT/Ku6oDnqfTYzd9LAK5H4UZgshPw0k9vWqsnZNm+3ZXM8tpdCRh9i/c/hDsdRBPlksQPU103sSS3NnA66kknQuu+4UjY48stn6V5OI8ci1MkmqPHhZZUIRtXZSRlo29MgYyNu1enlO6E3E7PDBtAkZycagoVtGrBI15ySQcEYPnt5rD0Z8+Mpq2vUyMNSlzk5ru/kWv2gcucPt7BnW1t0w8W4jQHHUXIzjJyM1TeFctxM1tGy6NaydQJhc+EvpIIwcMcdvWrvz3xOC5ht442WRJHE2pSCumFs+XfMmlfo1QfDAxvYRgYCSnOTqzgA7Yxjf1q9i6rjXioOzS+5pqvL9TThF9b/ACOF5EhBDRTOQsqsykoy+GRWYZC+Ftu3rVswfSo2z4fF0IplVVka6mywGlmGubKsR7/Ye9ntXF3w6CRL2SSJWaK3GhsDWpEcr5Vu6747HuK7nCdWajOV9Lmw8Q3HM+9iTxUXzTZrJZzxvkKyEMRsQuQWIz8Aaq6WoFjqZ5SxvBFnqy+59nDaff7Z3qSs4BHYuoHvWaSnzLMwmDEnuSdIGT5AelQKna0k+ifxHMvpbuiB/wBUnC1cxiO9nZcatG4XO4DEKACRvjOak+WrHhsTOtrYSl4gzOzRqXGltLeKV8k6l7L6VfuVV8dyfV4/piBNv4iqhyK2uW+I7PCzY/ellI/nV1QzqCk3r9rlbNlcrJaE5FKsk1nj3Xl1jPmBbyyL/HB+lXWqPwEeOwBHiCE/LFtg+fxx9atHMHHYbO3kuJiRHGMtgZO5CgAeZJIH1qTCK1P1OcQ7zKhz83+2QDfwwSnHlvJGB9fCarfC+K6rq2j92QzxlQQQdIbL6g3usI9Q9Dtg74qlcf8AaxfcQvENtbqukMkaBTI7KxBOs/DSDtgDepTljj17cX8No6QOxdHMsLBxHocOSSCwyNOPiSO/noKSy2PLYnAVZ41V0rxvHrZqxZ7ZyTIxOdU07Z9czvg/lUJzJcydWNEiL+B2JJwi52TJGe7L6b7Dz2k7aUrFkIzEM40rjV/SsDjUQDj/AArx3F8HdSoJDFUbUCrIVJlGVYfiAx9K+V5uFFyW6RkYKjGtxNqovZcpJ/MlON28QlgmXrLHc28T4gCPlwVRmdG3ydca6l7kbjzr1ctSxoLmbVMYwsZzJGUbAVnOBgatmHb1qK4LFIscKyS6RG0SxyLpY6DNJdEYYHDgR9MDB3VDUvY25+zvH94RJdiICXTrCmaOMg6NvCFbt6VnVpOpG13ZtK3zP0WnUlFZb6JNksvHItWkiUPjOloZg2O3bR61xcccjQgFJ99RBEEpGFGWOdPYA5rt5sv2t7xblQzGKJVKA++skp6i77ZwoYEnugHnXn45xG8mSORVQOUkuIrcjxdPpFCZ5iwCZWTso94gAkKWrlYOm29XocvEzS2R0cTUPcIvdXt5P/UTHb51EcN4MwuHzdXAjjjySSQhLMdW8jMpCgd8DBY77VI3s/TeOTGenaMcE+epCo+pXGa/VxZ6VkgbJPTtoW88yTSM8v5tLnHxqxGbhg4qLs29/UhlFSxEnLb+D0x28RGRdsR6iSEj+C152hj/AOkcDt71tn89Pery3L1oTk20BPbPSTPw301+Ty3Zf81t/wDso/8Ahpkrf9X+eozU/wDRFIsuFwxW8gilMvVkUvIXV2ZtSKcsu2wGMVpNZ60CqZAihVN8g0qFUYWaJOw/crQq4w6azXd9Tqs/dsugpSlWiAUpSgFKVVuduF38wT7LK0YXOQkmh2J23zgFVHlq3J+FAZtzzzTBb3lzDLIyuZQSVBb7t1U5BA2IXb1HlnFVG99pkKvmC21EAKHc42AwAFGcD6irRxP2SXFzI8stvetIy++09t4mAwudTMfTz8vKq+fYJxTyVe3myflnUKl5srWM58NoSm5yu7u+/fyHK3tZC3cb3cQ6Ktq+6GWBwQpIZtwCc+u1fQ3AOYbW9iEttKsqZxkZyDjJBB3U7jY+tfPEf+j/AMYIyRAp9DJ/kDWg+zT2ccSsCBJKUTXrkWOdTG+2B90bc5OAAcuO+R2qNyb1ZcpUYUY5YKyNYqmc+8zxQG2BdGC3KGWPWFYjQxTGrYkPobBIGQMkVc6rvHeRre7kMkkk6kgDEb6B2x5Dcn418JSA4ivBV1TyW9wrB+u33N0pDodWWyABjG2dvTvVFd7mcloI9E1yZ2EYUsVEytkYA2bQ2CxwASTkVaeI+xRiQIL+WONSSEkDyhd8rpHVAXHqBn5Vxwz2c8TsXWS3ngkaNdK6lkGpT7yFGkIwcA5DKRjz84alNzlFp6J3JISUU/EgeB8K4iYp5p0Zmadw7wfeGNkbJHT3zHqLHwBhu2cd693J5JvB95q0RvlQSwGpkwfGNSZ7aGJxjvU63D+PooaNrWItJ1XjigUZYMC3UbqHOvG5GTjzFfm+/TjzrL9jik0oyAahCo1MrHxGRmY+Ab6QME9qq1sGpSdSO/4ivToxjWVUmFbFpaD9aRj/AHZWryXvhsuJsSRldGfh9mTGPq5qG4PYccV4vtcEf2eHXpWHQ0mWUhTs5LAZI8jvnFdHNI4wySxwWjvbzMpIKYlyoj1DJkGgHpnuuPzqTJLm3t+0uZlk9TzkZsDj8PEt/wDuo/Ib/wD3NTdnGPssQ/WsB2/ZLf8AHVTl4fxpCE/RzmB5uuQCpkDCERbnOACANv41L8EN7Eqi9t5YkEDwxkIX3MgIU9MEg4xjOc71BypqGq/bFeqZIpxzb9WXLk+YmO6Y7eNP/ZwE/Tf+FVb2Y4DzJ5taofoGYd/61ec8R4vCpEFoYreQIrmdHMuRCsZIEZbAIQbkZ27esfYWHFYXDW+iJhGIyXinlWQZBwNMOVHhOSQDvVhRlmp2Wivf4ETatMuXLbFprE/9Xk8v2IfyqzcycEF3btA2jQ+A4ZS4KjfAwy4OQCDnbFV/lXhF4klv1YRGsETIzdRWDsQgGgDfHhPvafLvV0qShFxhZnNWSlK6MKu/Z1a22tMygNjXH1tKN30kxnQWXO+5+WajOPRWNpD1SiybgImlT4gMqMrckqNvext6VvPFuCw3CaZEU+hKqxU4xkawRnHqKrV37J7GVCkhkKnuB0l/isYwfiN6nIj5zsON8Rllf7OzrqJYqnhiQE7k52QftHHxOTWi8kcuXV1Mn2m+aS1VSzyA9NTKPcSKVwDNpzksBo8snIq/cvexjhtqxLCS4AJKJMQ0a5Of6MABj8WB7VDc5WN/LdNpsHljQKERxFLbt4R2UjKjyI9c9xR6qzIeRSzZ8qv3srnP6JjFxbQxBhEvEQviOSRBbO7ZJ7gvrJ/wqZ5fTU9mDklnluG/syMSf68ymqja8O4yUj0WoTpPNLGNBVtUiSL02AwoX71hlcYAX03kuJPeDoR29vexmOMqzLFjuEAUPk7eA5I+G9VHCWaKt1b+xeUlZ+RI88ktJd6SRpS2U+Q3MhIBP7wqd4iVD3R8hYrg/D76qNFw7ijxzxvYTzLM6PrllQPhdA6bBidWybHb3jsKljwzjPRbTBHjoSQYllzKYgCYgyxqQ0ykkBg2HB3CnepoJpyv3+hFJqyt2PPPGJL+3g7l0tsjIzoR5JpDjuVPSCk/tCpidA145z79/CB5/wBFAjYx80P86rt/wa9nuftUFs0kaQpEqSwqNRDFpPu55IyD2GQD51704dxd2QtamNhcmdpVeLABjZdIjLE5BYL3IwM5FRRjLlwVtv7JG1nk+5qFcGqBJZcayRqlPoQ0IHxBxKp/KkfB+KMMO1wuD3WZc/H/AHpz9RVogCNuuO7cQb+F6+f4JWgVmEXCeNIIFW2iYxSGVpHmU62JkI8IxvlwT23GxNX3gc100f8AtKKj/skEH6AnTj941BRg45r9WyWpJStbsSVKUqciFKUoBSlKAUpSgFKUoBSlKAUpSgFKUoBSlKAUpSgFKUoBSlKAUpSgFKUoBSlKAUpSgFUG+HGU1KJR0yLzVNIY0EXiH2V9l8QCqScD8Z/VGb9SgM7g/Sk8OjqyOZI4w7RoYQrKcPpmlK4DrjLIhOokjAABv9rq0LrADYGoBiwzjfxEDV88D5V20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4" name="AutoShape 4" descr="data:image/jpeg;base64,/9j/4AAQSkZJRgABAQAAAQABAAD/2wCEAAkGBhASERUUExIUFRUWGBkXFxgYGBgXFhsbHBYbGBYZHBcXGyYqGBojHBgeHzEgIycpLCwsGR4xNTAqNSYrLCkBCQoKDgwOGg8PGiwkHiQsNDIqLCwxKio1LDQ0LjUqLCw0LywsKiwpNC4sNSosLCwsKSwsLCosLCwsLCwvLCksLP/AABEIAKABIQMBIgACEQEDEQH/xAAcAAEAAwADAQEAAAAAAAAAAAAABQYHAQMECAL/xABKEAACAQMCBAMFBAYGBQ0BAAABAgMABBESIQUGEzEiQVEHMmFxgRQjQpEVUmJyobEzgpKiwdEIFyRD0jRUVWSTlKOys7Th8PEW/8QAGwEBAAMBAQEBAAAAAAAAAAAAAAMEBQIGAQf/xAAxEQACAQIEBAMHBAMAAAAAAAAAAQIDEQQSITEFE0FRYXGBIjKRocHR8BRC4fEjUlP/2gAMAwEAAhEDEQA/ANxpSlAKUpQClKUApSlAKUpQClKUApSlAKUpQClKUApSlAKUpQClKUApSlAKUpQClKUApSlAKUpQClKUApSlAKUpQClKUApSuu4uUjXU7KqjuWIUfmaA7KV+Y5VYZUgg+YOR+Yr9UApSlAKUpQClKUApSlAKUpQClKUApSlAKUpQClKUApSlAKUpQClKUApSlAKUpQClKUApSlAKUpQEPzfzGlhZzXL79NfCucamOyL9SR9M18s82883vFJUM7rgeFEXwRLk98Me++7E9vPFfR3tZ4C13wq4RBqdAJUHqUOoj4nTqGPWvm5eT5P0Z+kA6lBN0mTG42GGz55JAx8a+NpA1flX2Y3XDHjuY70PIqlmt8aUk8OWjVtRzkZw2nvpPatjsbxZY0kXOmRVdc98MAw/gao13DPNNZzxwh49MLE6owqBiTIcnxNhSCNO2R8dpnlq9aAx2chVl0H7NKvZ0TujDykVcdjhhkjGCBXo1G3aTJJRtsWelKVZIxSlKAUpSgFKUoBSlKAUpSgFKUoBSlKAUpSgFKUoBSlKAUpSgFKUoBSlKAUpSgFKUoBSlKA/MsYYEHOCCNiQd/Qjt86zbgPs9tuH3FxDGzyLNCsiLOQ6ag7rJlAAHAzFuRnfvWl1nfNHFWupkSNul0ZHMbgt1GZQUZgyA6IgSR4shiMEeVczg5xcUSU4ylK0USPGZriO2jxHCeyTR6WZdJXGlApBAJwNgxAPunFdXs/4YZUFzIZNKu/QheTV0hp6bhlCLiQMHGD2B9aift96/ThuWj6cjiN5RDHIPFsjeJgFOrAyYyAWG1aJwzh0dvCkMYwkahVHy8z6k9yfMk1DSouHvI6qpp2Z6qUpVghFKUoCt8W58totSx6p5ASumMeEMDghpThVwdjuSPSoe29osysGuLeNYfxGN2eRB+sQUAcDzxuBuM4qO4dwRLi4vgJZIyl04QDDLpKoWOl13+9L7g7dq6eL8EgS1E8MzzHqIjFpCVkUydN0EQGlW32AAxg5Prk1q+JjN5ctl56/Yv0oUHFJ3u/kajFKrKGUgqQCCDkEHcEEdxX6qrezucfYdA36Mk0eBvgCQsijPbwMuB5DFYp7WPaZxGeZrYxy2cSf7s5WV/RnI8iNwo2+JrUhJTipLqUpRytxfQ+k1YHsc1zXyLyf7RL3h4lWGTAlUDxDWEIYHWFbYtpyPr8K+l+RuKPLYJPLc9YNqbqNGsBC+jopIBGDuNq6OSX4rxeC2j6k0gRchQTkkk7KqqMlmPkACTVT/wBa0BbC2l2w8joVT5ndWcEbDO++CNt67eJ29veXYeSVHihQCNNamNmkGXk2O5A0qN/X1rpv+C8PmhdEMZyCPu5F1E6tRTOTsxXSQe427VWnXyuyJFC6uWLlzmm2vo9cD5xjKnZhntkAnI27gkbHfY1L1iXK/F5YuIR5kgVVfp9NSQSj4VgrF3DFTpcxgg+HIyAcbbViLurnDFKUr6fCB4/z3w6yOLm6jRu+jJZ/7CAkflVXsfbvwqS5EOp1VioSZgBFuufFqIMeD4dxjzzism9pfAbqfi0y9WCdyNRMemNUAYqEfP4x23JJ+m1X4nyddwRCV4zpMskBxglZIzhkYDODscbnODivlwfXnC+LQXMYkgkWWMkgMpypIODg+e9euvn32Ec2TQXhsJmbpyg9NWOySKC5AB7BhnYeYFbjx/jcdpA00gYquBhcZJYhRuSABk9yQBRu2o3JGlZv/wD29+7a1NuinOIyhkwM7ZkWQZbHoMfzr0WnP9xHJELgQtHJIsZZQYipbOG8TsCo88kfDJ2NKPEMPOeSMtfJlqWDrRjma09DQKUBoavFUjuK8bSHChWklYZWJMFyM41HJwiAndmIH12rz2PMgZ1jmie3kbZA5Vkc+iSISC37Jw3wqN5fAYTSn+kknmEhO5+7meNEz+qqqAB23J8zVY9qfPcFnGLdlZ5JwCMYxGA4xJv+IEErjzWqvPk6mVIkyLLc1KldNndJLGkkbBkdQysDkEEZBB+Vd1WiMUpSgFKUoBSlKAieaOItBau6e+dKKfRpHEatv+qW1Y88VReBwKOoVzgMIVB7hYcqM/EsXb+tVx50dfs6oe7zQhR55WQOfyCE/SqJwGJ160g8SM8jLGM6yQ5G4Y4V9ip33wh23qWmaWCXU7eYeKiPwMF0SRSeJmxhhpRRv6mQfLBNajboVVQWLEAAk9zgbn696yC84XNNGZbpgAFYdKOOJgqkgks0+QxGkE4A22qV4TC81iJZJJ1aDSq9KfT4I40Ay8gCgHJdjjzxk4FcV55FdnOLUpNPoabmvzmqpyXZXDablnkWKSPwxPPLcE5IKsTJgKQM+6PxbnarZprhalA5BrzcT4gsETyNnCjYDcknZVAHdiSAB6mvxf8AEhEUUI7vJq0KoG+kZJJYgKPiT5iqXzXzVJ1YkESO0MqySIjliAFIKlyoXqYbIXc50k4G9c1JqEXKTOoQc5ZYq54eG2MVul6bidyVj0TBWbV95quHYJGc7NOVVhvhTv6eqXg6S2csr3bskjfaxJFGEKER6WIRi2oADs24IO+a98MdrepFeadAjLHLpHnCMciTUracaScZBWvzzDxmCC2McXTLyqwijTSc692kwOyDUWJ2ycDu1ZspX39SeKd9N+hI8rsltYSOqnooZpIs51NECWDEtu2rcgncgg1WReWqXSyTSJJI6LHcGUhwNatIAiMPu41OB4fCQ+TuM16rbijS26NIvXghZreRADGXbMawM0creLKtgqWxlgdx2keXuBLESzhjIpdY9bh3iiJ8CDDEINIA2O4C77YFupUio28NCFRdz549pA4f9ukFguIhs2k5iL76jH6J/DIONsVof+j7AlxbcQtZBqR+nlT7uGV1bb12H5CrHxr2cWcsxtoojGLrTJLoyETpSAmRc+HWwYxhfLXqx3zd+XOSrGwz9lgWMsArMCxZgO2SxOamptOKaOZKzMMt/ZYlvcvFdmNoE6i9ZeopLtFE0akKpwwEgYL+I5GTivDw32TX8ksVu9s0Shi0tycY0k7aTnc6QMLgEEnOMbbFzJzHBZ3zRP1AtzEJXaPUXjZfug5C76WUAZXJBj7b7dk/PtgImlWR5EX3jHFIQD6FyoVPTxMO4qGc6kZNJHUVFrUzvnHlqCzmtFhuJp7g3GW6jiRkjIULqQbABsbkAsTW9isD4bOJuKK59+5liY9jglvdyp3VQowexA9TW+VNTvl1OZbilKVIcmJc0cqSC4lbqQr0SIg7mVDiVpLiNzKh8BzK0R1eFtskZGI264JDF0ZYWu7kBnNypUg65Ng8UbeF5ASQVQtld/jWmcw8TMV991H1gYgtyoKggaj0SAxAZsGTKkjw437Zio+ZeGrL91ZSmcHGFtOmwPxlYBVH7Wqq0+ZGWiduhNGm2r23ILk4PNxS3neHQY1NuEeMLNoEUkhl05zGqkxqGYb9QgVeua+ZodIhjcSuXKypGOqyqqM7a1U7LlAhyRsxqBs766DyrqghluiwBdDpzp0xxrcxtnUqqMB0GTq0k+UpypxJiHtZIEgmthGrxq6ujBlysi430tjPi3yd966qylCOq/g+ZGpWehTBcp1WaMBopGIMsaabcyqemNBGQBJGquBkjOoAnNdfMEzLbyEKW8JyBuceex77bbetWX2hXbFYoIQxkDLIVGAoTDoCSSNwx1KoycrnHnVa4FMGhXBYke9qJJz37nfSc5HwPrmvMYyMY1eavC6/NvgbmEk5U8j8bM13gnEop4UeJ42GkZ6bB1U4GVyPTtXbxO86UTPpLkYAUEAsxIVVBJABJIGTVE5Jyt94QPHE5kx56WTpk+pyzAE+RNS/tBtLhowyxpNDGjyNEzlFLqMxs+AS6qASEGPFpOdsj0uGxHPpKola/Qxa9HlVHC5WeV+f7SNFtm1DpxqQUjd9yWJVigI6gBUN6sH+GaZ7QeHS8X4o8cQMX2a0Mn3ylCwUltl7+LWAM1buV2s7mReqh6nS8ST9JojEowOj0iUUI2AVPiAc5z3qr8V5uin43Ibcq0ItjBIyYTqIpDyBZW8MY209Q4GkHcZBqOC9v2Vqct6amr+y7hskHCbSOT3unqPwDs0ij5gMBVqqI5c5it7pPuQylAuqN0ZHUEeHYjdSBsy5B9a81lzYHueiYiEZ5EikDBg5iB6mVG6AFWAO4OPLIzcbS3Ikr7FgpSlfQKUpQClKUBB858Kjns5RJqGhTIrIcOrICwKtjY7Y28iR51mEEl5HIJAyODgyIMxlzpwTuxVXB31ADUBg+ta7xy1eS2mjjxreN1XPbJUgZ/OsiXicUgdVcq6g6wBmSMg4ZSMHxA7Y3qxRSd7mXxDGYnCuEqLsuul10t9T18a4yrwn7mYsnj0Mv3eVBwXYbOg97SpJJA2qwWXCdFi72t+Wh6blzJEC+oJhtONBjOFHhYEg4NVyKbUD4GA8tQAz/VzkfUCovliaGaM9RHl1xjUEZyItKkJM8SHcpiJQQMjUxrjExSjrqWMDxKtjs3MssttvG/izUuGy3dpBEkkHWVEVS0BJcYUAlopDlt+5VmJ9KnbC+jmjWSM6kcZU4I2+TAEfIioqficq8PWVgRM8UYAIwerIFRQR5feOM1K8OslhijiX3Y1VB8lGP8KiLhBc1Tsj617x2t3IPmFjxvWZpKseiJUcsy58C5A23ZmJAXJ82O5rUeNoGuNOPetLkf3ov86zCCDPSkV2RumBldOSpUHGWBwfRhgjJwRmsfieW8M97a7Gtw7PaeS19Nzpg4HCAwxLk+GQM8ikkDBEiAgZx5EV2WNoI3cDTuEOQqqcAaVU6QNXYnUdzneubjhSOxd2ldjgMWlkbUB2DAthhjbGO1R8cpjMqx6jl+nHkZCBR7qZ9462bAPYDJOBWQ5uacYybXZ/2aqgoNSlFJ+H9Fs4Rqkg4hbhS5e3EiIBnUw1qRuCCNkBU9/Q5qWk5hsrWMpbm3EhBdhlYUU4ALy6sFR6LgscYA2JFe5Y4p9klc6wZp2ghGrxLkl2J0gjCqpVR2yZFz3qTXkm2ZnkmMk7uxZmdsbk+iY2HYZJwAPStqlKnGjBVL7dOpj1abnWm9jyze1WAS28iQyuFBEpxpADqNWkHdirKPIAjsav/COa7O6bTBMrsF1YwynT6gMBkfLtVTg5QsE7W0W3bILfDsxNdfEeAWiRs6wRKy4IZUAYHI3BAyPpU8MXTVoxTOKlCLV1uRvt15rt7aLpRrGbyZNGvSDJHCTknVjbUdh/WI3FUP2XzS8RuBbTaOjHEzsUiiVzjCqNQX3iSPHjVt3zvUZ7aOE3MPFZnmyVmOuJvIpgAKPTTjTj4Z86nf8AR6izd3J9IQPzkH+VWqrag2ijFXZZuCW1uslzEi6ZrO7EcUoOJMSHTHk/jKqzLhgRgDatG5UvZ366yydURyaUfSqsQY1cqwQAEqWxkAfLNZzwBdV9eSndTdTzfMQL0k/vSN9UFafyvZdK1jzuzgyufV5Drb+LY+QFV6F8710Jqlsi7ktSlea8v0jieQsNKKWJz5AZP8quFczyO7L3k7Fh948jDGN1jcQR747YjJ+bmpDV5Z+n/wAVB8LsTDPokYa1iUJlSjHqHrODkkNgnAxjs+wxX7vuVoZGZxhWY5OY4nUnHc6lz8dmqzHbQ3aL/wAasSThJVdTuASrbYIIwQRkdxswPyIrwfpIdV2nuehcpq8cadRpFEcKx6odJMivhm0jsytgjel6k0cqtCA5ZG6kbNoVhGmQykg4cZ7ea59BXfwAyu6zPIp1pKiLGMIVSVRryd2y2QN8YAONzVbFTUINshxCjNpdUV694nd3cus28hELKUlFvNE0qBcsnSLHB1EkEn1HnXVffaMKkVnOFyNTdORCuGB2AU5z69hvn46Ma4rztVU6k1Nx2OqbnTjlTI3kC0jSYl7kSTtGyqgjlRQuvW+GkA14JUeWAO25q+kVQ+K3rxS28q79NpGddyWTpEOo9Dg6h8VA86vtbOFceWsqsjMr3zu7uz5f9p3FplYcO+zCLoTSaXUeKVSSIcbDIEZVfPOBU57LOSDEHuLmMiUMURHG6afeYqezZ237YNaXz5zk1uxWGOJ5I11F5FLaWxlY4121ybqxUOGCnIDdq8thb9OJF8wBnPfUd2J+JYk/WtDCwTk/Ap15NI/F7ffZmW7GT0sh8d2ifAcfHDaXHxU+pqU5S4fpmjU79C3wSdzrlZSxz6npk/1qr91MZI5lzkGVYlx23MakA+ZDFs/IirhyhGD9pkH45yv0jVY8fmrVFi0nWj5N/Qkw7tSfn/JYqUpXJ0KUpQClKUANYjwhwdbYGS2c4GTqAY7/ADzWu8xXphtZpFIDLGxXP62khB8y2B8yKxtpxE6iLQRo0NqJVcpjTmQAgNg43+VWKHVmFxj2oxgt3f6EwKtPLnBJDbW1xbyrHKLdYjrjDoygk4I8LA58ww+INVK1uA4ByudshWD4PpkVoXIS44fB8VLf2nZv8a6xGyK/A7qdReX1OGgvJpolmijWONuqzpJqVyoIjXSwDKQxDHOR4Rv6WClKqnpTO/aFx94LpBHt/s7rI+pF0h5U0qC7ABnEbDJzgDIHpT+HI7pmGRdCkqFkUOQB5dSOQ6gM4B9O9Ts7657h++qeTBO5IVtC9/QLgfACo3j7MIcocMHTT5ZLNoxt+9nHwrzWMrurVcOzsjO/W14VnGjKzvY6pLMsvUkuCqAax0vAuAM5LHJYfDt8KhPtciMGt0k6bEs4lIdyT3cJqBUkeWofIV67qK66ZUzIUGkhdGgkKQdBct7px5j515xfLpJ38J0sPNT8R9R+daHC8HQrqXMd7dNtO+x6bhuGrVJyqYmrLN0Sfz7Hn4dcF26mPE86YOkoTplUAkZ8IwoGPh33rY27mseSyyUKuSpkRlXHm0i4we/c5Ge1bC3c/M1Z4pBQcIrZIvYiLi4p9vj4nFeTiroI8uQqa4tTMQFC9ZAxJPkBXrqE51vWhsZ5UALRhXXIyMrIhGR5jI7Vl0/fXmU5+6yN575Mk43dwOHMVpEhGplIkkLNljGh/DgABmx8ARXZxe54PwKEGOOMToD00BzO7EYy7DfTvk6tvQZxWOcT9qPF59mvJFGMYjxEProAJ+pqu2ltJPKqA5dz3ZsD4lmbsANyT6VsOnKb9p6dkZeZLY3LlHfhrSD3jAE+byFpZDn1LTL+VbMiAAAdhsPpWYcocJEHD7WE53kiJyME6rhWzg9vDitRFcYbXM/ElrftXgUn2h3bmSCDcRuHkbcjWU0gIQO6jXqIOxwKqrcNhPeNP7I/yq0+0HHXtc/qz4+f3YPy2qn33FxG6oEZ3bAVVxkk5wAM5J2Pl5Vp07ZTwXGXVnjMlNvZWRzNwS3JVjGAyEFWXKspBJBDKQdsn8zXNlfTOuqKd8dvvYw4+JVsKW9M5IrzQ3rXS6OnJEASswcFGGO8YO258yOwPqdpPKIAMqoA2HYYA8h6AV3oUqeOxmDvGNSSl2vt6ao5suKtBdQSzz5Gpkxo0rpZDr8K6izDCn/9qV4KgVbRQAFFpkY7eKRT/HvVStPvhI7EgsZI1x7yICUAHfDHGo/Ej0qzcuX8kshEiIphgiiGgkhhqbxYKjTnSPDv86z+IQfLzLY/SOH4XEwowq4iWaUtX4aaL86lgpSlYBqEbxqYBHz36EpXbOW6kCqAPMksAB55q433GLeH+lmjT4MwBPyHc/SqHxeyWW6iDglUidguSAWMiAE474xkD1x6V3wcPiQ5SNFPqFAP54zXo8DQcqKd/wAuY2Kq5ajRD8J4d1XW4ZgUJeRQC+p2ZyY5J1JwZo1ymrHme2kAccVS+M6RxXARJHB8KKZVjUZkO6405wuT5sK7rvhFz41huEjR3L4KNqGo5cB1cYUtltgDuRkZr0pwKLB6haVyQTIxKvsCAFKaemoycBcdznOa0401FZYqxQlK7uzp4eUJt40yscbFwSQS0cK41/JpGGG88E+dXnk6LFlCT3kUyny3lYyn/wA9UO24fDE9yYY0QR24j8I3y+ogfugBdu3wrTrK2EcaIOyKqj5AAD+VZk5Zq8vCy+pfgrUo+N2d9KUr6fBSlKAUpSgKp7R5B9mSPzklUfDCgu2R+IYXGD6j0rPre2USsMZARAc4IJySBjsMAAgDtq+VWzni96l0sYO0KZP78n+IRf8AxKqscv3evUqh2LFj2xnAIH4jgCrlFWjc8nxWrnruK6JL13PXHGq9gB5nAA/lWiclf8gt9sZQHcY7kn/Gs3sUWTpJISqSuqM2+rQxwM7bM+y/DX8K2FEAAAGANgB2FcV3si5wWk0p1H5fA/VdN5ciON3PZFZj8gCT/Ku6oDnqfTYzd9LAK5H4UZgshPw0k9vWqsnZNm+3ZXM8tpdCRh9i/c/hDsdRBPlksQPU103sSS3NnA66kknQuu+4UjY48stn6V5OI8ci1MkmqPHhZZUIRtXZSRlo29MgYyNu1enlO6E3E7PDBtAkZycagoVtGrBI15ySQcEYPnt5rD0Z8+Mpq2vUyMNSlzk5ru/kWv2gcucPt7BnW1t0w8W4jQHHUXIzjJyM1TeFctxM1tGy6NaydQJhc+EvpIIwcMcdvWrvz3xOC5ht442WRJHE2pSCumFs+XfMmlfo1QfDAxvYRgYCSnOTqzgA7Yxjf1q9i6rjXioOzS+5pqvL9TThF9b/ACOF5EhBDRTOQsqsykoy+GRWYZC+Ftu3rVswfSo2z4fF0IplVVka6mywGlmGubKsR7/Ye9ntXF3w6CRL2SSJWaK3GhsDWpEcr5Vu6747HuK7nCdWajOV9Lmw8Q3HM+9iTxUXzTZrJZzxvkKyEMRsQuQWIz8Aaq6WoFjqZ5SxvBFnqy+59nDaff7Z3qSs4BHYuoHvWaSnzLMwmDEnuSdIGT5AelQKna0k+ifxHMvpbuiB/wBUnC1cxiO9nZcatG4XO4DEKACRvjOak+WrHhsTOtrYSl4gzOzRqXGltLeKV8k6l7L6VfuVV8dyfV4/piBNv4iqhyK2uW+I7PCzY/ellI/nV1QzqCk3r9rlbNlcrJaE5FKsk1nj3Xl1jPmBbyyL/HB+lXWqPwEeOwBHiCE/LFtg+fxx9atHMHHYbO3kuJiRHGMtgZO5CgAeZJIH1qTCK1P1OcQ7zKhz83+2QDfwwSnHlvJGB9fCarfC+K6rq2j92QzxlQQQdIbL6g3usI9Q9Dtg74qlcf8AaxfcQvENtbqukMkaBTI7KxBOs/DSDtgDepTljj17cX8No6QOxdHMsLBxHocOSSCwyNOPiSO/noKSy2PLYnAVZ41V0rxvHrZqxZ7ZyTIxOdU07Z9czvg/lUJzJcydWNEiL+B2JJwi52TJGe7L6b7Dz2k7aUrFkIzEM40rjV/SsDjUQDj/AArx3F8HdSoJDFUbUCrIVJlGVYfiAx9K+V5uFFyW6RkYKjGtxNqovZcpJ/MlON28QlgmXrLHc28T4gCPlwVRmdG3ydca6l7kbjzr1ctSxoLmbVMYwsZzJGUbAVnOBgatmHb1qK4LFIscKyS6RG0SxyLpY6DNJdEYYHDgR9MDB3VDUvY25+zvH94RJdiICXTrCmaOMg6NvCFbt6VnVpOpG13ZtK3zP0WnUlFZb6JNksvHItWkiUPjOloZg2O3bR61xcccjQgFJ99RBEEpGFGWOdPYA5rt5sv2t7xblQzGKJVKA++skp6i77ZwoYEnugHnXn45xG8mSORVQOUkuIrcjxdPpFCZ5iwCZWTso94gAkKWrlYOm29XocvEzS2R0cTUPcIvdXt5P/UTHb51EcN4MwuHzdXAjjjySSQhLMdW8jMpCgd8DBY77VI3s/TeOTGenaMcE+epCo+pXGa/VxZ6VkgbJPTtoW88yTSM8v5tLnHxqxGbhg4qLs29/UhlFSxEnLb+D0x28RGRdsR6iSEj+C152hj/AOkcDt71tn89Pery3L1oTk20BPbPSTPw301+Ty3Zf81t/wDso/8Ahpkrf9X+eozU/wDRFIsuFwxW8gilMvVkUvIXV2ZtSKcsu2wGMVpNZ60CqZAihVN8g0qFUYWaJOw/crQq4w6azXd9Tqs/dsugpSlWiAUpSgFKVVuduF38wT7LK0YXOQkmh2J23zgFVHlq3J+FAZtzzzTBb3lzDLIyuZQSVBb7t1U5BA2IXb1HlnFVG99pkKvmC21EAKHc42AwAFGcD6irRxP2SXFzI8stvetIy++09t4mAwudTMfTz8vKq+fYJxTyVe3myflnUKl5srWM58NoSm5yu7u+/fyHK3tZC3cb3cQ6Ktq+6GWBwQpIZtwCc+u1fQ3AOYbW9iEttKsqZxkZyDjJBB3U7jY+tfPEf+j/AMYIyRAp9DJ/kDWg+zT2ccSsCBJKUTXrkWOdTG+2B90bc5OAAcuO+R2qNyb1ZcpUYUY5YKyNYqmc+8zxQG2BdGC3KGWPWFYjQxTGrYkPobBIGQMkVc6rvHeRre7kMkkk6kgDEb6B2x5Dcn418JSA4ivBV1TyW9wrB+u33N0pDodWWyABjG2dvTvVFd7mcloI9E1yZ2EYUsVEytkYA2bQ2CxwASTkVaeI+xRiQIL+WONSSEkDyhd8rpHVAXHqBn5Vxwz2c8TsXWS3ngkaNdK6lkGpT7yFGkIwcA5DKRjz84alNzlFp6J3JISUU/EgeB8K4iYp5p0Zmadw7wfeGNkbJHT3zHqLHwBhu2cd693J5JvB95q0RvlQSwGpkwfGNSZ7aGJxjvU63D+PooaNrWItJ1XjigUZYMC3UbqHOvG5GTjzFfm+/TjzrL9jik0oyAahCo1MrHxGRmY+Ab6QME9qq1sGpSdSO/4ivToxjWVUmFbFpaD9aRj/AHZWryXvhsuJsSRldGfh9mTGPq5qG4PYccV4vtcEf2eHXpWHQ0mWUhTs5LAZI8jvnFdHNI4wySxwWjvbzMpIKYlyoj1DJkGgHpnuuPzqTJLm3t+0uZlk9TzkZsDj8PEt/wDuo/Ib/wD3NTdnGPssQ/WsB2/ZLf8AHVTl4fxpCE/RzmB5uuQCpkDCERbnOACANv41L8EN7Eqi9t5YkEDwxkIX3MgIU9MEg4xjOc71BypqGq/bFeqZIpxzb9WXLk+YmO6Y7eNP/ZwE/Tf+FVb2Y4DzJ5taofoGYd/61ec8R4vCpEFoYreQIrmdHMuRCsZIEZbAIQbkZ27esfYWHFYXDW+iJhGIyXinlWQZBwNMOVHhOSQDvVhRlmp2Wivf4ETatMuXLbFprE/9Xk8v2IfyqzcycEF3btA2jQ+A4ZS4KjfAwy4OQCDnbFV/lXhF4klv1YRGsETIzdRWDsQgGgDfHhPvafLvV0qShFxhZnNWSlK6MKu/Z1a22tMygNjXH1tKN30kxnQWXO+5+WajOPRWNpD1SiybgImlT4gMqMrckqNvext6VvPFuCw3CaZEU+hKqxU4xkawRnHqKrV37J7GVCkhkKnuB0l/isYwfiN6nIj5zsON8Rllf7OzrqJYqnhiQE7k52QftHHxOTWi8kcuXV1Mn2m+aS1VSzyA9NTKPcSKVwDNpzksBo8snIq/cvexjhtqxLCS4AJKJMQ0a5Of6MABj8WB7VDc5WN/LdNpsHljQKERxFLbt4R2UjKjyI9c9xR6qzIeRSzZ8qv3srnP6JjFxbQxBhEvEQviOSRBbO7ZJ7gvrJ/wqZ5fTU9mDklnluG/syMSf68ymqja8O4yUj0WoTpPNLGNBVtUiSL02AwoX71hlcYAX03kuJPeDoR29vexmOMqzLFjuEAUPk7eA5I+G9VHCWaKt1b+xeUlZ+RI88ktJd6SRpS2U+Q3MhIBP7wqd4iVD3R8hYrg/D76qNFw7ijxzxvYTzLM6PrllQPhdA6bBidWybHb3jsKljwzjPRbTBHjoSQYllzKYgCYgyxqQ0ykkBg2HB3CnepoJpyv3+hFJqyt2PPPGJL+3g7l0tsjIzoR5JpDjuVPSCk/tCpidA145z79/CB5/wBFAjYx80P86rt/wa9nuftUFs0kaQpEqSwqNRDFpPu55IyD2GQD51704dxd2QtamNhcmdpVeLABjZdIjLE5BYL3IwM5FRRjLlwVtv7JG1nk+5qFcGqBJZcayRqlPoQ0IHxBxKp/KkfB+KMMO1wuD3WZc/H/AHpz9RVogCNuuO7cQb+F6+f4JWgVmEXCeNIIFW2iYxSGVpHmU62JkI8IxvlwT23GxNX3gc100f8AtKKj/skEH6AnTj941BRg45r9WyWpJStbsSVKUqciFKUoBSlKAUpSgFKUoBSlKAUpSgFKUoBSlKAUpSgFKUoBSlKAUpSgFKUoBSlKAUpSgFUG+HGU1KJR0yLzVNIY0EXiH2V9l8QCqScD8Z/VGb9SgM7g/Sk8OjqyOZI4w7RoYQrKcPpmlK4DrjLIhOokjAABv9rq0LrADYGoBiwzjfxEDV88D5V20oBSlKAUpS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8200" name="Picture 8" descr="http://1.bp.blogspot.com/_o3nDFkmEOAQ/S6m2HOQtOXI/AAAAAAAAABI/POlJ8SnIivY/s320/did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6297"/>
            <a:ext cx="2808312" cy="16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g8.xooimage.com/files/9/e/7/fleur-anime-039-2f100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39" y="4629141"/>
            <a:ext cx="1557561" cy="22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EXPOSICIÓN DIDÁCTICA</a:t>
            </a:r>
            <a:endParaRPr lang="es-PA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052736"/>
            <a:ext cx="4032448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A" sz="2400" b="1" dirty="0">
                <a:solidFill>
                  <a:srgbClr val="0070C0"/>
                </a:solidFill>
              </a:rPr>
              <a:t>La exposición didáctica -que se podría llamar también lección explicativa- es el procedimiento por el cual el profesor, valiéndose de todos los recursos de un lenguaje didáctico adecuado, presenta a los alumnos un tema nuevo, definiéndolo, analizándolo y explicándolo.</a:t>
            </a:r>
          </a:p>
        </p:txBody>
      </p:sp>
      <p:pic>
        <p:nvPicPr>
          <p:cNvPr id="2050" name="Picture 2" descr="http://www.ediciona.com/portafolio/image/0/3/6/6/dsc011475_6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79451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solidFill>
                  <a:srgbClr val="FF0000"/>
                </a:solidFill>
              </a:rPr>
              <a:t>PREGUNTAS AL GRUPO</a:t>
            </a:r>
            <a:endParaRPr lang="es-PA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us.123rf.com/400wm/400/400/andreypopov/andreypopov1207/andreypopov120700081/14314073-grupo-de-hombres-de-negocios-exitosos-en-la-conferencia-haciendo-pre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1211707"/>
            <a:ext cx="3810000" cy="524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21654" y="1196752"/>
            <a:ext cx="5142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b="1" dirty="0" smtClean="0">
                <a:solidFill>
                  <a:srgbClr val="0070C0"/>
                </a:solidFill>
              </a:rPr>
              <a:t>Como </a:t>
            </a:r>
            <a:r>
              <a:rPr lang="es-PA" sz="2400" b="1" dirty="0">
                <a:solidFill>
                  <a:srgbClr val="0070C0"/>
                </a:solidFill>
              </a:rPr>
              <a:t>su nombre lo indica es el lanzamiento de preguntas generadoras al grupo, que pueden ser a partir de un tema específico de investigación o de resultados o trabajos realizados por los estudiantes, lo que permitirá la apertura de un diálogo. Esta técnica es muy utilizada para foros como motivación inicial. Además, incentiva la participación, la autovaloración y permite al docente observar progresos y diagnosticar áreas que necesitan ser fortalecidas en los estudiantes</a:t>
            </a:r>
            <a:r>
              <a:rPr lang="es-PA" sz="2400" b="1" dirty="0" smtClean="0">
                <a:solidFill>
                  <a:srgbClr val="0070C0"/>
                </a:solidFill>
              </a:rPr>
              <a:t>.</a:t>
            </a:r>
            <a:endParaRPr lang="es-P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8227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>
                <a:solidFill>
                  <a:srgbClr val="FF0000"/>
                </a:solidFill>
              </a:rPr>
              <a:t>SIMPOSIO MESA REDONDA O PANEL </a:t>
            </a:r>
            <a:endParaRPr lang="es-PA" sz="36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919729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b="1" dirty="0" smtClean="0">
                <a:solidFill>
                  <a:srgbClr val="0070C0"/>
                </a:solidFill>
              </a:rPr>
              <a:t>Consisten </a:t>
            </a:r>
            <a:r>
              <a:rPr lang="es-PA" sz="2400" b="1" dirty="0">
                <a:solidFill>
                  <a:srgbClr val="0070C0"/>
                </a:solidFill>
              </a:rPr>
              <a:t>en reunir varias presentaciones formales a cargo de un grupo de expertos que exponen diferentes visiones o aspectos divergentes de un mismo tema, guiados por un moderador.  Posteriormente,  se abrirá un espacio para las intervenciones de los estudiantes, para plantear preguntas o reflexiones. La mesa redonda, a diferencia del simposio,  presenta una estructura más formal, y los expertos</a:t>
            </a:r>
            <a:r>
              <a:rPr lang="es-PA" sz="2400" b="1" dirty="0" smtClean="0">
                <a:solidFill>
                  <a:srgbClr val="0070C0"/>
                </a:solidFill>
              </a:rPr>
              <a:t>, además </a:t>
            </a:r>
            <a:r>
              <a:rPr lang="es-PA" sz="2400" b="1" dirty="0">
                <a:solidFill>
                  <a:srgbClr val="0070C0"/>
                </a:solidFill>
              </a:rPr>
              <a:t>de presentar la información, poseen el espacio para discutir entre ellos las divergencias. . Por su parte, en el simposio los participantes pueden mostrar puntos de vista divergentes o hablar de las mismas tendencias. En el panel los participantes discuten en forma de diálogo entre sí ante el grupo. Esta técnica es idónea para utilizar la herramienta del foro</a:t>
            </a:r>
            <a:r>
              <a:rPr lang="es-PA" sz="2400" b="1" dirty="0" smtClean="0">
                <a:solidFill>
                  <a:srgbClr val="0070C0"/>
                </a:solidFill>
              </a:rPr>
              <a:t>.</a:t>
            </a:r>
            <a:endParaRPr lang="es-P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pressenza.org/site/images/stories/attigliano/vista_enerale_barac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6" y="775335"/>
            <a:ext cx="2352228" cy="12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.123rf.com/400wm/400/400/sparkstudio/sparkstudio1208/sparkstudio120800591/14878289-una-reunion-de-negocios-en-una-mesa-redo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57108"/>
            <a:ext cx="2723096" cy="12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9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solidFill>
                  <a:srgbClr val="FF0000"/>
                </a:solidFill>
              </a:rPr>
              <a:t>ENTREVISTA O CONSULTA PÚBLICA</a:t>
            </a:r>
            <a:endParaRPr lang="es-PA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b="1" dirty="0" smtClean="0">
                <a:solidFill>
                  <a:srgbClr val="0070C0"/>
                </a:solidFill>
              </a:rPr>
              <a:t>Consiste  </a:t>
            </a:r>
            <a:r>
              <a:rPr lang="es-PA" sz="2400" b="1" dirty="0">
                <a:solidFill>
                  <a:srgbClr val="0070C0"/>
                </a:solidFill>
              </a:rPr>
              <a:t>en que los estudiantes puedan realizar preguntas y reflexiones a un experto acerca de un tema en concreto, así los estudiantes  pueden  ampliar  información   sobre la temática, resolver dudas o cuestiones, aclarar conceptos o procedimientos, entre otras. Es importante que los estudiantes realicen una investigación previa sobre el tema a tratar, con el fin de que puedan preparar las preguntas para la  actividad</a:t>
            </a:r>
            <a:r>
              <a:rPr lang="es-PA" sz="2400" b="1" dirty="0" smtClean="0">
                <a:solidFill>
                  <a:srgbClr val="0070C0"/>
                </a:solidFill>
              </a:rPr>
              <a:t>.</a:t>
            </a:r>
            <a:endParaRPr lang="es-PA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hectorruiz.files.wordpress.com/2010/09/consulta-pub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283893"/>
            <a:ext cx="3628644" cy="51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886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solidFill>
                  <a:srgbClr val="FF0000"/>
                </a:solidFill>
              </a:rPr>
              <a:t>TUTORÍA PÚBLICA</a:t>
            </a:r>
            <a:endParaRPr lang="es-PA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8449" y="108356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b="1" dirty="0" smtClean="0">
                <a:solidFill>
                  <a:srgbClr val="0070C0"/>
                </a:solidFill>
              </a:rPr>
              <a:t>Esta  </a:t>
            </a:r>
            <a:r>
              <a:rPr lang="es-PA" sz="2800" b="1" dirty="0">
                <a:solidFill>
                  <a:srgbClr val="0070C0"/>
                </a:solidFill>
              </a:rPr>
              <a:t>técnica establece que el docente brindará a los estudiantes un espacio de conferencia electrónica con el objetivo de aclarar dudas, anunciar eventos, contestar preguntas frecuentes, entre otros aspectos que se pueden tratar</a:t>
            </a:r>
            <a:r>
              <a:rPr lang="es-PA" sz="2800" b="1" dirty="0" smtClean="0">
                <a:solidFill>
                  <a:srgbClr val="0070C0"/>
                </a:solidFill>
              </a:rPr>
              <a:t>.</a:t>
            </a:r>
            <a:endParaRPr lang="es-PA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4.bp.blogspot.com/-F7p6IZmtJuo/URPItpPnKRI/AAAAAAAAAPs/gwtq3H2Oh9s/s1600/IMG_20120503_112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0336"/>
            <a:ext cx="7056784" cy="350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6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886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solidFill>
                  <a:srgbClr val="FF0000"/>
                </a:solidFill>
              </a:rPr>
              <a:t>TABLÓN DE ANUNCIOS Y EXPOSICIONES</a:t>
            </a:r>
            <a:endParaRPr lang="es-PA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032" y="1484784"/>
            <a:ext cx="4968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600" b="1" dirty="0" smtClean="0">
                <a:solidFill>
                  <a:srgbClr val="0070C0"/>
                </a:solidFill>
              </a:rPr>
              <a:t>El  </a:t>
            </a:r>
            <a:r>
              <a:rPr lang="es-PA" sz="2600" b="1" dirty="0">
                <a:solidFill>
                  <a:srgbClr val="0070C0"/>
                </a:solidFill>
              </a:rPr>
              <a:t>tablón de anuncios es un espacio para la interacción social entre los estudiantes donde intercambian inquietudes, problemas y puntos de vista. El tablón de anuncios permite ofrecer y buscar ayuda entre los miembros del grupo, comparten problemas, experiencias, reflexiones, recursos localizados, entre otros</a:t>
            </a:r>
            <a:r>
              <a:rPr lang="es-PA" sz="2600" b="1" dirty="0" smtClean="0">
                <a:solidFill>
                  <a:srgbClr val="0070C0"/>
                </a:solidFill>
              </a:rPr>
              <a:t>.</a:t>
            </a:r>
            <a:endParaRPr lang="es-PA" sz="2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lecturaextremadura.gobex.es/upload/editor/la%20palabra%20pintada%20javier%20alc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70790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85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298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choix-01</dc:creator>
  <cp:lastModifiedBy>choix-01</cp:lastModifiedBy>
  <cp:revision>17</cp:revision>
  <dcterms:created xsi:type="dcterms:W3CDTF">2013-11-06T19:28:20Z</dcterms:created>
  <dcterms:modified xsi:type="dcterms:W3CDTF">2013-11-06T20:09:32Z</dcterms:modified>
</cp:coreProperties>
</file>