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9" r:id="rId3"/>
    <p:sldId id="260" r:id="rId4"/>
    <p:sldId id="261" r:id="rId5"/>
    <p:sldId id="262" r:id="rId6"/>
    <p:sldId id="263" r:id="rId7"/>
    <p:sldId id="264" r:id="rId8"/>
    <p:sldId id="256" r:id="rId9"/>
    <p:sldId id="257" r:id="rId10"/>
    <p:sldId id="258" r:id="rId11"/>
    <p:sldId id="265" r:id="rId1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A241"/>
    <a:srgbClr val="92D05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40" autoAdjust="0"/>
    <p:restoredTop sz="94660"/>
  </p:normalViewPr>
  <p:slideViewPr>
    <p:cSldViewPr>
      <p:cViewPr varScale="1">
        <p:scale>
          <a:sx n="74" d="100"/>
          <a:sy n="74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A6A1-4B68-4BB3-B332-A676B6550702}" type="datetimeFigureOut">
              <a:rPr lang="es-CO" smtClean="0"/>
              <a:t>06/03/2014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4319-2740-4396-AFF2-9736CBA833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338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A6A1-4B68-4BB3-B332-A676B6550702}" type="datetimeFigureOut">
              <a:rPr lang="es-CO" smtClean="0"/>
              <a:t>06/03/2014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4319-2740-4396-AFF2-9736CBA833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21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A6A1-4B68-4BB3-B332-A676B6550702}" type="datetimeFigureOut">
              <a:rPr lang="es-CO" smtClean="0"/>
              <a:t>06/03/2014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4319-2740-4396-AFF2-9736CBA833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369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A6A1-4B68-4BB3-B332-A676B6550702}" type="datetimeFigureOut">
              <a:rPr lang="es-CO" smtClean="0"/>
              <a:t>06/03/2014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4319-2740-4396-AFF2-9736CBA833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6934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A6A1-4B68-4BB3-B332-A676B6550702}" type="datetimeFigureOut">
              <a:rPr lang="es-CO" smtClean="0"/>
              <a:t>06/03/2014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4319-2740-4396-AFF2-9736CBA833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938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A6A1-4B68-4BB3-B332-A676B6550702}" type="datetimeFigureOut">
              <a:rPr lang="es-CO" smtClean="0"/>
              <a:t>06/03/2014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4319-2740-4396-AFF2-9736CBA833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561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A6A1-4B68-4BB3-B332-A676B6550702}" type="datetimeFigureOut">
              <a:rPr lang="es-CO" smtClean="0"/>
              <a:t>06/03/2014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4319-2740-4396-AFF2-9736CBA833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4873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A6A1-4B68-4BB3-B332-A676B6550702}" type="datetimeFigureOut">
              <a:rPr lang="es-CO" smtClean="0"/>
              <a:t>06/03/2014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4319-2740-4396-AFF2-9736CBA833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948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A6A1-4B68-4BB3-B332-A676B6550702}" type="datetimeFigureOut">
              <a:rPr lang="es-CO" smtClean="0"/>
              <a:t>06/03/2014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4319-2740-4396-AFF2-9736CBA833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074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A6A1-4B68-4BB3-B332-A676B6550702}" type="datetimeFigureOut">
              <a:rPr lang="es-CO" smtClean="0"/>
              <a:t>06/03/2014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4319-2740-4396-AFF2-9736CBA833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074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A6A1-4B68-4BB3-B332-A676B6550702}" type="datetimeFigureOut">
              <a:rPr lang="es-CO" smtClean="0"/>
              <a:t>06/03/2014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4319-2740-4396-AFF2-9736CBA833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893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5A6A1-4B68-4BB3-B332-A676B6550702}" type="datetimeFigureOut">
              <a:rPr lang="es-CO" smtClean="0"/>
              <a:t>06/03/2014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E4319-2740-4396-AFF2-9736CBA833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467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Universidad Cooperativa de Colombia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CO" sz="3500" dirty="0" smtClean="0"/>
              <a:t>Historia del derecho</a:t>
            </a:r>
          </a:p>
          <a:p>
            <a:pPr marL="0" indent="0" algn="ctr">
              <a:buNone/>
            </a:pPr>
            <a:endParaRPr lang="es-CO" dirty="0"/>
          </a:p>
          <a:p>
            <a:pPr marL="0" indent="0" algn="ctr">
              <a:buNone/>
            </a:pPr>
            <a:endParaRPr lang="es-CO" dirty="0" smtClean="0"/>
          </a:p>
          <a:p>
            <a:pPr marL="0" indent="0" algn="ctr">
              <a:buNone/>
            </a:pPr>
            <a:endParaRPr lang="es-CO" dirty="0"/>
          </a:p>
          <a:p>
            <a:pPr marL="0" indent="0" algn="r">
              <a:buNone/>
            </a:pPr>
            <a:r>
              <a:rPr lang="es-CO" dirty="0"/>
              <a:t>Soley lacouture</a:t>
            </a:r>
          </a:p>
          <a:p>
            <a:pPr marL="0" indent="0" algn="r">
              <a:buNone/>
            </a:pPr>
            <a:r>
              <a:rPr lang="es-CO" dirty="0"/>
              <a:t>Esthefania Martinez</a:t>
            </a:r>
          </a:p>
          <a:p>
            <a:pPr marL="0" indent="0" algn="r">
              <a:buNone/>
            </a:pPr>
            <a:r>
              <a:rPr lang="es-CO" dirty="0"/>
              <a:t>Jhonathan Monsalve</a:t>
            </a:r>
          </a:p>
          <a:p>
            <a:pPr marL="0" indent="0" algn="r">
              <a:buNone/>
            </a:pPr>
            <a:r>
              <a:rPr lang="es-CO" dirty="0"/>
              <a:t>Angeli Moreno</a:t>
            </a:r>
          </a:p>
          <a:p>
            <a:pPr marL="0" indent="0" algn="r">
              <a:buNone/>
            </a:pPr>
            <a:r>
              <a:rPr lang="es-CO" dirty="0"/>
              <a:t>Tatiana Quejada</a:t>
            </a:r>
          </a:p>
          <a:p>
            <a:pPr marL="0" indent="0" algn="r">
              <a:buNone/>
            </a:pP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3093880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504" y="4462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CO" sz="3600" b="1" dirty="0" smtClean="0">
                <a:ln w="50800">
                  <a:solidFill>
                    <a:srgbClr val="0070C0"/>
                  </a:solidFill>
                </a:ln>
                <a:solidFill>
                  <a:srgbClr val="0070C0"/>
                </a:solidFill>
                <a:latin typeface="Adobe Arabic" pitchFamily="18" charset="-78"/>
                <a:cs typeface="Adobe Arabic" pitchFamily="18" charset="-78"/>
              </a:rPr>
              <a:t>CARACTERISTICAS DEL DERECHO ESPAÑOL EN LA EDAD MODERNA</a:t>
            </a:r>
            <a:endParaRPr lang="es-CO" sz="3600" b="1" dirty="0">
              <a:ln w="50800">
                <a:solidFill>
                  <a:srgbClr val="0070C0"/>
                </a:solidFill>
              </a:ln>
              <a:solidFill>
                <a:srgbClr val="0070C0"/>
              </a:solidFill>
              <a:latin typeface="Adobe Arabic" pitchFamily="18" charset="-78"/>
              <a:cs typeface="Adobe Arabic" pitchFamily="18" charset="-78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0" y="1268760"/>
            <a:ext cx="810039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323528" y="1700808"/>
            <a:ext cx="4176464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/>
              <a:t>Herencias del Derecho : </a:t>
            </a:r>
          </a:p>
          <a:p>
            <a:endParaRPr lang="es-CO" sz="900" dirty="0" smtClean="0"/>
          </a:p>
          <a:p>
            <a:r>
              <a:rPr lang="es-CO" dirty="0" smtClean="0"/>
              <a:t>Derecho Romano</a:t>
            </a:r>
          </a:p>
          <a:p>
            <a:pPr marL="0" lvl="3"/>
            <a:r>
              <a:rPr lang="es-CO" dirty="0" smtClean="0"/>
              <a:t>Derecho Consuetudinario Germánico</a:t>
            </a:r>
          </a:p>
          <a:p>
            <a:pPr marL="0" lvl="3"/>
            <a:r>
              <a:rPr lang="es-CO" dirty="0" smtClean="0"/>
              <a:t>Humanismo Cristiano </a:t>
            </a:r>
          </a:p>
          <a:p>
            <a:pPr marL="0" lvl="3"/>
            <a:r>
              <a:rPr lang="es-CO" dirty="0" smtClean="0"/>
              <a:t>Absolutismo </a:t>
            </a:r>
          </a:p>
          <a:p>
            <a:pPr marL="0" lvl="3"/>
            <a:endParaRPr lang="es-CO" dirty="0" smtClean="0"/>
          </a:p>
          <a:p>
            <a:pPr marL="0" lvl="3"/>
            <a:endParaRPr lang="es-CO" dirty="0" smtClean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s-CO" b="1" dirty="0" smtClean="0"/>
              <a:t>Exponentes: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es-CO" b="1" dirty="0" smtClean="0"/>
          </a:p>
          <a:p>
            <a:pPr marL="0" lvl="3"/>
            <a:r>
              <a:rPr lang="es-CO" dirty="0" smtClean="0"/>
              <a:t>Francisco de Vitoria </a:t>
            </a:r>
          </a:p>
          <a:p>
            <a:pPr marL="0" lvl="3"/>
            <a:r>
              <a:rPr lang="es-CO" dirty="0" smtClean="0"/>
              <a:t>Domingo de Soto</a:t>
            </a:r>
          </a:p>
          <a:p>
            <a:pPr marL="0" lvl="3"/>
            <a:r>
              <a:rPr lang="es-CO" dirty="0" smtClean="0"/>
              <a:t>Francisco Suarez </a:t>
            </a:r>
          </a:p>
          <a:p>
            <a:pPr marL="0" lvl="3"/>
            <a:r>
              <a:rPr lang="es-CO" dirty="0" smtClean="0"/>
              <a:t>Fernando Marques de </a:t>
            </a:r>
            <a:r>
              <a:rPr lang="es-CO" dirty="0" err="1" smtClean="0"/>
              <a:t>Mehacha</a:t>
            </a:r>
            <a:r>
              <a:rPr lang="es-CO" dirty="0" smtClean="0"/>
              <a:t> </a:t>
            </a:r>
          </a:p>
          <a:p>
            <a:pPr marL="0" lvl="3"/>
            <a:r>
              <a:rPr lang="es-CO" dirty="0" smtClean="0"/>
              <a:t>Juan de Mariana </a:t>
            </a:r>
          </a:p>
          <a:p>
            <a:pPr marL="0" lvl="3"/>
            <a:r>
              <a:rPr lang="es-CO" dirty="0" smtClean="0"/>
              <a:t>Luis de Molina </a:t>
            </a:r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3923928" y="486916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Afirmaron los principios relativos a la ley natural. </a:t>
            </a:r>
            <a:endParaRPr lang="es-CO" dirty="0"/>
          </a:p>
        </p:txBody>
      </p:sp>
      <p:sp>
        <p:nvSpPr>
          <p:cNvPr id="7" name="6 Cerrar llave"/>
          <p:cNvSpPr/>
          <p:nvPr/>
        </p:nvSpPr>
        <p:spPr>
          <a:xfrm>
            <a:off x="3635896" y="4360743"/>
            <a:ext cx="216024" cy="1732553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 descr="http://www.arteguias.com/biografia/mapareyescatolicos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2100184"/>
            <a:ext cx="3498256" cy="251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6588224" y="3861048"/>
            <a:ext cx="1440160" cy="9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AutoShape 4" descr="data:image/jpeg;base64,/9j/4AAQSkZJRgABAQAAAQABAAD/2wCEAAkGBxQTEhQUExQUFhUXFxoaGBgYGBoXGBYXGBcXGBwYGBcYHCggGBwlHBcUITEhJSksLi4uFx8zODMsNygtLisBCgoKDg0OGhAQGywlHyQsLywsLCwsLCwsLCwsLSwsLCwsLCwsLCwsLCwsLCwsLCwsLCwsLCwsLCwsLCwsLCwsLP/AABEIAP0AxwMBIgACEQEDEQH/xAAcAAABBQEBAQAAAAAAAAAAAAAEAQIDBQYHAAj/xAA9EAABAwIEAwYDBQcFAQEBAAABAAIRAyEEEjFBBVFhBhMicYGRMqGxB1LB0fAUI0JicuHxFTOCorKSUzT/xAAZAQADAQEBAAAAAAAAAAAAAAABAgMABAX/xAArEQACAgICAQMDAgcAAAAAAAAAAQIRAyESMUEEE1EUIjJCYXGRobHB4fD/2gAMAwEAAhEDEQA/AMI/D7yI9dbdOqY7Cm0RfryRMWJiRPXTzCVsOqW+GSQOSsxUgE4QmdLa3H0StwZ9+oVi5s2AjLmny805gECRN+cWQsdQKv8AZHSRF50lTU8LaSLI9o8ZJ+ifRHhP6vsjYVjQAMDcc03/AE4zG6Odspw4uN4m5HUT9UHJh9tFI7AaqB2FOglXLTF7chP6/UqOizxe/wAxZGxXBFMMM72XnYR0TFvIq4qCWlzdx4hyMj5FCVzAb5FAVwSKt1AqN7DCuqogu1Etkxa5KHY20QSC4SPf9eiBuJUHDOTxQcrGpTtIM39R7pmQkCeXssaiudSKR1MjdWTzLgR69ZKjr0w3Ny/OVgUAFhTMhVizXWDA8PmPxmUOxpvpew6cz7fVAAKAUuUqVoIOv6Ce93gF5M9bD1WMDFIUbUd/FNwNOd1E4w139R/CyxiBpSJWheWAaY1DESfdPo1y3eF5zSka2VRhiE96SNXepPzXmgnUlOayAlJhKdNDnvM6mU1pMXTIkpSVjDy71SsG+6a0JahssNQ2q6wGw6Df/CYKpBnfyH0iF4CAhqjp0lahXoa+qGyBvY/VRd4baW6fqVHkKUmNViRNMkknXXqoG1I8/wBdU0vnRMabrBFzG/XVOmeltp/FNNKVGCQsKSufebKHNYzCY910jnoAHzppZR1H2FhZJK8+6xqGudebKJ56R7pzgkBQANe/chNNbWRrfUptQqMrAJs8xYBeUdMpFgGuqv2Xmsga/rqmOckFTmqDRJw8lS6hQOMfrRS032Qssh7GI7h/DjWLw2BkY55J5DbpKDa+11q+xdT/AHWgxYHNE2vIjfYx/L1Ucs3GLaLJaAOzvBDWOcjwA3A+Ijcjk0bu/FS9oeDMa0vpAgj4wHEgN+8JEi8giTstbh8vdmmCKcOzWsC3McxFr6CRtPRC901ziBleQ1wECQ7MZh3IHKROy5H6h8rKKFo5uaR6/NSf6fUgO7t0HQxYjzW6xNOiYz0R+7bbIDGYEWv8TbxJBJQ3aXw5GnWBMCAASAGNjTKAB1lW+ot0kaONPs57VYFA8K14phrg6T/j6hAPbsuhSslkhTaBGhI5vRE92PdROYZuiTUG9Ia0FIWTz9ESzDE3dYct/VOp0t4gDQJXJHXj9HKVcgB9I3sUNl6q8rU4sRCCfSvpIWUrNl9Eo7TKtxKcBIsjamHCh7jkYPIonK/TyQMeqjciXgizhHVQVGrEWq0Q1EwJ9RNAQFPNXkrQkWAanb/CZMptQwvUx81QdbC9kjTYJr22Xs2m6BYmFRaHstjMlU8yIGmuuW9rwQs/TYfVajsJRH7RmdMMY5xgwbDS3NSzVwZWJb06R7y82cXC4EZoBMm2WJMdNAmikWOcW5muMzlIefAQWkBogjfbdafsjhy+jnxIIc6q45XEjJTkkN10iEztG9tME0mFw/kJI9Rm/BcM7RSGTk6MvjcW99XMb/ww2bEHU6aeEoTi1eo9zcwb4wAXX1FvIEdFFiO01F8trMJn0drz0JEnUBexga+mH06heybQfE0wBlcDpo32Kbi4tWi8JK6IX0KQY3OJBDocZzZpImBaNfXyQB4FTGaagJMlkb7S6dLjToi2GXNp5ug6S43npB/V0ziTQx7Q3wgAAdeRueZPJUTa1ZpwT21ZmWiD9UVhsPnGYGSCbHz2OiSvg3gFxaAPMCfIG6Hw1bKdbE6aCfM6BdN2tEIS9t2aPg2CbDjU0jlM8geYvtewUY4Ce8yyZF8pBEDmbXCgpdq6VJrml9R+Y6U2jwwIjM8xz0BUNbt2xzs3c1ZiL1W3FtgyNh7LnayW6Q8/Vbex/G6ALwWwBEWk3HUgdT6oHH0GiiAwkuBkzAE+f59FBV7RUXuBNOq28yXh1+tgSnvxLCC5riRrcX8hBVY2krBCsmk/9FZTp3h0yf4RFvMlR1KRPwuB6GzvyRXD8Y5ji4RJ5hQtZmuYCewqPLVAVSsbtdYpmXdEYqwjUdf1ZROFvRFHHmVOmCOakKdVKjJWOcewry80pEQGlxAhNpBJXcvU3WTspCrC3NkL1NsEJgM2VvwPAd9Wps9zyA1PskZ1JeTSdlux5rNFWq406X8IHxP/AKeQ6rb8NwmHwtqTACdXuu73/JXWHwkMaAA0BoAaBGUAWEyqjjeAcAS26k5NEXJydMsqOPB0cHe4SVKtOoMtRjT5j6HbzWGwuPIcWmRKtMBx0NOV4BvYpfcfkzxV0Z3tr2Pl/wC7u19mE/EHfcL952zeUrG9l+HYmm4ua1zw9xpmkL5o+IvP8EA2Juu0VzTqNIF2nVs/MciNQeixnFKBpmo8Al9Nuas1stGKw+7/AA275lyeZF9Uz3GkaMvuTkUVMNpVAQ3MA05TFxDiYImPDJB1mBzQlKoMrqjy4iSIdLSDHwgc/EL2sCrHiwpd011NxqMcD4wMoMj4ATq7LIJGlgVmMbibAaACABaLfM8zqVOEeWzteSiPiGMLiS4yT10HIKl4hiCfCNN0Yb3KidRHfUgdHObO9s4BtuuhKkcmSTkWPAuxmKxLXGnTiI+Lw6gEa7QZla6l9kFURmrMjUwDPkJ+vyK6X2c4rh6uenSzB7Mpc1zCx0aA5XAEi0SsvxHtdjKld9KjRZSYx2UvqmNOVr+QUucge2r0ZHG/ZY9rSRVaXE6agDlJ+I9beSxPEcBUwznMdbmNjfYHyK7hQxGKj94KNXmKZLHjyDhB9ws12/4P3+H7xoIe28EQY3B6oRyO6Y7hStaZyOpiHc15mNcogL/Jeey9t1YgpyXkKY/OVJWJ0QmEfDvNE1yEQSd7YNVCjhPASBAQ81IlavLALuo+6fTcoK6ShVTsaLplhTfpotb9n0fttIWuT/5JA9wFj6Y3Wp7BYN1XGUg2wa4PceQZf+3qkZ2L8TrlbjjQ8saKjnN+LK2QDrEmOeyscM9tZhifI2IPUKixJrMrhzBNOo1xjk5sRsQc0xFtNQr3h9N1nluQkeIH+xK56d7JSqtHOePuZTxWR7SwzIe0SCI/ibqPMTpoq/Etc2HWLXfC4XDo5FXP2hgDEUz0PzkLHf6gaUuABBmWH4XDy+h1TxVofaVmowXELtIOogp3GKpLDVpuh9E5x/RHja4bgtEx0VAz4WvZdp92n7p6/VGYXF/vAD8LxlPkbfQoVxYtckVfanhnc5CwRSeC5jQSQ0nxOaJ0EuJHQrIVXyegXSOJ4dp4cWviGD92f4m1WuLDT6gnN6HoucPYAYV4iqTaoiKe2saZZVHxU3Ne3zBB/AJj+QTnRLAdC4T5D/KIL7O38C4Z3eao4uc8Ms58SBUh0ZtSLdNrKfB8Ip1WvZUEzYz1BvIu0zF+i9xbi1Kg0h7jmcSYAMACzZOwhFdnsR3jXODmuLHRLbBwIDgb+a4rd2dLT4kuB7Osoi8ANaGta2dpJc5xuXGbrPdpq7WthavH4rwrF8TwhqPJ5INpsbEn2zivGKAZXqNFhm+twhxt6oztA/NiKxGmeP8A5t+CBhdqOGXbI4Rb2SAeagdv0U+HdLfIwgKNqNUJpoklQ1XIgImpErV5ABauHNMcyCpKjoKK7mbpmUjGySiQQun/AGa0qVOi+oajBUccsFwBDRHPmuV0AQSrbhlUBzSRmAcJFr30STWjrguSO9sxRzZRFgNL2Klq4kqh4PxnvA0fsrmON4Y6m4RzIzAtHor59MGCN1yyTM48XTRg/tCaXGm6+hH0j6rn+LqTI/4/mum/aD/tCBLgSQeRAJ+krldYRZXw7Qk2E0ccabiRdps5vMfgRqCrekA7JUYZZmEHkd2uGxCzfeAOE6b+U3Vr2eD6WK7o3a+LbPYfhcPcGdlSS0S5Uyw7U8RHcUaQ1NWtUPlncxvuS4+ixNQ3lWnFj+/rDNnDajg0zIygmAP1rKrcQilRv0kDOaZjKnwDo78E8iyjyB2s2mCmFfwdd4B2gFbBYc1qbqvhcx0Nz3pHLnM/8LfzK+4ZxVrnhrKNSmXfEMnhHUuaIA6mFgfs2YH58LULXNJ7xpI+E2a4Cefh9l1TCcMbQEMIynWwH0XDkVNnZCUeCvsjr6jqdEHxFoax7zs0n5JuO4kxrruFpPqsv2g7RZ2ljR4TYnmpxTbCcfxtcPqOd95xPuVHN78lfYvs+34m5h9CqPE4RzTC70cUoyjtgxOimwp1UXclPpeGURCUmAoKpUtXRDOKAGOp6ry9TC8iAsK7kXh6tgJQJKkwgk6ospjbTLF5m6mwokgFQBqnw4J0BPkJQOtM7v2b4dTo0m92QAQDPO3NF4niTGCAZN1iuAYHLg2OeXtMFx8TmwM0BpE2ADZ9VdcKwVOvhmVRJBFzJNwSJhcc00JyUpMou1PFc4BF8rgYGltlieOUMtR2kT4Y0yES35Le8b4WMjgBt81nuJ8PLHsa40nA0qeZj3hhBDALEmWn5KuB6DlVIyNRkROnMXBHRaHgpy90agmmxwNKuwZu7MzlfuGncGCNlZDs3he77x2JdTG7GhtX2LXQ7zhT8IwlCn+9psqtYbCrWdkNTpTos8T/AFIC6G0cjZjONcPfh6r6buctIuHMNw4HcR+KqXaredp8D+1TVYKjXMbZroyua2bNAuwze8grAvJkrJjp6PG6QNPKy9TaSbCSjxhoHiIHTUwiarE4bxJ2HeH0ycw0jS+oK0WE7b4mvVZSJjO4NEWglZWvGgRHAaZbXpP+69rj5Agk+0qc4J7KQck0kbHK8kxTcTcFzjOh5BDUcA59SHc9AtriaRpucxrQWvl7XcpuR7/VRcE4fcuI0XIsnwdberZU4zhQawrC8R4WXB0DTQrpvHa0WG6pzgAymS+w1JNk2ObihXHn2claHB+V2u6NrYeyfxWoKlclogTbyGk9USWwwyutM5Vj20yiey1kOWq5wmGklD47CxdYk4tKwCmV5KBBSLCBtQQieHUxOkk8lLwnhj8RWZSpiXPdA5dSTsBqu9djOweHwUPd+9rD+KJDT/KDp56rPQ8dOzIdl/s0q1QKmKd3TCAQz+Mg8/urc4TheGwjYo0wCBdxEuPm43RXF61d184os5AB1Rw6nRvkJ81zztZ2gLczWuJ8zcqLcpOkU5N9l32mLqjQxtmkBz46xb6e6J+zOtNPEUhdjamZh2yvG3tPqoMYM9JtPTO0OedxTaAA0f1G3lKO7KVGUO8a5zQXkOaNDAaBEdDPuOaH6aFi9lni8EHva3m4e26xXF8M7EvzUv8AcIvABMuJIvsAIW3xvEms8ZBsHOuI8LBJMH0A81ksDixTphrbF13uAlz3HkOQ0Gmi2OHFDTyX0Q4Hs+2iR3z34uufhplzjSZ1cCYIHM2RHCn0a2MfSqVG1KzGy6DZhOlOm3QAb+iG4nxGs2mW0GGnm+J58VQ7TyHloFnvs7whbxEgRORxcTJJ8QvreeZVn0c/k2fHmOphzqTQY6xK5r2iFGo4PYCyoTDmfe6xsRz3XUe2GLZTpvcSLC/X23XJKDg5zqjjJOw0HRSxryXjFydEV2C0N67/ANlEHF5yt9Xfkkx9STA1P6lFMa2myxlWL1uvBEzDgODGxmJiTt1PSJ9lquxfBhVfVLAX92WF3N2ZxBgcgGzHVyoODUw5tR7jAloc6JIYTMNHM5R7FdA+y6mTUxNYiGugRyMudA8gQk/KXEs4cMTyI0dGgTRY0/EwAX1iIupcradE3F1dOOswbbgEj1QGNxgptc57mMaLkwAAFP6WvJyfUX4Mpiiym01q5IY3pqeQnUlc67W9qHYg5WDLT2buervyRfbvtP8AtTmhgd3bScuY3cTaYFh03uVn8PhYuRc/qE0ccYuzquSVVT/sRYPCkXN3H5JeI1IsimPi5VaQXvtuqkZ6VLyGYWnDJ5/JBY182VkXwPS6qatOXQshMukkiL9lkSF5H4IRYryxNY0zs32W9le4p9/UpkVXyBmtlZbbWSugVHja5+Q9FT8T4iQ+nRZZ9QF39NNurj9FHjscKdIwRP6ufmVGUwVZWds+MljS1kTueS5nwvg9bH1gRIp5vFUOltco3tvorCt3mOxBpAkUQ4B5m7jrlHpMroTKDMPh3mmNGOgDSGiPS6eOlbFfwiirYs5qlRjM8xSosylwcWybiQDedSBYibozhtShWxBiQ7KQ0xowbEzIzm41nKRsvHvKVBlJmr4pyIcZIl7gRdrgC53p1V1QwjG1B3bDnytZGYuZTaJ0mwsTbWPNBNUBg2J4eaxDCY7wtDj92mDIYOpgexRlDhdBjZbuGXk3zP8ACZ6n6K1oNyDSfjcTIvl8I9/ko69SAfCRBpjbzO+0p0vkBleOsptYSNf3kak/HfzuYUPZjs+MOX4mpapUFhoWt1gjWTN1OKratQVHmKdMn1cXHQg3vCdxjHOhzrNaBZSnLwgpGG+0fimZwp67nryH4rITlapeJVzWruqPM3sB0sB8kPjTAhUiqVHTDSsi4eMzySpcfX/hHRe4YIEofGuGcfrdN5D1D+Jo+HMApMEWcKmbS5a3w36T810H7Nv/AOZ451Sf+rGrnnDgXUy2YzvaG8s/I8rO+S6L2DZkwbXbue89fiyR/wBQp4vzZ3eskl6fj+6/yanF4prGF74a0CSSdANfkuPdsu07sS6BIotPgbu4/fd15DZWvbjjfevGHpnwNIzxcF8i3k069R0WGxdUOdla2zTqfiJHPYDoqSlbpEMGJYcfuS/J9L4/cbhWD43XJ0HLqpX1OegQ4fA6nXohsTVJEC8oUTeSkOr1i45WqywWFDPPmhsJQyNBN3Ov5KWvioYT8ljJV90uyDH1bFVmGcS6U6tiMw6qRlLcInNJ8pWg8gaheUGGrwbryI1pn0OzDj9or1jqWsptPJjZJ/7OK592146WtOXXM4BvMy0Ae0rV8Y4vkpm/8Ov/AClcn4pjXYjFE0oc1pzQdA7c+QsoQjbtiO/B0LsFg8jKeZsuc5xceRgkn3K0/FMSDh6jXOYHOpQ0TJzQ4nzGnsVynD8UcZFSq+zj4acAQBctM3vCiq4tuUQ0B8GXXO9onS3VGUi+L0zk1bo0Z4z3NPu6bpJeC6oC0OJqEZyyfgZG8zHNbDBdqcLTDIqGwcTDSZcYibbX91zNnF2splpJp3AzNa6WgCLQ7c8/RQ4ztPTIjxC4MtY4ERbKL6HdLyk+kM8GOOm/6o6k/trhQCO9d8AbOQ63kxGqFxna+hW/d0XuNR7xkaWkA+HeRpqVy3HdrKbg6zRJBtTILcoAhpGx3W17AvbiZxIYxga4huVuWbNBnnEaDmZT262RnCCVpl2ODZXUqd+7pN7x5v46hkDXQCHH1WY7e8dDWEAnQgDZbnjeKyiL6D3XHe2FWX9229Rx84/X5pYK5Em9FRgXz4jyTMbdpd1AQbapZ4TqLH8EW2oHD0+Z/QVi8GnGh+Cd4fMoPGmHg9VJw6tqDsE3iLZErBbuCo0PCqrXNFMktlzC1wjwuEtvO3i16K7wnaOp3VSm0Frc7nFzT4mhzsxYLQDmkA9dLLH8LOZvQCXcwNLdbqx49jSXk3IAbFgALWs20qNNS0enKWOcE5f8z2OxeRsNyh5tDRJaD/CXazz3+irW0jG8ndewwJOY/wBgn18QACSVRRo48k+b5eALEkCyZh8QBeL7IctdUM81JUhthqmOS23YRVxZM80HUeSiKVIjXdeqUgsZ2+yDDYXdFNeBZDV8aGiBqgHVC65WF5V0WJrDNZeQeH1XlhLOo9uOJCm1zS7QObG5JEthc1p8UeAB90QNrG5mLm6K7VcQdWruJ0FtZ0lUgQSpUa92Hms53xG3LQewV3gsYXtjwyBfmQs9TdC1PBeBODi57myGSAHwAXDwy9sydSW9EsmktlMM5qaasHqY0XacutyNd7SOSGr1mobivDHYcmajXEGCN7iQR95u08wVVPrkpk1WiWRSlO5MmxtcLvXZF7cLgqLf5WgWu57rm3uuD8JwZr1qdMT4nCYEwJufZds4w5/7RgmNjKC8kcopmJ6xJ9Uswof2x4o5jcwjSGjqbT9VicJRc1j8RU+N3wydATv6Kw7QYh9WqG2IbBc51mM8z+CzvHONF4c1pD2GzngZWh14y8x1WhXQzi+yn7Rwys8CNvohOGVrwUPjsQXuk67+lk3DGHhOCDosnPyVD1Ckq4gOaQf1KHxYm/qvUSHeyxa3dEvC8eaWZs2Ig/mOoRtXEteQZOWAANzG52lVVLD53xsFZU8GCCRZo35oUux4Sm48fA+rxARAsAq7PndOwS4gCcrdtTzXsLaT6IpCSm5OmH025aZPT80FRbMlS4rEDLEqsGLLQQ33WBOStIscXjmBoG4+SqquMc7oowJknVJTF0CcpNikKRwgAeqja66cTJWFJ8PqvL2HcAbpUTHnDmh3NU1VpJ5JuUDVrisKRytI3G944PY9kuAaWGKcOygyABGUZQJ1WZeRt81AUB4ui44hjSKZaXhxflkNNmhjjDXCLmZIjmqfMvLxQM3ZqPs6x7aWMaXRBabnaLxPX8At3jO2NLxukB2aB7QY8x9FzbsrQD6tQGD+5fr/AMR+K0/GeA0pMNAt6JW43TKxwuStGb7RYxtWrmDviAm5jMNDGnJJwzENgtcPCRleOXJw8jdA4/DBr3DSD7JrHxDvQ9RzVBFcWextEsqkO1G/MWg+oUZMFWeIYKtOB8VMEt/mZy8xPsqoSbAEnkBJ9ggaSp6LggOZPNqAo1YXg97Blc1zeUgj6qIG/qjYXIucNAaB/mP7r2Px3hga8hsoKAm6joszOWobm0qQRSo5acnUoPEGKfUo7ieIEAAxEqrLi8xsERJvdIioUpudElY7BT13ACBskwWDqVJcxjnQLwNPVKAhqWEe6a1eqAgwRBTWFYVjyFJQpFxt/hJRZmKsWDKIaJWKY8fLb6EdhgGjmvIilmLpcNBZIiXeJS2tAVWmDJLo6R+MoU9CVPVfczoFBJN9lmcSGFnmoi1ESj+D8ErYuqKVFuZxBNzAAGpcdhp7oBKfIvZV3Xsz9m+Fp0v3rG1sQLuLpLQeTWm0dSJKm7S8MZi6bcIylTa9tzLYyU27scNCdjfQyFJ5EmWWJtHH+yT4rkfepVB8p/Bbnib5a13MT7tlQ0uHYbB0G0yGnEmqZebuyyQA3kMvKJMqPPNGn/THtb8EHtpnXhi4xpmO4ww94d5yn1IA+qJwnZ2qWl1QtpACwcQXOMaBoNvMpvHqcFp5t/8AJI/FBUcQ42Lj5czsq7rRzSSU3Y/htOpnhjXEg2tbqD0Wq4JwupTzzUZSa4zGrxzGbkhsKKwADWtYJmSR8z+CtsLw1jjL6wk63k/l8kmSWi2OFC8UwTMgBcajXc7/AFWaxHAWzNMx0N1rOJ1MOwAZy89NAql2NboxnzS426KTjGXZmK1KoyxEjmLoWlWiTclbF1PMNIQOPwQAL2iIAcQPuu3HUFVUjnlhraMy5rn7WUjGOFgPotNh8ECZHxRPR7eYGzhy3T6nC58QEbyNPVbkgeyzIV6LhGYa76rXdieNMpMfTcG+Im52tZQ4vhc+E6O06O2P4HzVK3CNGmYcxN/8hCSUlTHx4pKVoXtCWmoS02N+SCwuFn4rD5lWIwwkEmeU6H+6mB1t6Ij/AE9tuX8iFtNrdAU5rQdHEJXHcWURE9DsdiiM3x1QZTkG/uvIahiZsdQvLDKcWiuxA26qKVNij4ioYWZ5g4Lr/wBmuFZQwn7RT8dV8lwGoDSYYOWm+5XLeG8Er170qT3jd0Q0H+o2XTOyXZ2pgwT+1C+tPu3ZJ89Z6hJPaqyuKO7aNxQ4pTr0xiKDhyI0IO7XjUEcig+JYjvAKtOz2H16tPQ6eoKDrOE94GFjiIc5gz03j+drb2vqAQhmcQa15IjK7wuiYDtnCQCBf9QudpnXBIxP2j4QNr4fEt0cWg/+h7eMJlP/AGz/ACucPnP0Kk+0mt+6FMuAIeHNG5mQ6PI3/wCSA4fiZY4wSCGut5ZT8wrR/FBi0pyRXcYM0wfuvI9HD81RTAnQghX2M8WdosIkebT03VJWb4T1hVo5su3Zb4TE52g1Kr55NVnhe4H8NV3WSfkAsjSflMxIVhhuNBtjTaR5QfcINWaOReTavOHDA9hknYgT8ggaZzmwgID/AF/Dd3en4+SrqnaExAEeX4JIxZd5YmmxFcNtyCFxdWMoP/4mfUfnCzJ4tmcMwOUbDfoVI7iRqEk6ut0A5frkmUScsyZpeHv/AHbHD4mhrvb+yt6T8j3jYO06G8fNZTA42IbIAtm6NA3RL+NNLnGTDjJPIfmllCykciSL/iVMZbcswHKCsvxEAVah6h3/ANAE/MlF1OL5pOgDcoHzJVRia8vqz0HsB+S0YtLY6yLlaHuEtcOWiYakAO5WPUKFtTxeYSU3SCPRUoEsq8BOaTHNRtbLSNwoW1cqdTq3d1RILJb2RVHQ6UiWoJK8sQbaZFidT5ovg3Cn1yYa8taW5y0TlDjEkkgDcyTslq4WXxMS6NOZhdbdSbw/CGnREwC5zjZz3cyUs3XQccOTLvhFaiKbGUgBTp07Dl59dZPNEd4A3SXO3WT7CVnPp4t7iDJEACA0EGwUvC+NuqOp08oAa/KDNyBIuueUXZ2QipJuPSLziWSmwFpyuF5BVVi2trMbUkscZBIjXyIiCDp1KA7V1HOr06QcWtIcSREnLFrhCGkA0tL6pFj8TRoCBozqU8IiTyRiqfZhu2PEKji3D1Q0uokxVHxVGkWJ8wBPUJ/ZmoHMAOxLD5O8Tf8AsCrjiXDMMSXPp1XGN6vLyaq/DspMJFJjmSwuMvL7sII1Fv7qvHRDHk++xMZRymdb32EHp6qgxzcst3DiPTZbDjDQZtqAfcLKcYF6bt3Nv1LbSinaK5kCVm2Q0qeoVAVmc7HSntaCoQVMNx6oAIyIMJzTGhhLW2KZKxiR1d2kyOW3yTm4gbj2/JQOKQImssW1tCDIGyVlW753JQNKqW6H8R7FeznWURlKgjvbp9Opqg8ykaUBbJ3bylD0wBNRBZIHXXkRhcPm3j0Xlhb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AutoShape 6" descr="data:image/jpeg;base64,/9j/4AAQSkZJRgABAQAAAQABAAD/2wCEAAkGBxQTEhQUExQUFhUXFxoaGBgYGBoXGBYXGBcXGBwYGBcYHCggGBwlHBcUITEhJSksLi4uFx8zODMsNygtLisBCgoKDg0OGhAQGywlHyQsLywsLCwsLCwsLCwsLSwsLCwsLCwsLCwsLCwsLCwsLCwsLCwsLCwsLCwsLCwsLCwsLP/AABEIAP0AxwMBIgACEQEDEQH/xAAcAAABBQEBAQAAAAAAAAAAAAAEAQIDBQYHAAj/xAA9EAABAwIEAwYDBQcFAQEBAAABAAIRAyEEEjFBBVFhBhMicYGRMqGxB1LB0fAUI0JicuHxFTOCorKSUzT/xAAZAQADAQEBAAAAAAAAAAAAAAABAgMABAX/xAArEQACAgICAQMDAgcAAAAAAAAAAQIRAyESMUEEE1EUIjJCYXGRobHB4fD/2gAMAwEAAhEDEQA/AMI/D7yI9dbdOqY7Cm0RfryRMWJiRPXTzCVsOqW+GSQOSsxUgE4QmdLa3H0StwZ9+oVi5s2AjLmny805gECRN+cWQsdQKv8AZHSRF50lTU8LaSLI9o8ZJ+ifRHhP6vsjYVjQAMDcc03/AE4zG6Odspw4uN4m5HUT9UHJh9tFI7AaqB2FOglXLTF7chP6/UqOizxe/wAxZGxXBFMMM72XnYR0TFvIq4qCWlzdx4hyMj5FCVzAb5FAVwSKt1AqN7DCuqogu1Etkxa5KHY20QSC4SPf9eiBuJUHDOTxQcrGpTtIM39R7pmQkCeXssaiudSKR1MjdWTzLgR69ZKjr0w3Ny/OVgUAFhTMhVizXWDA8PmPxmUOxpvpew6cz7fVAAKAUuUqVoIOv6Ce93gF5M9bD1WMDFIUbUd/FNwNOd1E4w139R/CyxiBpSJWheWAaY1DESfdPo1y3eF5zSka2VRhiE96SNXepPzXmgnUlOayAlJhKdNDnvM6mU1pMXTIkpSVjDy71SsG+6a0JahssNQ2q6wGw6Df/CYKpBnfyH0iF4CAhqjp0lahXoa+qGyBvY/VRd4baW6fqVHkKUmNViRNMkknXXqoG1I8/wBdU0vnRMabrBFzG/XVOmeltp/FNNKVGCQsKSufebKHNYzCY910jnoAHzppZR1H2FhZJK8+6xqGudebKJ56R7pzgkBQANe/chNNbWRrfUptQqMrAJs8xYBeUdMpFgGuqv2Xmsga/rqmOckFTmqDRJw8lS6hQOMfrRS032Qssh7GI7h/DjWLw2BkY55J5DbpKDa+11q+xdT/AHWgxYHNE2vIjfYx/L1Ucs3GLaLJaAOzvBDWOcjwA3A+Ijcjk0bu/FS9oeDMa0vpAgj4wHEgN+8JEi8giTstbh8vdmmCKcOzWsC3McxFr6CRtPRC901ziBleQ1wECQ7MZh3IHKROy5H6h8rKKFo5uaR6/NSf6fUgO7t0HQxYjzW6xNOiYz0R+7bbIDGYEWv8TbxJBJQ3aXw5GnWBMCAASAGNjTKAB1lW+ot0kaONPs57VYFA8K14phrg6T/j6hAPbsuhSslkhTaBGhI5vRE92PdROYZuiTUG9Ia0FIWTz9ESzDE3dYct/VOp0t4gDQJXJHXj9HKVcgB9I3sUNl6q8rU4sRCCfSvpIWUrNl9Eo7TKtxKcBIsjamHCh7jkYPIonK/TyQMeqjciXgizhHVQVGrEWq0Q1EwJ9RNAQFPNXkrQkWAanb/CZMptQwvUx81QdbC9kjTYJr22Xs2m6BYmFRaHstjMlU8yIGmuuW9rwQs/TYfVajsJRH7RmdMMY5xgwbDS3NSzVwZWJb06R7y82cXC4EZoBMm2WJMdNAmikWOcW5muMzlIefAQWkBogjfbdafsjhy+jnxIIc6q45XEjJTkkN10iEztG9tME0mFw/kJI9Rm/BcM7RSGTk6MvjcW99XMb/ww2bEHU6aeEoTi1eo9zcwb4wAXX1FvIEdFFiO01F8trMJn0drz0JEnUBexga+mH06heybQfE0wBlcDpo32Kbi4tWi8JK6IX0KQY3OJBDocZzZpImBaNfXyQB4FTGaagJMlkb7S6dLjToi2GXNp5ug6S43npB/V0ziTQx7Q3wgAAdeRueZPJUTa1ZpwT21ZmWiD9UVhsPnGYGSCbHz2OiSvg3gFxaAPMCfIG6Hw1bKdbE6aCfM6BdN2tEIS9t2aPg2CbDjU0jlM8geYvtewUY4Ce8yyZF8pBEDmbXCgpdq6VJrml9R+Y6U2jwwIjM8xz0BUNbt2xzs3c1ZiL1W3FtgyNh7LnayW6Q8/Vbex/G6ALwWwBEWk3HUgdT6oHH0GiiAwkuBkzAE+f59FBV7RUXuBNOq28yXh1+tgSnvxLCC5riRrcX8hBVY2krBCsmk/9FZTp3h0yf4RFvMlR1KRPwuB6GzvyRXD8Y5ji4RJ5hQtZmuYCewqPLVAVSsbtdYpmXdEYqwjUdf1ZROFvRFHHmVOmCOakKdVKjJWOcewry80pEQGlxAhNpBJXcvU3WTspCrC3NkL1NsEJgM2VvwPAd9Wps9zyA1PskZ1JeTSdlux5rNFWq406X8IHxP/AKeQ6rb8NwmHwtqTACdXuu73/JXWHwkMaAA0BoAaBGUAWEyqjjeAcAS26k5NEXJydMsqOPB0cHe4SVKtOoMtRjT5j6HbzWGwuPIcWmRKtMBx0NOV4BvYpfcfkzxV0Z3tr2Pl/wC7u19mE/EHfcL952zeUrG9l+HYmm4ua1zw9xpmkL5o+IvP8EA2Juu0VzTqNIF2nVs/MciNQeixnFKBpmo8Al9Nuas1stGKw+7/AA275lyeZF9Uz3GkaMvuTkUVMNpVAQ3MA05TFxDiYImPDJB1mBzQlKoMrqjy4iSIdLSDHwgc/EL2sCrHiwpd011NxqMcD4wMoMj4ATq7LIJGlgVmMbibAaACABaLfM8zqVOEeWzteSiPiGMLiS4yT10HIKl4hiCfCNN0Yb3KidRHfUgdHObO9s4BtuuhKkcmSTkWPAuxmKxLXGnTiI+Lw6gEa7QZla6l9kFURmrMjUwDPkJ+vyK6X2c4rh6uenSzB7Mpc1zCx0aA5XAEi0SsvxHtdjKld9KjRZSYx2UvqmNOVr+QUucge2r0ZHG/ZY9rSRVaXE6agDlJ+I9beSxPEcBUwznMdbmNjfYHyK7hQxGKj94KNXmKZLHjyDhB9ws12/4P3+H7xoIe28EQY3B6oRyO6Y7hStaZyOpiHc15mNcogL/Jeey9t1YgpyXkKY/OVJWJ0QmEfDvNE1yEQSd7YNVCjhPASBAQ81IlavLALuo+6fTcoK6ShVTsaLplhTfpotb9n0fttIWuT/5JA9wFj6Y3Wp7BYN1XGUg2wa4PceQZf+3qkZ2L8TrlbjjQ8saKjnN+LK2QDrEmOeyscM9tZhifI2IPUKixJrMrhzBNOo1xjk5sRsQc0xFtNQr3h9N1nluQkeIH+xK56d7JSqtHOePuZTxWR7SwzIe0SCI/ibqPMTpoq/Etc2HWLXfC4XDo5FXP2hgDEUz0PzkLHf6gaUuABBmWH4XDy+h1TxVofaVmowXELtIOogp3GKpLDVpuh9E5x/RHja4bgtEx0VAz4WvZdp92n7p6/VGYXF/vAD8LxlPkbfQoVxYtckVfanhnc5CwRSeC5jQSQ0nxOaJ0EuJHQrIVXyegXSOJ4dp4cWviGD92f4m1WuLDT6gnN6HoucPYAYV4iqTaoiKe2saZZVHxU3Ne3zBB/AJj+QTnRLAdC4T5D/KIL7O38C4Z3eao4uc8Ms58SBUh0ZtSLdNrKfB8Ip1WvZUEzYz1BvIu0zF+i9xbi1Kg0h7jmcSYAMACzZOwhFdnsR3jXODmuLHRLbBwIDgb+a4rd2dLT4kuB7Osoi8ANaGta2dpJc5xuXGbrPdpq7WthavH4rwrF8TwhqPJ5INpsbEn2zivGKAZXqNFhm+twhxt6oztA/NiKxGmeP8A5t+CBhdqOGXbI4Rb2SAeagdv0U+HdLfIwgKNqNUJpoklQ1XIgImpErV5ABauHNMcyCpKjoKK7mbpmUjGySiQQun/AGa0qVOi+oajBUccsFwBDRHPmuV0AQSrbhlUBzSRmAcJFr30STWjrguSO9sxRzZRFgNL2Klq4kqh4PxnvA0fsrmON4Y6m4RzIzAtHor59MGCN1yyTM48XTRg/tCaXGm6+hH0j6rn+LqTI/4/mum/aD/tCBLgSQeRAJ+krldYRZXw7Qk2E0ccabiRdps5vMfgRqCrekA7JUYZZmEHkd2uGxCzfeAOE6b+U3Vr2eD6WK7o3a+LbPYfhcPcGdlSS0S5Uyw7U8RHcUaQ1NWtUPlncxvuS4+ixNQ3lWnFj+/rDNnDajg0zIygmAP1rKrcQilRv0kDOaZjKnwDo78E8iyjyB2s2mCmFfwdd4B2gFbBYc1qbqvhcx0Nz3pHLnM/8LfzK+4ZxVrnhrKNSmXfEMnhHUuaIA6mFgfs2YH58LULXNJ7xpI+E2a4Cefh9l1TCcMbQEMIynWwH0XDkVNnZCUeCvsjr6jqdEHxFoax7zs0n5JuO4kxrruFpPqsv2g7RZ2ljR4TYnmpxTbCcfxtcPqOd95xPuVHN78lfYvs+34m5h9CqPE4RzTC70cUoyjtgxOimwp1UXclPpeGURCUmAoKpUtXRDOKAGOp6ry9TC8iAsK7kXh6tgJQJKkwgk6ospjbTLF5m6mwokgFQBqnw4J0BPkJQOtM7v2b4dTo0m92QAQDPO3NF4niTGCAZN1iuAYHLg2OeXtMFx8TmwM0BpE2ADZ9VdcKwVOvhmVRJBFzJNwSJhcc00JyUpMou1PFc4BF8rgYGltlieOUMtR2kT4Y0yES35Le8b4WMjgBt81nuJ8PLHsa40nA0qeZj3hhBDALEmWn5KuB6DlVIyNRkROnMXBHRaHgpy90agmmxwNKuwZu7MzlfuGncGCNlZDs3he77x2JdTG7GhtX2LXQ7zhT8IwlCn+9psqtYbCrWdkNTpTos8T/AFIC6G0cjZjONcPfh6r6buctIuHMNw4HcR+KqXaredp8D+1TVYKjXMbZroyua2bNAuwze8grAvJkrJjp6PG6QNPKy9TaSbCSjxhoHiIHTUwiarE4bxJ2HeH0ycw0jS+oK0WE7b4mvVZSJjO4NEWglZWvGgRHAaZbXpP+69rj5Agk+0qc4J7KQck0kbHK8kxTcTcFzjOh5BDUcA59SHc9AtriaRpucxrQWvl7XcpuR7/VRcE4fcuI0XIsnwdberZU4zhQawrC8R4WXB0DTQrpvHa0WG6pzgAymS+w1JNk2ObihXHn2claHB+V2u6NrYeyfxWoKlclogTbyGk9USWwwyutM5Vj20yiey1kOWq5wmGklD47CxdYk4tKwCmV5KBBSLCBtQQieHUxOkk8lLwnhj8RWZSpiXPdA5dSTsBqu9djOweHwUPd+9rD+KJDT/KDp56rPQ8dOzIdl/s0q1QKmKd3TCAQz+Mg8/urc4TheGwjYo0wCBdxEuPm43RXF61d184os5AB1Rw6nRvkJ81zztZ2gLczWuJ8zcqLcpOkU5N9l32mLqjQxtmkBz46xb6e6J+zOtNPEUhdjamZh2yvG3tPqoMYM9JtPTO0OedxTaAA0f1G3lKO7KVGUO8a5zQXkOaNDAaBEdDPuOaH6aFi9lni8EHva3m4e26xXF8M7EvzUv8AcIvABMuJIvsAIW3xvEms8ZBsHOuI8LBJMH0A81ksDixTphrbF13uAlz3HkOQ0Gmi2OHFDTyX0Q4Hs+2iR3z34uufhplzjSZ1cCYIHM2RHCn0a2MfSqVG1KzGy6DZhOlOm3QAb+iG4nxGs2mW0GGnm+J58VQ7TyHloFnvs7whbxEgRORxcTJJ8QvreeZVn0c/k2fHmOphzqTQY6xK5r2iFGo4PYCyoTDmfe6xsRz3XUe2GLZTpvcSLC/X23XJKDg5zqjjJOw0HRSxryXjFydEV2C0N67/ANlEHF5yt9Xfkkx9STA1P6lFMa2myxlWL1uvBEzDgODGxmJiTt1PSJ9lquxfBhVfVLAX92WF3N2ZxBgcgGzHVyoODUw5tR7jAloc6JIYTMNHM5R7FdA+y6mTUxNYiGugRyMudA8gQk/KXEs4cMTyI0dGgTRY0/EwAX1iIupcradE3F1dOOswbbgEj1QGNxgptc57mMaLkwAAFP6WvJyfUX4Mpiiym01q5IY3pqeQnUlc67W9qHYg5WDLT2buervyRfbvtP8AtTmhgd3bScuY3cTaYFh03uVn8PhYuRc/qE0ccYuzquSVVT/sRYPCkXN3H5JeI1IsimPi5VaQXvtuqkZ6VLyGYWnDJ5/JBY182VkXwPS6qatOXQshMukkiL9lkSF5H4IRYryxNY0zs32W9le4p9/UpkVXyBmtlZbbWSugVHja5+Q9FT8T4iQ+nRZZ9QF39NNurj9FHjscKdIwRP6ufmVGUwVZWds+MljS1kTueS5nwvg9bH1gRIp5vFUOltco3tvorCt3mOxBpAkUQ4B5m7jrlHpMroTKDMPh3mmNGOgDSGiPS6eOlbFfwiirYs5qlRjM8xSosylwcWybiQDedSBYibozhtShWxBiQ7KQ0xowbEzIzm41nKRsvHvKVBlJmr4pyIcZIl7gRdrgC53p1V1QwjG1B3bDnytZGYuZTaJ0mwsTbWPNBNUBg2J4eaxDCY7wtDj92mDIYOpgexRlDhdBjZbuGXk3zP8ACZ6n6K1oNyDSfjcTIvl8I9/ko69SAfCRBpjbzO+0p0vkBleOsptYSNf3kak/HfzuYUPZjs+MOX4mpapUFhoWt1gjWTN1OKratQVHmKdMn1cXHQg3vCdxjHOhzrNaBZSnLwgpGG+0fimZwp67nryH4rITlapeJVzWruqPM3sB0sB8kPjTAhUiqVHTDSsi4eMzySpcfX/hHRe4YIEofGuGcfrdN5D1D+Jo+HMApMEWcKmbS5a3w36T810H7Nv/AOZ451Sf+rGrnnDgXUy2YzvaG8s/I8rO+S6L2DZkwbXbue89fiyR/wBQp4vzZ3eskl6fj+6/yanF4prGF74a0CSSdANfkuPdsu07sS6BIotPgbu4/fd15DZWvbjjfevGHpnwNIzxcF8i3k069R0WGxdUOdla2zTqfiJHPYDoqSlbpEMGJYcfuS/J9L4/cbhWD43XJ0HLqpX1OegQ4fA6nXohsTVJEC8oUTeSkOr1i45WqywWFDPPmhsJQyNBN3Ov5KWvioYT8ljJV90uyDH1bFVmGcS6U6tiMw6qRlLcInNJ8pWg8gaheUGGrwbryI1pn0OzDj9or1jqWsptPJjZJ/7OK592146WtOXXM4BvMy0Ae0rV8Y4vkpm/8Ov/AClcn4pjXYjFE0oc1pzQdA7c+QsoQjbtiO/B0LsFg8jKeZsuc5xceRgkn3K0/FMSDh6jXOYHOpQ0TJzQ4nzGnsVynD8UcZFSq+zj4acAQBctM3vCiq4tuUQ0B8GXXO9onS3VGUi+L0zk1bo0Z4z3NPu6bpJeC6oC0OJqEZyyfgZG8zHNbDBdqcLTDIqGwcTDSZcYibbX91zNnF2splpJp3AzNa6WgCLQ7c8/RQ4ztPTIjxC4MtY4ERbKL6HdLyk+kM8GOOm/6o6k/trhQCO9d8AbOQ63kxGqFxna+hW/d0XuNR7xkaWkA+HeRpqVy3HdrKbg6zRJBtTILcoAhpGx3W17AvbiZxIYxga4huVuWbNBnnEaDmZT262RnCCVpl2ODZXUqd+7pN7x5v46hkDXQCHH1WY7e8dDWEAnQgDZbnjeKyiL6D3XHe2FWX9229Rx84/X5pYK5Em9FRgXz4jyTMbdpd1AQbapZ4TqLH8EW2oHD0+Z/QVi8GnGh+Cd4fMoPGmHg9VJw6tqDsE3iLZErBbuCo0PCqrXNFMktlzC1wjwuEtvO3i16K7wnaOp3VSm0Frc7nFzT4mhzsxYLQDmkA9dLLH8LOZvQCXcwNLdbqx49jSXk3IAbFgALWs20qNNS0enKWOcE5f8z2OxeRsNyh5tDRJaD/CXazz3+irW0jG8ndewwJOY/wBgn18QACSVRRo48k+b5eALEkCyZh8QBeL7IctdUM81JUhthqmOS23YRVxZM80HUeSiKVIjXdeqUgsZ2+yDDYXdFNeBZDV8aGiBqgHVC65WF5V0WJrDNZeQeH1XlhLOo9uOJCm1zS7QObG5JEthc1p8UeAB90QNrG5mLm6K7VcQdWruJ0FtZ0lUgQSpUa92Hms53xG3LQewV3gsYXtjwyBfmQs9TdC1PBeBODi57myGSAHwAXDwy9sydSW9EsmktlMM5qaasHqY0XacutyNd7SOSGr1mobivDHYcmajXEGCN7iQR95u08wVVPrkpk1WiWRSlO5MmxtcLvXZF7cLgqLf5WgWu57rm3uuD8JwZr1qdMT4nCYEwJufZds4w5/7RgmNjKC8kcopmJ6xJ9Uswof2x4o5jcwjSGjqbT9VicJRc1j8RU+N3wydATv6Kw7QYh9WqG2IbBc51mM8z+CzvHONF4c1pD2GzngZWh14y8x1WhXQzi+yn7Rwys8CNvohOGVrwUPjsQXuk67+lk3DGHhOCDosnPyVD1Ckq4gOaQf1KHxYm/qvUSHeyxa3dEvC8eaWZs2Ig/mOoRtXEteQZOWAANzG52lVVLD53xsFZU8GCCRZo35oUux4Sm48fA+rxARAsAq7PndOwS4gCcrdtTzXsLaT6IpCSm5OmH025aZPT80FRbMlS4rEDLEqsGLLQQ33WBOStIscXjmBoG4+SqquMc7oowJknVJTF0CcpNikKRwgAeqja66cTJWFJ8PqvL2HcAbpUTHnDmh3NU1VpJ5JuUDVrisKRytI3G944PY9kuAaWGKcOygyABGUZQJ1WZeRt81AUB4ui44hjSKZaXhxflkNNmhjjDXCLmZIjmqfMvLxQM3ZqPs6x7aWMaXRBabnaLxPX8At3jO2NLxukB2aB7QY8x9FzbsrQD6tQGD+5fr/AMR+K0/GeA0pMNAt6JW43TKxwuStGb7RYxtWrmDviAm5jMNDGnJJwzENgtcPCRleOXJw8jdA4/DBr3DSD7JrHxDvQ9RzVBFcWextEsqkO1G/MWg+oUZMFWeIYKtOB8VMEt/mZy8xPsqoSbAEnkBJ9ggaSp6LggOZPNqAo1YXg97Blc1zeUgj6qIG/qjYXIucNAaB/mP7r2Px3hga8hsoKAm6joszOWobm0qQRSo5acnUoPEGKfUo7ieIEAAxEqrLi8xsERJvdIioUpudElY7BT13ACBskwWDqVJcxjnQLwNPVKAhqWEe6a1eqAgwRBTWFYVjyFJQpFxt/hJRZmKsWDKIaJWKY8fLb6EdhgGjmvIilmLpcNBZIiXeJS2tAVWmDJLo6R+MoU9CVPVfczoFBJN9lmcSGFnmoi1ESj+D8ErYuqKVFuZxBNzAAGpcdhp7oBKfIvZV3Xsz9m+Fp0v3rG1sQLuLpLQeTWm0dSJKm7S8MZi6bcIylTa9tzLYyU27scNCdjfQyFJ5EmWWJtHH+yT4rkfepVB8p/Bbnib5a13MT7tlQ0uHYbB0G0yGnEmqZebuyyQA3kMvKJMqPPNGn/THtb8EHtpnXhi4xpmO4ww94d5yn1IA+qJwnZ2qWl1QtpACwcQXOMaBoNvMpvHqcFp5t/8AJI/FBUcQ42Lj5czsq7rRzSSU3Y/htOpnhjXEg2tbqD0Wq4JwupTzzUZSa4zGrxzGbkhsKKwADWtYJmSR8z+CtsLw1jjL6wk63k/l8kmSWi2OFC8UwTMgBcajXc7/AFWaxHAWzNMx0N1rOJ1MOwAZy89NAql2NboxnzS426KTjGXZmK1KoyxEjmLoWlWiTclbF1PMNIQOPwQAL2iIAcQPuu3HUFVUjnlhraMy5rn7WUjGOFgPotNh8ECZHxRPR7eYGzhy3T6nC58QEbyNPVbkgeyzIV6LhGYa76rXdieNMpMfTcG+Im52tZQ4vhc+E6O06O2P4HzVK3CNGmYcxN/8hCSUlTHx4pKVoXtCWmoS02N+SCwuFn4rD5lWIwwkEmeU6H+6mB1t6Ij/AE9tuX8iFtNrdAU5rQdHEJXHcWURE9DsdiiM3x1QZTkG/uvIahiZsdQvLDKcWiuxA26qKVNij4ioYWZ5g4Lr/wBmuFZQwn7RT8dV8lwGoDSYYOWm+5XLeG8Er170qT3jd0Q0H+o2XTOyXZ2pgwT+1C+tPu3ZJ89Z6hJPaqyuKO7aNxQ4pTr0xiKDhyI0IO7XjUEcig+JYjvAKtOz2H16tPQ6eoKDrOE94GFjiIc5gz03j+drb2vqAQhmcQa15IjK7wuiYDtnCQCBf9QudpnXBIxP2j4QNr4fEt0cWg/+h7eMJlP/AGz/ACucPnP0Kk+0mt+6FMuAIeHNG5mQ6PI3/wCSA4fiZY4wSCGut5ZT8wrR/FBi0pyRXcYM0wfuvI9HD81RTAnQghX2M8WdosIkebT03VJWb4T1hVo5su3Zb4TE52g1Kr55NVnhe4H8NV3WSfkAsjSflMxIVhhuNBtjTaR5QfcINWaOReTavOHDA9hknYgT8ggaZzmwgID/AF/Dd3en4+SrqnaExAEeX4JIxZd5YmmxFcNtyCFxdWMoP/4mfUfnCzJ4tmcMwOUbDfoVI7iRqEk6ut0A5frkmUScsyZpeHv/AHbHD4mhrvb+yt6T8j3jYO06G8fNZTA42IbIAtm6NA3RL+NNLnGTDjJPIfmllCykciSL/iVMZbcswHKCsvxEAVah6h3/ANAE/MlF1OL5pOgDcoHzJVRia8vqz0HsB+S0YtLY6yLlaHuEtcOWiYakAO5WPUKFtTxeYSU3SCPRUoEsq8BOaTHNRtbLSNwoW1cqdTq3d1RILJb2RVHQ6UiWoJK8sQbaZFidT5ovg3Cn1yYa8taW5y0TlDjEkkgDcyTslq4WXxMS6NOZhdbdSbw/CGnREwC5zjZz3cyUs3XQccOTLvhFaiKbGUgBTp07Dl59dZPNEd4A3SXO3WT7CVnPp4t7iDJEACA0EGwUvC+NuqOp08oAa/KDNyBIuueUXZ2QipJuPSLziWSmwFpyuF5BVVi2trMbUkscZBIjXyIiCDp1KA7V1HOr06QcWtIcSREnLFrhCGkA0tL6pFj8TRoCBozqU8IiTyRiqfZhu2PEKji3D1Q0uokxVHxVGkWJ8wBPUJ/ZmoHMAOxLD5O8Tf8AsCrjiXDMMSXPp1XGN6vLyaq/DspMJFJjmSwuMvL7sII1Fv7qvHRDHk++xMZRymdb32EHp6qgxzcst3DiPTZbDjDQZtqAfcLKcYF6bt3Nv1LbSinaK5kCVm2Q0qeoVAVmc7HSntaCoQVMNx6oAIyIMJzTGhhLW2KZKxiR1d2kyOW3yTm4gbj2/JQOKQImssW1tCDIGyVlW753JQNKqW6H8R7FeznWURlKgjvbp9Opqg8ykaUBbJ3bylD0wBNRBZIHXXkRhcPm3j0Xlhb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1" name="AutoShape 8" descr="data:image/jpeg;base64,/9j/4AAQSkZJRgABAQAAAQABAAD/2wCEAAkGBxQTEhQUExQUFhUXFxoaGBgYGBoXGBYXGBcXGBwYGBcYHCggGBwlHBcUITEhJSksLi4uFx8zODMsNygtLisBCgoKDg0OGhAQGywlHyQsLywsLCwsLCwsLCwsLSwsLCwsLCwsLCwsLCwsLCwsLCwsLCwsLCwsLCwsLCwsLCwsLP/AABEIAP0AxwMBIgACEQEDEQH/xAAcAAABBQEBAQAAAAAAAAAAAAAEAQIDBQYHAAj/xAA9EAABAwIEAwYDBQcFAQEBAAABAAIRAyEEEjFBBVFhBhMicYGRMqGxB1LB0fAUI0JicuHxFTOCorKSUzT/xAAZAQADAQEBAAAAAAAAAAAAAAABAgMABAX/xAArEQACAgICAQMDAgcAAAAAAAAAAQIRAyESMUEEE1EUIjJCYXGRobHB4fD/2gAMAwEAAhEDEQA/AMI/D7yI9dbdOqY7Cm0RfryRMWJiRPXTzCVsOqW+GSQOSsxUgE4QmdLa3H0StwZ9+oVi5s2AjLmny805gECRN+cWQsdQKv8AZHSRF50lTU8LaSLI9o8ZJ+ifRHhP6vsjYVjQAMDcc03/AE4zG6Odspw4uN4m5HUT9UHJh9tFI7AaqB2FOglXLTF7chP6/UqOizxe/wAxZGxXBFMMM72XnYR0TFvIq4qCWlzdx4hyMj5FCVzAb5FAVwSKt1AqN7DCuqogu1Etkxa5KHY20QSC4SPf9eiBuJUHDOTxQcrGpTtIM39R7pmQkCeXssaiudSKR1MjdWTzLgR69ZKjr0w3Ny/OVgUAFhTMhVizXWDA8PmPxmUOxpvpew6cz7fVAAKAUuUqVoIOv6Ce93gF5M9bD1WMDFIUbUd/FNwNOd1E4w139R/CyxiBpSJWheWAaY1DESfdPo1y3eF5zSka2VRhiE96SNXepPzXmgnUlOayAlJhKdNDnvM6mU1pMXTIkpSVjDy71SsG+6a0JahssNQ2q6wGw6Df/CYKpBnfyH0iF4CAhqjp0lahXoa+qGyBvY/VRd4baW6fqVHkKUmNViRNMkknXXqoG1I8/wBdU0vnRMabrBFzG/XVOmeltp/FNNKVGCQsKSufebKHNYzCY910jnoAHzppZR1H2FhZJK8+6xqGudebKJ56R7pzgkBQANe/chNNbWRrfUptQqMrAJs8xYBeUdMpFgGuqv2Xmsga/rqmOckFTmqDRJw8lS6hQOMfrRS032Qssh7GI7h/DjWLw2BkY55J5DbpKDa+11q+xdT/AHWgxYHNE2vIjfYx/L1Ucs3GLaLJaAOzvBDWOcjwA3A+Ijcjk0bu/FS9oeDMa0vpAgj4wHEgN+8JEi8giTstbh8vdmmCKcOzWsC3McxFr6CRtPRC901ziBleQ1wECQ7MZh3IHKROy5H6h8rKKFo5uaR6/NSf6fUgO7t0HQxYjzW6xNOiYz0R+7bbIDGYEWv8TbxJBJQ3aXw5GnWBMCAASAGNjTKAB1lW+ot0kaONPs57VYFA8K14phrg6T/j6hAPbsuhSslkhTaBGhI5vRE92PdROYZuiTUG9Ia0FIWTz9ESzDE3dYct/VOp0t4gDQJXJHXj9HKVcgB9I3sUNl6q8rU4sRCCfSvpIWUrNl9Eo7TKtxKcBIsjamHCh7jkYPIonK/TyQMeqjciXgizhHVQVGrEWq0Q1EwJ9RNAQFPNXkrQkWAanb/CZMptQwvUx81QdbC9kjTYJr22Xs2m6BYmFRaHstjMlU8yIGmuuW9rwQs/TYfVajsJRH7RmdMMY5xgwbDS3NSzVwZWJb06R7y82cXC4EZoBMm2WJMdNAmikWOcW5muMzlIefAQWkBogjfbdafsjhy+jnxIIc6q45XEjJTkkN10iEztG9tME0mFw/kJI9Rm/BcM7RSGTk6MvjcW99XMb/ww2bEHU6aeEoTi1eo9zcwb4wAXX1FvIEdFFiO01F8trMJn0drz0JEnUBexga+mH06heybQfE0wBlcDpo32Kbi4tWi8JK6IX0KQY3OJBDocZzZpImBaNfXyQB4FTGaagJMlkb7S6dLjToi2GXNp5ug6S43npB/V0ziTQx7Q3wgAAdeRueZPJUTa1ZpwT21ZmWiD9UVhsPnGYGSCbHz2OiSvg3gFxaAPMCfIG6Hw1bKdbE6aCfM6BdN2tEIS9t2aPg2CbDjU0jlM8geYvtewUY4Ce8yyZF8pBEDmbXCgpdq6VJrml9R+Y6U2jwwIjM8xz0BUNbt2xzs3c1ZiL1W3FtgyNh7LnayW6Q8/Vbex/G6ALwWwBEWk3HUgdT6oHH0GiiAwkuBkzAE+f59FBV7RUXuBNOq28yXh1+tgSnvxLCC5riRrcX8hBVY2krBCsmk/9FZTp3h0yf4RFvMlR1KRPwuB6GzvyRXD8Y5ji4RJ5hQtZmuYCewqPLVAVSsbtdYpmXdEYqwjUdf1ZROFvRFHHmVOmCOakKdVKjJWOcewry80pEQGlxAhNpBJXcvU3WTspCrC3NkL1NsEJgM2VvwPAd9Wps9zyA1PskZ1JeTSdlux5rNFWq406X8IHxP/AKeQ6rb8NwmHwtqTACdXuu73/JXWHwkMaAA0BoAaBGUAWEyqjjeAcAS26k5NEXJydMsqOPB0cHe4SVKtOoMtRjT5j6HbzWGwuPIcWmRKtMBx0NOV4BvYpfcfkzxV0Z3tr2Pl/wC7u19mE/EHfcL952zeUrG9l+HYmm4ua1zw9xpmkL5o+IvP8EA2Juu0VzTqNIF2nVs/MciNQeixnFKBpmo8Al9Nuas1stGKw+7/AA275lyeZF9Uz3GkaMvuTkUVMNpVAQ3MA05TFxDiYImPDJB1mBzQlKoMrqjy4iSIdLSDHwgc/EL2sCrHiwpd011NxqMcD4wMoMj4ATq7LIJGlgVmMbibAaACABaLfM8zqVOEeWzteSiPiGMLiS4yT10HIKl4hiCfCNN0Yb3KidRHfUgdHObO9s4BtuuhKkcmSTkWPAuxmKxLXGnTiI+Lw6gEa7QZla6l9kFURmrMjUwDPkJ+vyK6X2c4rh6uenSzB7Mpc1zCx0aA5XAEi0SsvxHtdjKld9KjRZSYx2UvqmNOVr+QUucge2r0ZHG/ZY9rSRVaXE6agDlJ+I9beSxPEcBUwznMdbmNjfYHyK7hQxGKj94KNXmKZLHjyDhB9ws12/4P3+H7xoIe28EQY3B6oRyO6Y7hStaZyOpiHc15mNcogL/Jeey9t1YgpyXkKY/OVJWJ0QmEfDvNE1yEQSd7YNVCjhPASBAQ81IlavLALuo+6fTcoK6ShVTsaLplhTfpotb9n0fttIWuT/5JA9wFj6Y3Wp7BYN1XGUg2wa4PceQZf+3qkZ2L8TrlbjjQ8saKjnN+LK2QDrEmOeyscM9tZhifI2IPUKixJrMrhzBNOo1xjk5sRsQc0xFtNQr3h9N1nluQkeIH+xK56d7JSqtHOePuZTxWR7SwzIe0SCI/ibqPMTpoq/Etc2HWLXfC4XDo5FXP2hgDEUz0PzkLHf6gaUuABBmWH4XDy+h1TxVofaVmowXELtIOogp3GKpLDVpuh9E5x/RHja4bgtEx0VAz4WvZdp92n7p6/VGYXF/vAD8LxlPkbfQoVxYtckVfanhnc5CwRSeC5jQSQ0nxOaJ0EuJHQrIVXyegXSOJ4dp4cWviGD92f4m1WuLDT6gnN6HoucPYAYV4iqTaoiKe2saZZVHxU3Ne3zBB/AJj+QTnRLAdC4T5D/KIL7O38C4Z3eao4uc8Ms58SBUh0ZtSLdNrKfB8Ip1WvZUEzYz1BvIu0zF+i9xbi1Kg0h7jmcSYAMACzZOwhFdnsR3jXODmuLHRLbBwIDgb+a4rd2dLT4kuB7Osoi8ANaGta2dpJc5xuXGbrPdpq7WthavH4rwrF8TwhqPJ5INpsbEn2zivGKAZXqNFhm+twhxt6oztA/NiKxGmeP8A5t+CBhdqOGXbI4Rb2SAeagdv0U+HdLfIwgKNqNUJpoklQ1XIgImpErV5ABauHNMcyCpKjoKK7mbpmUjGySiQQun/AGa0qVOi+oajBUccsFwBDRHPmuV0AQSrbhlUBzSRmAcJFr30STWjrguSO9sxRzZRFgNL2Klq4kqh4PxnvA0fsrmON4Y6m4RzIzAtHor59MGCN1yyTM48XTRg/tCaXGm6+hH0j6rn+LqTI/4/mum/aD/tCBLgSQeRAJ+krldYRZXw7Qk2E0ccabiRdps5vMfgRqCrekA7JUYZZmEHkd2uGxCzfeAOE6b+U3Vr2eD6WK7o3a+LbPYfhcPcGdlSS0S5Uyw7U8RHcUaQ1NWtUPlncxvuS4+ixNQ3lWnFj+/rDNnDajg0zIygmAP1rKrcQilRv0kDOaZjKnwDo78E8iyjyB2s2mCmFfwdd4B2gFbBYc1qbqvhcx0Nz3pHLnM/8LfzK+4ZxVrnhrKNSmXfEMnhHUuaIA6mFgfs2YH58LULXNJ7xpI+E2a4Cefh9l1TCcMbQEMIynWwH0XDkVNnZCUeCvsjr6jqdEHxFoax7zs0n5JuO4kxrruFpPqsv2g7RZ2ljR4TYnmpxTbCcfxtcPqOd95xPuVHN78lfYvs+34m5h9CqPE4RzTC70cUoyjtgxOimwp1UXclPpeGURCUmAoKpUtXRDOKAGOp6ry9TC8iAsK7kXh6tgJQJKkwgk6ospjbTLF5m6mwokgFQBqnw4J0BPkJQOtM7v2b4dTo0m92QAQDPO3NF4niTGCAZN1iuAYHLg2OeXtMFx8TmwM0BpE2ADZ9VdcKwVOvhmVRJBFzJNwSJhcc00JyUpMou1PFc4BF8rgYGltlieOUMtR2kT4Y0yES35Le8b4WMjgBt81nuJ8PLHsa40nA0qeZj3hhBDALEmWn5KuB6DlVIyNRkROnMXBHRaHgpy90agmmxwNKuwZu7MzlfuGncGCNlZDs3he77x2JdTG7GhtX2LXQ7zhT8IwlCn+9psqtYbCrWdkNTpTos8T/AFIC6G0cjZjONcPfh6r6buctIuHMNw4HcR+KqXaredp8D+1TVYKjXMbZroyua2bNAuwze8grAvJkrJjp6PG6QNPKy9TaSbCSjxhoHiIHTUwiarE4bxJ2HeH0ycw0jS+oK0WE7b4mvVZSJjO4NEWglZWvGgRHAaZbXpP+69rj5Agk+0qc4J7KQck0kbHK8kxTcTcFzjOh5BDUcA59SHc9AtriaRpucxrQWvl7XcpuR7/VRcE4fcuI0XIsnwdberZU4zhQawrC8R4WXB0DTQrpvHa0WG6pzgAymS+w1JNk2ObihXHn2claHB+V2u6NrYeyfxWoKlclogTbyGk9USWwwyutM5Vj20yiey1kOWq5wmGklD47CxdYk4tKwCmV5KBBSLCBtQQieHUxOkk8lLwnhj8RWZSpiXPdA5dSTsBqu9djOweHwUPd+9rD+KJDT/KDp56rPQ8dOzIdl/s0q1QKmKd3TCAQz+Mg8/urc4TheGwjYo0wCBdxEuPm43RXF61d184os5AB1Rw6nRvkJ81zztZ2gLczWuJ8zcqLcpOkU5N9l32mLqjQxtmkBz46xb6e6J+zOtNPEUhdjamZh2yvG3tPqoMYM9JtPTO0OedxTaAA0f1G3lKO7KVGUO8a5zQXkOaNDAaBEdDPuOaH6aFi9lni8EHva3m4e26xXF8M7EvzUv8AcIvABMuJIvsAIW3xvEms8ZBsHOuI8LBJMH0A81ksDixTphrbF13uAlz3HkOQ0Gmi2OHFDTyX0Q4Hs+2iR3z34uufhplzjSZ1cCYIHM2RHCn0a2MfSqVG1KzGy6DZhOlOm3QAb+iG4nxGs2mW0GGnm+J58VQ7TyHloFnvs7whbxEgRORxcTJJ8QvreeZVn0c/k2fHmOphzqTQY6xK5r2iFGo4PYCyoTDmfe6xsRz3XUe2GLZTpvcSLC/X23XJKDg5zqjjJOw0HRSxryXjFydEV2C0N67/ANlEHF5yt9Xfkkx9STA1P6lFMa2myxlWL1uvBEzDgODGxmJiTt1PSJ9lquxfBhVfVLAX92WF3N2ZxBgcgGzHVyoODUw5tR7jAloc6JIYTMNHM5R7FdA+y6mTUxNYiGugRyMudA8gQk/KXEs4cMTyI0dGgTRY0/EwAX1iIupcradE3F1dOOswbbgEj1QGNxgptc57mMaLkwAAFP6WvJyfUX4Mpiiym01q5IY3pqeQnUlc67W9qHYg5WDLT2buervyRfbvtP8AtTmhgd3bScuY3cTaYFh03uVn8PhYuRc/qE0ccYuzquSVVT/sRYPCkXN3H5JeI1IsimPi5VaQXvtuqkZ6VLyGYWnDJ5/JBY182VkXwPS6qatOXQshMukkiL9lkSF5H4IRYryxNY0zs32W9le4p9/UpkVXyBmtlZbbWSugVHja5+Q9FT8T4iQ+nRZZ9QF39NNurj9FHjscKdIwRP6ufmVGUwVZWds+MljS1kTueS5nwvg9bH1gRIp5vFUOltco3tvorCt3mOxBpAkUQ4B5m7jrlHpMroTKDMPh3mmNGOgDSGiPS6eOlbFfwiirYs5qlRjM8xSosylwcWybiQDedSBYibozhtShWxBiQ7KQ0xowbEzIzm41nKRsvHvKVBlJmr4pyIcZIl7gRdrgC53p1V1QwjG1B3bDnytZGYuZTaJ0mwsTbWPNBNUBg2J4eaxDCY7wtDj92mDIYOpgexRlDhdBjZbuGXk3zP8ACZ6n6K1oNyDSfjcTIvl8I9/ko69SAfCRBpjbzO+0p0vkBleOsptYSNf3kak/HfzuYUPZjs+MOX4mpapUFhoWt1gjWTN1OKratQVHmKdMn1cXHQg3vCdxjHOhzrNaBZSnLwgpGG+0fimZwp67nryH4rITlapeJVzWruqPM3sB0sB8kPjTAhUiqVHTDSsi4eMzySpcfX/hHRe4YIEofGuGcfrdN5D1D+Jo+HMApMEWcKmbS5a3w36T810H7Nv/AOZ451Sf+rGrnnDgXUy2YzvaG8s/I8rO+S6L2DZkwbXbue89fiyR/wBQp4vzZ3eskl6fj+6/yanF4prGF74a0CSSdANfkuPdsu07sS6BIotPgbu4/fd15DZWvbjjfevGHpnwNIzxcF8i3k069R0WGxdUOdla2zTqfiJHPYDoqSlbpEMGJYcfuS/J9L4/cbhWD43XJ0HLqpX1OegQ4fA6nXohsTVJEC8oUTeSkOr1i45WqywWFDPPmhsJQyNBN3Ov5KWvioYT8ljJV90uyDH1bFVmGcS6U6tiMw6qRlLcInNJ8pWg8gaheUGGrwbryI1pn0OzDj9or1jqWsptPJjZJ/7OK592146WtOXXM4BvMy0Ae0rV8Y4vkpm/8Ov/AClcn4pjXYjFE0oc1pzQdA7c+QsoQjbtiO/B0LsFg8jKeZsuc5xceRgkn3K0/FMSDh6jXOYHOpQ0TJzQ4nzGnsVynD8UcZFSq+zj4acAQBctM3vCiq4tuUQ0B8GXXO9onS3VGUi+L0zk1bo0Z4z3NPu6bpJeC6oC0OJqEZyyfgZG8zHNbDBdqcLTDIqGwcTDSZcYibbX91zNnF2splpJp3AzNa6WgCLQ7c8/RQ4ztPTIjxC4MtY4ERbKL6HdLyk+kM8GOOm/6o6k/trhQCO9d8AbOQ63kxGqFxna+hW/d0XuNR7xkaWkA+HeRpqVy3HdrKbg6zRJBtTILcoAhpGx3W17AvbiZxIYxga4huVuWbNBnnEaDmZT262RnCCVpl2ODZXUqd+7pN7x5v46hkDXQCHH1WY7e8dDWEAnQgDZbnjeKyiL6D3XHe2FWX9229Rx84/X5pYK5Em9FRgXz4jyTMbdpd1AQbapZ4TqLH8EW2oHD0+Z/QVi8GnGh+Cd4fMoPGmHg9VJw6tqDsE3iLZErBbuCo0PCqrXNFMktlzC1wjwuEtvO3i16K7wnaOp3VSm0Frc7nFzT4mhzsxYLQDmkA9dLLH8LOZvQCXcwNLdbqx49jSXk3IAbFgALWs20qNNS0enKWOcE5f8z2OxeRsNyh5tDRJaD/CXazz3+irW0jG8ndewwJOY/wBgn18QACSVRRo48k+b5eALEkCyZh8QBeL7IctdUM81JUhthqmOS23YRVxZM80HUeSiKVIjXdeqUgsZ2+yDDYXdFNeBZDV8aGiBqgHVC65WF5V0WJrDNZeQeH1XlhLOo9uOJCm1zS7QObG5JEthc1p8UeAB90QNrG5mLm6K7VcQdWruJ0FtZ0lUgQSpUa92Hms53xG3LQewV3gsYXtjwyBfmQs9TdC1PBeBODi57myGSAHwAXDwy9sydSW9EsmktlMM5qaasHqY0XacutyNd7SOSGr1mobivDHYcmajXEGCN7iQR95u08wVVPrkpk1WiWRSlO5MmxtcLvXZF7cLgqLf5WgWu57rm3uuD8JwZr1qdMT4nCYEwJufZds4w5/7RgmNjKC8kcopmJ6xJ9Uswof2x4o5jcwjSGjqbT9VicJRc1j8RU+N3wydATv6Kw7QYh9WqG2IbBc51mM8z+CzvHONF4c1pD2GzngZWh14y8x1WhXQzi+yn7Rwys8CNvohOGVrwUPjsQXuk67+lk3DGHhOCDosnPyVD1Ckq4gOaQf1KHxYm/qvUSHeyxa3dEvC8eaWZs2Ig/mOoRtXEteQZOWAANzG52lVVLD53xsFZU8GCCRZo35oUux4Sm48fA+rxARAsAq7PndOwS4gCcrdtTzXsLaT6IpCSm5OmH025aZPT80FRbMlS4rEDLEqsGLLQQ33WBOStIscXjmBoG4+SqquMc7oowJknVJTF0CcpNikKRwgAeqja66cTJWFJ8PqvL2HcAbpUTHnDmh3NU1VpJ5JuUDVrisKRytI3G944PY9kuAaWGKcOygyABGUZQJ1WZeRt81AUB4ui44hjSKZaXhxflkNNmhjjDXCLmZIjmqfMvLxQM3ZqPs6x7aWMaXRBabnaLxPX8At3jO2NLxukB2aB7QY8x9FzbsrQD6tQGD+5fr/AMR+K0/GeA0pMNAt6JW43TKxwuStGb7RYxtWrmDviAm5jMNDGnJJwzENgtcPCRleOXJw8jdA4/DBr3DSD7JrHxDvQ9RzVBFcWextEsqkO1G/MWg+oUZMFWeIYKtOB8VMEt/mZy8xPsqoSbAEnkBJ9ggaSp6LggOZPNqAo1YXg97Blc1zeUgj6qIG/qjYXIucNAaB/mP7r2Px3hga8hsoKAm6joszOWobm0qQRSo5acnUoPEGKfUo7ieIEAAxEqrLi8xsERJvdIioUpudElY7BT13ACBskwWDqVJcxjnQLwNPVKAhqWEe6a1eqAgwRBTWFYVjyFJQpFxt/hJRZmKsWDKIaJWKY8fLb6EdhgGjmvIilmLpcNBZIiXeJS2tAVWmDJLo6R+MoU9CVPVfczoFBJN9lmcSGFnmoi1ESj+D8ErYuqKVFuZxBNzAAGpcdhp7oBKfIvZV3Xsz9m+Fp0v3rG1sQLuLpLQeTWm0dSJKm7S8MZi6bcIylTa9tzLYyU27scNCdjfQyFJ5EmWWJtHH+yT4rkfepVB8p/Bbnib5a13MT7tlQ0uHYbB0G0yGnEmqZebuyyQA3kMvKJMqPPNGn/THtb8EHtpnXhi4xpmO4ww94d5yn1IA+qJwnZ2qWl1QtpACwcQXOMaBoNvMpvHqcFp5t/8AJI/FBUcQ42Lj5czsq7rRzSSU3Y/htOpnhjXEg2tbqD0Wq4JwupTzzUZSa4zGrxzGbkhsKKwADWtYJmSR8z+CtsLw1jjL6wk63k/l8kmSWi2OFC8UwTMgBcajXc7/AFWaxHAWzNMx0N1rOJ1MOwAZy89NAql2NboxnzS426KTjGXZmK1KoyxEjmLoWlWiTclbF1PMNIQOPwQAL2iIAcQPuu3HUFVUjnlhraMy5rn7WUjGOFgPotNh8ECZHxRPR7eYGzhy3T6nC58QEbyNPVbkgeyzIV6LhGYa76rXdieNMpMfTcG+Im52tZQ4vhc+E6O06O2P4HzVK3CNGmYcxN/8hCSUlTHx4pKVoXtCWmoS02N+SCwuFn4rD5lWIwwkEmeU6H+6mB1t6Ij/AE9tuX8iFtNrdAU5rQdHEJXHcWURE9DsdiiM3x1QZTkG/uvIahiZsdQvLDKcWiuxA26qKVNij4ioYWZ5g4Lr/wBmuFZQwn7RT8dV8lwGoDSYYOWm+5XLeG8Er170qT3jd0Q0H+o2XTOyXZ2pgwT+1C+tPu3ZJ89Z6hJPaqyuKO7aNxQ4pTr0xiKDhyI0IO7XjUEcig+JYjvAKtOz2H16tPQ6eoKDrOE94GFjiIc5gz03j+drb2vqAQhmcQa15IjK7wuiYDtnCQCBf9QudpnXBIxP2j4QNr4fEt0cWg/+h7eMJlP/AGz/ACucPnP0Kk+0mt+6FMuAIeHNG5mQ6PI3/wCSA4fiZY4wSCGut5ZT8wrR/FBi0pyRXcYM0wfuvI9HD81RTAnQghX2M8WdosIkebT03VJWb4T1hVo5su3Zb4TE52g1Kr55NVnhe4H8NV3WSfkAsjSflMxIVhhuNBtjTaR5QfcINWaOReTavOHDA9hknYgT8ggaZzmwgID/AF/Dd3en4+SrqnaExAEeX4JIxZd5YmmxFcNtyCFxdWMoP/4mfUfnCzJ4tmcMwOUbDfoVI7iRqEk6ut0A5frkmUScsyZpeHv/AHbHD4mhrvb+yt6T8j3jYO06G8fNZTA42IbIAtm6NA3RL+NNLnGTDjJPIfmllCykciSL/iVMZbcswHKCsvxEAVah6h3/ANAE/MlF1OL5pOgDcoHzJVRia8vqz0HsB+S0YtLY6yLlaHuEtcOWiYakAO5WPUKFtTxeYSU3SCPRUoEsq8BOaTHNRtbLSNwoW1cqdTq3d1RILJb2RVHQ6UiWoJK8sQbaZFidT5ovg3Cn1yYa8taW5y0TlDjEkkgDcyTslq4WXxMS6NOZhdbdSbw/CGnREwC5zjZz3cyUs3XQccOTLvhFaiKbGUgBTp07Dl59dZPNEd4A3SXO3WT7CVnPp4t7iDJEACA0EGwUvC+NuqOp08oAa/KDNyBIuueUXZ2QipJuPSLziWSmwFpyuF5BVVi2trMbUkscZBIjXyIiCDp1KA7V1HOr06QcWtIcSREnLFrhCGkA0tL6pFj8TRoCBozqU8IiTyRiqfZhu2PEKji3D1Q0uokxVHxVGkWJ8wBPUJ/ZmoHMAOxLD5O8Tf8AsCrjiXDMMSXPp1XGN6vLyaq/DspMJFJjmSwuMvL7sII1Fv7qvHRDHk++xMZRymdb32EHp6qgxzcst3DiPTZbDjDQZtqAfcLKcYF6bt3Nv1LbSinaK5kCVm2Q0qeoVAVmc7HSntaCoQVMNx6oAIyIMJzTGhhLW2KZKxiR1d2kyOW3yTm4gbj2/JQOKQImssW1tCDIGyVlW753JQNKqW6H8R7FeznWURlKgjvbp9Opqg8ykaUBbJ3bylD0wBNRBZIHXXkRhcPm3j0Xlhb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2" name="AutoShape 11" descr="data:image/jpeg;base64,/9j/4AAQSkZJRgABAQAAAQABAAD/2wCEAAkGBxQTEhQUExQWFhUXFxgYFxcYFxocGhgYGBcYHBUcFxgaHSggGBwlHBgUITEhJSkrLi4uFx8zODMsNygtLisBCgoKDg0OGhAQGywmICQsLCwsLCwsLCwsNCwsLCwsLCwsLCwsLCwsLCwsLCwsLCwsLCwsLCwsLCwsLCwsLCwsLP/AABEIARgAtAMBIgACEQEDEQH/xAAcAAAABwEBAAAAAAAAAAAAAAAAAQIDBAUGBwj/xAA7EAABAwIEAwYGAQMDAwUAAAABAAIRAyEEEjFBBVFhBnGBkaHwEyIyscHRUgfh8RRCYiMzkhZygqLS/8QAGgEAAgMBAQAAAAAAAAAAAAAAAAIBAwQFBv/EACoRAAICAQQCAgEDBQEAAAAAAAABAhEDBBIhMRNBUWGBIpGxFEJScdEF/9oADAMBAAIRAxEAPwDP1GkklKpAiSPdk8QlkCNNevrZc9tjfQ0HSRJj390/RZ3pdGjupNOgPfvuUE8dDJdIhIJ2Hu4mYUsNI2RNoa29yP0l3DUMN9U/RBvrslBiepMKX7GoXhtRKNwJ3TzKYzBCmw+Ch2yulv8AwMhumtlKaDZP02DVSKVJpiUxNENrTzTtO+3qnDh7ko6bFEuRooMU+qW6inqFNPOZAUUSQxRCdaO9KyD8eqcDYStWMMsp96k0aMoNZupVMpoISaGXU4TL2SphMqPVtorLogZYICNLagrdzK6OeGkSSnadGBdL0NtJ804ZdF7KljRFUqcC3VOMS6FG0p6nS/ylsdRQQf4pTaczKeZST5GtkrZNIhFo7k7THJPtZPv3zTzaQmUm7keuBuiy4MaJONqMpAue5rG7lxgdNVF7Q8aZhKcuuT9Debo+y5hxDEVcXUz1XFxJGVo+lvKB46q7HjtW+EJt/VZuMX25wzLND6h5hsDzdCj0/wCobJtSd/5BY7i2FGaBEAR+1TvojZaYYoSVhLjg6xg+3eHefmD6fePyJWiwWNZUAdTc1w5ggrgbKzm6EEcip2B4vUpPD6Lix24n5T3jdRLT/wCIKSZ35hTjwsz2J7UsxbYMNqs+pk7c29D6LVvorE01KmNwRAE4GaI4vZP0gEJEtiKbLeCfphPNaIjzSxRjuQ5UL2NUqfvzUXEN0VhBCjVG38EbrBIitCCBCNWWJRicMQQQpDWiQETcOIJHr05JeHbtNz7v5IbEQsN9hPAc1Kp0tE43D3SSbotiNUqfNKeOie+HATjG6pU7JGKVK6kuAYCToLkpdBskrK/1Q4j8PDOZTdDiQHGbwSJaOsHwHo+ODYOXooKeCPFMU6o7N8JhyMA1I+wldD4T2LoUmiKQmBc3Kov6ZYfJQp9RJ7yug/G9+iqzZW5ON8I1RhSTRS43s1SdrTYe9o/SxfansVSy5m0w0/8AG3muoOq2VHxZ2YRCzeaUHcWWqKkqaPP3FOHGk6D5quBXRe03CS6SBJWCxNHLIIv9l3NPn8kb9mDLj2MXw3iL8PVZVpmHNM9CNwehXoXs9xJuKosrM/3AGOR3HmvN5C6b/RzjWX41Fxtaowd9nAeTfMqNTjtbvgSMvR1b4YlLFCFBoY0GCTYqZhsVmPLZYXIckMpQnC0nZJNSR5+hT1ApLD0NPplQ3/hW5u1V+JbHvqpk16IiQCB7KJPsIQUk2ctPGspyxcmJ5WCFLiJbUaXaTz57LJBznQ72OStqFW4Gwi57vVaJwoqi0brDY9nfy/CfpcVAdew5eX91hTi7gNNkp3EXB23K/wCvBU7G2WcUdID2ukAidfNSWUbEE+9lz/B4khubNBmO8wPytzSxQbTD6hynI0uBEQ4jfxUVXBFlh8MMaXbAGfv+Fwvt7ji6s8EzAEeJkkeP2XYeMYsPpPFMgywxe122uuEcfrh7i6LyRP6V+lj+u2S3+lna+yYa2iwggDKPstNQrAjUHquU8CpYwsDcuZjaYLBnyg2sCReZEbd6vuxj8QXkVKfwwbFufPtMjccoPNYMsavlG+PNG0xuPZTHzEBQH46k68i6xnG6FSvjMmYhrDzifHbfyTXaDheKa7LSZQNKAc+ZzXA7jNnm2swq1BOk2Ndei+4tiaUbTC4/2gqf9V0cytxwjsliCTUq1pbeGgkk8pJAWP7V4cMqkeC36NQjkpOzNncnG2qKEXsr7sRXyYtnVrx/9Z/Con2Uzg74r0z/AMx62/K6c1cWjEjruB4gXggHnBO4tP3V9g8YWCNTpKwNF5AAGkxc/ZX+GxkBpg8v8LmuCCU+DYDG/OwbXPhp771dYeuCJGhXOqeNfnzagCwPLp5BbjgdTMwR7lZ8qqqGxvgtqYlQeIfLYDZTGmFWcQrEzdJ0uR13wVge5BRn4gyUFelwI5OzjFGpB0sNQegUyjW/3fnwWZpuhx8ApQdBH3/fvddKWMqLilitS28X6IqVTMXP3PpyCg4auGyCLTr/AGUwNBBI77d+6qcaGsebxEgbWc1wHOD+VbN44+q1jXEwDc8+f4Hgs0KcG51H4sjc4g8vTafuoeOLBSaL+hxssZVZMNMACdBDp99Vh+L/AFOj6ZMJ/GVXc1Br1LQPFX48e12hk+D0H2byVaFOWAgtF/BWuHwbGENYA0C9ufuVhP6ccYnDMaT9IjystdieJfBBq1Gn4eX6hoDyI2nnouDlhtm4/Z1U7imiLRw7f9Q525Kvv9NRNzTbPMgflc64T2sbXxLWspvgvgu2y7rcYnFBrYBUZMbg6aBNSXBB47jQwECw5Lh/aevnrOPUrofaXHkzE7rlvEHy8lbv/Px03Iz6qVqhiE9Qd9PQg+RCYz2R0nXXWMB1DD4DQgtMxHzC6uP9HUgDK0+I/awHDq7iB9W3PuV3huIPAiXHTdYZY2RJqjSMwFaZAEd9/QrRcCqVKdnNJ8v2sJR4q+RD3d6t8Lx1wHzGb81VPG2hE6Zv3YzoVBxOPERusweNFwMEqv4liTqCbeEqlYXfJYsv0aYPHJEsfU41W/lFugQT+JjeT6OXhsmBzU12igtfBnmnaTwTE36LqyRWTaIJmd9k+yrlBGbXl6qC95G5uUsP1VbVkkpr/GPwiq1J08kVJrTJMi3eJ/CksDP5HynaVD4IZXYuict+dlXFogzroFpsZSaaZILrEbHe3NZyuyXGDbqmxysdGs/pzj25nUnGL5m/ldOb8UU3ZnUjTdIh2YGI3I/S4A15YQ5pg6ghdX/p/wBq6ddvwq8B4G+jhzC5+u07vyR/Jt02ZVsYAx7HRRNBs7tkx6BX+Fblp/M/M6Ln7wNkvij8OycgaLXWQ4n2haAW0ysSjLJ0i9yUexHaLFiDBXPcWZcVccQxszJknZUVRxJkrr6bHsiYc09zCcjpBEGo6a1FBquBfReYB9FdU2TF/vt7Kp+zlQEObHrzmNlosExgJB77rHNtNkOJGNCT39VLw4bbSeqTiWzGka+lvfVIY0SQdtb+/YSJ2I0WX+tYwbKBjMSXaTfzTVVrAdCfLqnMv05WzreDeEbVYJELJznvJuUEVV7puI6WQTDGEa4b+SKm64dYJRpI6eGJ10W50CJrL7jxKcZhZM5gl4PDGZLTHh4KZRqsH+3rpy6x7lVSkvRIWHwQuM3d8pO+/qrXD8PIj5uVsv7TGBxzXGAbmbHpqpNKuPlFriNRe6qk2SSMa0OpvZzEabrn2JJBLTsf3K3GLxYa0zFiJHf0WO4rUBquII2uN/lCbDdslkB6Njy2CDB5jUI6jklaRWX9ChiX0m1Q4uaZ1PIwVCqipMGxW6/p5SnDuZUb/uJaTyMfmVYcR4A0mctyuc9VGE3Fo1eNyimjnWG4e5x5pzGcMLBJ1XQcFwODIEe/JN8c4RLDbYH3ZJ/WrfQ3gdHLHBGxql4nDwSN5gjqjoYYw7o3N63XQ3qjNt5J3Ai6TcRv+PfVaKiwAm8zraPNYvCYosf0No8beq1nDO0TgbUx70VWVPtC0idWcHaOM+XkAozWkzab8/JTsFxrO5wcA0i7nHRoPOE+eJYcv+G36yR8xmPTos6k0FIpsribzrt3lSqdR7QZad/m9la4YZrWgjK7Tx8tlBxJL3ZYYA36vliLXidTCpWpUulwXPDS5KGjjCR8wm9jpbwRoOqhpIDAb7hGryhxRiKZnT7pzD1wDee/xTVRu41vojwuHOeCb8ltbRG0tadWBJN4sL2TGfOSTeAY+5lO/BcQTlJ5DuUxtMMa45YOUEdZm89406rM5Jf7LNpTcTIystBEDyUWpi3Rlc50bfieak8QBeQ42Ee48FHxtE/LrIEQr4VSTFYWKqkFpm+UW8FCJk+Kk41sC/SFGY2TATrogdoYZz3hrRJOgXQ+zXYOC11UZjrE/KP2eqY/pxwXNV+IRIFrxruuwYXCxFoXK1mrkpeOBtw4FW6RU4fhbGtGVsRbvT3+ik7K6dTA8UlrJJXLlJ2a10V7eHgDRVvE8M3IZ2aR4f4WkrMCouLw1pm9vuISt0yUcb4rRHxnBnM+e35RY+hknb5G77mZUviRaHPymSH66TN/fcqvtBXMxOoH5Xex3LajBkpWypdT8VY8NLTYlwPMek3UfC0TUhoHL36p3EYJ7CTlIhapNPgor2a7g3BKVWQapJMdCbi32V//AOkKTDmcSI7/AMnVYns9jPnBBOYX56LoGE4xnj/p5g7STrGp1PW65eo8kXVlkNvtCsZVAphlO5iASdO4TdU5qmmQDeBz1O56q5r1WBmY0jEgAZhM3m0WATD6TAcxbHJv1bamwgAfdZscq4oeasyWJpvqOLgCOiCvaxdmOVjYm3ynTzQW1ZTO4HNHONuQ9/tJ+Oc5I11HepBN72STBPyi266VkGhwfEqLy4Phn8b7HX31VhWogRJEZdhsFjjh7gwZVzga72sDRr1sBJ06j9rHkwpcxZYn6Y1isPBFpE69O5QuK1msIAF1o6zmtompUblImOvKxvr91g61QucXHcqzBc+/QsltEvcTcrRdkOFfGcTE7aT6brOxsumf02rsDvhmGk3B59ybVzcMTcRsEVKfJtuyPBfhNJMXMgchA396rWsamcLTEADQaJRq3jf+6865OTtnR+h0tQa2CU7RZZOupIqyNyIOIasz2hj4brj6de+IWuq07LHdpWCCHHz7vXXRL7Hi1RzPGG4DRqRt5beCOn2bNUtdUIaAAAJ1j1Vu/IDLnZG6n+R99VEq9rKVKRh6WZ1/md83lM+gXWjPI1WNGSW3+5lhhOz2QfJI6tYBPO7jJVZxnhbGaxzvVE9ZgKn4p2oxFScz+kByoauNc43Iur8Wny9yZVPJDpIXWhjjkdEG0GfVXXCe0722LoPQCPI2BWZc6UGlbJ4oyVSKFJpnUeHdrSB/1Ig2BygHrMG6saHatuYyG5Y+oaz+ZXN8BiMzcv8AuHkRv3KZRqOpuDgcp6gOafA6rDLSxs0Kbrg6YOOsgHLqJ80FncL2hdl+ak0nm0gA25E2RLI9P9fwPufyYalTDyOu/wDZWdKjTaMxFhbxVJhMVBIPgrbB4lvMiedwfDRdXKpFGOmS6dYEkgNho/iPFPO40WgwA3mYHfrCbpVaYuY+32UbjOJomi6Acx6kDrbwhZtqlJJoslaVlDxHiT6zpcTGw97qGEAgugopKkZW7ZKwdAuMhaClWFPLpYH0/NwqKg8NZO8pdSvcCbNueu/jdVTjuGTo33DO1teiLPzDZr/tmn9rRcJ7dDMTVpOvf5YIXLMJi5fsAPLTUb81amuLAWNp6aj7j02WHJpYX0XxzyOwUe2+FdHzFveCFOZ2pwx0qtnvC4e/HRHzbj7Xn19UyziRJtsBPIExr3XVX9F8MfzL4OvcY7YU2SGOzO6en3XOeK9onPz/ADFzv+ImP/cdAFnsfxQgFocWzr/I/wD5B8+9UtbFOcMsw3kNzzPMq/DokuWVTzt8EnFYsuMlxPSfymA5zpA05c0xTbKscE1rTLtAPXkt/S4KLsjuwkETqYJHKdFHe2PferHK55tdznWA6f5R1uDuaPncAf4i5ubSdB6o3V2TRVhKCkV8Hltvf/Hfuo5amTsglYOvkc1w2P8An0Wsp16ZBvtI5+AKxrGq54fh89ORc3B8OndCqzRT5Zdim1wT6dYXiIn3ugmThSNJ57/tBV8E2zN4dpc+ytaOBfr46/hDhuGySXC59ArljmxpunyZH6Egisp4N5Nx5KFxKobtLSLi526LUjKOV/PVZHiuIz1HR9INuu0pcMnKQ2R0iCiSggtRQLD9OiJjtffvdIRhQBIw9aJPu/8AaVKbjyWweo84n1nzVcEC5K4phZLfWL3TPU/hKdXMCLAaHrz6myYZEX036lIe+e4aBFAIciQRpgF03RdOUJcQPNMgKbg2a93pZKwRacLBknQX7+4cgncXcfMYEiABtH99So2FxAaDJEaDyVbjMWXWGmk7lUqDcrLLSQvGVxJDZhQkQCUFoSorbHMql8KxlRjiGHXbuTLPpj3bRJwz8rwevpullyqGTpl8/E1XQTlBjrzKClNeP5D7oLLu+i7n5Mq6s7mUttd27j5ppxukOettGax2vjHnUnzUZHCOFCJABKSQn2N6j1SKiAGgUAjhBAACMIFKY2UEAROKNwSYQAQRlHCKEAGFIDyBY66+aYASi5QAT3okEApJCS0lGgBbCgUA7ogEASKZMaoIqUx/ZBBBHebppxTjtUlSQN3SyT/ZOMgHrt72Vg1jn/LSAAA+Z23WXamOZSN0OlZWmmRqCPBErWlQvb54NyXfL32vHeoVXCPu7KIieVuccuqNyYOLIpRJYaToCeSVUw7xdzHDvaR9wmsihtKBRIIZAEChKBUWAESNBAAQRoKQCRoSjUgByACCNABgIBKjZEgB5mnJBCmLIIIsjVHJpSHhNlQCH8D9Wknb0AU11dzh8Jrg2nJzOFgQImTymbdVWNcRonPjQzLzInuBMff0SuNjplhRqiSGf9ttgdC950jkN52A5lPYWoKpykEsHzO51HkhrAf+IJEDYBVVFwHfBjvcI/KlcLxORzTtmZP/AMSY99EkocOhlLk6vwXh9Ok0ANGaLui+2nIdFJxdFrp3WepcZbAup+Gx4O8rz+THO9zOtCcapFZxTstQffLlcd228xos3jOxNUSab2uHI2P5B9F0MPBSSxWQ1eXHxf7iz02OXo4ziKDmOLXtLXDUH3dIAXVsfwClWkvAJ25+YuFj+N9lHUrsNv4ugHwOhXUwa3Hk4fDMGXSzhyujMoFOPpFpg/dNrYZgpSpQyqRTwNQiQxxHcobrsKI6NLNFwMEEHlCQQmsAglBEEoNQAoIkYRoIHKeiCDTCNBAxUCZBTpakoJQUIkpEVIACOUSvcBTpUmtcRmeb30b4aeKWctqGjGyLgadd8ZWmP5Gw89/BabhlbLZxuNQpvCnH6ni5jKOih8bwbmnO3Xccx+1zZ5vJLY1RshBxW5F3QxY5qQ3FX1ssdhOIzqrjCVmVQWzB5jbqs2TT7ezTDLZL4vjKtMfEpjOG6gawhhe0lDEsyOiSLtcq2jxN+HcKdcWP0v2d+iq/j3CmOPxaNjqWt+4/SaGCDqMvxJEPJJcx/KY3xDh1JjiMgcNnAkf+UHXqjoVaLG5C3IbxLQfAu38QqyhxMiz7jSf2k4vENNpBsL/jwW7xyfEmzI3HuJIeym4n5crti2x7i3S/Mf2S6VUH5SZjwd39fVVrcRAE909OvMJ3EgEZvO9+9WbPTEteiTjHOZaZadMwzD108Cq3E3vAHch8YxBMjZNmorYxpCNpjQS2mCknVGE5WxeZECgEIQQPMQRsMIKRRl6ZcSnHOkpBUMZCAUpFCBQiQBXuGqNDi43y6DmevdyVGnaVWEs47kNB0zW8LxZc7OecNHUqZxfGgCCb7qlw+MbSph28fKOXM96osVjXPJJKxLT7530kanl2xolV8VDiW+SWcZcPYYcNRz71VSjW3YjNvZq3cdZWpGnVF+vPmFWYTiDqRvdvPcKnPelF5VawRVpdMd5m6b7LXiVNr2/EYROrhz6hVJKDHkaGElPGO1UJKV8i5sjzHSU2jCYSxTSiKAKCn0AEpJRwgBxqBKIBEggeaUaS1BBA29IS36pohSCDRI0RKCQkEJRFBI6+pYDlZNIIFBIEECiQQKlCUSAUAGgghKgAgUoIpRgoAAKNCUFIBgo5RIIIHAUUpMoSgB0OQRNQUiiKuqbQQUjIKUJQQUEhAoEokEAEhKCCgkEoSggggAKOUEEEglBBBFEAlGCiQUAGClSggmAEoSggoAmGnTv88crdRr6+wUQosn/uCOcfhBBLsfz/AAXvUQfPjj+8v+iazQ2ACHWn373QQQTLopyU5PaqXw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10826"/>
            <a:ext cx="1596143" cy="2482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http://html.rincondelvago.com/0003222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41" y="4074610"/>
            <a:ext cx="2212478" cy="1374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40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Bibliografia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CO" dirty="0" smtClean="0"/>
              <a:t>Historia del derecho español I, Edit. </a:t>
            </a:r>
            <a:r>
              <a:rPr lang="es-CO" dirty="0" err="1" smtClean="0"/>
              <a:t>Labor,s</a:t>
            </a:r>
            <a:r>
              <a:rPr lang="es-CO" dirty="0" smtClean="0"/>
              <a:t>-a-:Barcelona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/>
              <a:t>Síntesis </a:t>
            </a:r>
            <a:r>
              <a:rPr lang="es-CO" dirty="0" err="1" smtClean="0"/>
              <a:t>historica</a:t>
            </a:r>
            <a:r>
              <a:rPr lang="es-CO" dirty="0" smtClean="0"/>
              <a:t> del derecho Español, Editorial </a:t>
            </a:r>
            <a:r>
              <a:rPr lang="es-CO" dirty="0" err="1" smtClean="0"/>
              <a:t>Jose</a:t>
            </a:r>
            <a:r>
              <a:rPr lang="es-CO" dirty="0" smtClean="0"/>
              <a:t> </a:t>
            </a:r>
            <a:r>
              <a:rPr lang="es-CO" dirty="0" err="1" smtClean="0"/>
              <a:t>M.Marsal</a:t>
            </a:r>
            <a:r>
              <a:rPr lang="es-CO" dirty="0" smtClean="0"/>
              <a:t>  1959.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/>
              <a:t>http://hispanismo.org/historia-y-antropologia/12103-historia-del-derecho-espanol-en-30-temas.html </a:t>
            </a:r>
          </a:p>
        </p:txBody>
      </p:sp>
    </p:spTree>
    <p:extLst>
      <p:ext uri="{BB962C8B-B14F-4D97-AF65-F5344CB8AC3E}">
        <p14:creationId xmlns:p14="http://schemas.microsoft.com/office/powerpoint/2010/main" val="1955096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47846"/>
          </a:xfrm>
        </p:spPr>
      </p:pic>
    </p:spTree>
    <p:extLst>
      <p:ext uri="{BB962C8B-B14F-4D97-AF65-F5344CB8AC3E}">
        <p14:creationId xmlns:p14="http://schemas.microsoft.com/office/powerpoint/2010/main" val="425061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9036496" cy="6480720"/>
          </a:xfrm>
        </p:spPr>
      </p:pic>
    </p:spTree>
    <p:extLst>
      <p:ext uri="{BB962C8B-B14F-4D97-AF65-F5344CB8AC3E}">
        <p14:creationId xmlns:p14="http://schemas.microsoft.com/office/powerpoint/2010/main" val="2318692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3999" cy="6741368"/>
          </a:xfrm>
        </p:spPr>
      </p:pic>
    </p:spTree>
    <p:extLst>
      <p:ext uri="{BB962C8B-B14F-4D97-AF65-F5344CB8AC3E}">
        <p14:creationId xmlns:p14="http://schemas.microsoft.com/office/powerpoint/2010/main" val="1551287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624736"/>
          </a:xfrm>
        </p:spPr>
      </p:pic>
    </p:spTree>
    <p:extLst>
      <p:ext uri="{BB962C8B-B14F-4D97-AF65-F5344CB8AC3E}">
        <p14:creationId xmlns:p14="http://schemas.microsoft.com/office/powerpoint/2010/main" val="1732512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741368"/>
          </a:xfrm>
        </p:spPr>
      </p:pic>
    </p:spTree>
    <p:extLst>
      <p:ext uri="{BB962C8B-B14F-4D97-AF65-F5344CB8AC3E}">
        <p14:creationId xmlns:p14="http://schemas.microsoft.com/office/powerpoint/2010/main" val="1505709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480720"/>
          </a:xfrm>
        </p:spPr>
      </p:pic>
    </p:spTree>
    <p:extLst>
      <p:ext uri="{BB962C8B-B14F-4D97-AF65-F5344CB8AC3E}">
        <p14:creationId xmlns:p14="http://schemas.microsoft.com/office/powerpoint/2010/main" val="3602137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22889" r="15000" b="38555"/>
          <a:stretch/>
        </p:blipFill>
        <p:spPr bwMode="auto">
          <a:xfrm>
            <a:off x="144016" y="116632"/>
            <a:ext cx="896448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154112" y="3408924"/>
            <a:ext cx="5642024" cy="3354736"/>
            <a:chOff x="146736" y="3408924"/>
            <a:chExt cx="5642024" cy="3354736"/>
          </a:xfrm>
        </p:grpSpPr>
        <p:pic>
          <p:nvPicPr>
            <p:cNvPr id="9" name="Picture 2" descr="http://4.bp.blogspot.com/-4IobQ6GBo7M/T1KmLz7ktlI/AAAAAAAAAm8/sPcJJB2ESi8/s1600/clases+edad+moderna+es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510" y="3480932"/>
              <a:ext cx="4110496" cy="328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>
              <a:off x="3111764" y="3408924"/>
              <a:ext cx="64807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CO" sz="1400" dirty="0" smtClean="0"/>
                <a:t>REY</a:t>
              </a:r>
              <a:endParaRPr lang="es-CO" sz="1400" dirty="0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339964" y="3696956"/>
              <a:ext cx="161967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CO" sz="1000" b="1" dirty="0" smtClean="0"/>
                <a:t>Alto clero: Cardenales y Obispos  </a:t>
              </a:r>
              <a:endParaRPr lang="es-CO" sz="1000" b="1" dirty="0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3399796" y="3733072"/>
              <a:ext cx="172819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CO" sz="1000" b="1" dirty="0" smtClean="0"/>
                <a:t>Alta nobleza: Príncipes, Duques, Condes, Marqueses.</a:t>
              </a:r>
              <a:endParaRPr lang="es-CO" sz="10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339964" y="4201012"/>
              <a:ext cx="161967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CO" sz="1000" b="1" dirty="0" smtClean="0"/>
                <a:t>Clero medio: Abades, Curas de parroquias ricas  </a:t>
              </a:r>
              <a:endParaRPr lang="es-CO" sz="10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519476" y="4695776"/>
              <a:ext cx="10801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CO" sz="900" b="1" dirty="0" smtClean="0"/>
                <a:t>Bajo Clero: Curas, Frailes y Monjas</a:t>
              </a:r>
              <a:endParaRPr lang="es-CO" sz="900" b="1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146736" y="5372190"/>
              <a:ext cx="1080120" cy="5078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CO" sz="900" b="1" dirty="0" smtClean="0"/>
                <a:t>Nivel Modesto: Artesanos, Labradores. </a:t>
              </a:r>
              <a:endParaRPr lang="es-CO" sz="900" b="1" dirty="0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3603120" y="4191720"/>
              <a:ext cx="10801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CO" sz="900" b="1" dirty="0" smtClean="0"/>
                <a:t>Media Nobleza: Caballeros</a:t>
              </a:r>
              <a:endParaRPr lang="es-CO" sz="900" b="1" dirty="0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3903852" y="4695776"/>
              <a:ext cx="1224136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CO" sz="900" b="1" dirty="0" smtClean="0"/>
                <a:t>Baja Nobleza: Hidalgo</a:t>
              </a:r>
              <a:endParaRPr lang="es-CO" sz="900" b="1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4060568" y="5159574"/>
              <a:ext cx="172819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CO" sz="900" b="1" dirty="0" smtClean="0"/>
                <a:t>Ricos: Comerciantes, banqueros, dueños de tierras.</a:t>
              </a:r>
              <a:endParaRPr lang="es-CO" sz="900" b="1" dirty="0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4374000" y="5685999"/>
              <a:ext cx="128116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CO" sz="900" b="1" dirty="0" smtClean="0"/>
                <a:t>Pobres: Campesinos, trabajadores urbanos.</a:t>
              </a:r>
              <a:endParaRPr lang="es-CO" sz="900" b="1" dirty="0"/>
            </a:p>
          </p:txBody>
        </p:sp>
      </p:grpSp>
      <p:sp>
        <p:nvSpPr>
          <p:cNvPr id="3" name="2 Flecha curvada hacia la derecha"/>
          <p:cNvSpPr/>
          <p:nvPr/>
        </p:nvSpPr>
        <p:spPr>
          <a:xfrm rot="19082794">
            <a:off x="1368518" y="1748752"/>
            <a:ext cx="324036" cy="23805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1"/>
          <a:stretch/>
        </p:blipFill>
        <p:spPr bwMode="auto">
          <a:xfrm>
            <a:off x="6660232" y="3929583"/>
            <a:ext cx="1895475" cy="2091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444208" y="589004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CO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Fernando II de Aragón e Isabel I de Castilla</a:t>
            </a:r>
          </a:p>
          <a:p>
            <a:r>
              <a:rPr lang="es-CO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-Reyes Católicos. </a:t>
            </a:r>
            <a:endParaRPr lang="es-CO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791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iEwb-xU1Dz0/TuNXydN4mSI/AAAAAAAAAEs/KO4FZwlbkwU/s1600/Mapa%2Bde%2BEuropa%2Bsiglo%2BXV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67"/>
          <a:stretch/>
        </p:blipFill>
        <p:spPr bwMode="auto">
          <a:xfrm>
            <a:off x="462884" y="404664"/>
            <a:ext cx="806955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Flecha izquierda y derecha"/>
          <p:cNvSpPr/>
          <p:nvPr/>
        </p:nvSpPr>
        <p:spPr>
          <a:xfrm>
            <a:off x="1619672" y="5135773"/>
            <a:ext cx="576064" cy="216024"/>
          </a:xfrm>
          <a:prstGeom prst="left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7" name="6 Flecha curvada hacia abajo"/>
          <p:cNvSpPr/>
          <p:nvPr/>
        </p:nvSpPr>
        <p:spPr>
          <a:xfrm rot="19250082" flipH="1">
            <a:off x="1466374" y="3055063"/>
            <a:ext cx="2309200" cy="766228"/>
          </a:xfrm>
          <a:prstGeom prst="curved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9" name="8 Flecha curvada hacia abajo"/>
          <p:cNvSpPr/>
          <p:nvPr/>
        </p:nvSpPr>
        <p:spPr>
          <a:xfrm rot="279091" flipH="1">
            <a:off x="2403754" y="4464596"/>
            <a:ext cx="1980614" cy="685423"/>
          </a:xfrm>
          <a:prstGeom prst="curved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0" name="9 Flecha curvada hacia abajo"/>
          <p:cNvSpPr/>
          <p:nvPr/>
        </p:nvSpPr>
        <p:spPr>
          <a:xfrm rot="860408" flipH="1" flipV="1">
            <a:off x="2199791" y="5824109"/>
            <a:ext cx="2686649" cy="675757"/>
          </a:xfrm>
          <a:prstGeom prst="curved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4" name="13 Flecha curvada hacia abajo"/>
          <p:cNvSpPr/>
          <p:nvPr/>
        </p:nvSpPr>
        <p:spPr>
          <a:xfrm rot="383577" flipH="1" flipV="1">
            <a:off x="2440263" y="5355381"/>
            <a:ext cx="2686649" cy="448968"/>
          </a:xfrm>
          <a:prstGeom prst="curved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8" name="7 Flecha curvada hacia abajo"/>
          <p:cNvSpPr/>
          <p:nvPr/>
        </p:nvSpPr>
        <p:spPr>
          <a:xfrm rot="20361795" flipH="1">
            <a:off x="2287890" y="3797028"/>
            <a:ext cx="2027126" cy="517967"/>
          </a:xfrm>
          <a:prstGeom prst="curved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0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4" grpId="0" animBg="1"/>
      <p:bldP spid="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172</Words>
  <Application>Microsoft Office PowerPoint</Application>
  <PresentationFormat>Presentación en pantalla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Universidad Cooperativa de Colombia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monsalve</dc:creator>
  <cp:lastModifiedBy>Familia Quejada Diaz</cp:lastModifiedBy>
  <cp:revision>16</cp:revision>
  <dcterms:created xsi:type="dcterms:W3CDTF">2014-03-03T01:30:22Z</dcterms:created>
  <dcterms:modified xsi:type="dcterms:W3CDTF">2014-03-06T22:34:44Z</dcterms:modified>
</cp:coreProperties>
</file>