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C00DC24-E25C-4A1E-9F5F-ED93B577582B}" type="datetimeFigureOut">
              <a:rPr lang="es-VE" smtClean="0"/>
              <a:t>30/06/2013</a:t>
            </a:fld>
            <a:endParaRPr lang="es-VE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VE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57CCD4B-A0F2-4793-B53B-FBC6CD606FCE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DC24-E25C-4A1E-9F5F-ED93B577582B}" type="datetimeFigureOut">
              <a:rPr lang="es-VE" smtClean="0"/>
              <a:t>30/06/2013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CCD4B-A0F2-4793-B53B-FBC6CD606FCE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DC24-E25C-4A1E-9F5F-ED93B577582B}" type="datetimeFigureOut">
              <a:rPr lang="es-VE" smtClean="0"/>
              <a:t>30/06/2013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CCD4B-A0F2-4793-B53B-FBC6CD606FCE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C00DC24-E25C-4A1E-9F5F-ED93B577582B}" type="datetimeFigureOut">
              <a:rPr lang="es-VE" smtClean="0"/>
              <a:t>30/06/2013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CCD4B-A0F2-4793-B53B-FBC6CD606FCE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C00DC24-E25C-4A1E-9F5F-ED93B577582B}" type="datetimeFigureOut">
              <a:rPr lang="es-VE" smtClean="0"/>
              <a:t>30/06/2013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57CCD4B-A0F2-4793-B53B-FBC6CD606FCE}" type="slidenum">
              <a:rPr lang="es-VE" smtClean="0"/>
              <a:t>‹Nº›</a:t>
            </a:fld>
            <a:endParaRPr lang="es-VE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C00DC24-E25C-4A1E-9F5F-ED93B577582B}" type="datetimeFigureOut">
              <a:rPr lang="es-VE" smtClean="0"/>
              <a:t>30/06/2013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57CCD4B-A0F2-4793-B53B-FBC6CD606FCE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C00DC24-E25C-4A1E-9F5F-ED93B577582B}" type="datetimeFigureOut">
              <a:rPr lang="es-VE" smtClean="0"/>
              <a:t>30/06/2013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57CCD4B-A0F2-4793-B53B-FBC6CD606FCE}" type="slidenum">
              <a:rPr lang="es-VE" smtClean="0"/>
              <a:t>‹Nº›</a:t>
            </a:fld>
            <a:endParaRPr lang="es-V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DC24-E25C-4A1E-9F5F-ED93B577582B}" type="datetimeFigureOut">
              <a:rPr lang="es-VE" smtClean="0"/>
              <a:t>30/06/2013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CCD4B-A0F2-4793-B53B-FBC6CD606FCE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C00DC24-E25C-4A1E-9F5F-ED93B577582B}" type="datetimeFigureOut">
              <a:rPr lang="es-VE" smtClean="0"/>
              <a:t>30/06/2013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57CCD4B-A0F2-4793-B53B-FBC6CD606FCE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C00DC24-E25C-4A1E-9F5F-ED93B577582B}" type="datetimeFigureOut">
              <a:rPr lang="es-VE" smtClean="0"/>
              <a:t>30/06/2013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57CCD4B-A0F2-4793-B53B-FBC6CD606FCE}" type="slidenum">
              <a:rPr lang="es-VE" smtClean="0"/>
              <a:t>‹Nº›</a:t>
            </a:fld>
            <a:endParaRPr lang="es-V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C00DC24-E25C-4A1E-9F5F-ED93B577582B}" type="datetimeFigureOut">
              <a:rPr lang="es-VE" smtClean="0"/>
              <a:t>30/06/2013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57CCD4B-A0F2-4793-B53B-FBC6CD606FCE}" type="slidenum">
              <a:rPr lang="es-VE" smtClean="0"/>
              <a:t>‹Nº›</a:t>
            </a:fld>
            <a:endParaRPr lang="es-V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C00DC24-E25C-4A1E-9F5F-ED93B577582B}" type="datetimeFigureOut">
              <a:rPr lang="es-VE" smtClean="0"/>
              <a:t>30/06/2013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VE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57CCD4B-A0F2-4793-B53B-FBC6CD606FCE}" type="slidenum">
              <a:rPr lang="es-VE" smtClean="0"/>
              <a:t>‹Nº›</a:t>
            </a:fld>
            <a:endParaRPr lang="es-V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VE" dirty="0" smtClean="0"/>
              <a:t>El Cromosoma</a:t>
            </a:r>
            <a:endParaRPr lang="es-VE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2996952"/>
            <a:ext cx="8062912" cy="17526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s-VE" dirty="0"/>
              <a:t>Alumno: Eudomar Rivera</a:t>
            </a:r>
          </a:p>
          <a:p>
            <a:pPr algn="ctr"/>
            <a:r>
              <a:rPr lang="es-VE" dirty="0"/>
              <a:t>Cedula:7.104.859</a:t>
            </a:r>
          </a:p>
          <a:p>
            <a:pPr algn="ctr"/>
            <a:r>
              <a:rPr lang="es-VE" dirty="0" err="1"/>
              <a:t>Exp</a:t>
            </a:r>
            <a:r>
              <a:rPr lang="es-VE" dirty="0"/>
              <a:t>: HPS-131-00189V</a:t>
            </a:r>
          </a:p>
          <a:p>
            <a:pPr algn="ctr"/>
            <a:r>
              <a:rPr lang="es-VE" smtClean="0"/>
              <a:t>Sección</a:t>
            </a:r>
            <a:r>
              <a:rPr lang="es-VE" dirty="0"/>
              <a:t>: “D”</a:t>
            </a:r>
          </a:p>
          <a:p>
            <a:pPr algn="ctr"/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2065476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99592" y="836712"/>
            <a:ext cx="74168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dirty="0"/>
              <a:t>METACÉNTRICOS: </a:t>
            </a:r>
            <a:endParaRPr lang="es-VE" dirty="0" smtClean="0"/>
          </a:p>
          <a:p>
            <a:r>
              <a:rPr lang="es-VE" dirty="0" smtClean="0"/>
              <a:t>El </a:t>
            </a:r>
            <a:r>
              <a:rPr lang="es-VE" dirty="0"/>
              <a:t>centrómero se localiza a mitad del cromosoma y los dos brazos o </a:t>
            </a:r>
            <a:r>
              <a:rPr lang="es-VE" dirty="0" smtClean="0"/>
              <a:t>CROMÁTIDAS  </a:t>
            </a:r>
            <a:r>
              <a:rPr lang="es-VE" dirty="0"/>
              <a:t>presentan igual longitud.</a:t>
            </a:r>
            <a:r>
              <a:rPr lang="es-VE" dirty="0" smtClean="0"/>
              <a:t/>
            </a:r>
            <a:br>
              <a:rPr lang="es-VE" dirty="0" smtClean="0"/>
            </a:br>
            <a:r>
              <a:rPr lang="es-VE" dirty="0" smtClean="0"/>
              <a:t/>
            </a:r>
            <a:br>
              <a:rPr lang="es-VE" dirty="0" smtClean="0"/>
            </a:br>
            <a:endParaRPr lang="es-VE" dirty="0"/>
          </a:p>
        </p:txBody>
      </p:sp>
      <p:pic>
        <p:nvPicPr>
          <p:cNvPr id="3074" name="Picture 2" descr="http://genomasur.com/lecturas/10-15-G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924944"/>
            <a:ext cx="5184576" cy="32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Flecha abajo"/>
          <p:cNvSpPr/>
          <p:nvPr/>
        </p:nvSpPr>
        <p:spPr>
          <a:xfrm>
            <a:off x="2195736" y="2132856"/>
            <a:ext cx="360040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921968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27584" y="1196752"/>
            <a:ext cx="6912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dirty="0" smtClean="0"/>
              <a:t>SUBMETACÉNTRICOS: La longitud de un brazo del cromosoma es algo mayor que la del otro.</a:t>
            </a:r>
            <a:br>
              <a:rPr lang="es-VE" dirty="0" smtClean="0"/>
            </a:br>
            <a:r>
              <a:rPr lang="es-VE" dirty="0" smtClean="0"/>
              <a:t/>
            </a:r>
            <a:br>
              <a:rPr lang="es-VE" dirty="0" smtClean="0"/>
            </a:br>
            <a:endParaRPr lang="es-VE" dirty="0"/>
          </a:p>
        </p:txBody>
      </p:sp>
      <p:pic>
        <p:nvPicPr>
          <p:cNvPr id="3" name="Picture 2" descr="http://genomasur.com/lecturas/10-15-G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924944"/>
            <a:ext cx="5184576" cy="32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Flecha abajo"/>
          <p:cNvSpPr/>
          <p:nvPr/>
        </p:nvSpPr>
        <p:spPr>
          <a:xfrm>
            <a:off x="4211960" y="2276872"/>
            <a:ext cx="504056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189550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475656" y="1628800"/>
            <a:ext cx="55446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dirty="0" smtClean="0"/>
              <a:t>ACROCÉNTRICOS: Un brazo es muy corto (p) y el otro largo (q).</a:t>
            </a:r>
            <a:br>
              <a:rPr lang="es-VE" dirty="0" smtClean="0"/>
            </a:br>
            <a:r>
              <a:rPr lang="es-VE" dirty="0" smtClean="0"/>
              <a:t/>
            </a:r>
            <a:br>
              <a:rPr lang="es-VE" dirty="0" smtClean="0"/>
            </a:br>
            <a:endParaRPr lang="es-VE" dirty="0" smtClean="0"/>
          </a:p>
          <a:p>
            <a:endParaRPr lang="es-VE" dirty="0"/>
          </a:p>
        </p:txBody>
      </p:sp>
      <p:pic>
        <p:nvPicPr>
          <p:cNvPr id="3" name="Picture 2" descr="http://genomasur.com/lecturas/10-15-G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924944"/>
            <a:ext cx="5184576" cy="327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Flecha abajo"/>
          <p:cNvSpPr/>
          <p:nvPr/>
        </p:nvSpPr>
        <p:spPr>
          <a:xfrm>
            <a:off x="6228184" y="2367464"/>
            <a:ext cx="504056" cy="12055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868548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15616" y="1196752"/>
            <a:ext cx="33123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VE" dirty="0" smtClean="0"/>
              <a:t>TELOCÉNTRICOS: Sólo se aprecia un brazo del cromosoma al estar el centrómero en el extremo.</a:t>
            </a:r>
          </a:p>
          <a:p>
            <a:pPr algn="just"/>
            <a:endParaRPr lang="es-VE" dirty="0"/>
          </a:p>
        </p:txBody>
      </p:sp>
      <p:pic>
        <p:nvPicPr>
          <p:cNvPr id="10242" name="Picture 2" descr="http://www.botanica.cnba.uba.ar/Pakete/3er/LaCelula/Nucleo_archivos/image0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403" y="3212976"/>
            <a:ext cx="4467225" cy="310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Flecha abajo"/>
          <p:cNvSpPr/>
          <p:nvPr/>
        </p:nvSpPr>
        <p:spPr>
          <a:xfrm>
            <a:off x="5940152" y="1196752"/>
            <a:ext cx="576064" cy="26642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4092495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11560" y="908720"/>
            <a:ext cx="2977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dirty="0" smtClean="0"/>
              <a:t>Herencia ligada del sexo</a:t>
            </a:r>
            <a:endParaRPr lang="es-VE" dirty="0"/>
          </a:p>
        </p:txBody>
      </p:sp>
      <p:sp>
        <p:nvSpPr>
          <p:cNvPr id="3" name="2 CuadroTexto"/>
          <p:cNvSpPr txBox="1"/>
          <p:nvPr/>
        </p:nvSpPr>
        <p:spPr>
          <a:xfrm>
            <a:off x="323528" y="1258729"/>
            <a:ext cx="48965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VE" dirty="0" smtClean="0"/>
              <a:t>En la especie humana los cromosomas X e Y presentan diferencias morfológicas ( el Y es más pequeño que el X )y tienen distinto contenido génico. </a:t>
            </a:r>
          </a:p>
          <a:p>
            <a:pPr algn="just"/>
            <a:r>
              <a:rPr lang="es-VE" dirty="0" smtClean="0"/>
              <a:t>Están compuestos por un segmento homólogo donde se localizan genes que regulan los mismos caracteres y otro segmento diferencial, en este último se encuentran tanto los genes exclusivos del X , caracteres </a:t>
            </a:r>
            <a:r>
              <a:rPr lang="es-VE" dirty="0" err="1" smtClean="0"/>
              <a:t>ginándricos</a:t>
            </a:r>
            <a:r>
              <a:rPr lang="es-VE" dirty="0" smtClean="0"/>
              <a:t>, como los del cromosoma Y, caracteres </a:t>
            </a:r>
            <a:r>
              <a:rPr lang="es-VE" dirty="0" err="1" smtClean="0"/>
              <a:t>holándricos</a:t>
            </a:r>
            <a:r>
              <a:rPr lang="es-VE" dirty="0" smtClean="0"/>
              <a:t>.</a:t>
            </a:r>
          </a:p>
          <a:p>
            <a:pPr algn="just"/>
            <a:r>
              <a:rPr lang="es-VE" dirty="0" smtClean="0"/>
              <a:t> Los caracteres cuyos genes se localizan en el segmento  diferencial del cromosoma X, como </a:t>
            </a:r>
          </a:p>
          <a:p>
            <a:pPr algn="just"/>
            <a:r>
              <a:rPr lang="es-VE" dirty="0" smtClean="0"/>
              <a:t>daltonismo, hemofilia, ictiosis están </a:t>
            </a:r>
          </a:p>
          <a:p>
            <a:pPr algn="just"/>
            <a:r>
              <a:rPr lang="es-VE" dirty="0" smtClean="0"/>
              <a:t>ligados al sexo</a:t>
            </a:r>
            <a:endParaRPr lang="es-VE" dirty="0"/>
          </a:p>
        </p:txBody>
      </p:sp>
      <p:pic>
        <p:nvPicPr>
          <p:cNvPr id="13316" name="Picture 4" descr="http://www.profesorenlinea.cl/imagenciencias/Herencia_ligada_sexo_image0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30963">
            <a:off x="5601337" y="892956"/>
            <a:ext cx="2768342" cy="2073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8" name="Picture 6" descr="http://www.profesorenlinea.cl/imagenciencias/Herencia_ligada_sexo_image00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6947" y="5517232"/>
            <a:ext cx="42862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59024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4.bp.blogspot.com/-OHUjboEqsXk/Ticu61x_M0I/AAAAAAAAA0c/ZFgubVqcOzM/s1600/diagram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501008"/>
            <a:ext cx="3810000" cy="307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2342208" y="421308"/>
            <a:ext cx="47197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VE" dirty="0"/>
              <a:t>Homocigoto: Cuando se dice que un organismo es homocigoto con respecto a un gen específico, significa que posee dos copias idénticas de ese gen para un rasgo dado en los dos cromosomas homólogos (por ejemplo, un genotipo es AA o </a:t>
            </a:r>
            <a:r>
              <a:rPr lang="es-VE" dirty="0" err="1"/>
              <a:t>aa</a:t>
            </a:r>
            <a:r>
              <a:rPr lang="es-VE" dirty="0"/>
              <a:t>). Tales células u organismos se llaman homocigotas.</a:t>
            </a:r>
          </a:p>
        </p:txBody>
      </p:sp>
      <p:sp>
        <p:nvSpPr>
          <p:cNvPr id="3" name="2 Flecha abajo"/>
          <p:cNvSpPr/>
          <p:nvPr/>
        </p:nvSpPr>
        <p:spPr>
          <a:xfrm>
            <a:off x="755576" y="1556792"/>
            <a:ext cx="576064" cy="2304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4" name="3 Flecha abajo"/>
          <p:cNvSpPr/>
          <p:nvPr/>
        </p:nvSpPr>
        <p:spPr>
          <a:xfrm>
            <a:off x="3347864" y="3068960"/>
            <a:ext cx="288032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4246673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4.bp.blogspot.com/-OHUjboEqsXk/Ticu61x_M0I/AAAAAAAAA0c/ZFgubVqcOzM/s1600/diagram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20861"/>
            <a:ext cx="3810000" cy="307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3203848" y="4221088"/>
            <a:ext cx="35283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VE" dirty="0"/>
              <a:t>Un genotipo homocigoto dominante surge cuando una secuencia determinada abarca dos alelos para el atributo dominante.</a:t>
            </a:r>
          </a:p>
        </p:txBody>
      </p:sp>
      <p:sp>
        <p:nvSpPr>
          <p:cNvPr id="4" name="3 Flecha abajo"/>
          <p:cNvSpPr/>
          <p:nvPr/>
        </p:nvSpPr>
        <p:spPr>
          <a:xfrm>
            <a:off x="3347864" y="2921372"/>
            <a:ext cx="576064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6382608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63688" y="465313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VE" dirty="0"/>
              <a:t>Un genotipo homocigoto recesivo surge cuando la secuencia abarca dos alelos del atributo recesivo.</a:t>
            </a:r>
          </a:p>
        </p:txBody>
      </p:sp>
      <p:pic>
        <p:nvPicPr>
          <p:cNvPr id="3" name="Picture 2" descr="http://4.bp.blogspot.com/-OHUjboEqsXk/Ticu61x_M0I/AAAAAAAAA0c/ZFgubVqcOzM/s1600/diagram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836712"/>
            <a:ext cx="3810000" cy="307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Flecha abajo"/>
          <p:cNvSpPr/>
          <p:nvPr/>
        </p:nvSpPr>
        <p:spPr>
          <a:xfrm>
            <a:off x="4355976" y="3140968"/>
            <a:ext cx="288032" cy="15121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5225153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99592" y="764704"/>
            <a:ext cx="69847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VE" dirty="0"/>
              <a:t>Heterocigoto: es un individuo diploide que para un gen dado (locus), tiene en cada uno de dos cromosomas homólogos un alelo distinto, que posee dos formas diferentes de un gen en particular; cada una heredada de cada uno de los progenitores.</a:t>
            </a:r>
          </a:p>
        </p:txBody>
      </p:sp>
      <p:pic>
        <p:nvPicPr>
          <p:cNvPr id="3" name="Picture 2" descr="http://4.bp.blogspot.com/-OHUjboEqsXk/Ticu61x_M0I/AAAAAAAAA0c/ZFgubVqcOzM/s1600/diagram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980" y="3068960"/>
            <a:ext cx="3810000" cy="307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Flecha abajo"/>
          <p:cNvSpPr/>
          <p:nvPr/>
        </p:nvSpPr>
        <p:spPr>
          <a:xfrm>
            <a:off x="4211960" y="1988840"/>
            <a:ext cx="432048" cy="14401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921995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geneticabioterio.files.wordpress.com/2008/09/cromosoma_www_colesrolfamiliar_com_n_cgi-bin_images_cromosomac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945697"/>
            <a:ext cx="2685281" cy="3341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657796" y="908720"/>
            <a:ext cx="482453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VE" dirty="0"/>
              <a:t>Un cromosoma es un cuerpo que resulta de la condensación del ADN, es decir, de una cadena completa de ADN en un proceso en que se </a:t>
            </a:r>
            <a:r>
              <a:rPr lang="es-VE" dirty="0" err="1"/>
              <a:t>espiraliza</a:t>
            </a:r>
            <a:r>
              <a:rPr lang="es-VE" dirty="0"/>
              <a:t> en forma hélice para </a:t>
            </a:r>
            <a:r>
              <a:rPr lang="es-VE" dirty="0" smtClean="0"/>
              <a:t>estar </a:t>
            </a:r>
            <a:r>
              <a:rPr lang="es-VE" dirty="0"/>
              <a:t>dentro del núcleo de la célula, imagina que la molécula de ADN que se comienza a achicar cada vez más mide 2 metros de largo inicialmente, entonces ¿cómo puede caber en un núcleo que mide una millonésima de metro o menos? la respuesta está en que se enrolla en unas proteínas llamadas histonas que le permiten achicarse cada vez más, formando cromatina y más tarde se llega a un cromosoma que se aloja dentro del núcleo.</a:t>
            </a:r>
          </a:p>
        </p:txBody>
      </p:sp>
    </p:spTree>
    <p:extLst>
      <p:ext uri="{BB962C8B-B14F-4D97-AF65-F5344CB8AC3E}">
        <p14:creationId xmlns:p14="http://schemas.microsoft.com/office/powerpoint/2010/main" val="3622596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971600" y="764704"/>
            <a:ext cx="2326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dirty="0" smtClean="0"/>
              <a:t>Partes del cromosoma:</a:t>
            </a:r>
            <a:endParaRPr lang="es-VE" dirty="0"/>
          </a:p>
        </p:txBody>
      </p:sp>
      <p:sp>
        <p:nvSpPr>
          <p:cNvPr id="3" name="2 CuadroTexto"/>
          <p:cNvSpPr txBox="1"/>
          <p:nvPr/>
        </p:nvSpPr>
        <p:spPr>
          <a:xfrm>
            <a:off x="1115616" y="1844824"/>
            <a:ext cx="44644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VE" dirty="0" err="1" smtClean="0"/>
              <a:t>Cromátida</a:t>
            </a:r>
            <a:r>
              <a:rPr lang="es-VE" dirty="0" smtClean="0"/>
              <a:t>: es una de las unidades longitudinales que forma el cromosoma, y que está unida a su </a:t>
            </a:r>
            <a:r>
              <a:rPr lang="es-VE" dirty="0" err="1" smtClean="0"/>
              <a:t>cromátida</a:t>
            </a:r>
            <a:r>
              <a:rPr lang="es-VE" dirty="0" smtClean="0"/>
              <a:t> hermana por el centrómero. Las </a:t>
            </a:r>
            <a:r>
              <a:rPr lang="es-VE" dirty="0" err="1" smtClean="0"/>
              <a:t>cromátidas</a:t>
            </a:r>
            <a:r>
              <a:rPr lang="es-VE" dirty="0" smtClean="0"/>
              <a:t> hermanas son idénticas en morfología e información ya que provienen de una molécula de ADN que se duplicó.</a:t>
            </a:r>
            <a:endParaRPr lang="es-VE" dirty="0"/>
          </a:p>
        </p:txBody>
      </p:sp>
      <p:pic>
        <p:nvPicPr>
          <p:cNvPr id="2050" name="Picture 2" descr="http://www.botanica.cnba.uba.ar/Pakete/3er/LaCelula/Nucleo_archivos/image0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276872"/>
            <a:ext cx="2409825" cy="3009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Flecha abajo"/>
          <p:cNvSpPr/>
          <p:nvPr/>
        </p:nvSpPr>
        <p:spPr>
          <a:xfrm>
            <a:off x="6876256" y="1134036"/>
            <a:ext cx="504056" cy="12868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60041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botanica.cnba.uba.ar/Pakete/3er/LaCelula/Nucleo_archivos/image0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92896"/>
            <a:ext cx="2409825" cy="3009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971600" y="764704"/>
            <a:ext cx="2326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dirty="0" smtClean="0"/>
              <a:t>Partes del cromosoma:</a:t>
            </a:r>
            <a:endParaRPr lang="es-VE" dirty="0"/>
          </a:p>
        </p:txBody>
      </p:sp>
      <p:sp>
        <p:nvSpPr>
          <p:cNvPr id="4" name="3 CuadroTexto"/>
          <p:cNvSpPr txBox="1"/>
          <p:nvPr/>
        </p:nvSpPr>
        <p:spPr>
          <a:xfrm>
            <a:off x="3707904" y="1916832"/>
            <a:ext cx="43204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VE" dirty="0" smtClean="0"/>
              <a:t>Centrómero: es la región estrecha de un cromosoma, que divide a cada </a:t>
            </a:r>
            <a:r>
              <a:rPr lang="es-VE" dirty="0" err="1" smtClean="0"/>
              <a:t>cromátida</a:t>
            </a:r>
            <a:r>
              <a:rPr lang="es-VE" dirty="0" smtClean="0"/>
              <a:t> en dos brazos (corto y largo). El centrómero, junto a una estructura proteica  denominada </a:t>
            </a:r>
            <a:r>
              <a:rPr lang="es-VE" dirty="0" err="1" smtClean="0"/>
              <a:t>cinetocoro</a:t>
            </a:r>
            <a:r>
              <a:rPr lang="es-VE" dirty="0" smtClean="0"/>
              <a:t>, es el responsable de llevar a cabo y controlar los movimientos cromosómicos durante las fases de la mitosis y la meiosis. Se lo denomina también constricción primaria </a:t>
            </a:r>
            <a:r>
              <a:rPr lang="es-VE" dirty="0" err="1" smtClean="0"/>
              <a:t>ó</a:t>
            </a:r>
            <a:r>
              <a:rPr lang="es-VE" dirty="0" smtClean="0"/>
              <a:t> </a:t>
            </a:r>
            <a:r>
              <a:rPr lang="es-VE" dirty="0" err="1" smtClean="0"/>
              <a:t>centromérica</a:t>
            </a:r>
            <a:r>
              <a:rPr lang="es-VE" dirty="0" smtClean="0"/>
              <a:t>.</a:t>
            </a:r>
            <a:endParaRPr lang="es-VE" dirty="0"/>
          </a:p>
        </p:txBody>
      </p:sp>
      <p:sp>
        <p:nvSpPr>
          <p:cNvPr id="5" name="4 Flecha abajo"/>
          <p:cNvSpPr/>
          <p:nvPr/>
        </p:nvSpPr>
        <p:spPr>
          <a:xfrm rot="2147207">
            <a:off x="2483768" y="2060848"/>
            <a:ext cx="393601" cy="16561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060651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43608" y="2492896"/>
            <a:ext cx="31683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VE" dirty="0" smtClean="0"/>
              <a:t>Brazo corto: el brazo corto resulta de la división, por el centrómero, de la </a:t>
            </a:r>
            <a:r>
              <a:rPr lang="es-VE" dirty="0" err="1" smtClean="0"/>
              <a:t>cromátida</a:t>
            </a:r>
            <a:r>
              <a:rPr lang="es-VE" dirty="0" smtClean="0"/>
              <a:t>. Se lo denomina brazo q y por convención, en los diagramas, se lo coloca en la parte superior.</a:t>
            </a:r>
            <a:endParaRPr lang="es-VE" dirty="0"/>
          </a:p>
        </p:txBody>
      </p:sp>
      <p:pic>
        <p:nvPicPr>
          <p:cNvPr id="3" name="Picture 2" descr="http://www.botanica.cnba.uba.ar/Pakete/3er/LaCelula/Nucleo_archivos/image0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340768"/>
            <a:ext cx="2409825" cy="3009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Flecha abajo"/>
          <p:cNvSpPr/>
          <p:nvPr/>
        </p:nvSpPr>
        <p:spPr>
          <a:xfrm rot="1488020">
            <a:off x="7308304" y="1115285"/>
            <a:ext cx="504056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855035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843808" y="2492896"/>
            <a:ext cx="40324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VE" dirty="0" smtClean="0"/>
              <a:t>Brazo largo: el brazo largo también resulta de la división, por el centrómero, de la </a:t>
            </a:r>
            <a:r>
              <a:rPr lang="es-VE" dirty="0" err="1" smtClean="0"/>
              <a:t>cromátida</a:t>
            </a:r>
            <a:r>
              <a:rPr lang="es-VE" dirty="0" smtClean="0"/>
              <a:t>. Se lo denomina brazo p y por convención, en los diagramas, se lo coloca en la parte inferior.</a:t>
            </a:r>
            <a:endParaRPr lang="es-VE" dirty="0"/>
          </a:p>
        </p:txBody>
      </p:sp>
      <p:pic>
        <p:nvPicPr>
          <p:cNvPr id="3" name="Picture 2" descr="http://www.botanica.cnba.uba.ar/Pakete/3er/LaCelula/Nucleo_archivos/image0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983" y="476672"/>
            <a:ext cx="2409825" cy="3009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Flecha derecha"/>
          <p:cNvSpPr/>
          <p:nvPr/>
        </p:nvSpPr>
        <p:spPr>
          <a:xfrm rot="10118137">
            <a:off x="2637073" y="1981622"/>
            <a:ext cx="1296144" cy="2232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036462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botanica.cnba.uba.ar/Pakete/3er/LaCelula/Nucleo_archivos/image0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068960"/>
            <a:ext cx="2409825" cy="3009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2788580" y="767656"/>
            <a:ext cx="30963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VE" dirty="0" err="1" smtClean="0"/>
              <a:t>Telómero</a:t>
            </a:r>
            <a:r>
              <a:rPr lang="es-VE" dirty="0" smtClean="0"/>
              <a:t>: corresponde a la porción terminal de los cromosomas, que si bien morfológicamente no se distingue, cumpliría con la función específica de impedir que los extremos cromosómicos se fusionen.</a:t>
            </a:r>
            <a:endParaRPr lang="es-VE" dirty="0"/>
          </a:p>
        </p:txBody>
      </p:sp>
      <p:sp>
        <p:nvSpPr>
          <p:cNvPr id="4" name="3 Flecha derecha"/>
          <p:cNvSpPr/>
          <p:nvPr/>
        </p:nvSpPr>
        <p:spPr>
          <a:xfrm>
            <a:off x="2051720" y="3212976"/>
            <a:ext cx="1224136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746116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9512" y="2348880"/>
            <a:ext cx="27363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VE" b="1" dirty="0"/>
              <a:t>Constricción secundaria</a:t>
            </a:r>
            <a:r>
              <a:rPr lang="es-VE" dirty="0"/>
              <a:t>: es la región del cromosoma, ubicada en los extremos de los brazos, que en algunos cromosomas corresponde a la </a:t>
            </a:r>
            <a:r>
              <a:rPr lang="es-VE" i="1" dirty="0"/>
              <a:t>región organizadora del </a:t>
            </a:r>
            <a:r>
              <a:rPr lang="es-VE" i="1" dirty="0" err="1"/>
              <a:t>nucleolo</a:t>
            </a:r>
            <a:r>
              <a:rPr lang="es-VE" dirty="0"/>
              <a:t>, donde se sitúan los genes que se transcriben como ARN.</a:t>
            </a:r>
          </a:p>
          <a:p>
            <a:endParaRPr lang="es-VE" dirty="0"/>
          </a:p>
        </p:txBody>
      </p:sp>
      <p:pic>
        <p:nvPicPr>
          <p:cNvPr id="3" name="Picture 2" descr="http://www.botanica.cnba.uba.ar/Pakete/3er/LaCelula/Nucleo_archivos/image0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98128"/>
            <a:ext cx="4464496" cy="5576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Flecha derecha"/>
          <p:cNvSpPr/>
          <p:nvPr/>
        </p:nvSpPr>
        <p:spPr>
          <a:xfrm>
            <a:off x="2123728" y="5373216"/>
            <a:ext cx="1296144" cy="3919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764106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99592" y="1052736"/>
            <a:ext cx="20882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VE" b="1" dirty="0"/>
              <a:t>Satélite</a:t>
            </a:r>
            <a:r>
              <a:rPr lang="es-VE" dirty="0"/>
              <a:t>: es el segmento esférico del cromosoma, separado del resto por la </a:t>
            </a:r>
            <a:r>
              <a:rPr lang="es-VE" dirty="0" smtClean="0"/>
              <a:t>constricción secundaria</a:t>
            </a:r>
            <a:r>
              <a:rPr lang="es-VE" dirty="0"/>
              <a:t>.</a:t>
            </a:r>
          </a:p>
          <a:p>
            <a:pPr algn="just"/>
            <a:endParaRPr lang="es-VE" dirty="0"/>
          </a:p>
        </p:txBody>
      </p:sp>
      <p:pic>
        <p:nvPicPr>
          <p:cNvPr id="3" name="Picture 2" descr="http://www.botanica.cnba.uba.ar/Pakete/3er/LaCelula/Nucleo_archivos/image0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98128"/>
            <a:ext cx="4464496" cy="5576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Flecha derecha"/>
          <p:cNvSpPr/>
          <p:nvPr/>
        </p:nvSpPr>
        <p:spPr>
          <a:xfrm rot="2602871">
            <a:off x="2830360" y="3818353"/>
            <a:ext cx="309634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4881086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123</TotalTime>
  <Words>687</Words>
  <Application>Microsoft Office PowerPoint</Application>
  <PresentationFormat>Presentación en pantalla (4:3)</PresentationFormat>
  <Paragraphs>30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Brío</vt:lpstr>
      <vt:lpstr>El Cromosoma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Eudomar Rivera</dc:creator>
  <cp:lastModifiedBy>Eudomar Rivera</cp:lastModifiedBy>
  <cp:revision>12</cp:revision>
  <dcterms:created xsi:type="dcterms:W3CDTF">2013-06-30T21:05:44Z</dcterms:created>
  <dcterms:modified xsi:type="dcterms:W3CDTF">2013-06-30T23:09:42Z</dcterms:modified>
</cp:coreProperties>
</file>