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Default Extension="gif" ContentType="image/gi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56" r:id="rId2"/>
    <p:sldId id="264" r:id="rId3"/>
    <p:sldId id="269" r:id="rId4"/>
    <p:sldId id="267" r:id="rId5"/>
    <p:sldId id="270" r:id="rId6"/>
    <p:sldId id="259" r:id="rId7"/>
    <p:sldId id="271" r:id="rId8"/>
    <p:sldId id="272" r:id="rId9"/>
    <p:sldId id="262" r:id="rId10"/>
    <p:sldId id="273" r:id="rId11"/>
    <p:sldId id="265" r:id="rId12"/>
    <p:sldId id="268" r:id="rId13"/>
    <p:sldId id="274" r:id="rId14"/>
  </p:sldIdLst>
  <p:sldSz cx="9144000" cy="6858000" type="screen4x3"/>
  <p:notesSz cx="6858000" cy="9144000"/>
  <p:defaultText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850" autoAdjust="0"/>
    <p:restoredTop sz="94660"/>
  </p:normalViewPr>
  <p:slideViewPr>
    <p:cSldViewPr snapToObjects="1">
      <p:cViewPr varScale="1">
        <p:scale>
          <a:sx n="82" d="100"/>
          <a:sy n="82"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s-ES_tradnl"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20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a:p>
        </p:txBody>
      </p:sp>
      <p:sp>
        <p:nvSpPr>
          <p:cNvPr id="4" name="Date Placeholder 3"/>
          <p:cNvSpPr>
            <a:spLocks noGrp="1"/>
          </p:cNvSpPr>
          <p:nvPr>
            <p:ph type="dt" sz="half" idx="10"/>
          </p:nvPr>
        </p:nvSpPr>
        <p:spPr/>
        <p:txBody>
          <a:bodyPr/>
          <a:lstStyle/>
          <a:p>
            <a:fld id="{CF3F8A63-F2A1-44A4-A4D1-B2B9C28AB9DB}" type="datetime1">
              <a:rPr smtClean="0"/>
              <a:pPr/>
              <a:t>6/3/2007</a:t>
            </a:fld>
            <a:endParaRPr/>
          </a:p>
        </p:txBody>
      </p:sp>
      <p:sp>
        <p:nvSpPr>
          <p:cNvPr id="5" name="Footer Placeholder 4"/>
          <p:cNvSpPr>
            <a:spLocks noGrp="1"/>
          </p:cNvSpPr>
          <p:nvPr>
            <p:ph type="ftr" sz="quarter" idx="11"/>
          </p:nvPr>
        </p:nvSpPr>
        <p:spPr/>
        <p:txBody>
          <a:bodyPr/>
          <a:lstStyle/>
          <a:p>
            <a:r>
              <a:rPr smtClean="0"/>
              <a:t>
              </a:t>
            </a:r>
            <a:endParaRPr/>
          </a:p>
        </p:txBody>
      </p:sp>
      <p:sp>
        <p:nvSpPr>
          <p:cNvPr id="6" name="Slide Number Placeholder 5"/>
          <p:cNvSpPr>
            <a:spLocks noGrp="1"/>
          </p:cNvSpPr>
          <p:nvPr>
            <p:ph type="sldNum" sz="quarter" idx="12"/>
          </p:nvPr>
        </p:nvSpPr>
        <p:spPr/>
        <p:txBody>
          <a:bodyPr/>
          <a:lstStyle/>
          <a:p>
            <a:fld id="{38DF85F5-FB5E-4F79-A561-97039C58DE01}" type="slidenum">
              <a:rPr/>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s-ES_tradnl"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4CDA6A0B-D499-425D-9760-7E378B1D24E7}" type="datetime1">
              <a:rPr smtClean="0"/>
              <a:pPr/>
              <a:t>6/3/2007</a:t>
            </a:fld>
            <a:endParaRPr/>
          </a:p>
        </p:txBody>
      </p:sp>
      <p:sp>
        <p:nvSpPr>
          <p:cNvPr id="6" name="Footer Placeholder 5"/>
          <p:cNvSpPr>
            <a:spLocks noGrp="1"/>
          </p:cNvSpPr>
          <p:nvPr>
            <p:ph type="ftr" sz="quarter" idx="11"/>
          </p:nvPr>
        </p:nvSpPr>
        <p:spPr/>
        <p:txBody>
          <a:bodyPr/>
          <a:lstStyle/>
          <a:p>
            <a:r>
              <a:rPr smtClean="0"/>
              <a:t>
              </a:t>
            </a:r>
            <a:endParaRPr/>
          </a:p>
        </p:txBody>
      </p:sp>
      <p:sp>
        <p:nvSpPr>
          <p:cNvPr id="7" name="Slide Number Placeholder 6"/>
          <p:cNvSpPr>
            <a:spLocks noGrp="1"/>
          </p:cNvSpPr>
          <p:nvPr>
            <p:ph type="sldNum" sz="quarter" idx="12"/>
          </p:nvPr>
        </p:nvSpPr>
        <p:spPr/>
        <p:txBody>
          <a:bodyPr/>
          <a:lstStyle/>
          <a:p>
            <a:fld id="{8AF02B71-8991-4516-A01E-F1A9ACD28BDC}" type="slidenum">
              <a:rPr smtClean="0"/>
              <a:pPr/>
              <a:t>‹#›</a:t>
            </a:fld>
            <a:endParaRPr/>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4" name="Date Placeholder 3"/>
          <p:cNvSpPr>
            <a:spLocks noGrp="1"/>
          </p:cNvSpPr>
          <p:nvPr>
            <p:ph type="dt" sz="half" idx="10"/>
          </p:nvPr>
        </p:nvSpPr>
        <p:spPr/>
        <p:txBody>
          <a:bodyPr/>
          <a:lstStyle/>
          <a:p>
            <a:fld id="{E401B973-48D0-47D2-BD1A-81DAC74A0928}" type="datetime1">
              <a:rPr smtClean="0"/>
              <a:pPr/>
              <a:t>6/3/2007</a:t>
            </a:fld>
            <a:endParaRPr/>
          </a:p>
        </p:txBody>
      </p:sp>
      <p:sp>
        <p:nvSpPr>
          <p:cNvPr id="5" name="Footer Placeholder 4"/>
          <p:cNvSpPr>
            <a:spLocks noGrp="1"/>
          </p:cNvSpPr>
          <p:nvPr>
            <p:ph type="ftr" sz="quarter" idx="11"/>
          </p:nvPr>
        </p:nvSpPr>
        <p:spPr/>
        <p:txBody>
          <a:bodyPr/>
          <a:lstStyle/>
          <a:p>
            <a:r>
              <a:rPr smtClean="0"/>
              <a:t>
              </a:t>
            </a:r>
            <a:endParaRPr/>
          </a:p>
        </p:txBody>
      </p:sp>
      <p:sp>
        <p:nvSpPr>
          <p:cNvPr id="6" name="Slide Number Placeholder 5"/>
          <p:cNvSpPr>
            <a:spLocks noGrp="1"/>
          </p:cNvSpPr>
          <p:nvPr>
            <p:ph type="sldNum" sz="quarter" idx="12"/>
          </p:nvPr>
        </p:nvSpPr>
        <p:spPr/>
        <p:txBody>
          <a:bodyPr/>
          <a:lstStyle/>
          <a:p>
            <a:fld id="{8AF02B71-8991-4516-A01E-F1A9ACD28BDC}" type="slidenum">
              <a:rPr smtClean="0"/>
              <a:p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s-ES_tradnl"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4" name="Date Placeholder 3"/>
          <p:cNvSpPr>
            <a:spLocks noGrp="1"/>
          </p:cNvSpPr>
          <p:nvPr>
            <p:ph type="dt" sz="half" idx="10"/>
          </p:nvPr>
        </p:nvSpPr>
        <p:spPr/>
        <p:txBody>
          <a:bodyPr/>
          <a:lstStyle/>
          <a:p>
            <a:fld id="{93714E26-7EC0-4FCC-8AD8-71E9EC27DEDB}" type="datetime1">
              <a:rPr smtClean="0"/>
              <a:pPr/>
              <a:t>6/3/2007</a:t>
            </a:fld>
            <a:endParaRPr/>
          </a:p>
        </p:txBody>
      </p:sp>
      <p:sp>
        <p:nvSpPr>
          <p:cNvPr id="5" name="Footer Placeholder 4"/>
          <p:cNvSpPr>
            <a:spLocks noGrp="1"/>
          </p:cNvSpPr>
          <p:nvPr>
            <p:ph type="ftr" sz="quarter" idx="11"/>
          </p:nvPr>
        </p:nvSpPr>
        <p:spPr/>
        <p:txBody>
          <a:bodyPr/>
          <a:lstStyle/>
          <a:p>
            <a:r>
              <a:rPr smtClean="0"/>
              <a:t>
              </a:t>
            </a:r>
            <a:endParaRPr/>
          </a:p>
        </p:txBody>
      </p:sp>
      <p:sp>
        <p:nvSpPr>
          <p:cNvPr id="6" name="Slide Number Placeholder 5"/>
          <p:cNvSpPr>
            <a:spLocks noGrp="1"/>
          </p:cNvSpPr>
          <p:nvPr>
            <p:ph type="sldNum" sz="quarter" idx="12"/>
          </p:nvPr>
        </p:nvSpPr>
        <p:spPr/>
        <p:txBody>
          <a:bodyPr/>
          <a:lstStyle/>
          <a:p>
            <a:fld id="{8AF02B71-8991-4516-A01E-F1A9ACD28BDC}" type="slidenum">
              <a:rPr smtClean="0"/>
              <a:pP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228600" y="6243918"/>
            <a:ext cx="2133600" cy="365125"/>
          </a:xfrm>
          <a:prstGeom prst="rect">
            <a:avLst/>
          </a:prstGeom>
        </p:spPr>
        <p:txBody>
          <a:bodyPr/>
          <a:lstStyle/>
          <a:p>
            <a:fld id="{5867244F-23A9-F94A-B2EE-D8BCDEDE0467}" type="datetimeFigureOut">
              <a:rPr lang="es-ES_tradnl" smtClean="0"/>
              <a:pPr/>
              <a:t>8/26/10</a:t>
            </a:fld>
            <a:endParaRPr lang="es-ES_tradnl"/>
          </a:p>
        </p:txBody>
      </p:sp>
      <p:sp>
        <p:nvSpPr>
          <p:cNvPr id="4" name="Footer Placeholder 3"/>
          <p:cNvSpPr>
            <a:spLocks noGrp="1"/>
          </p:cNvSpPr>
          <p:nvPr>
            <p:ph type="ftr" sz="quarter" idx="11"/>
          </p:nvPr>
        </p:nvSpPr>
        <p:spPr>
          <a:xfrm>
            <a:off x="5867400" y="6248400"/>
            <a:ext cx="2895600" cy="365125"/>
          </a:xfrm>
          <a:prstGeom prst="rect">
            <a:avLst/>
          </a:prstGeom>
        </p:spPr>
        <p:txBody>
          <a:bodyPr/>
          <a:lstStyle/>
          <a:p>
            <a:endParaRPr lang="es-ES_tradnl"/>
          </a:p>
        </p:txBody>
      </p:sp>
      <p:sp>
        <p:nvSpPr>
          <p:cNvPr id="5" name="Slide Number Placeholder 4"/>
          <p:cNvSpPr>
            <a:spLocks noGrp="1"/>
          </p:cNvSpPr>
          <p:nvPr>
            <p:ph type="sldNum" sz="quarter" idx="12"/>
          </p:nvPr>
        </p:nvSpPr>
        <p:spPr>
          <a:xfrm>
            <a:off x="4305300" y="6248400"/>
            <a:ext cx="533400" cy="365125"/>
          </a:xfrm>
          <a:prstGeom prst="rect">
            <a:avLst/>
          </a:prstGeom>
        </p:spPr>
        <p:txBody>
          <a:bodyPr/>
          <a:lstStyle/>
          <a:p>
            <a:fld id="{FD528331-EB94-0B4A-AE54-A6D9268398C2}" type="slidenum">
              <a:rPr lang="es-ES_tradnl" smtClean="0"/>
              <a:pPr/>
              <a:t>‹#›</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4" name="Date Placeholder 3"/>
          <p:cNvSpPr>
            <a:spLocks noGrp="1"/>
          </p:cNvSpPr>
          <p:nvPr>
            <p:ph type="dt" sz="half" idx="10"/>
          </p:nvPr>
        </p:nvSpPr>
        <p:spPr/>
        <p:txBody>
          <a:bodyPr/>
          <a:lstStyle/>
          <a:p>
            <a:fld id="{589870FB-149D-4255-9221-CF258F891615}" type="datetime1">
              <a:rPr smtClean="0"/>
              <a:pPr/>
              <a:t>6/3/2007</a:t>
            </a:fld>
            <a:endParaRPr/>
          </a:p>
        </p:txBody>
      </p:sp>
      <p:sp>
        <p:nvSpPr>
          <p:cNvPr id="5" name="Footer Placeholder 4"/>
          <p:cNvSpPr>
            <a:spLocks noGrp="1"/>
          </p:cNvSpPr>
          <p:nvPr>
            <p:ph type="ftr" sz="quarter" idx="11"/>
          </p:nvPr>
        </p:nvSpPr>
        <p:spPr/>
        <p:txBody>
          <a:bodyPr/>
          <a:lstStyle/>
          <a:p>
            <a:r>
              <a:rPr smtClean="0"/>
              <a:t>
              </a:t>
            </a:r>
            <a:endParaRPr/>
          </a:p>
        </p:txBody>
      </p:sp>
      <p:sp>
        <p:nvSpPr>
          <p:cNvPr id="6" name="Slide Number Placeholder 5"/>
          <p:cNvSpPr>
            <a:spLocks noGrp="1"/>
          </p:cNvSpPr>
          <p:nvPr>
            <p:ph type="sldNum" sz="quarter" idx="12"/>
          </p:nvPr>
        </p:nvSpPr>
        <p:spPr/>
        <p:txBody>
          <a:bodyPr/>
          <a:lstStyle/>
          <a:p>
            <a:fld id="{8AF02B71-8991-4516-A01E-F1A9ACD28BDC}" type="slidenum">
              <a:rPr smtClean="0"/>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s-ES_tradnl" smtClean="0"/>
              <a:t>Click to edit Master title style</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a:p>
        </p:txBody>
      </p:sp>
      <p:sp>
        <p:nvSpPr>
          <p:cNvPr id="4" name="Date Placeholder 3"/>
          <p:cNvSpPr>
            <a:spLocks noGrp="1"/>
          </p:cNvSpPr>
          <p:nvPr>
            <p:ph type="dt" sz="half" idx="10"/>
          </p:nvPr>
        </p:nvSpPr>
        <p:spPr/>
        <p:txBody>
          <a:bodyPr/>
          <a:lstStyle/>
          <a:p>
            <a:fld id="{7E6C1EDB-CE87-4BA6-95D9-AD3AE9C734F7}" type="datetime1">
              <a:rPr smtClean="0"/>
              <a:pPr/>
              <a:t>6/3/2007</a:t>
            </a:fld>
            <a:endParaRPr/>
          </a:p>
        </p:txBody>
      </p:sp>
      <p:sp>
        <p:nvSpPr>
          <p:cNvPr id="5" name="Footer Placeholder 4"/>
          <p:cNvSpPr>
            <a:spLocks noGrp="1"/>
          </p:cNvSpPr>
          <p:nvPr>
            <p:ph type="ftr" sz="quarter" idx="11"/>
          </p:nvPr>
        </p:nvSpPr>
        <p:spPr/>
        <p:txBody>
          <a:bodyPr/>
          <a:lstStyle/>
          <a:p>
            <a:r>
              <a:rPr smtClean="0"/>
              <a:t>
              </a:t>
            </a:r>
            <a:endParaRPr/>
          </a:p>
        </p:txBody>
      </p:sp>
      <p:sp>
        <p:nvSpPr>
          <p:cNvPr id="6" name="Slide Number Placeholder 5"/>
          <p:cNvSpPr>
            <a:spLocks noGrp="1"/>
          </p:cNvSpPr>
          <p:nvPr>
            <p:ph type="sldNum" sz="quarter" idx="12"/>
          </p:nvPr>
        </p:nvSpPr>
        <p:spPr/>
        <p:txBody>
          <a:bodyPr/>
          <a:lstStyle/>
          <a:p>
            <a:fld id="{B1AA4845-A08A-4DF4-8D99-E2E7B6D41C67}" type="slidenum">
              <a:rPr/>
              <a:pPr/>
              <a:t>‹#›</a:t>
            </a:fld>
            <a:endParaRPr/>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s-ES_tradnl"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p:txBody>
          <a:bodyPr/>
          <a:lstStyle/>
          <a:p>
            <a:fld id="{B77F108C-2518-4D60-9FAF-6346FD9D7826}" type="datetime1">
              <a:rPr smtClean="0"/>
              <a:pPr/>
              <a:t>6/3/2007</a:t>
            </a:fld>
            <a:endParaRPr/>
          </a:p>
        </p:txBody>
      </p:sp>
      <p:sp>
        <p:nvSpPr>
          <p:cNvPr id="5" name="Footer Placeholder 4"/>
          <p:cNvSpPr>
            <a:spLocks noGrp="1"/>
          </p:cNvSpPr>
          <p:nvPr>
            <p:ph type="ftr" sz="quarter" idx="11"/>
          </p:nvPr>
        </p:nvSpPr>
        <p:spPr/>
        <p:txBody>
          <a:bodyPr/>
          <a:lstStyle/>
          <a:p>
            <a:r>
              <a:rPr smtClean="0"/>
              <a:t>
              </a:t>
            </a:r>
            <a:endParaRPr/>
          </a:p>
        </p:txBody>
      </p:sp>
      <p:sp>
        <p:nvSpPr>
          <p:cNvPr id="6" name="Slide Number Placeholder 5"/>
          <p:cNvSpPr>
            <a:spLocks noGrp="1"/>
          </p:cNvSpPr>
          <p:nvPr>
            <p:ph type="sldNum" sz="quarter" idx="12"/>
          </p:nvPr>
        </p:nvSpPr>
        <p:spPr/>
        <p:txBody>
          <a:bodyPr/>
          <a:lstStyle/>
          <a:p>
            <a:fld id="{8AF02B71-8991-4516-A01E-F1A9ACD28BDC}" type="slidenum">
              <a:rPr smtClean="0"/>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s-ES_tradnl"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5" name="Date Placeholder 4"/>
          <p:cNvSpPr>
            <a:spLocks noGrp="1"/>
          </p:cNvSpPr>
          <p:nvPr>
            <p:ph type="dt" sz="half" idx="10"/>
          </p:nvPr>
        </p:nvSpPr>
        <p:spPr/>
        <p:txBody>
          <a:bodyPr/>
          <a:lstStyle/>
          <a:p>
            <a:fld id="{DDE52B54-BC1D-466E-98B4-B0082340936C}" type="datetime1">
              <a:rPr smtClean="0"/>
              <a:pPr/>
              <a:t>6/3/2007</a:t>
            </a:fld>
            <a:endParaRPr/>
          </a:p>
        </p:txBody>
      </p:sp>
      <p:sp>
        <p:nvSpPr>
          <p:cNvPr id="6" name="Footer Placeholder 5"/>
          <p:cNvSpPr>
            <a:spLocks noGrp="1"/>
          </p:cNvSpPr>
          <p:nvPr>
            <p:ph type="ftr" sz="quarter" idx="11"/>
          </p:nvPr>
        </p:nvSpPr>
        <p:spPr/>
        <p:txBody>
          <a:bodyPr/>
          <a:lstStyle/>
          <a:p>
            <a:r>
              <a:rPr smtClean="0"/>
              <a:t>
              </a:t>
            </a:r>
            <a:endParaRPr/>
          </a:p>
        </p:txBody>
      </p:sp>
      <p:sp>
        <p:nvSpPr>
          <p:cNvPr id="7" name="Slide Number Placeholder 6"/>
          <p:cNvSpPr>
            <a:spLocks noGrp="1"/>
          </p:cNvSpPr>
          <p:nvPr>
            <p:ph type="sldNum" sz="quarter" idx="12"/>
          </p:nvPr>
        </p:nvSpPr>
        <p:spPr/>
        <p:txBody>
          <a:bodyPr/>
          <a:lstStyle/>
          <a:p>
            <a:fld id="{8AF02B71-8991-4516-A01E-F1A9ACD28BDC}" type="slidenum">
              <a:rPr smtClean="0"/>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s-ES_tradnl"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7" name="Date Placeholder 6"/>
          <p:cNvSpPr>
            <a:spLocks noGrp="1"/>
          </p:cNvSpPr>
          <p:nvPr>
            <p:ph type="dt" sz="half" idx="10"/>
          </p:nvPr>
        </p:nvSpPr>
        <p:spPr/>
        <p:txBody>
          <a:bodyPr/>
          <a:lstStyle/>
          <a:p>
            <a:fld id="{A1508C9F-E380-43A3-ADC1-0217F1EB7573}" type="datetime1">
              <a:rPr smtClean="0"/>
              <a:pPr/>
              <a:t>6/3/2007</a:t>
            </a:fld>
            <a:endParaRPr/>
          </a:p>
        </p:txBody>
      </p:sp>
      <p:sp>
        <p:nvSpPr>
          <p:cNvPr id="8" name="Footer Placeholder 7"/>
          <p:cNvSpPr>
            <a:spLocks noGrp="1"/>
          </p:cNvSpPr>
          <p:nvPr>
            <p:ph type="ftr" sz="quarter" idx="11"/>
          </p:nvPr>
        </p:nvSpPr>
        <p:spPr/>
        <p:txBody>
          <a:bodyPr/>
          <a:lstStyle/>
          <a:p>
            <a:r>
              <a:rPr smtClean="0"/>
              <a:t>
              </a:t>
            </a:r>
            <a:endParaRPr/>
          </a:p>
        </p:txBody>
      </p:sp>
      <p:sp>
        <p:nvSpPr>
          <p:cNvPr id="9" name="Slide Number Placeholder 8"/>
          <p:cNvSpPr>
            <a:spLocks noGrp="1"/>
          </p:cNvSpPr>
          <p:nvPr>
            <p:ph type="sldNum" sz="quarter" idx="12"/>
          </p:nvPr>
        </p:nvSpPr>
        <p:spPr/>
        <p:txBody>
          <a:bodyPr/>
          <a:lstStyle/>
          <a:p>
            <a:fld id="{8AF02B71-8991-4516-A01E-F1A9ACD28BDC}" type="slidenum">
              <a:rPr smtClean="0"/>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a:p>
        </p:txBody>
      </p:sp>
      <p:sp>
        <p:nvSpPr>
          <p:cNvPr id="3" name="Date Placeholder 2"/>
          <p:cNvSpPr>
            <a:spLocks noGrp="1"/>
          </p:cNvSpPr>
          <p:nvPr>
            <p:ph type="dt" sz="half" idx="10"/>
          </p:nvPr>
        </p:nvSpPr>
        <p:spPr/>
        <p:txBody>
          <a:bodyPr/>
          <a:lstStyle/>
          <a:p>
            <a:fld id="{1B10C791-6992-4CCF-A244-B250C8BB22F1}" type="datetime1">
              <a:rPr smtClean="0"/>
              <a:pPr/>
              <a:t>6/3/2007</a:t>
            </a:fld>
            <a:endParaRPr/>
          </a:p>
        </p:txBody>
      </p:sp>
      <p:sp>
        <p:nvSpPr>
          <p:cNvPr id="4" name="Footer Placeholder 3"/>
          <p:cNvSpPr>
            <a:spLocks noGrp="1"/>
          </p:cNvSpPr>
          <p:nvPr>
            <p:ph type="ftr" sz="quarter" idx="11"/>
          </p:nvPr>
        </p:nvSpPr>
        <p:spPr/>
        <p:txBody>
          <a:bodyPr/>
          <a:lstStyle/>
          <a:p>
            <a:r>
              <a:rPr smtClean="0"/>
              <a:t>
              </a:t>
            </a:r>
            <a:endParaRPr/>
          </a:p>
        </p:txBody>
      </p:sp>
      <p:sp>
        <p:nvSpPr>
          <p:cNvPr id="5" name="Slide Number Placeholder 4"/>
          <p:cNvSpPr>
            <a:spLocks noGrp="1"/>
          </p:cNvSpPr>
          <p:nvPr>
            <p:ph type="sldNum" sz="quarter" idx="12"/>
          </p:nvPr>
        </p:nvSpPr>
        <p:spPr/>
        <p:txBody>
          <a:bodyPr/>
          <a:lstStyle/>
          <a:p>
            <a:fld id="{8AF02B71-8991-4516-A01E-F1A9ACD28BDC}" type="slidenum">
              <a:rPr smtClean="0"/>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420578-B892-4967-98F8-D0B4A045ADFD}" type="datetime1">
              <a:rPr smtClean="0"/>
              <a:pPr/>
              <a:t>6/3/2007</a:t>
            </a:fld>
            <a:endParaRPr/>
          </a:p>
        </p:txBody>
      </p:sp>
      <p:sp>
        <p:nvSpPr>
          <p:cNvPr id="3" name="Footer Placeholder 2"/>
          <p:cNvSpPr>
            <a:spLocks noGrp="1"/>
          </p:cNvSpPr>
          <p:nvPr>
            <p:ph type="ftr" sz="quarter" idx="11"/>
          </p:nvPr>
        </p:nvSpPr>
        <p:spPr/>
        <p:txBody>
          <a:bodyPr/>
          <a:lstStyle/>
          <a:p>
            <a:r>
              <a:rPr smtClean="0"/>
              <a:t>
              </a:t>
            </a:r>
            <a:endParaRPr/>
          </a:p>
        </p:txBody>
      </p:sp>
      <p:sp>
        <p:nvSpPr>
          <p:cNvPr id="4" name="Slide Number Placeholder 3"/>
          <p:cNvSpPr>
            <a:spLocks noGrp="1"/>
          </p:cNvSpPr>
          <p:nvPr>
            <p:ph type="sldNum" sz="quarter" idx="12"/>
          </p:nvPr>
        </p:nvSpPr>
        <p:spPr/>
        <p:txBody>
          <a:bodyPr/>
          <a:lstStyle/>
          <a:p>
            <a:fld id="{8AF02B71-8991-4516-A01E-F1A9ACD28BDC}" type="slidenum">
              <a:rPr smtClean="0"/>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s-ES_tradnl"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CBDCDF1B-54EC-4432-8649-0FE40DD46F86}" type="datetime1">
              <a:rPr smtClean="0"/>
              <a:pPr/>
              <a:t>6/3/2007</a:t>
            </a:fld>
            <a:endParaRPr/>
          </a:p>
        </p:txBody>
      </p:sp>
      <p:sp>
        <p:nvSpPr>
          <p:cNvPr id="6" name="Footer Placeholder 5"/>
          <p:cNvSpPr>
            <a:spLocks noGrp="1"/>
          </p:cNvSpPr>
          <p:nvPr>
            <p:ph type="ftr" sz="quarter" idx="11"/>
          </p:nvPr>
        </p:nvSpPr>
        <p:spPr/>
        <p:txBody>
          <a:bodyPr/>
          <a:lstStyle/>
          <a:p>
            <a:r>
              <a:rPr smtClean="0"/>
              <a:t>
              </a:t>
            </a:r>
            <a:endParaRPr/>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s-ES_tradnl"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7E6C1EDB-CE87-4BA6-95D9-AD3AE9C734F7}" type="datetime1">
              <a:rPr smtClean="0"/>
              <a:pPr/>
              <a:t>6/3/2007</a:t>
            </a:fld>
            <a:endParaRPr/>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r>
              <a:rPr smtClean="0"/>
              <a:t>
              </a:t>
            </a:r>
            <a:endParaRPr/>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8AF02B71-8991-4516-A01E-F1A9ACD28BDC}" type="slidenum">
              <a:rPr smtClean="0"/>
              <a:pPr/>
              <a:t>‹#›</a:t>
            </a:fld>
            <a:endParaRPr/>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 r:id="rId12"/>
    <p:sldLayoutId r:id="rId13"/>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5.png"/><Relationship Id="rId5" Type="http://schemas.openxmlformats.org/officeDocument/2006/relationships/image" Target="../media/image16.gif"/><Relationship Id="rId1" Type="http://schemas.openxmlformats.org/officeDocument/2006/relationships/slideLayout" Target="../slideLayouts/slideLayout13.xml"/><Relationship Id="rId2"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6.png"/><Relationship Id="rId3"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ES_tradnl" dirty="0" smtClean="0">
                <a:latin typeface="Gill Sans Ultra Bold"/>
                <a:cs typeface="Gill Sans Ultra Bold"/>
              </a:rPr>
              <a:t>RIBOSOMAS</a:t>
            </a:r>
            <a:endParaRPr lang="es-ES_tradnl" dirty="0">
              <a:latin typeface="Gill Sans Ultra Bold"/>
              <a:cs typeface="Gill Sans Ultra Bold"/>
            </a:endParaRPr>
          </a:p>
        </p:txBody>
      </p:sp>
      <p:pic>
        <p:nvPicPr>
          <p:cNvPr id="3" name="Picture 3" descr="RIBOS"/>
          <p:cNvPicPr>
            <a:picLocks noChangeAspect="1" noChangeArrowheads="1"/>
          </p:cNvPicPr>
          <p:nvPr/>
        </p:nvPicPr>
        <p:blipFill>
          <a:blip r:embed="rId2"/>
          <a:srcRect/>
          <a:stretch>
            <a:fillRect/>
          </a:stretch>
        </p:blipFill>
        <p:spPr bwMode="auto">
          <a:xfrm>
            <a:off x="2895600" y="3809999"/>
            <a:ext cx="3429000" cy="2428739"/>
          </a:xfrm>
          <a:prstGeom prst="rect">
            <a:avLst/>
          </a:prstGeom>
          <a:ln>
            <a:noFill/>
          </a:ln>
          <a:effectLst>
            <a:softEdge rad="112500"/>
          </a:effectLst>
        </p:spPr>
      </p:pic>
      <p:pic>
        <p:nvPicPr>
          <p:cNvPr id="4" name="Picture 10" descr="01531a"/>
          <p:cNvPicPr>
            <a:picLocks noChangeAspect="1" noChangeArrowheads="1"/>
          </p:cNvPicPr>
          <p:nvPr/>
        </p:nvPicPr>
        <p:blipFill>
          <a:blip r:embed="rId3"/>
          <a:srcRect/>
          <a:stretch>
            <a:fillRect/>
          </a:stretch>
        </p:blipFill>
        <p:spPr bwMode="auto">
          <a:xfrm>
            <a:off x="379993" y="3809999"/>
            <a:ext cx="2515607" cy="2428739"/>
          </a:xfrm>
          <a:prstGeom prst="rect">
            <a:avLst/>
          </a:prstGeom>
          <a:ln>
            <a:noFill/>
          </a:ln>
          <a:effectLst>
            <a:softEdge rad="112500"/>
          </a:effectLst>
        </p:spPr>
      </p:pic>
      <p:pic>
        <p:nvPicPr>
          <p:cNvPr id="5" name="Picture 7" descr="58660b"/>
          <p:cNvPicPr>
            <a:picLocks noChangeAspect="1" noChangeArrowheads="1"/>
          </p:cNvPicPr>
          <p:nvPr/>
        </p:nvPicPr>
        <p:blipFill>
          <a:blip r:embed="rId4"/>
          <a:srcRect/>
          <a:stretch>
            <a:fillRect/>
          </a:stretch>
        </p:blipFill>
        <p:spPr bwMode="auto">
          <a:xfrm>
            <a:off x="6096000" y="3809999"/>
            <a:ext cx="2076450" cy="2428739"/>
          </a:xfrm>
          <a:prstGeom prst="rect">
            <a:avLst/>
          </a:prstGeom>
          <a:ln>
            <a:noFill/>
          </a:ln>
          <a:effectLst>
            <a:softEdge rad="112500"/>
          </a:effectLst>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30200" y="654050"/>
            <a:ext cx="8483600" cy="55499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1524000" y="1219200"/>
            <a:ext cx="5334000" cy="1200329"/>
          </a:xfrm>
          <a:prstGeom prst="rect">
            <a:avLst/>
          </a:prstGeom>
        </p:spPr>
        <p:txBody>
          <a:bodyPr wrap="square">
            <a:spAutoFit/>
          </a:bodyPr>
          <a:lstStyle/>
          <a:p>
            <a:r>
              <a:rPr lang="en-US" b="1" dirty="0" err="1" smtClean="0">
                <a:solidFill>
                  <a:srgbClr val="2F97B5"/>
                </a:solidFill>
              </a:rPr>
              <a:t>Transcripción</a:t>
            </a:r>
            <a:r>
              <a:rPr lang="en-US" b="1" dirty="0" smtClean="0">
                <a:solidFill>
                  <a:srgbClr val="2F97B5"/>
                </a:solidFill>
              </a:rPr>
              <a:t>* </a:t>
            </a:r>
            <a:r>
              <a:rPr lang="en-US" b="1" dirty="0" err="1" smtClean="0">
                <a:solidFill>
                  <a:srgbClr val="2F97B5"/>
                </a:solidFill>
              </a:rPr>
              <a:t>Proceso</a:t>
            </a:r>
            <a:r>
              <a:rPr lang="en-US" b="1" dirty="0" smtClean="0">
                <a:solidFill>
                  <a:srgbClr val="2F97B5"/>
                </a:solidFill>
              </a:rPr>
              <a:t> de </a:t>
            </a:r>
            <a:r>
              <a:rPr lang="en-US" b="1" dirty="0" err="1" smtClean="0">
                <a:solidFill>
                  <a:srgbClr val="2F97B5"/>
                </a:solidFill>
              </a:rPr>
              <a:t>síntesis</a:t>
            </a:r>
            <a:r>
              <a:rPr lang="en-US" b="1" dirty="0" smtClean="0">
                <a:solidFill>
                  <a:srgbClr val="2F97B5"/>
                </a:solidFill>
              </a:rPr>
              <a:t> de ARN.* </a:t>
            </a:r>
            <a:r>
              <a:rPr lang="en-US" b="1" dirty="0" err="1" smtClean="0">
                <a:solidFill>
                  <a:srgbClr val="2F97B5"/>
                </a:solidFill>
              </a:rPr>
              <a:t>Mecanismo</a:t>
            </a:r>
            <a:r>
              <a:rPr lang="en-US" b="1" dirty="0" smtClean="0">
                <a:solidFill>
                  <a:srgbClr val="2F97B5"/>
                </a:solidFill>
              </a:rPr>
              <a:t> </a:t>
            </a:r>
            <a:r>
              <a:rPr lang="en-US" b="1" dirty="0" err="1" smtClean="0">
                <a:solidFill>
                  <a:srgbClr val="2F97B5"/>
                </a:solidFill>
              </a:rPr>
              <a:t>celular</a:t>
            </a:r>
            <a:r>
              <a:rPr lang="en-US" b="1" dirty="0" smtClean="0">
                <a:solidFill>
                  <a:srgbClr val="2F97B5"/>
                </a:solidFill>
              </a:rPr>
              <a:t> </a:t>
            </a:r>
            <a:r>
              <a:rPr lang="en-US" b="1" dirty="0" err="1" smtClean="0">
                <a:solidFill>
                  <a:srgbClr val="2F97B5"/>
                </a:solidFill>
              </a:rPr>
              <a:t>por</a:t>
            </a:r>
            <a:r>
              <a:rPr lang="en-US" b="1" dirty="0" smtClean="0">
                <a:solidFill>
                  <a:srgbClr val="2F97B5"/>
                </a:solidFill>
              </a:rPr>
              <a:t> el </a:t>
            </a:r>
            <a:r>
              <a:rPr lang="en-US" b="1" dirty="0" err="1" smtClean="0">
                <a:solidFill>
                  <a:srgbClr val="2F97B5"/>
                </a:solidFill>
              </a:rPr>
              <a:t>cual</a:t>
            </a:r>
            <a:r>
              <a:rPr lang="en-US" b="1" dirty="0" smtClean="0">
                <a:solidFill>
                  <a:srgbClr val="2F97B5"/>
                </a:solidFill>
              </a:rPr>
              <a:t> la </a:t>
            </a:r>
            <a:r>
              <a:rPr lang="en-US" b="1" dirty="0" err="1" smtClean="0">
                <a:solidFill>
                  <a:srgbClr val="2F97B5"/>
                </a:solidFill>
              </a:rPr>
              <a:t>información</a:t>
            </a:r>
            <a:r>
              <a:rPr lang="en-US" b="1" dirty="0" smtClean="0">
                <a:solidFill>
                  <a:srgbClr val="2F97B5"/>
                </a:solidFill>
              </a:rPr>
              <a:t> </a:t>
            </a:r>
            <a:r>
              <a:rPr lang="en-US" b="1" dirty="0" err="1" smtClean="0">
                <a:solidFill>
                  <a:srgbClr val="2F97B5"/>
                </a:solidFill>
              </a:rPr>
              <a:t>genética</a:t>
            </a:r>
            <a:r>
              <a:rPr lang="en-US" b="1" dirty="0" smtClean="0">
                <a:solidFill>
                  <a:srgbClr val="2F97B5"/>
                </a:solidFill>
              </a:rPr>
              <a:t> </a:t>
            </a:r>
            <a:r>
              <a:rPr lang="en-US" b="1" dirty="0" err="1" smtClean="0">
                <a:solidFill>
                  <a:srgbClr val="2F97B5"/>
                </a:solidFill>
              </a:rPr>
              <a:t>contenida</a:t>
            </a:r>
            <a:r>
              <a:rPr lang="en-US" b="1" dirty="0" smtClean="0">
                <a:solidFill>
                  <a:srgbClr val="2F97B5"/>
                </a:solidFill>
              </a:rPr>
              <a:t> en el ADN </a:t>
            </a:r>
            <a:r>
              <a:rPr lang="en-US" b="1" dirty="0" err="1" smtClean="0">
                <a:solidFill>
                  <a:srgbClr val="2F97B5"/>
                </a:solidFill>
              </a:rPr>
              <a:t>es</a:t>
            </a:r>
            <a:r>
              <a:rPr lang="en-US" b="1" dirty="0" smtClean="0">
                <a:solidFill>
                  <a:srgbClr val="2F97B5"/>
                </a:solidFill>
              </a:rPr>
              <a:t> </a:t>
            </a:r>
            <a:r>
              <a:rPr lang="en-US" b="1" dirty="0" err="1" smtClean="0">
                <a:solidFill>
                  <a:srgbClr val="2F97B5"/>
                </a:solidFill>
              </a:rPr>
              <a:t>transferida</a:t>
            </a:r>
            <a:r>
              <a:rPr lang="en-US" b="1" dirty="0" smtClean="0">
                <a:solidFill>
                  <a:srgbClr val="2F97B5"/>
                </a:solidFill>
              </a:rPr>
              <a:t> a </a:t>
            </a:r>
            <a:r>
              <a:rPr lang="en-US" b="1" dirty="0" err="1" smtClean="0">
                <a:solidFill>
                  <a:srgbClr val="2F97B5"/>
                </a:solidFill>
              </a:rPr>
              <a:t>una</a:t>
            </a:r>
            <a:r>
              <a:rPr lang="en-US" b="1" dirty="0" smtClean="0">
                <a:solidFill>
                  <a:srgbClr val="2F97B5"/>
                </a:solidFill>
              </a:rPr>
              <a:t> </a:t>
            </a:r>
            <a:r>
              <a:rPr lang="en-US" b="1" dirty="0" err="1" smtClean="0">
                <a:solidFill>
                  <a:srgbClr val="2F97B5"/>
                </a:solidFill>
              </a:rPr>
              <a:t>molécula</a:t>
            </a:r>
            <a:r>
              <a:rPr lang="en-US" b="1" dirty="0" smtClean="0">
                <a:solidFill>
                  <a:srgbClr val="2F97B5"/>
                </a:solidFill>
              </a:rPr>
              <a:t> de ARN.</a:t>
            </a:r>
            <a:endParaRPr lang="es-ES_tradnl" dirty="0">
              <a:solidFill>
                <a:srgbClr val="2F97B5"/>
              </a:solidFill>
            </a:endParaRPr>
          </a:p>
        </p:txBody>
      </p:sp>
      <p:pic>
        <p:nvPicPr>
          <p:cNvPr id="3" name="Picture 2"/>
          <p:cNvPicPr>
            <a:picLocks noChangeAspect="1"/>
          </p:cNvPicPr>
          <p:nvPr/>
        </p:nvPicPr>
        <p:blipFill>
          <a:blip r:embed="rId2"/>
          <a:stretch>
            <a:fillRect/>
          </a:stretch>
        </p:blipFill>
        <p:spPr>
          <a:xfrm>
            <a:off x="1524000" y="3429000"/>
            <a:ext cx="6134100" cy="25908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4" descr="ribodib3"/>
          <p:cNvPicPr>
            <a:picLocks noChangeAspect="1" noChangeArrowheads="1"/>
          </p:cNvPicPr>
          <p:nvPr/>
        </p:nvPicPr>
        <p:blipFill>
          <a:blip r:embed="rId2"/>
          <a:srcRect/>
          <a:stretch>
            <a:fillRect/>
          </a:stretch>
        </p:blipFill>
        <p:spPr bwMode="auto">
          <a:xfrm>
            <a:off x="827088" y="1844675"/>
            <a:ext cx="3995737" cy="1857375"/>
          </a:xfrm>
          <a:prstGeom prst="rect">
            <a:avLst/>
          </a:prstGeom>
          <a:noFill/>
        </p:spPr>
      </p:pic>
      <p:sp>
        <p:nvSpPr>
          <p:cNvPr id="3" name="Text Box 5"/>
          <p:cNvSpPr txBox="1">
            <a:spLocks noChangeArrowheads="1"/>
          </p:cNvSpPr>
          <p:nvPr/>
        </p:nvSpPr>
        <p:spPr bwMode="auto">
          <a:xfrm>
            <a:off x="2268538" y="784225"/>
            <a:ext cx="4552950" cy="457200"/>
          </a:xfrm>
          <a:prstGeom prst="rect">
            <a:avLst/>
          </a:prstGeom>
          <a:noFill/>
          <a:ln w="9525">
            <a:noFill/>
            <a:miter lim="800000"/>
            <a:headEnd/>
            <a:tailEnd/>
          </a:ln>
          <a:effectLst/>
        </p:spPr>
        <p:txBody>
          <a:bodyPr wrap="none">
            <a:prstTxWarp prst="textNoShape">
              <a:avLst/>
            </a:prstTxWarp>
            <a:spAutoFit/>
          </a:bodyPr>
          <a:lstStyle/>
          <a:p>
            <a:r>
              <a:rPr lang="es-ES" sz="2400" b="1" u="sng">
                <a:solidFill>
                  <a:srgbClr val="CC0000"/>
                </a:solidFill>
                <a:effectLst>
                  <a:outerShdw blurRad="38100" dist="38100" dir="2700000" algn="tl">
                    <a:srgbClr val="DDDDDD"/>
                  </a:outerShdw>
                </a:effectLst>
              </a:rPr>
              <a:t>RIBOSOMA EUCARIOTA 80  S</a:t>
            </a:r>
          </a:p>
        </p:txBody>
      </p:sp>
      <p:sp>
        <p:nvSpPr>
          <p:cNvPr id="4" name="AutoShape 6"/>
          <p:cNvSpPr>
            <a:spLocks/>
          </p:cNvSpPr>
          <p:nvPr/>
        </p:nvSpPr>
        <p:spPr bwMode="auto">
          <a:xfrm rot="16200000">
            <a:off x="3924301" y="3068637"/>
            <a:ext cx="215900" cy="1368425"/>
          </a:xfrm>
          <a:prstGeom prst="leftBracket">
            <a:avLst>
              <a:gd name="adj" fmla="val 52819"/>
            </a:avLst>
          </a:prstGeom>
          <a:noFill/>
          <a:ln w="28575">
            <a:solidFill>
              <a:srgbClr val="CC0000"/>
            </a:solidFill>
            <a:round/>
            <a:headEnd/>
            <a:tailEnd/>
          </a:ln>
          <a:effectLst/>
        </p:spPr>
        <p:txBody>
          <a:bodyPr wrap="none" anchor="ctr">
            <a:prstTxWarp prst="textNoShape">
              <a:avLst/>
            </a:prstTxWarp>
          </a:bodyPr>
          <a:lstStyle/>
          <a:p>
            <a:endParaRPr lang="es-ES_tradnl"/>
          </a:p>
        </p:txBody>
      </p:sp>
      <p:sp>
        <p:nvSpPr>
          <p:cNvPr id="5" name="AutoShape 7"/>
          <p:cNvSpPr>
            <a:spLocks/>
          </p:cNvSpPr>
          <p:nvPr/>
        </p:nvSpPr>
        <p:spPr bwMode="auto">
          <a:xfrm rot="16200000">
            <a:off x="1799431" y="2961482"/>
            <a:ext cx="144463" cy="2374900"/>
          </a:xfrm>
          <a:prstGeom prst="leftBracket">
            <a:avLst>
              <a:gd name="adj" fmla="val 136996"/>
            </a:avLst>
          </a:prstGeom>
          <a:noFill/>
          <a:ln w="28575">
            <a:solidFill>
              <a:srgbClr val="CC0000"/>
            </a:solidFill>
            <a:round/>
            <a:headEnd/>
            <a:tailEnd/>
          </a:ln>
          <a:effectLst/>
        </p:spPr>
        <p:txBody>
          <a:bodyPr wrap="none" anchor="ctr">
            <a:prstTxWarp prst="textNoShape">
              <a:avLst/>
            </a:prstTxWarp>
          </a:bodyPr>
          <a:lstStyle/>
          <a:p>
            <a:endParaRPr lang="es-ES_tradnl"/>
          </a:p>
        </p:txBody>
      </p:sp>
      <p:sp>
        <p:nvSpPr>
          <p:cNvPr id="6" name="Text Box 8"/>
          <p:cNvSpPr txBox="1">
            <a:spLocks noChangeArrowheads="1"/>
          </p:cNvSpPr>
          <p:nvPr/>
        </p:nvSpPr>
        <p:spPr bwMode="auto">
          <a:xfrm>
            <a:off x="1474788" y="4437063"/>
            <a:ext cx="654050" cy="366712"/>
          </a:xfrm>
          <a:prstGeom prst="rect">
            <a:avLst/>
          </a:prstGeom>
          <a:noFill/>
          <a:ln w="9525">
            <a:noFill/>
            <a:miter lim="800000"/>
            <a:headEnd/>
            <a:tailEnd/>
          </a:ln>
          <a:effectLst/>
        </p:spPr>
        <p:txBody>
          <a:bodyPr wrap="none">
            <a:prstTxWarp prst="textNoShape">
              <a:avLst/>
            </a:prstTxWarp>
            <a:spAutoFit/>
          </a:bodyPr>
          <a:lstStyle/>
          <a:p>
            <a:r>
              <a:rPr lang="es-ES">
                <a:solidFill>
                  <a:srgbClr val="CC0000"/>
                </a:solidFill>
              </a:rPr>
              <a:t>60 S</a:t>
            </a:r>
          </a:p>
        </p:txBody>
      </p:sp>
      <p:sp>
        <p:nvSpPr>
          <p:cNvPr id="7" name="Text Box 9"/>
          <p:cNvSpPr txBox="1">
            <a:spLocks noChangeArrowheads="1"/>
          </p:cNvSpPr>
          <p:nvPr/>
        </p:nvSpPr>
        <p:spPr bwMode="auto">
          <a:xfrm>
            <a:off x="3779838" y="4076700"/>
            <a:ext cx="654050" cy="366713"/>
          </a:xfrm>
          <a:prstGeom prst="rect">
            <a:avLst/>
          </a:prstGeom>
          <a:noFill/>
          <a:ln w="9525">
            <a:noFill/>
            <a:miter lim="800000"/>
            <a:headEnd/>
            <a:tailEnd/>
          </a:ln>
          <a:effectLst/>
        </p:spPr>
        <p:txBody>
          <a:bodyPr wrap="none">
            <a:prstTxWarp prst="textNoShape">
              <a:avLst/>
            </a:prstTxWarp>
            <a:spAutoFit/>
          </a:bodyPr>
          <a:lstStyle/>
          <a:p>
            <a:r>
              <a:rPr lang="es-ES">
                <a:solidFill>
                  <a:srgbClr val="CC0000"/>
                </a:solidFill>
              </a:rPr>
              <a:t>40 S</a:t>
            </a:r>
          </a:p>
        </p:txBody>
      </p:sp>
      <p:pic>
        <p:nvPicPr>
          <p:cNvPr id="8" name="Picture 10" descr="ribosoma dibujo"/>
          <p:cNvPicPr>
            <a:picLocks noChangeAspect="1" noChangeArrowheads="1"/>
          </p:cNvPicPr>
          <p:nvPr/>
        </p:nvPicPr>
        <p:blipFill>
          <a:blip r:embed="rId3"/>
          <a:srcRect/>
          <a:stretch>
            <a:fillRect/>
          </a:stretch>
        </p:blipFill>
        <p:spPr bwMode="auto">
          <a:xfrm>
            <a:off x="5268913" y="1989138"/>
            <a:ext cx="3048000" cy="2286000"/>
          </a:xfrm>
          <a:prstGeom prst="rect">
            <a:avLst/>
          </a:prstGeom>
          <a:noFill/>
        </p:spPr>
      </p:pic>
      <p:sp>
        <p:nvSpPr>
          <p:cNvPr id="9" name="AutoShape 11"/>
          <p:cNvSpPr>
            <a:spLocks/>
          </p:cNvSpPr>
          <p:nvPr/>
        </p:nvSpPr>
        <p:spPr bwMode="auto">
          <a:xfrm rot="16200000">
            <a:off x="7596188" y="3021012"/>
            <a:ext cx="215900" cy="936625"/>
          </a:xfrm>
          <a:prstGeom prst="leftBracket">
            <a:avLst>
              <a:gd name="adj" fmla="val 36152"/>
            </a:avLst>
          </a:prstGeom>
          <a:noFill/>
          <a:ln w="19050">
            <a:solidFill>
              <a:srgbClr val="CC0000"/>
            </a:solidFill>
            <a:round/>
            <a:headEnd/>
            <a:tailEnd/>
          </a:ln>
          <a:effectLst/>
        </p:spPr>
        <p:txBody>
          <a:bodyPr wrap="none" anchor="ctr">
            <a:prstTxWarp prst="textNoShape">
              <a:avLst/>
            </a:prstTxWarp>
          </a:bodyPr>
          <a:lstStyle/>
          <a:p>
            <a:endParaRPr lang="es-ES_tradnl"/>
          </a:p>
        </p:txBody>
      </p:sp>
      <p:sp>
        <p:nvSpPr>
          <p:cNvPr id="10" name="Text Box 12"/>
          <p:cNvSpPr txBox="1">
            <a:spLocks noChangeArrowheads="1"/>
          </p:cNvSpPr>
          <p:nvPr/>
        </p:nvSpPr>
        <p:spPr bwMode="auto">
          <a:xfrm>
            <a:off x="7308850" y="3597275"/>
            <a:ext cx="749300" cy="336550"/>
          </a:xfrm>
          <a:prstGeom prst="rect">
            <a:avLst/>
          </a:prstGeom>
          <a:noFill/>
          <a:ln w="9525">
            <a:noFill/>
            <a:miter lim="800000"/>
            <a:headEnd/>
            <a:tailEnd/>
          </a:ln>
          <a:effectLst/>
        </p:spPr>
        <p:txBody>
          <a:bodyPr wrap="none">
            <a:prstTxWarp prst="textNoShape">
              <a:avLst/>
            </a:prstTxWarp>
            <a:spAutoFit/>
          </a:bodyPr>
          <a:lstStyle/>
          <a:p>
            <a:r>
              <a:rPr lang="es-ES" sz="1600">
                <a:solidFill>
                  <a:srgbClr val="CC0000"/>
                </a:solidFill>
              </a:rPr>
              <a:t>32 nm</a:t>
            </a:r>
          </a:p>
        </p:txBody>
      </p:sp>
      <p:sp>
        <p:nvSpPr>
          <p:cNvPr id="11" name="AutoShape 13"/>
          <p:cNvSpPr>
            <a:spLocks/>
          </p:cNvSpPr>
          <p:nvPr/>
        </p:nvSpPr>
        <p:spPr bwMode="auto">
          <a:xfrm>
            <a:off x="8243888" y="2589213"/>
            <a:ext cx="73025" cy="720725"/>
          </a:xfrm>
          <a:prstGeom prst="rightBracket">
            <a:avLst>
              <a:gd name="adj" fmla="val 82246"/>
            </a:avLst>
          </a:prstGeom>
          <a:noFill/>
          <a:ln w="19050">
            <a:solidFill>
              <a:srgbClr val="CC0000"/>
            </a:solidFill>
            <a:round/>
            <a:headEnd/>
            <a:tailEnd/>
          </a:ln>
          <a:effectLst/>
        </p:spPr>
        <p:txBody>
          <a:bodyPr wrap="none" anchor="ctr">
            <a:prstTxWarp prst="textNoShape">
              <a:avLst/>
            </a:prstTxWarp>
          </a:bodyPr>
          <a:lstStyle/>
          <a:p>
            <a:endParaRPr lang="es-ES_tradnl"/>
          </a:p>
        </p:txBody>
      </p:sp>
      <p:sp>
        <p:nvSpPr>
          <p:cNvPr id="12" name="Text Box 14"/>
          <p:cNvSpPr txBox="1">
            <a:spLocks noChangeArrowheads="1"/>
          </p:cNvSpPr>
          <p:nvPr/>
        </p:nvSpPr>
        <p:spPr bwMode="auto">
          <a:xfrm>
            <a:off x="8243888" y="2733675"/>
            <a:ext cx="749300" cy="336550"/>
          </a:xfrm>
          <a:prstGeom prst="rect">
            <a:avLst/>
          </a:prstGeom>
          <a:noFill/>
          <a:ln w="9525">
            <a:noFill/>
            <a:miter lim="800000"/>
            <a:headEnd/>
            <a:tailEnd/>
          </a:ln>
          <a:effectLst/>
        </p:spPr>
        <p:txBody>
          <a:bodyPr wrap="none">
            <a:prstTxWarp prst="textNoShape">
              <a:avLst/>
            </a:prstTxWarp>
            <a:spAutoFit/>
          </a:bodyPr>
          <a:lstStyle/>
          <a:p>
            <a:r>
              <a:rPr lang="es-ES" sz="1600">
                <a:solidFill>
                  <a:srgbClr val="CC0000"/>
                </a:solidFill>
              </a:rPr>
              <a:t>22 nm</a:t>
            </a:r>
          </a:p>
        </p:txBody>
      </p:sp>
      <p:pic>
        <p:nvPicPr>
          <p:cNvPr id="13" name="Picture 15" descr="ribodib1"/>
          <p:cNvPicPr>
            <a:picLocks noChangeAspect="1" noChangeArrowheads="1"/>
          </p:cNvPicPr>
          <p:nvPr/>
        </p:nvPicPr>
        <p:blipFill>
          <a:blip r:embed="rId4"/>
          <a:srcRect/>
          <a:stretch>
            <a:fillRect/>
          </a:stretch>
        </p:blipFill>
        <p:spPr bwMode="auto">
          <a:xfrm>
            <a:off x="5795963" y="4508500"/>
            <a:ext cx="2263775" cy="1879600"/>
          </a:xfrm>
          <a:prstGeom prst="rect">
            <a:avLst/>
          </a:prstGeom>
          <a:noFill/>
        </p:spPr>
      </p:pic>
      <p:pic>
        <p:nvPicPr>
          <p:cNvPr id="14" name="Picture 17" descr="ribodib2"/>
          <p:cNvPicPr>
            <a:picLocks noChangeAspect="1" noChangeArrowheads="1" noCrop="1"/>
          </p:cNvPicPr>
          <p:nvPr/>
        </p:nvPicPr>
        <p:blipFill>
          <a:blip r:embed="rId5"/>
          <a:srcRect/>
          <a:stretch>
            <a:fillRect/>
          </a:stretch>
        </p:blipFill>
        <p:spPr bwMode="auto">
          <a:xfrm>
            <a:off x="2195513" y="4941888"/>
            <a:ext cx="1847850" cy="1495425"/>
          </a:xfrm>
          <a:prstGeom prst="rect">
            <a:avLst/>
          </a:prstGeom>
          <a:noFill/>
        </p:spPr>
      </p:pic>
      <p:sp>
        <p:nvSpPr>
          <p:cNvPr id="15" name="AutoShape 18"/>
          <p:cNvSpPr>
            <a:spLocks noChangeArrowheads="1"/>
          </p:cNvSpPr>
          <p:nvPr/>
        </p:nvSpPr>
        <p:spPr bwMode="auto">
          <a:xfrm>
            <a:off x="2987675" y="4365625"/>
            <a:ext cx="215900" cy="287338"/>
          </a:xfrm>
          <a:prstGeom prst="downArrow">
            <a:avLst>
              <a:gd name="adj1" fmla="val 50000"/>
              <a:gd name="adj2" fmla="val 33272"/>
            </a:avLst>
          </a:prstGeom>
          <a:solidFill>
            <a:schemeClr val="accent1"/>
          </a:solidFill>
          <a:ln w="9525">
            <a:solidFill>
              <a:schemeClr val="tx1"/>
            </a:solidFill>
            <a:miter lim="800000"/>
            <a:headEnd/>
            <a:tailEnd/>
          </a:ln>
          <a:effectLst/>
        </p:spPr>
        <p:txBody>
          <a:bodyPr wrap="none" anchor="ctr">
            <a:prstTxWarp prst="textNoShape">
              <a:avLst/>
            </a:prstTxWarp>
          </a:bodyPr>
          <a:lstStyle/>
          <a:p>
            <a:endParaRPr lang="es-ES_tradnl"/>
          </a:p>
        </p:txBody>
      </p:sp>
      <p:sp>
        <p:nvSpPr>
          <p:cNvPr id="16" name="Text Box 19"/>
          <p:cNvSpPr txBox="1">
            <a:spLocks noChangeArrowheads="1"/>
          </p:cNvSpPr>
          <p:nvPr/>
        </p:nvSpPr>
        <p:spPr bwMode="auto">
          <a:xfrm>
            <a:off x="5416550" y="4048125"/>
            <a:ext cx="3132138" cy="336550"/>
          </a:xfrm>
          <a:prstGeom prst="rect">
            <a:avLst/>
          </a:prstGeom>
          <a:noFill/>
          <a:ln w="9525">
            <a:noFill/>
            <a:miter lim="800000"/>
            <a:headEnd/>
            <a:tailEnd/>
          </a:ln>
          <a:effectLst/>
        </p:spPr>
        <p:txBody>
          <a:bodyPr wrap="none">
            <a:prstTxWarp prst="textNoShape">
              <a:avLst/>
            </a:prstTxWarp>
            <a:spAutoFit/>
          </a:bodyPr>
          <a:lstStyle/>
          <a:p>
            <a:r>
              <a:rPr lang="es-ES" sz="1600" u="sng"/>
              <a:t>FUNCIÓN</a:t>
            </a:r>
            <a:r>
              <a:rPr lang="es-ES" sz="1600"/>
              <a:t>: Síntesis de proteínas</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349500" y="1193800"/>
            <a:ext cx="4445000" cy="44704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609600" y="2144762"/>
            <a:ext cx="7924800" cy="2308324"/>
          </a:xfrm>
          <a:prstGeom prst="rect">
            <a:avLst/>
          </a:prstGeom>
          <a:noFill/>
        </p:spPr>
        <p:txBody>
          <a:bodyPr wrap="square" rtlCol="0">
            <a:spAutoFit/>
          </a:bodyPr>
          <a:lstStyle/>
          <a:p>
            <a:pPr algn="ctr"/>
            <a:r>
              <a:rPr lang="es-ES_tradnl" sz="2400" dirty="0" smtClean="0">
                <a:solidFill>
                  <a:schemeClr val="bg2">
                    <a:lumMod val="50000"/>
                  </a:schemeClr>
                </a:solidFill>
                <a:latin typeface="Arial Rounded MT Bold"/>
                <a:cs typeface="Arial Rounded MT Bold"/>
              </a:rPr>
              <a:t>SON</a:t>
            </a:r>
            <a:r>
              <a:rPr lang="es-ES_tradnl" sz="2400" dirty="0" smtClean="0">
                <a:solidFill>
                  <a:schemeClr val="bg2">
                    <a:lumMod val="50000"/>
                  </a:schemeClr>
                </a:solidFill>
                <a:latin typeface="Arial Rounded MT Bold"/>
                <a:cs typeface="Arial Rounded MT Bold"/>
              </a:rPr>
              <a:t> ORGANELOS </a:t>
            </a:r>
            <a:r>
              <a:rPr lang="es-ES_tradnl" sz="2400" dirty="0" smtClean="0">
                <a:solidFill>
                  <a:schemeClr val="bg2">
                    <a:lumMod val="50000"/>
                  </a:schemeClr>
                </a:solidFill>
                <a:latin typeface="Arial Rounded MT Bold"/>
                <a:cs typeface="Arial Rounded MT Bold"/>
              </a:rPr>
              <a:t>NO </a:t>
            </a:r>
            <a:r>
              <a:rPr lang="es-ES_tradnl" sz="2400" dirty="0" smtClean="0">
                <a:solidFill>
                  <a:schemeClr val="bg2">
                    <a:lumMod val="50000"/>
                  </a:schemeClr>
                </a:solidFill>
                <a:latin typeface="Arial Rounded MT Bold"/>
                <a:cs typeface="Arial Rounded MT Bold"/>
              </a:rPr>
              <a:t>MEMBRANOSOS, GRANULARES </a:t>
            </a:r>
            <a:r>
              <a:rPr lang="es-ES_tradnl" sz="2400" dirty="0" smtClean="0">
                <a:solidFill>
                  <a:schemeClr val="bg2">
                    <a:lumMod val="50000"/>
                  </a:schemeClr>
                </a:solidFill>
                <a:latin typeface="Arial Rounded MT Bold"/>
                <a:cs typeface="Arial Rounded MT Bold"/>
              </a:rPr>
              <a:t>SUSPENDIDOS </a:t>
            </a:r>
            <a:r>
              <a:rPr lang="es-ES_tradnl" sz="2400" dirty="0" smtClean="0">
                <a:solidFill>
                  <a:schemeClr val="bg2">
                    <a:lumMod val="50000"/>
                  </a:schemeClr>
                </a:solidFill>
                <a:latin typeface="Arial Rounded MT Bold"/>
                <a:cs typeface="Arial Rounded MT Bold"/>
              </a:rPr>
              <a:t>EN EL CITOPLASMA O PUDEN ENCONTRARSE UNIDOS A LA PARED MEMBRANOSA DEL RETICULO ENDOPLASMICO.</a:t>
            </a:r>
            <a:r>
              <a:rPr lang="es-ES_tradnl" sz="2400" dirty="0" smtClean="0">
                <a:solidFill>
                  <a:schemeClr val="bg2">
                    <a:lumMod val="50000"/>
                  </a:schemeClr>
                </a:solidFill>
                <a:latin typeface="Arial Rounded MT Bold"/>
                <a:cs typeface="Arial Rounded MT Bold"/>
              </a:rPr>
              <a:t> COMPUESTOS </a:t>
            </a:r>
            <a:r>
              <a:rPr lang="es-ES_tradnl" sz="2400" dirty="0" smtClean="0">
                <a:solidFill>
                  <a:schemeClr val="bg2">
                    <a:lumMod val="50000"/>
                  </a:schemeClr>
                </a:solidFill>
                <a:latin typeface="Arial Rounded MT Bold"/>
                <a:cs typeface="Arial Rounded MT Bold"/>
              </a:rPr>
              <a:t>DE PROTEINAS Y MOLECULAS DE RNA. </a:t>
            </a:r>
            <a:endParaRPr lang="es-ES_tradnl" sz="2400" dirty="0">
              <a:solidFill>
                <a:schemeClr val="bg2">
                  <a:lumMod val="50000"/>
                </a:schemeClr>
              </a:solidFill>
              <a:latin typeface="Arial Rounded MT Bold"/>
              <a:cs typeface="Arial Rounded MT Bo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sz="half" idx="4294967295"/>
          </p:nvPr>
        </p:nvSpPr>
        <p:spPr>
          <a:xfrm>
            <a:off x="0" y="1676400"/>
            <a:ext cx="8382000" cy="3975100"/>
          </a:xfrm>
          <a:prstGeom prst="rect">
            <a:avLst/>
          </a:prstGeom>
        </p:spPr>
        <p:txBody>
          <a:bodyPr>
            <a:normAutofit/>
          </a:bodyPr>
          <a:lstStyle/>
          <a:p>
            <a:r>
              <a:rPr lang="es-MX" dirty="0" smtClean="0">
                <a:solidFill>
                  <a:srgbClr val="2F97B5"/>
                </a:solidFill>
                <a:latin typeface="Arial Rounded MT Bold"/>
                <a:cs typeface="Arial Rounded MT Bold"/>
              </a:rPr>
              <a:t>DIÁMETRO DE ENTRE 15 Y 20 NM, Y UNA LONGITUD DE 25 NM APROXIMADAMENTE</a:t>
            </a:r>
            <a:r>
              <a:rPr lang="es-ES_tradnl" dirty="0" smtClean="0">
                <a:solidFill>
                  <a:srgbClr val="2F97B5"/>
                </a:solidFill>
                <a:latin typeface="Arial Rounded MT Bold"/>
                <a:cs typeface="Arial Rounded MT Bold"/>
              </a:rPr>
              <a:t> </a:t>
            </a:r>
          </a:p>
          <a:p>
            <a:r>
              <a:rPr lang="es-ES_tradnl" dirty="0" smtClean="0">
                <a:solidFill>
                  <a:srgbClr val="2F97B5"/>
                </a:solidFill>
                <a:latin typeface="Arial Rounded MT Bold"/>
                <a:cs typeface="Arial Rounded MT Bold"/>
              </a:rPr>
              <a:t>ORGANELOS COMPUESTOS RNAS</a:t>
            </a:r>
          </a:p>
          <a:p>
            <a:r>
              <a:rPr lang="es-ES_tradnl" dirty="0" smtClean="0">
                <a:solidFill>
                  <a:srgbClr val="2F97B5"/>
                </a:solidFill>
                <a:latin typeface="Arial Rounded MT Bold"/>
                <a:cs typeface="Arial Rounded MT Bold"/>
              </a:rPr>
              <a:t>Y PROTEINAS ASOCIADAS PARA FORMAR ESTRUCTURAS COMPUESTAS</a:t>
            </a:r>
            <a:endParaRPr lang="es-ES_tradnl" dirty="0">
              <a:solidFill>
                <a:srgbClr val="2F97B5"/>
              </a:solidFill>
              <a:latin typeface="Arial Rounded MT Bold"/>
              <a:cs typeface="Arial Rounded MT Bo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 name="Text Box 4"/>
          <p:cNvSpPr txBox="1">
            <a:spLocks noChangeArrowheads="1"/>
          </p:cNvSpPr>
          <p:nvPr/>
        </p:nvSpPr>
        <p:spPr bwMode="auto">
          <a:xfrm>
            <a:off x="2916238" y="692150"/>
            <a:ext cx="2605087" cy="425450"/>
          </a:xfrm>
          <a:prstGeom prst="rect">
            <a:avLst/>
          </a:prstGeom>
          <a:solidFill>
            <a:srgbClr val="99CC00"/>
          </a:solidFill>
          <a:ln w="28575">
            <a:solidFill>
              <a:schemeClr val="bg2"/>
            </a:solidFill>
            <a:miter lim="800000"/>
            <a:headEnd/>
            <a:tailEnd/>
          </a:ln>
          <a:effectLst/>
        </p:spPr>
        <p:txBody>
          <a:bodyPr wrap="none">
            <a:prstTxWarp prst="textNoShape">
              <a:avLst/>
            </a:prstTxWarp>
            <a:spAutoFit/>
          </a:bodyPr>
          <a:lstStyle/>
          <a:p>
            <a:r>
              <a:rPr lang="es-ES" sz="2000">
                <a:latin typeface="Arial Black" charset="0"/>
              </a:rPr>
              <a:t>R I B O S O M A S</a:t>
            </a:r>
          </a:p>
        </p:txBody>
      </p:sp>
      <p:sp>
        <p:nvSpPr>
          <p:cNvPr id="67" name="Text Box 5"/>
          <p:cNvSpPr txBox="1">
            <a:spLocks noChangeArrowheads="1"/>
          </p:cNvSpPr>
          <p:nvPr/>
        </p:nvSpPr>
        <p:spPr bwMode="auto">
          <a:xfrm>
            <a:off x="609600" y="1916113"/>
            <a:ext cx="2109787" cy="609600"/>
          </a:xfrm>
          <a:prstGeom prst="rect">
            <a:avLst/>
          </a:prstGeom>
          <a:solidFill>
            <a:srgbClr val="DDDDDD"/>
          </a:solidFill>
          <a:ln w="28575">
            <a:solidFill>
              <a:srgbClr val="CC0000"/>
            </a:solidFill>
            <a:miter lim="800000"/>
            <a:headEnd/>
            <a:tailEnd/>
          </a:ln>
          <a:effectLst/>
        </p:spPr>
        <p:txBody>
          <a:bodyPr wrap="none">
            <a:prstTxWarp prst="textNoShape">
              <a:avLst/>
            </a:prstTxWarp>
            <a:spAutoFit/>
          </a:bodyPr>
          <a:lstStyle/>
          <a:p>
            <a:pPr algn="ctr"/>
            <a:r>
              <a:rPr lang="es-ES" sz="1600" b="1" dirty="0">
                <a:solidFill>
                  <a:srgbClr val="CC0000"/>
                </a:solidFill>
              </a:rPr>
              <a:t>1953</a:t>
            </a:r>
          </a:p>
          <a:p>
            <a:pPr algn="ctr"/>
            <a:r>
              <a:rPr lang="es-ES" sz="1600" b="1" dirty="0">
                <a:solidFill>
                  <a:srgbClr val="CC0000"/>
                </a:solidFill>
              </a:rPr>
              <a:t>Gránulos de Palade</a:t>
            </a:r>
          </a:p>
        </p:txBody>
      </p:sp>
      <p:sp>
        <p:nvSpPr>
          <p:cNvPr id="68" name="Text Box 6"/>
          <p:cNvSpPr txBox="1">
            <a:spLocks noChangeArrowheads="1"/>
          </p:cNvSpPr>
          <p:nvPr/>
        </p:nvSpPr>
        <p:spPr bwMode="auto">
          <a:xfrm>
            <a:off x="3419475" y="1916113"/>
            <a:ext cx="1697038" cy="609600"/>
          </a:xfrm>
          <a:prstGeom prst="rect">
            <a:avLst/>
          </a:prstGeom>
          <a:solidFill>
            <a:srgbClr val="DDDDDD"/>
          </a:solidFill>
          <a:ln w="28575">
            <a:solidFill>
              <a:srgbClr val="CC0000"/>
            </a:solidFill>
            <a:miter lim="800000"/>
            <a:headEnd/>
            <a:tailEnd/>
          </a:ln>
          <a:effectLst/>
        </p:spPr>
        <p:txBody>
          <a:bodyPr wrap="none">
            <a:prstTxWarp prst="textNoShape">
              <a:avLst/>
            </a:prstTxWarp>
            <a:spAutoFit/>
          </a:bodyPr>
          <a:lstStyle/>
          <a:p>
            <a:pPr algn="ctr"/>
            <a:r>
              <a:rPr lang="es-ES" sz="1600" b="1">
                <a:solidFill>
                  <a:srgbClr val="CC0000"/>
                </a:solidFill>
              </a:rPr>
              <a:t>DOS</a:t>
            </a:r>
          </a:p>
          <a:p>
            <a:pPr algn="ctr"/>
            <a:r>
              <a:rPr lang="es-ES" sz="1600" b="1">
                <a:solidFill>
                  <a:srgbClr val="CC0000"/>
                </a:solidFill>
              </a:rPr>
              <a:t>SUBUNIDADES</a:t>
            </a:r>
          </a:p>
        </p:txBody>
      </p:sp>
      <p:sp>
        <p:nvSpPr>
          <p:cNvPr id="69" name="Text Box 7"/>
          <p:cNvSpPr txBox="1">
            <a:spLocks noChangeArrowheads="1"/>
          </p:cNvSpPr>
          <p:nvPr/>
        </p:nvSpPr>
        <p:spPr bwMode="auto">
          <a:xfrm>
            <a:off x="6156325" y="2060575"/>
            <a:ext cx="1384300" cy="365125"/>
          </a:xfrm>
          <a:prstGeom prst="rect">
            <a:avLst/>
          </a:prstGeom>
          <a:solidFill>
            <a:srgbClr val="DDDDDD"/>
          </a:solidFill>
          <a:ln w="28575">
            <a:solidFill>
              <a:srgbClr val="CC0000"/>
            </a:solidFill>
            <a:miter lim="800000"/>
            <a:headEnd/>
            <a:tailEnd/>
          </a:ln>
          <a:effectLst/>
        </p:spPr>
        <p:txBody>
          <a:bodyPr wrap="none">
            <a:prstTxWarp prst="textNoShape">
              <a:avLst/>
            </a:prstTxWarp>
            <a:spAutoFit/>
          </a:bodyPr>
          <a:lstStyle/>
          <a:p>
            <a:pPr algn="ctr"/>
            <a:r>
              <a:rPr lang="es-ES" sz="1600" b="1">
                <a:solidFill>
                  <a:srgbClr val="CC0000"/>
                </a:solidFill>
              </a:rPr>
              <a:t>LOCALIZAN</a:t>
            </a:r>
          </a:p>
        </p:txBody>
      </p:sp>
      <p:sp>
        <p:nvSpPr>
          <p:cNvPr id="70" name="Line 8"/>
          <p:cNvSpPr>
            <a:spLocks noChangeShapeType="1"/>
          </p:cNvSpPr>
          <p:nvPr/>
        </p:nvSpPr>
        <p:spPr bwMode="auto">
          <a:xfrm flipH="1">
            <a:off x="1619250" y="908050"/>
            <a:ext cx="1296988" cy="0"/>
          </a:xfrm>
          <a:prstGeom prst="line">
            <a:avLst/>
          </a:prstGeom>
          <a:noFill/>
          <a:ln w="28575">
            <a:solidFill>
              <a:schemeClr val="tx1"/>
            </a:solidFill>
            <a:round/>
            <a:headEnd/>
            <a:tailEnd/>
          </a:ln>
          <a:effectLst/>
        </p:spPr>
        <p:txBody>
          <a:bodyPr>
            <a:prstTxWarp prst="textNoShape">
              <a:avLst/>
            </a:prstTxWarp>
          </a:bodyPr>
          <a:lstStyle/>
          <a:p>
            <a:endParaRPr lang="es-ES_tradnl"/>
          </a:p>
        </p:txBody>
      </p:sp>
      <p:sp>
        <p:nvSpPr>
          <p:cNvPr id="71" name="Line 11"/>
          <p:cNvSpPr>
            <a:spLocks noChangeShapeType="1"/>
          </p:cNvSpPr>
          <p:nvPr/>
        </p:nvSpPr>
        <p:spPr bwMode="auto">
          <a:xfrm>
            <a:off x="1619250" y="908050"/>
            <a:ext cx="0" cy="1008063"/>
          </a:xfrm>
          <a:prstGeom prst="line">
            <a:avLst/>
          </a:prstGeom>
          <a:noFill/>
          <a:ln w="28575">
            <a:solidFill>
              <a:schemeClr val="tx1"/>
            </a:solidFill>
            <a:round/>
            <a:headEnd/>
            <a:tailEnd/>
          </a:ln>
          <a:effectLst/>
        </p:spPr>
        <p:txBody>
          <a:bodyPr>
            <a:prstTxWarp prst="textNoShape">
              <a:avLst/>
            </a:prstTxWarp>
          </a:bodyPr>
          <a:lstStyle/>
          <a:p>
            <a:endParaRPr lang="es-ES_tradnl"/>
          </a:p>
        </p:txBody>
      </p:sp>
      <p:sp>
        <p:nvSpPr>
          <p:cNvPr id="72" name="Line 12"/>
          <p:cNvSpPr>
            <a:spLocks noChangeShapeType="1"/>
          </p:cNvSpPr>
          <p:nvPr/>
        </p:nvSpPr>
        <p:spPr bwMode="auto">
          <a:xfrm flipV="1">
            <a:off x="4284663" y="1125538"/>
            <a:ext cx="0" cy="790575"/>
          </a:xfrm>
          <a:prstGeom prst="line">
            <a:avLst/>
          </a:prstGeom>
          <a:noFill/>
          <a:ln w="28575">
            <a:solidFill>
              <a:schemeClr val="tx1"/>
            </a:solidFill>
            <a:round/>
            <a:headEnd/>
            <a:tailEnd/>
          </a:ln>
          <a:effectLst/>
        </p:spPr>
        <p:txBody>
          <a:bodyPr>
            <a:prstTxWarp prst="textNoShape">
              <a:avLst/>
            </a:prstTxWarp>
          </a:bodyPr>
          <a:lstStyle/>
          <a:p>
            <a:endParaRPr lang="es-ES_tradnl"/>
          </a:p>
        </p:txBody>
      </p:sp>
      <p:sp>
        <p:nvSpPr>
          <p:cNvPr id="73" name="Line 13"/>
          <p:cNvSpPr>
            <a:spLocks noChangeShapeType="1"/>
          </p:cNvSpPr>
          <p:nvPr/>
        </p:nvSpPr>
        <p:spPr bwMode="auto">
          <a:xfrm>
            <a:off x="5508625" y="908050"/>
            <a:ext cx="1295400" cy="0"/>
          </a:xfrm>
          <a:prstGeom prst="line">
            <a:avLst/>
          </a:prstGeom>
          <a:noFill/>
          <a:ln w="28575">
            <a:solidFill>
              <a:schemeClr val="tx1"/>
            </a:solidFill>
            <a:round/>
            <a:headEnd/>
            <a:tailEnd/>
          </a:ln>
          <a:effectLst/>
        </p:spPr>
        <p:txBody>
          <a:bodyPr>
            <a:prstTxWarp prst="textNoShape">
              <a:avLst/>
            </a:prstTxWarp>
          </a:bodyPr>
          <a:lstStyle/>
          <a:p>
            <a:endParaRPr lang="es-ES_tradnl"/>
          </a:p>
        </p:txBody>
      </p:sp>
      <p:sp>
        <p:nvSpPr>
          <p:cNvPr id="74" name="Line 14"/>
          <p:cNvSpPr>
            <a:spLocks noChangeShapeType="1"/>
          </p:cNvSpPr>
          <p:nvPr/>
        </p:nvSpPr>
        <p:spPr bwMode="auto">
          <a:xfrm>
            <a:off x="6804025" y="908050"/>
            <a:ext cx="0" cy="1152525"/>
          </a:xfrm>
          <a:prstGeom prst="line">
            <a:avLst/>
          </a:prstGeom>
          <a:noFill/>
          <a:ln w="28575">
            <a:solidFill>
              <a:schemeClr val="tx1"/>
            </a:solidFill>
            <a:round/>
            <a:headEnd/>
            <a:tailEnd/>
          </a:ln>
          <a:effectLst/>
        </p:spPr>
        <p:txBody>
          <a:bodyPr>
            <a:prstTxWarp prst="textNoShape">
              <a:avLst/>
            </a:prstTxWarp>
          </a:bodyPr>
          <a:lstStyle/>
          <a:p>
            <a:endParaRPr lang="es-ES_tradnl"/>
          </a:p>
        </p:txBody>
      </p:sp>
      <p:sp>
        <p:nvSpPr>
          <p:cNvPr id="75" name="Text Box 15"/>
          <p:cNvSpPr txBox="1">
            <a:spLocks noChangeArrowheads="1"/>
          </p:cNvSpPr>
          <p:nvPr/>
        </p:nvSpPr>
        <p:spPr bwMode="auto">
          <a:xfrm>
            <a:off x="2627313" y="3213100"/>
            <a:ext cx="968375" cy="365125"/>
          </a:xfrm>
          <a:prstGeom prst="rect">
            <a:avLst/>
          </a:prstGeom>
          <a:solidFill>
            <a:srgbClr val="DDDDDD"/>
          </a:solidFill>
          <a:ln w="28575">
            <a:solidFill>
              <a:srgbClr val="CC0000"/>
            </a:solidFill>
            <a:miter lim="800000"/>
            <a:headEnd/>
            <a:tailEnd/>
          </a:ln>
          <a:effectLst/>
        </p:spPr>
        <p:txBody>
          <a:bodyPr wrap="none">
            <a:prstTxWarp prst="textNoShape">
              <a:avLst/>
            </a:prstTxWarp>
            <a:spAutoFit/>
          </a:bodyPr>
          <a:lstStyle/>
          <a:p>
            <a:pPr algn="ctr"/>
            <a:r>
              <a:rPr lang="es-ES" sz="1600" b="1">
                <a:solidFill>
                  <a:srgbClr val="CC0000"/>
                </a:solidFill>
              </a:rPr>
              <a:t>MAYOR</a:t>
            </a:r>
          </a:p>
        </p:txBody>
      </p:sp>
      <p:sp>
        <p:nvSpPr>
          <p:cNvPr id="76" name="Text Box 16"/>
          <p:cNvSpPr txBox="1">
            <a:spLocks noChangeArrowheads="1"/>
          </p:cNvSpPr>
          <p:nvPr/>
        </p:nvSpPr>
        <p:spPr bwMode="auto">
          <a:xfrm>
            <a:off x="4827588" y="3213100"/>
            <a:ext cx="968375" cy="365125"/>
          </a:xfrm>
          <a:prstGeom prst="rect">
            <a:avLst/>
          </a:prstGeom>
          <a:solidFill>
            <a:srgbClr val="DDDDDD"/>
          </a:solidFill>
          <a:ln w="28575">
            <a:solidFill>
              <a:srgbClr val="CC0000"/>
            </a:solidFill>
            <a:miter lim="800000"/>
            <a:headEnd/>
            <a:tailEnd/>
          </a:ln>
          <a:effectLst/>
        </p:spPr>
        <p:txBody>
          <a:bodyPr wrap="none">
            <a:prstTxWarp prst="textNoShape">
              <a:avLst/>
            </a:prstTxWarp>
            <a:spAutoFit/>
          </a:bodyPr>
          <a:lstStyle/>
          <a:p>
            <a:pPr algn="ctr"/>
            <a:r>
              <a:rPr lang="es-ES" sz="1600" b="1">
                <a:solidFill>
                  <a:srgbClr val="CC0000"/>
                </a:solidFill>
              </a:rPr>
              <a:t>MENOR</a:t>
            </a:r>
          </a:p>
        </p:txBody>
      </p:sp>
      <p:sp>
        <p:nvSpPr>
          <p:cNvPr id="77" name="Line 17"/>
          <p:cNvSpPr>
            <a:spLocks noChangeShapeType="1"/>
          </p:cNvSpPr>
          <p:nvPr/>
        </p:nvSpPr>
        <p:spPr bwMode="auto">
          <a:xfrm>
            <a:off x="3635375" y="3429000"/>
            <a:ext cx="1152525" cy="0"/>
          </a:xfrm>
          <a:prstGeom prst="line">
            <a:avLst/>
          </a:prstGeom>
          <a:noFill/>
          <a:ln w="28575">
            <a:solidFill>
              <a:schemeClr val="tx1"/>
            </a:solidFill>
            <a:round/>
            <a:headEnd type="triangle" w="med" len="med"/>
            <a:tailEnd type="triangle" w="med" len="med"/>
          </a:ln>
          <a:effectLst/>
        </p:spPr>
        <p:txBody>
          <a:bodyPr>
            <a:prstTxWarp prst="textNoShape">
              <a:avLst/>
            </a:prstTxWarp>
          </a:bodyPr>
          <a:lstStyle/>
          <a:p>
            <a:endParaRPr lang="es-ES_tradnl"/>
          </a:p>
        </p:txBody>
      </p:sp>
      <p:sp>
        <p:nvSpPr>
          <p:cNvPr id="78" name="Line 18"/>
          <p:cNvSpPr>
            <a:spLocks noChangeShapeType="1"/>
          </p:cNvSpPr>
          <p:nvPr/>
        </p:nvSpPr>
        <p:spPr bwMode="auto">
          <a:xfrm flipV="1">
            <a:off x="4211638" y="2565400"/>
            <a:ext cx="0" cy="863600"/>
          </a:xfrm>
          <a:prstGeom prst="line">
            <a:avLst/>
          </a:prstGeom>
          <a:noFill/>
          <a:ln w="28575">
            <a:solidFill>
              <a:schemeClr val="tx1"/>
            </a:solidFill>
            <a:round/>
            <a:headEnd/>
            <a:tailEnd/>
          </a:ln>
          <a:effectLst/>
        </p:spPr>
        <p:txBody>
          <a:bodyPr>
            <a:prstTxWarp prst="textNoShape">
              <a:avLst/>
            </a:prstTxWarp>
          </a:bodyPr>
          <a:lstStyle/>
          <a:p>
            <a:endParaRPr lang="es-ES_tradnl"/>
          </a:p>
        </p:txBody>
      </p:sp>
      <p:sp>
        <p:nvSpPr>
          <p:cNvPr id="79" name="Line 19"/>
          <p:cNvSpPr>
            <a:spLocks noChangeShapeType="1"/>
          </p:cNvSpPr>
          <p:nvPr/>
        </p:nvSpPr>
        <p:spPr bwMode="auto">
          <a:xfrm>
            <a:off x="3132138" y="3573463"/>
            <a:ext cx="0" cy="431800"/>
          </a:xfrm>
          <a:prstGeom prst="line">
            <a:avLst/>
          </a:prstGeom>
          <a:noFill/>
          <a:ln w="28575">
            <a:solidFill>
              <a:schemeClr val="tx1"/>
            </a:solidFill>
            <a:round/>
            <a:headEnd/>
            <a:tailEnd/>
          </a:ln>
          <a:effectLst/>
        </p:spPr>
        <p:txBody>
          <a:bodyPr>
            <a:prstTxWarp prst="textNoShape">
              <a:avLst/>
            </a:prstTxWarp>
          </a:bodyPr>
          <a:lstStyle/>
          <a:p>
            <a:endParaRPr lang="es-ES_tradnl"/>
          </a:p>
        </p:txBody>
      </p:sp>
      <p:sp>
        <p:nvSpPr>
          <p:cNvPr id="80" name="Line 20"/>
          <p:cNvSpPr>
            <a:spLocks noChangeShapeType="1"/>
          </p:cNvSpPr>
          <p:nvPr/>
        </p:nvSpPr>
        <p:spPr bwMode="auto">
          <a:xfrm>
            <a:off x="5364163" y="3573463"/>
            <a:ext cx="0" cy="431800"/>
          </a:xfrm>
          <a:prstGeom prst="line">
            <a:avLst/>
          </a:prstGeom>
          <a:noFill/>
          <a:ln w="28575">
            <a:solidFill>
              <a:schemeClr val="tx1"/>
            </a:solidFill>
            <a:round/>
            <a:headEnd/>
            <a:tailEnd/>
          </a:ln>
          <a:effectLst/>
        </p:spPr>
        <p:txBody>
          <a:bodyPr>
            <a:prstTxWarp prst="textNoShape">
              <a:avLst/>
            </a:prstTxWarp>
          </a:bodyPr>
          <a:lstStyle/>
          <a:p>
            <a:endParaRPr lang="es-ES_tradnl"/>
          </a:p>
        </p:txBody>
      </p:sp>
      <p:sp>
        <p:nvSpPr>
          <p:cNvPr id="81" name="Line 22"/>
          <p:cNvSpPr>
            <a:spLocks noChangeShapeType="1"/>
          </p:cNvSpPr>
          <p:nvPr/>
        </p:nvSpPr>
        <p:spPr bwMode="auto">
          <a:xfrm>
            <a:off x="3132138" y="4005263"/>
            <a:ext cx="2232025" cy="0"/>
          </a:xfrm>
          <a:prstGeom prst="line">
            <a:avLst/>
          </a:prstGeom>
          <a:noFill/>
          <a:ln w="28575">
            <a:solidFill>
              <a:schemeClr val="tx1"/>
            </a:solidFill>
            <a:round/>
            <a:headEnd/>
            <a:tailEnd/>
          </a:ln>
          <a:effectLst/>
        </p:spPr>
        <p:txBody>
          <a:bodyPr>
            <a:prstTxWarp prst="textNoShape">
              <a:avLst/>
            </a:prstTxWarp>
          </a:bodyPr>
          <a:lstStyle/>
          <a:p>
            <a:endParaRPr lang="es-ES_tradnl"/>
          </a:p>
        </p:txBody>
      </p:sp>
      <p:sp>
        <p:nvSpPr>
          <p:cNvPr id="82" name="Line 23"/>
          <p:cNvSpPr>
            <a:spLocks noChangeShapeType="1"/>
          </p:cNvSpPr>
          <p:nvPr/>
        </p:nvSpPr>
        <p:spPr bwMode="auto">
          <a:xfrm>
            <a:off x="4211638" y="4005263"/>
            <a:ext cx="0" cy="503237"/>
          </a:xfrm>
          <a:prstGeom prst="line">
            <a:avLst/>
          </a:prstGeom>
          <a:noFill/>
          <a:ln w="28575">
            <a:solidFill>
              <a:schemeClr val="tx1"/>
            </a:solidFill>
            <a:round/>
            <a:headEnd/>
            <a:tailEnd type="triangle" w="med" len="med"/>
          </a:ln>
          <a:effectLst/>
        </p:spPr>
        <p:txBody>
          <a:bodyPr>
            <a:prstTxWarp prst="textNoShape">
              <a:avLst/>
            </a:prstTxWarp>
          </a:bodyPr>
          <a:lstStyle/>
          <a:p>
            <a:endParaRPr lang="es-ES_tradnl"/>
          </a:p>
        </p:txBody>
      </p:sp>
      <p:sp>
        <p:nvSpPr>
          <p:cNvPr id="83" name="Text Box 24"/>
          <p:cNvSpPr txBox="1">
            <a:spLocks noChangeArrowheads="1"/>
          </p:cNvSpPr>
          <p:nvPr/>
        </p:nvSpPr>
        <p:spPr bwMode="auto">
          <a:xfrm>
            <a:off x="3700463" y="4652963"/>
            <a:ext cx="1138237" cy="609600"/>
          </a:xfrm>
          <a:prstGeom prst="rect">
            <a:avLst/>
          </a:prstGeom>
          <a:solidFill>
            <a:srgbClr val="DDDDDD"/>
          </a:solidFill>
          <a:ln w="28575">
            <a:solidFill>
              <a:srgbClr val="CC0000"/>
            </a:solidFill>
            <a:miter lim="800000"/>
            <a:headEnd/>
            <a:tailEnd/>
          </a:ln>
          <a:effectLst/>
        </p:spPr>
        <p:txBody>
          <a:bodyPr wrap="none">
            <a:prstTxWarp prst="textNoShape">
              <a:avLst/>
            </a:prstTxWarp>
            <a:spAutoFit/>
          </a:bodyPr>
          <a:lstStyle/>
          <a:p>
            <a:pPr algn="ctr"/>
            <a:r>
              <a:rPr lang="es-ES" sz="1600" b="1">
                <a:solidFill>
                  <a:srgbClr val="CC0000"/>
                </a:solidFill>
              </a:rPr>
              <a:t>ARNr</a:t>
            </a:r>
          </a:p>
          <a:p>
            <a:pPr algn="ctr"/>
            <a:r>
              <a:rPr lang="es-ES" sz="1600" b="1">
                <a:solidFill>
                  <a:srgbClr val="CC0000"/>
                </a:solidFill>
              </a:rPr>
              <a:t>Proteínas</a:t>
            </a:r>
          </a:p>
        </p:txBody>
      </p:sp>
      <p:sp>
        <p:nvSpPr>
          <p:cNvPr id="84" name="Text Box 25"/>
          <p:cNvSpPr txBox="1">
            <a:spLocks noChangeArrowheads="1"/>
          </p:cNvSpPr>
          <p:nvPr/>
        </p:nvSpPr>
        <p:spPr bwMode="auto">
          <a:xfrm>
            <a:off x="1547813" y="633413"/>
            <a:ext cx="1255712" cy="274637"/>
          </a:xfrm>
          <a:prstGeom prst="rect">
            <a:avLst/>
          </a:prstGeom>
          <a:noFill/>
          <a:ln w="9525">
            <a:noFill/>
            <a:miter lim="800000"/>
            <a:headEnd/>
            <a:tailEnd/>
          </a:ln>
          <a:effectLst/>
        </p:spPr>
        <p:txBody>
          <a:bodyPr wrap="none">
            <a:prstTxWarp prst="textNoShape">
              <a:avLst/>
            </a:prstTxWarp>
            <a:spAutoFit/>
          </a:bodyPr>
          <a:lstStyle/>
          <a:p>
            <a:r>
              <a:rPr lang="es-ES" sz="1200">
                <a:solidFill>
                  <a:srgbClr val="0000FF"/>
                </a:solidFill>
              </a:rPr>
              <a:t>descubiertos en</a:t>
            </a:r>
          </a:p>
        </p:txBody>
      </p:sp>
      <p:sp>
        <p:nvSpPr>
          <p:cNvPr id="85" name="Text Box 26"/>
          <p:cNvSpPr txBox="1">
            <a:spLocks noChangeArrowheads="1"/>
          </p:cNvSpPr>
          <p:nvPr/>
        </p:nvSpPr>
        <p:spPr bwMode="auto">
          <a:xfrm>
            <a:off x="3059113" y="1412875"/>
            <a:ext cx="1079500" cy="274638"/>
          </a:xfrm>
          <a:prstGeom prst="rect">
            <a:avLst/>
          </a:prstGeom>
          <a:noFill/>
          <a:ln w="9525">
            <a:noFill/>
            <a:miter lim="800000"/>
            <a:headEnd/>
            <a:tailEnd/>
          </a:ln>
          <a:effectLst/>
        </p:spPr>
        <p:txBody>
          <a:bodyPr wrap="none">
            <a:prstTxWarp prst="textNoShape">
              <a:avLst/>
            </a:prstTxWarp>
            <a:spAutoFit/>
          </a:bodyPr>
          <a:lstStyle/>
          <a:p>
            <a:r>
              <a:rPr lang="es-ES" sz="1200">
                <a:solidFill>
                  <a:srgbClr val="0000FF"/>
                </a:solidFill>
              </a:rPr>
              <a:t>formados por</a:t>
            </a:r>
          </a:p>
        </p:txBody>
      </p:sp>
      <p:sp>
        <p:nvSpPr>
          <p:cNvPr id="86" name="Text Box 27"/>
          <p:cNvSpPr txBox="1">
            <a:spLocks noChangeArrowheads="1"/>
          </p:cNvSpPr>
          <p:nvPr/>
        </p:nvSpPr>
        <p:spPr bwMode="auto">
          <a:xfrm>
            <a:off x="6027738" y="620713"/>
            <a:ext cx="344487" cy="274637"/>
          </a:xfrm>
          <a:prstGeom prst="rect">
            <a:avLst/>
          </a:prstGeom>
          <a:noFill/>
          <a:ln w="9525">
            <a:noFill/>
            <a:miter lim="800000"/>
            <a:headEnd/>
            <a:tailEnd/>
          </a:ln>
          <a:effectLst/>
        </p:spPr>
        <p:txBody>
          <a:bodyPr wrap="none">
            <a:prstTxWarp prst="textNoShape">
              <a:avLst/>
            </a:prstTxWarp>
            <a:spAutoFit/>
          </a:bodyPr>
          <a:lstStyle/>
          <a:p>
            <a:r>
              <a:rPr lang="es-ES" sz="1200">
                <a:solidFill>
                  <a:srgbClr val="0000FF"/>
                </a:solidFill>
              </a:rPr>
              <a:t>se</a:t>
            </a:r>
          </a:p>
        </p:txBody>
      </p:sp>
      <p:sp>
        <p:nvSpPr>
          <p:cNvPr id="87" name="Text Box 28"/>
          <p:cNvSpPr txBox="1">
            <a:spLocks noChangeArrowheads="1"/>
          </p:cNvSpPr>
          <p:nvPr/>
        </p:nvSpPr>
        <p:spPr bwMode="auto">
          <a:xfrm>
            <a:off x="3708400" y="3716338"/>
            <a:ext cx="1079500" cy="274637"/>
          </a:xfrm>
          <a:prstGeom prst="rect">
            <a:avLst/>
          </a:prstGeom>
          <a:noFill/>
          <a:ln w="9525">
            <a:noFill/>
            <a:miter lim="800000"/>
            <a:headEnd/>
            <a:tailEnd/>
          </a:ln>
          <a:effectLst/>
        </p:spPr>
        <p:txBody>
          <a:bodyPr wrap="none">
            <a:prstTxWarp prst="textNoShape">
              <a:avLst/>
            </a:prstTxWarp>
            <a:spAutoFit/>
          </a:bodyPr>
          <a:lstStyle/>
          <a:p>
            <a:r>
              <a:rPr lang="es-ES" sz="1200">
                <a:solidFill>
                  <a:srgbClr val="0000FF"/>
                </a:solidFill>
              </a:rPr>
              <a:t>formados por</a:t>
            </a:r>
          </a:p>
        </p:txBody>
      </p:sp>
      <p:sp>
        <p:nvSpPr>
          <p:cNvPr id="88" name="Text Box 29"/>
          <p:cNvSpPr txBox="1">
            <a:spLocks noChangeArrowheads="1"/>
          </p:cNvSpPr>
          <p:nvPr/>
        </p:nvSpPr>
        <p:spPr bwMode="auto">
          <a:xfrm>
            <a:off x="6659563" y="3068638"/>
            <a:ext cx="2143125" cy="304800"/>
          </a:xfrm>
          <a:prstGeom prst="rect">
            <a:avLst/>
          </a:prstGeom>
          <a:noFill/>
          <a:ln w="9525">
            <a:noFill/>
            <a:miter lim="800000"/>
            <a:headEnd/>
            <a:tailEnd/>
          </a:ln>
          <a:effectLst/>
        </p:spPr>
        <p:txBody>
          <a:bodyPr wrap="none">
            <a:prstTxWarp prst="textNoShape">
              <a:avLst/>
            </a:prstTxWarp>
            <a:spAutoFit/>
          </a:bodyPr>
          <a:lstStyle/>
          <a:p>
            <a:r>
              <a:rPr lang="es-ES" sz="1400" b="1">
                <a:solidFill>
                  <a:srgbClr val="CC0000"/>
                </a:solidFill>
              </a:rPr>
              <a:t>Libres en el citoplasma</a:t>
            </a:r>
          </a:p>
        </p:txBody>
      </p:sp>
      <p:sp>
        <p:nvSpPr>
          <p:cNvPr id="89" name="Text Box 30"/>
          <p:cNvSpPr txBox="1">
            <a:spLocks noChangeArrowheads="1"/>
          </p:cNvSpPr>
          <p:nvPr/>
        </p:nvSpPr>
        <p:spPr bwMode="auto">
          <a:xfrm>
            <a:off x="6659563" y="3700463"/>
            <a:ext cx="2225675" cy="304800"/>
          </a:xfrm>
          <a:prstGeom prst="rect">
            <a:avLst/>
          </a:prstGeom>
          <a:noFill/>
          <a:ln w="9525">
            <a:noFill/>
            <a:miter lim="800000"/>
            <a:headEnd/>
            <a:tailEnd/>
          </a:ln>
          <a:effectLst/>
        </p:spPr>
        <p:txBody>
          <a:bodyPr wrap="none">
            <a:prstTxWarp prst="textNoShape">
              <a:avLst/>
            </a:prstTxWarp>
            <a:spAutoFit/>
          </a:bodyPr>
          <a:lstStyle/>
          <a:p>
            <a:r>
              <a:rPr lang="es-ES" sz="1400" b="1">
                <a:solidFill>
                  <a:srgbClr val="CC0000"/>
                </a:solidFill>
              </a:rPr>
              <a:t>Adheridos a RER y MNE</a:t>
            </a:r>
          </a:p>
        </p:txBody>
      </p:sp>
      <p:sp>
        <p:nvSpPr>
          <p:cNvPr id="90" name="Text Box 31"/>
          <p:cNvSpPr txBox="1">
            <a:spLocks noChangeArrowheads="1"/>
          </p:cNvSpPr>
          <p:nvPr/>
        </p:nvSpPr>
        <p:spPr bwMode="auto">
          <a:xfrm>
            <a:off x="6659563" y="4365625"/>
            <a:ext cx="2122487" cy="304800"/>
          </a:xfrm>
          <a:prstGeom prst="rect">
            <a:avLst/>
          </a:prstGeom>
          <a:noFill/>
          <a:ln w="9525">
            <a:noFill/>
            <a:miter lim="800000"/>
            <a:headEnd/>
            <a:tailEnd/>
          </a:ln>
          <a:effectLst/>
        </p:spPr>
        <p:txBody>
          <a:bodyPr wrap="none">
            <a:prstTxWarp prst="textNoShape">
              <a:avLst/>
            </a:prstTxWarp>
            <a:spAutoFit/>
          </a:bodyPr>
          <a:lstStyle/>
          <a:p>
            <a:r>
              <a:rPr lang="es-ES" sz="1400" b="1">
                <a:solidFill>
                  <a:srgbClr val="CC0000"/>
                </a:solidFill>
              </a:rPr>
              <a:t>Mitocondrias y cloropl.</a:t>
            </a:r>
          </a:p>
        </p:txBody>
      </p:sp>
      <p:sp>
        <p:nvSpPr>
          <p:cNvPr id="91" name="Line 32"/>
          <p:cNvSpPr>
            <a:spLocks noChangeShapeType="1"/>
          </p:cNvSpPr>
          <p:nvPr/>
        </p:nvSpPr>
        <p:spPr bwMode="auto">
          <a:xfrm>
            <a:off x="6227763" y="2420938"/>
            <a:ext cx="0" cy="2087562"/>
          </a:xfrm>
          <a:prstGeom prst="line">
            <a:avLst/>
          </a:prstGeom>
          <a:noFill/>
          <a:ln w="19050">
            <a:solidFill>
              <a:schemeClr val="tx1"/>
            </a:solidFill>
            <a:round/>
            <a:headEnd/>
            <a:tailEnd/>
          </a:ln>
          <a:effectLst/>
        </p:spPr>
        <p:txBody>
          <a:bodyPr>
            <a:prstTxWarp prst="textNoShape">
              <a:avLst/>
            </a:prstTxWarp>
          </a:bodyPr>
          <a:lstStyle/>
          <a:p>
            <a:endParaRPr lang="es-ES_tradnl"/>
          </a:p>
        </p:txBody>
      </p:sp>
      <p:sp>
        <p:nvSpPr>
          <p:cNvPr id="92" name="Line 33"/>
          <p:cNvSpPr>
            <a:spLocks noChangeShapeType="1"/>
          </p:cNvSpPr>
          <p:nvPr/>
        </p:nvSpPr>
        <p:spPr bwMode="auto">
          <a:xfrm>
            <a:off x="6227763" y="4508500"/>
            <a:ext cx="431800" cy="0"/>
          </a:xfrm>
          <a:prstGeom prst="line">
            <a:avLst/>
          </a:prstGeom>
          <a:noFill/>
          <a:ln w="19050">
            <a:solidFill>
              <a:schemeClr val="tx1"/>
            </a:solidFill>
            <a:round/>
            <a:headEnd/>
            <a:tailEnd type="triangle" w="med" len="med"/>
          </a:ln>
          <a:effectLst/>
        </p:spPr>
        <p:txBody>
          <a:bodyPr>
            <a:prstTxWarp prst="textNoShape">
              <a:avLst/>
            </a:prstTxWarp>
          </a:bodyPr>
          <a:lstStyle/>
          <a:p>
            <a:endParaRPr lang="es-ES_tradnl"/>
          </a:p>
        </p:txBody>
      </p:sp>
      <p:sp>
        <p:nvSpPr>
          <p:cNvPr id="93" name="Line 34"/>
          <p:cNvSpPr>
            <a:spLocks noChangeShapeType="1"/>
          </p:cNvSpPr>
          <p:nvPr/>
        </p:nvSpPr>
        <p:spPr bwMode="auto">
          <a:xfrm>
            <a:off x="6227763" y="3860800"/>
            <a:ext cx="431800" cy="0"/>
          </a:xfrm>
          <a:prstGeom prst="line">
            <a:avLst/>
          </a:prstGeom>
          <a:noFill/>
          <a:ln w="19050">
            <a:solidFill>
              <a:schemeClr val="tx1"/>
            </a:solidFill>
            <a:round/>
            <a:headEnd/>
            <a:tailEnd type="triangle" w="med" len="med"/>
          </a:ln>
          <a:effectLst/>
        </p:spPr>
        <p:txBody>
          <a:bodyPr>
            <a:prstTxWarp prst="textNoShape">
              <a:avLst/>
            </a:prstTxWarp>
          </a:bodyPr>
          <a:lstStyle/>
          <a:p>
            <a:endParaRPr lang="es-ES_tradnl"/>
          </a:p>
        </p:txBody>
      </p:sp>
      <p:sp>
        <p:nvSpPr>
          <p:cNvPr id="94" name="Line 35"/>
          <p:cNvSpPr>
            <a:spLocks noChangeShapeType="1"/>
          </p:cNvSpPr>
          <p:nvPr/>
        </p:nvSpPr>
        <p:spPr bwMode="auto">
          <a:xfrm>
            <a:off x="6227763" y="3213100"/>
            <a:ext cx="431800" cy="0"/>
          </a:xfrm>
          <a:prstGeom prst="line">
            <a:avLst/>
          </a:prstGeom>
          <a:noFill/>
          <a:ln w="19050">
            <a:solidFill>
              <a:schemeClr val="tx1"/>
            </a:solidFill>
            <a:round/>
            <a:headEnd/>
            <a:tailEnd type="triangle" w="med" len="med"/>
          </a:ln>
          <a:effectLst/>
        </p:spPr>
        <p:txBody>
          <a:bodyPr>
            <a:prstTxWarp prst="textNoShape">
              <a:avLst/>
            </a:prstTxWarp>
          </a:bodyPr>
          <a:lstStyle/>
          <a:p>
            <a:endParaRPr lang="es-ES_tradnl"/>
          </a:p>
        </p:txBody>
      </p:sp>
      <p:sp>
        <p:nvSpPr>
          <p:cNvPr id="95" name="Text Box 36"/>
          <p:cNvSpPr txBox="1">
            <a:spLocks noChangeArrowheads="1"/>
          </p:cNvSpPr>
          <p:nvPr/>
        </p:nvSpPr>
        <p:spPr bwMode="auto">
          <a:xfrm>
            <a:off x="8094663" y="2060575"/>
            <a:ext cx="835025" cy="365125"/>
          </a:xfrm>
          <a:prstGeom prst="rect">
            <a:avLst/>
          </a:prstGeom>
          <a:solidFill>
            <a:srgbClr val="DDDDDD"/>
          </a:solidFill>
          <a:ln w="28575">
            <a:solidFill>
              <a:srgbClr val="CC0000"/>
            </a:solidFill>
            <a:miter lim="800000"/>
            <a:headEnd/>
            <a:tailEnd/>
          </a:ln>
          <a:effectLst/>
        </p:spPr>
        <p:txBody>
          <a:bodyPr wrap="none">
            <a:prstTxWarp prst="textNoShape">
              <a:avLst/>
            </a:prstTxWarp>
            <a:spAutoFit/>
          </a:bodyPr>
          <a:lstStyle/>
          <a:p>
            <a:pPr algn="ctr"/>
            <a:r>
              <a:rPr lang="es-ES" sz="1600" b="1">
                <a:solidFill>
                  <a:srgbClr val="CC0000"/>
                </a:solidFill>
              </a:rPr>
              <a:t>g. rojo</a:t>
            </a:r>
          </a:p>
        </p:txBody>
      </p:sp>
      <p:sp>
        <p:nvSpPr>
          <p:cNvPr id="96" name="Line 37"/>
          <p:cNvSpPr>
            <a:spLocks noChangeShapeType="1"/>
          </p:cNvSpPr>
          <p:nvPr/>
        </p:nvSpPr>
        <p:spPr bwMode="auto">
          <a:xfrm>
            <a:off x="7596188" y="2276475"/>
            <a:ext cx="431800" cy="0"/>
          </a:xfrm>
          <a:prstGeom prst="line">
            <a:avLst/>
          </a:prstGeom>
          <a:noFill/>
          <a:ln w="19050">
            <a:solidFill>
              <a:schemeClr val="tx1"/>
            </a:solidFill>
            <a:round/>
            <a:headEnd/>
            <a:tailEnd type="triangle" w="med" len="med"/>
          </a:ln>
          <a:effectLst/>
        </p:spPr>
        <p:txBody>
          <a:bodyPr>
            <a:prstTxWarp prst="textNoShape">
              <a:avLst/>
            </a:prstTxWarp>
          </a:bodyPr>
          <a:lstStyle/>
          <a:p>
            <a:endParaRPr lang="es-ES_tradnl"/>
          </a:p>
        </p:txBody>
      </p:sp>
      <p:sp>
        <p:nvSpPr>
          <p:cNvPr id="97" name="Text Box 38"/>
          <p:cNvSpPr txBox="1">
            <a:spLocks noChangeArrowheads="1"/>
          </p:cNvSpPr>
          <p:nvPr/>
        </p:nvSpPr>
        <p:spPr bwMode="auto">
          <a:xfrm>
            <a:off x="7596188" y="2060575"/>
            <a:ext cx="352425" cy="274638"/>
          </a:xfrm>
          <a:prstGeom prst="rect">
            <a:avLst/>
          </a:prstGeom>
          <a:noFill/>
          <a:ln w="9525">
            <a:noFill/>
            <a:miter lim="800000"/>
            <a:headEnd/>
            <a:tailEnd/>
          </a:ln>
          <a:effectLst/>
        </p:spPr>
        <p:txBody>
          <a:bodyPr wrap="none">
            <a:prstTxWarp prst="textNoShape">
              <a:avLst/>
            </a:prstTxWarp>
            <a:spAutoFit/>
          </a:bodyPr>
          <a:lstStyle/>
          <a:p>
            <a:r>
              <a:rPr lang="es-ES" sz="1200">
                <a:solidFill>
                  <a:srgbClr val="0000FF"/>
                </a:solidFill>
              </a:rPr>
              <a:t>no</a:t>
            </a:r>
          </a:p>
        </p:txBody>
      </p:sp>
      <p:sp>
        <p:nvSpPr>
          <p:cNvPr id="98" name="Text Box 39"/>
          <p:cNvSpPr txBox="1">
            <a:spLocks noChangeArrowheads="1"/>
          </p:cNvSpPr>
          <p:nvPr/>
        </p:nvSpPr>
        <p:spPr bwMode="auto">
          <a:xfrm>
            <a:off x="7596188" y="2276475"/>
            <a:ext cx="352425" cy="274638"/>
          </a:xfrm>
          <a:prstGeom prst="rect">
            <a:avLst/>
          </a:prstGeom>
          <a:noFill/>
          <a:ln w="9525">
            <a:noFill/>
            <a:miter lim="800000"/>
            <a:headEnd/>
            <a:tailEnd/>
          </a:ln>
          <a:effectLst/>
        </p:spPr>
        <p:txBody>
          <a:bodyPr wrap="none">
            <a:prstTxWarp prst="textNoShape">
              <a:avLst/>
            </a:prstTxWarp>
            <a:spAutoFit/>
          </a:bodyPr>
          <a:lstStyle/>
          <a:p>
            <a:r>
              <a:rPr lang="es-ES" sz="1200">
                <a:solidFill>
                  <a:srgbClr val="0000FF"/>
                </a:solidFill>
              </a:rPr>
              <a:t>en</a:t>
            </a:r>
          </a:p>
        </p:txBody>
      </p:sp>
      <p:pic>
        <p:nvPicPr>
          <p:cNvPr id="99" name="Picture 40" descr="ribosoma ordenador 3"/>
          <p:cNvPicPr>
            <a:picLocks noChangeAspect="1" noChangeArrowheads="1"/>
          </p:cNvPicPr>
          <p:nvPr/>
        </p:nvPicPr>
        <p:blipFill>
          <a:blip r:embed="rId2"/>
          <a:srcRect/>
          <a:stretch>
            <a:fillRect/>
          </a:stretch>
        </p:blipFill>
        <p:spPr bwMode="auto">
          <a:xfrm>
            <a:off x="468313" y="4076700"/>
            <a:ext cx="2160587" cy="1935163"/>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1066800" y="711368"/>
            <a:ext cx="7315200" cy="4154983"/>
          </a:xfrm>
          <a:prstGeom prst="rect">
            <a:avLst/>
          </a:prstGeom>
          <a:noFill/>
        </p:spPr>
        <p:txBody>
          <a:bodyPr wrap="square" rtlCol="0">
            <a:spAutoFit/>
          </a:bodyPr>
          <a:lstStyle/>
          <a:p>
            <a:r>
              <a:rPr lang="es-ES_tradnl" sz="2400" dirty="0" smtClean="0">
                <a:solidFill>
                  <a:srgbClr val="2F97B5"/>
                </a:solidFill>
                <a:latin typeface="Arial Rounded MT Bold"/>
                <a:cs typeface="Arial Rounded MT Bold"/>
              </a:rPr>
              <a:t>HISTORIA</a:t>
            </a:r>
          </a:p>
          <a:p>
            <a:endParaRPr lang="es-ES_tradnl" sz="2400" dirty="0" smtClean="0"/>
          </a:p>
          <a:p>
            <a:endParaRPr lang="es-ES_tradnl" sz="2400" dirty="0" smtClean="0"/>
          </a:p>
          <a:p>
            <a:endParaRPr lang="es-ES_tradnl" sz="2400" dirty="0" smtClean="0"/>
          </a:p>
          <a:p>
            <a:endParaRPr lang="es-ES_tradnl" sz="2400" dirty="0" smtClean="0"/>
          </a:p>
          <a:p>
            <a:endParaRPr lang="es-ES_tradnl" sz="2400" b="1" dirty="0" smtClean="0">
              <a:solidFill>
                <a:srgbClr val="2F97B5"/>
              </a:solidFill>
            </a:endParaRPr>
          </a:p>
          <a:p>
            <a:pPr algn="r"/>
            <a:r>
              <a:rPr lang="es-ES_tradnl" sz="2400" b="1" dirty="0" smtClean="0">
                <a:solidFill>
                  <a:srgbClr val="2F97B5"/>
                </a:solidFill>
              </a:rPr>
              <a:t>30</a:t>
            </a:r>
            <a:r>
              <a:rPr lang="es-ES_tradnl" sz="2400" b="1" dirty="0" err="1" smtClean="0">
                <a:solidFill>
                  <a:srgbClr val="2F97B5"/>
                </a:solidFill>
              </a:rPr>
              <a:t>´s</a:t>
            </a:r>
            <a:r>
              <a:rPr sz="2400" b="1" dirty="0" smtClean="0">
                <a:solidFill>
                  <a:srgbClr val="2F97B5"/>
                </a:solidFill>
              </a:rPr>
              <a:t>Albert Claude</a:t>
            </a:r>
            <a:r>
              <a:rPr lang="es-ES_tradnl" sz="2400" b="1" dirty="0" smtClean="0">
                <a:solidFill>
                  <a:srgbClr val="2F97B5"/>
                </a:solidFill>
              </a:rPr>
              <a:t>                       </a:t>
            </a:r>
            <a:r>
              <a:rPr lang="es-ES_tradnl" sz="2400" dirty="0" smtClean="0">
                <a:solidFill>
                  <a:srgbClr val="2F97B5"/>
                </a:solidFill>
                <a:latin typeface="Arial Rounded MT Bold"/>
                <a:cs typeface="Arial Rounded MT Bold"/>
              </a:rPr>
              <a:t>George </a:t>
            </a:r>
            <a:r>
              <a:rPr lang="es-ES_tradnl" sz="2400" dirty="0" err="1" smtClean="0">
                <a:solidFill>
                  <a:srgbClr val="2F97B5"/>
                </a:solidFill>
                <a:latin typeface="Arial Rounded MT Bold"/>
                <a:cs typeface="Arial Rounded MT Bold"/>
              </a:rPr>
              <a:t>Palade</a:t>
            </a:r>
            <a:endParaRPr lang="es-ES_tradnl" sz="2400" dirty="0" smtClean="0">
              <a:solidFill>
                <a:srgbClr val="2F97B5"/>
              </a:solidFill>
              <a:latin typeface="Arial Rounded MT Bold"/>
              <a:cs typeface="Arial Rounded MT Bold"/>
            </a:endParaRPr>
          </a:p>
          <a:p>
            <a:pPr algn="r"/>
            <a:r>
              <a:rPr lang="es-ES_tradnl" sz="2400" dirty="0" smtClean="0">
                <a:solidFill>
                  <a:srgbClr val="2F97B5"/>
                </a:solidFill>
                <a:latin typeface="Arial Rounded MT Bold"/>
                <a:cs typeface="Arial Rounded MT Bold"/>
              </a:rPr>
              <a:t>Macrosoma                         1953</a:t>
            </a:r>
            <a:r>
              <a:rPr lang="es-ES_tradnl" sz="2400" dirty="0" smtClean="0">
                <a:solidFill>
                  <a:srgbClr val="2F97B5"/>
                </a:solidFill>
                <a:latin typeface="Arial Rounded MT Bold"/>
                <a:cs typeface="Arial Rounded MT Bold"/>
              </a:rPr>
              <a:t>- MICROSCOPIO</a:t>
            </a:r>
            <a:r>
              <a:rPr lang="es-ES_tradnl" sz="2400" dirty="0" smtClean="0">
                <a:solidFill>
                  <a:srgbClr val="2F97B5"/>
                </a:solidFill>
                <a:latin typeface="Arial Rounded MT Bold"/>
                <a:cs typeface="Arial Rounded MT Bold"/>
              </a:rPr>
              <a:t> </a:t>
            </a:r>
          </a:p>
          <a:p>
            <a:pPr algn="r"/>
            <a:r>
              <a:rPr lang="es-ES_tradnl" sz="2400" dirty="0" smtClean="0">
                <a:solidFill>
                  <a:srgbClr val="2F97B5"/>
                </a:solidFill>
                <a:latin typeface="Arial Rounded MT Bold"/>
                <a:cs typeface="Arial Rounded MT Bold"/>
              </a:rPr>
              <a:t>ELECTRONICO</a:t>
            </a:r>
            <a:endParaRPr lang="es-ES_tradnl" sz="2400" dirty="0" smtClean="0">
              <a:solidFill>
                <a:srgbClr val="2F97B5"/>
              </a:solidFill>
              <a:latin typeface="Arial Rounded MT Bold"/>
              <a:cs typeface="Arial Rounded MT Bold"/>
            </a:endParaRPr>
          </a:p>
          <a:p>
            <a:pPr algn="r"/>
            <a:r>
              <a:rPr sz="2400" b="1" dirty="0" smtClean="0">
                <a:solidFill>
                  <a:srgbClr val="2F97B5"/>
                </a:solidFill>
              </a:rPr>
              <a:t> </a:t>
            </a:r>
            <a:endParaRPr lang="es-ES_tradnl" sz="2400" b="1" dirty="0" smtClean="0">
              <a:solidFill>
                <a:srgbClr val="2F97B5"/>
              </a:solidFill>
              <a:latin typeface="Arial Rounded MT Bold"/>
              <a:cs typeface="Arial Rounded MT Bold"/>
            </a:endParaRPr>
          </a:p>
          <a:p>
            <a:endParaRPr lang="es-ES_tradnl" sz="2400" dirty="0" smtClean="0">
              <a:solidFill>
                <a:srgbClr val="2F97B5"/>
              </a:solidFill>
              <a:latin typeface="Arial Rounded MT Bold"/>
              <a:cs typeface="Arial Rounded MT Bold"/>
            </a:endParaRPr>
          </a:p>
          <a:p>
            <a:endParaRPr lang="es-ES_tradnl" dirty="0"/>
          </a:p>
        </p:txBody>
      </p:sp>
      <p:pic>
        <p:nvPicPr>
          <p:cNvPr id="3" name="Picture 2"/>
          <p:cNvPicPr>
            <a:picLocks noChangeAspect="1"/>
          </p:cNvPicPr>
          <p:nvPr/>
        </p:nvPicPr>
        <p:blipFill>
          <a:blip r:embed="rId2"/>
          <a:stretch>
            <a:fillRect/>
          </a:stretch>
        </p:blipFill>
        <p:spPr>
          <a:xfrm>
            <a:off x="1066800" y="1035050"/>
            <a:ext cx="1350452" cy="1892300"/>
          </a:xfrm>
          <a:prstGeom prst="rect">
            <a:avLst/>
          </a:prstGeom>
          <a:ln>
            <a:noFill/>
          </a:ln>
          <a:effectLst>
            <a:softEdge rad="112500"/>
          </a:effectLst>
        </p:spPr>
      </p:pic>
      <p:pic>
        <p:nvPicPr>
          <p:cNvPr id="4" name="Picture 3"/>
          <p:cNvPicPr>
            <a:picLocks noChangeAspect="1"/>
          </p:cNvPicPr>
          <p:nvPr/>
        </p:nvPicPr>
        <p:blipFill>
          <a:blip r:embed="rId3"/>
          <a:stretch>
            <a:fillRect/>
          </a:stretch>
        </p:blipFill>
        <p:spPr>
          <a:xfrm>
            <a:off x="4800600" y="711368"/>
            <a:ext cx="3048000" cy="2311400"/>
          </a:xfrm>
          <a:prstGeom prst="rect">
            <a:avLst/>
          </a:prstGeom>
          <a:ln>
            <a:noFill/>
          </a:ln>
          <a:effectLst>
            <a:softEdge rad="112500"/>
          </a:effectLst>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60513" y="1143000"/>
            <a:ext cx="7583487" cy="4006850"/>
          </a:xfrm>
          <a:prstGeom prst="rect">
            <a:avLst/>
          </a:prstGeom>
        </p:spPr>
        <p:txBody>
          <a:bodyPr/>
          <a:lstStyle/>
          <a:p>
            <a:r>
              <a:rPr lang="es-MX" dirty="0" smtClean="0">
                <a:solidFill>
                  <a:srgbClr val="2F97B5"/>
                </a:solidFill>
                <a:latin typeface="Arial Rounded MT Bold"/>
                <a:cs typeface="Arial Rounded MT Bold"/>
              </a:rPr>
              <a:t>estan </a:t>
            </a:r>
            <a:r>
              <a:rPr lang="es-MX" dirty="0" smtClean="0">
                <a:solidFill>
                  <a:srgbClr val="2F97B5"/>
                </a:solidFill>
                <a:latin typeface="Arial Rounded MT Bold"/>
                <a:cs typeface="Arial Rounded MT Bold"/>
              </a:rPr>
              <a:t>compuesto por una subunidad grande y una pequeña, que se elaboran en el nucléolo y se descargan como entidades separadas hacia el citosol</a:t>
            </a:r>
            <a:r>
              <a:rPr lang="es-ES_tradnl" dirty="0" smtClean="0">
                <a:solidFill>
                  <a:srgbClr val="2F97B5"/>
                </a:solidFill>
                <a:latin typeface="Arial Rounded MT Bold"/>
                <a:cs typeface="Arial Rounded MT Bold"/>
              </a:rPr>
              <a:t> </a:t>
            </a:r>
            <a:endParaRPr lang="es-ES_tradnl" dirty="0">
              <a:solidFill>
                <a:srgbClr val="2F97B5"/>
              </a:solidFill>
              <a:latin typeface="Arial Rounded MT Bold"/>
              <a:cs typeface="Arial Rounded MT Bold"/>
            </a:endParaRPr>
          </a:p>
        </p:txBody>
      </p:sp>
      <p:pic>
        <p:nvPicPr>
          <p:cNvPr id="4" name="Picture 3"/>
          <p:cNvPicPr>
            <a:picLocks noChangeAspect="1"/>
          </p:cNvPicPr>
          <p:nvPr/>
        </p:nvPicPr>
        <p:blipFill>
          <a:blip r:embed="rId2"/>
          <a:stretch>
            <a:fillRect/>
          </a:stretch>
        </p:blipFill>
        <p:spPr>
          <a:xfrm>
            <a:off x="2819400" y="2590800"/>
            <a:ext cx="2806700" cy="19812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533400" y="1443841"/>
            <a:ext cx="4572000" cy="3970318"/>
          </a:xfrm>
          <a:prstGeom prst="rect">
            <a:avLst/>
          </a:prstGeom>
        </p:spPr>
        <p:txBody>
          <a:bodyPr>
            <a:spAutoFit/>
          </a:bodyPr>
          <a:lstStyle/>
          <a:p>
            <a:r>
              <a:rPr lang="es-ES" dirty="0" smtClean="0">
                <a:solidFill>
                  <a:srgbClr val="2F97B5"/>
                </a:solidFill>
                <a:latin typeface="Arial Rounded MT Bold"/>
                <a:cs typeface="Arial Rounded MT Bold"/>
              </a:rPr>
              <a:t>Los ribosomas son los orgánulos encargados de la síntesis de proteínas, en un proceso conocido como traducción. La información necesaria para esa síntesis se encuentra en el ARN mensajero (ARNm), cuya secuencia de nucleótidos determina la secuencia de aminoácidos de la proteína; a su vez, la secuencia del ARNm proviene de la transcripción de un gen del ADN. El ARN de transferencia lleva los aminoácidos a los ribosomas donde se incorporan al polipéptido en crecimiento. </a:t>
            </a:r>
            <a:endParaRPr lang="es-ES" dirty="0">
              <a:solidFill>
                <a:srgbClr val="2F97B5"/>
              </a:solidFill>
              <a:latin typeface="Arial Rounded MT Bold"/>
              <a:cs typeface="Arial Rounded MT Bold"/>
            </a:endParaRPr>
          </a:p>
        </p:txBody>
      </p:sp>
      <p:sp>
        <p:nvSpPr>
          <p:cNvPr id="3" name="TextBox 2"/>
          <p:cNvSpPr txBox="1"/>
          <p:nvPr/>
        </p:nvSpPr>
        <p:spPr>
          <a:xfrm>
            <a:off x="2286000" y="609600"/>
            <a:ext cx="4572000" cy="369332"/>
          </a:xfrm>
          <a:prstGeom prst="rect">
            <a:avLst/>
          </a:prstGeom>
          <a:noFill/>
        </p:spPr>
        <p:txBody>
          <a:bodyPr wrap="square" rtlCol="0">
            <a:spAutoFit/>
          </a:bodyPr>
          <a:lstStyle/>
          <a:p>
            <a:r>
              <a:rPr lang="es-ES_tradnl" dirty="0" smtClean="0">
                <a:solidFill>
                  <a:srgbClr val="2F97B5"/>
                </a:solidFill>
                <a:latin typeface="Arial Rounded MT Bold"/>
                <a:cs typeface="Arial Rounded MT Bold"/>
              </a:rPr>
              <a:t>¿CUÁL ES SU FUNCION?</a:t>
            </a:r>
            <a:endParaRPr lang="es-ES_tradnl" dirty="0">
              <a:solidFill>
                <a:srgbClr val="2F97B5"/>
              </a:solidFill>
              <a:latin typeface="Arial Rounded MT Bold"/>
              <a:cs typeface="Arial Rounded MT Bold"/>
            </a:endParaRPr>
          </a:p>
        </p:txBody>
      </p:sp>
      <p:pic>
        <p:nvPicPr>
          <p:cNvPr id="5" name="Picture 4"/>
          <p:cNvPicPr>
            <a:picLocks noChangeAspect="1"/>
          </p:cNvPicPr>
          <p:nvPr/>
        </p:nvPicPr>
        <p:blipFill>
          <a:blip r:embed="rId2"/>
          <a:stretch>
            <a:fillRect/>
          </a:stretch>
        </p:blipFill>
        <p:spPr>
          <a:xfrm>
            <a:off x="5924550" y="3124200"/>
            <a:ext cx="2705100" cy="2730500"/>
          </a:xfrm>
          <a:prstGeom prst="rect">
            <a:avLst/>
          </a:prstGeom>
        </p:spPr>
      </p:pic>
      <p:sp>
        <p:nvSpPr>
          <p:cNvPr id="6" name="Oval Callout 5"/>
          <p:cNvSpPr/>
          <p:nvPr/>
        </p:nvSpPr>
        <p:spPr>
          <a:xfrm>
            <a:off x="5410200" y="1219200"/>
            <a:ext cx="2819400" cy="1219200"/>
          </a:xfrm>
          <a:prstGeom prst="wedgeEllipseCallout">
            <a:avLst>
              <a:gd name="adj1" fmla="val 4987"/>
              <a:gd name="adj2" fmla="val 12373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dirty="0" smtClean="0"/>
              <a:t>LOS RIBOSOMAS SON MUY IMPORTANTES!</a:t>
            </a:r>
            <a:endParaRPr lang="es-ES_tradnl"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2286000" y="457200"/>
            <a:ext cx="4572000" cy="923330"/>
          </a:xfrm>
          <a:prstGeom prst="rect">
            <a:avLst/>
          </a:prstGeom>
        </p:spPr>
        <p:txBody>
          <a:bodyPr>
            <a:spAutoFit/>
          </a:bodyPr>
          <a:lstStyle/>
          <a:p>
            <a:pPr algn="ctr"/>
            <a:r>
              <a:rPr lang="es-ES" b="1" dirty="0" smtClean="0">
                <a:solidFill>
                  <a:srgbClr val="2F97B5"/>
                </a:solidFill>
                <a:latin typeface="Arial Rounded MT Bold"/>
                <a:cs typeface="Arial Rounded MT Bold"/>
              </a:rPr>
              <a:t>Los ribosomas traducen el </a:t>
            </a:r>
            <a:r>
              <a:rPr lang="es-ES" b="1" dirty="0" smtClean="0">
                <a:solidFill>
                  <a:srgbClr val="2F97B5"/>
                </a:solidFill>
                <a:latin typeface="Arial Rounded MT Bold"/>
                <a:cs typeface="Arial Rounded MT Bold"/>
              </a:rPr>
              <a:t>código </a:t>
            </a:r>
            <a:r>
              <a:rPr lang="es-ES" b="1" dirty="0" smtClean="0">
                <a:solidFill>
                  <a:srgbClr val="2F97B5"/>
                </a:solidFill>
                <a:latin typeface="Arial Rounded MT Bold"/>
                <a:cs typeface="Arial Rounded MT Bold"/>
              </a:rPr>
              <a:t>genético y ensamblan los aminoácidos que forman las proteínas</a:t>
            </a:r>
            <a:r>
              <a:rPr lang="en-US" dirty="0" smtClean="0">
                <a:solidFill>
                  <a:srgbClr val="2F97B5"/>
                </a:solidFill>
                <a:latin typeface="Arial Rounded MT Bold"/>
                <a:cs typeface="Arial Rounded MT Bold"/>
              </a:rPr>
              <a:t> </a:t>
            </a:r>
            <a:endParaRPr lang="en-US" dirty="0">
              <a:solidFill>
                <a:srgbClr val="2F97B5"/>
              </a:solidFill>
              <a:latin typeface="Arial Rounded MT Bold"/>
              <a:cs typeface="Arial Rounded MT Bold"/>
            </a:endParaRPr>
          </a:p>
        </p:txBody>
      </p:sp>
      <p:pic>
        <p:nvPicPr>
          <p:cNvPr id="3" name="Picture 5" descr="protein code"/>
          <p:cNvPicPr>
            <a:picLocks noChangeAspect="1" noChangeArrowheads="1"/>
          </p:cNvPicPr>
          <p:nvPr/>
        </p:nvPicPr>
        <p:blipFill>
          <a:blip r:embed="rId2"/>
          <a:srcRect/>
          <a:stretch>
            <a:fillRect/>
          </a:stretch>
        </p:blipFill>
        <p:spPr bwMode="auto">
          <a:xfrm>
            <a:off x="1447800" y="1828800"/>
            <a:ext cx="5957888" cy="388143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685800" y="1219200"/>
            <a:ext cx="7086600" cy="2308324"/>
          </a:xfrm>
          <a:prstGeom prst="rect">
            <a:avLst/>
          </a:prstGeom>
          <a:noFill/>
        </p:spPr>
        <p:txBody>
          <a:bodyPr wrap="square" rtlCol="0">
            <a:spAutoFit/>
          </a:bodyPr>
          <a:lstStyle/>
          <a:p>
            <a:r>
              <a:rPr lang="es-ES_tradnl" dirty="0" smtClean="0">
                <a:solidFill>
                  <a:srgbClr val="2F97B5"/>
                </a:solidFill>
                <a:latin typeface="Arial Rounded MT Bold"/>
                <a:cs typeface="Arial Rounded MT Bold"/>
              </a:rPr>
              <a:t>SINTETIZAN LAS </a:t>
            </a:r>
            <a:r>
              <a:rPr dirty="0" smtClean="0">
                <a:solidFill>
                  <a:srgbClr val="2F97B5"/>
                </a:solidFill>
                <a:latin typeface="Arial Rounded MT Bold"/>
                <a:cs typeface="Arial Rounded MT Bold"/>
              </a:rPr>
              <a:t>SIGUIENTES PROTEÍNAS:</a:t>
            </a:r>
          </a:p>
          <a:p>
            <a:r>
              <a:rPr dirty="0" smtClean="0">
                <a:solidFill>
                  <a:srgbClr val="2F97B5"/>
                </a:solidFill>
                <a:latin typeface="Arial Rounded MT Bold"/>
                <a:cs typeface="Arial Rounded MT Bold"/>
              </a:rPr>
              <a:t>PROTEÍNAS QUE FORMARÁN PARTE DEL CITOSOL.</a:t>
            </a:r>
          </a:p>
          <a:p>
            <a:r>
              <a:rPr dirty="0" smtClean="0">
                <a:solidFill>
                  <a:srgbClr val="2F97B5"/>
                </a:solidFill>
                <a:latin typeface="Arial Rounded MT Bold"/>
                <a:cs typeface="Arial Rounded MT Bold"/>
              </a:rPr>
              <a:t>PROTEÍNAS QUE CONSTRUIRÁN LOS ELEMENTOS ESTRUCTURALES</a:t>
            </a:r>
            <a:r>
              <a:rPr lang="es-ES_tradnl" dirty="0" smtClean="0">
                <a:solidFill>
                  <a:srgbClr val="2F97B5"/>
                </a:solidFill>
                <a:latin typeface="Arial Rounded MT Bold"/>
                <a:cs typeface="Arial Rounded MT Bold"/>
              </a:rPr>
              <a:t>.(PERIFERICAS -A LA MEMBRANA PLASMATICA)</a:t>
            </a:r>
            <a:endParaRPr dirty="0" smtClean="0">
              <a:solidFill>
                <a:srgbClr val="2F97B5"/>
              </a:solidFill>
              <a:latin typeface="Arial Rounded MT Bold"/>
              <a:cs typeface="Arial Rounded MT Bold"/>
            </a:endParaRPr>
          </a:p>
          <a:p>
            <a:r>
              <a:rPr dirty="0" smtClean="0">
                <a:solidFill>
                  <a:srgbClr val="2F97B5"/>
                </a:solidFill>
                <a:latin typeface="Arial Rounded MT Bold"/>
                <a:cs typeface="Arial Rounded MT Bold"/>
              </a:rPr>
              <a:t>PROTEÍNAS INTERIORES DEL PEROXISOMA (CATALASAS</a:t>
            </a:r>
            <a:r>
              <a:rPr lang="es-ES_tradnl" dirty="0" smtClean="0">
                <a:solidFill>
                  <a:srgbClr val="2F97B5"/>
                </a:solidFill>
                <a:latin typeface="Arial Rounded MT Bold"/>
                <a:cs typeface="Arial Rounded MT Bold"/>
              </a:rPr>
              <a:t>)</a:t>
            </a:r>
          </a:p>
          <a:p>
            <a:r>
              <a:rPr dirty="0" smtClean="0">
                <a:solidFill>
                  <a:srgbClr val="2F97B5"/>
                </a:solidFill>
                <a:latin typeface="Arial Rounded MT Bold"/>
                <a:cs typeface="Arial Rounded MT Bold"/>
              </a:rPr>
              <a:t>PROTEÍNAS NUCLEARES (HISTONAS, PROTEÍNAS DE LA LÁMINA, ETC.).</a:t>
            </a:r>
          </a:p>
          <a:p>
            <a:endParaRPr lang="es-ES_tradnl" dirty="0">
              <a:solidFill>
                <a:srgbClr val="2F97B5"/>
              </a:solidFill>
              <a:latin typeface="Arial Rounded MT Bold"/>
              <a:cs typeface="Arial Rounded MT Bold"/>
            </a:endParaRPr>
          </a:p>
        </p:txBody>
      </p:sp>
      <p:sp>
        <p:nvSpPr>
          <p:cNvPr id="3" name="TextBox 2"/>
          <p:cNvSpPr txBox="1"/>
          <p:nvPr/>
        </p:nvSpPr>
        <p:spPr>
          <a:xfrm>
            <a:off x="685800" y="1219200"/>
            <a:ext cx="7696200" cy="369332"/>
          </a:xfrm>
          <a:prstGeom prst="rect">
            <a:avLst/>
          </a:prstGeom>
          <a:noFill/>
        </p:spPr>
        <p:txBody>
          <a:bodyPr wrap="square" rtlCol="0">
            <a:spAutoFit/>
          </a:bodyPr>
          <a:lstStyle/>
          <a:p>
            <a:endParaRPr lang="es-ES_tradnl"/>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301</TotalTime>
  <Words>343</Words>
  <Application>Microsoft Macintosh PowerPoint</Application>
  <PresentationFormat>On-screen Show (4:3)</PresentationFormat>
  <Paragraphs>52</Paragraphs>
  <Slides>13</Slides>
  <Notes>0</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Breeze</vt:lpstr>
      <vt:lpstr>RIBOSOMAS</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RIBOSOMAS</dc:title>
  <dc:creator>macintosh</dc:creator>
  <cp:lastModifiedBy>macintosh</cp:lastModifiedBy>
  <cp:revision>48</cp:revision>
  <dcterms:created xsi:type="dcterms:W3CDTF">2010-08-27T02:52:14Z</dcterms:created>
  <dcterms:modified xsi:type="dcterms:W3CDTF">2010-08-27T04:50:31Z</dcterms:modified>
</cp:coreProperties>
</file>