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BD00-96A6-4235-87E7-8410DCDEE1E0}" type="doc">
      <dgm:prSet loTypeId="urn:microsoft.com/office/officeart/2005/8/layout/hProcess11" loCatId="process" qsTypeId="urn:microsoft.com/office/officeart/2005/8/quickstyle/simple1" qsCatId="simple" csTypeId="urn:microsoft.com/office/officeart/2005/8/colors/colorful5" csCatId="colorful" phldr="1"/>
      <dgm:spPr/>
    </dgm:pt>
    <dgm:pt modelId="{ECBDC97B-7449-456A-A50B-75F139A4B0E4}">
      <dgm:prSet phldrT="[Texto]"/>
      <dgm:spPr/>
      <dgm:t>
        <a:bodyPr/>
        <a:lstStyle/>
        <a:p>
          <a:r>
            <a:rPr lang="es-MX" dirty="0" smtClean="0"/>
            <a:t>microscopia óptica o electrónica </a:t>
          </a:r>
          <a:endParaRPr lang="es-MX" dirty="0"/>
        </a:p>
      </dgm:t>
    </dgm:pt>
    <dgm:pt modelId="{9FA7DAE2-EAEF-4803-A4F0-054843F743BB}" type="parTrans" cxnId="{B4CD6E90-EA84-48F1-A8B4-A60F3963787D}">
      <dgm:prSet/>
      <dgm:spPr/>
      <dgm:t>
        <a:bodyPr/>
        <a:lstStyle/>
        <a:p>
          <a:endParaRPr lang="es-MX"/>
        </a:p>
      </dgm:t>
    </dgm:pt>
    <dgm:pt modelId="{9EE05151-1708-4AF2-BA6C-91239474B5AB}" type="sibTrans" cxnId="{B4CD6E90-EA84-48F1-A8B4-A60F3963787D}">
      <dgm:prSet/>
      <dgm:spPr/>
      <dgm:t>
        <a:bodyPr/>
        <a:lstStyle/>
        <a:p>
          <a:endParaRPr lang="es-MX"/>
        </a:p>
      </dgm:t>
    </dgm:pt>
    <dgm:pt modelId="{538E92D1-532C-426E-AA8F-A44ECBD321A0}">
      <dgm:prSet phldrT="[Texto]"/>
      <dgm:spPr/>
      <dgm:t>
        <a:bodyPr/>
        <a:lstStyle/>
        <a:p>
          <a:r>
            <a:rPr lang="es-MX" dirty="0" smtClean="0"/>
            <a:t>permite el reconocimiento de tipos celulares</a:t>
          </a:r>
          <a:endParaRPr lang="es-MX" dirty="0"/>
        </a:p>
      </dgm:t>
    </dgm:pt>
    <dgm:pt modelId="{758A9903-64BB-4B2B-BAA3-C218916D1AEF}" type="parTrans" cxnId="{C20B1B1D-9B21-47C3-A82B-31D83EF539FE}">
      <dgm:prSet/>
      <dgm:spPr/>
      <dgm:t>
        <a:bodyPr/>
        <a:lstStyle/>
        <a:p>
          <a:endParaRPr lang="es-MX"/>
        </a:p>
      </dgm:t>
    </dgm:pt>
    <dgm:pt modelId="{F1F4D473-E8F5-4CC1-98B7-6C8CD45F3F71}" type="sibTrans" cxnId="{C20B1B1D-9B21-47C3-A82B-31D83EF539FE}">
      <dgm:prSet/>
      <dgm:spPr/>
      <dgm:t>
        <a:bodyPr/>
        <a:lstStyle/>
        <a:p>
          <a:endParaRPr lang="es-MX"/>
        </a:p>
      </dgm:t>
    </dgm:pt>
    <dgm:pt modelId="{0A63AE90-E4DF-447C-84ED-53F8226DF706}">
      <dgm:prSet phldrT="[Texto]"/>
      <dgm:spPr/>
      <dgm:t>
        <a:bodyPr/>
        <a:lstStyle/>
        <a:p>
          <a:r>
            <a:rPr lang="es-MX" dirty="0" smtClean="0"/>
            <a:t>indica que la </a:t>
          </a:r>
          <a:r>
            <a:rPr lang="es-MX" dirty="0" err="1" smtClean="0"/>
            <a:t>arquintectura</a:t>
          </a:r>
          <a:r>
            <a:rPr lang="es-MX" dirty="0" smtClean="0"/>
            <a:t> nuclear, en especial la disposición de la cromatina compacta</a:t>
          </a:r>
          <a:endParaRPr lang="es-MX" dirty="0"/>
        </a:p>
      </dgm:t>
    </dgm:pt>
    <dgm:pt modelId="{A1D3DC10-EAC0-42AE-873E-A1D3038EA0B7}" type="parTrans" cxnId="{FEED20D6-C15D-4A3B-A68D-5BACF8B0D87A}">
      <dgm:prSet/>
      <dgm:spPr/>
      <dgm:t>
        <a:bodyPr/>
        <a:lstStyle/>
        <a:p>
          <a:endParaRPr lang="es-MX"/>
        </a:p>
      </dgm:t>
    </dgm:pt>
    <dgm:pt modelId="{3AE48C1B-7026-4F83-9A5E-3CAE33C5E416}" type="sibTrans" cxnId="{FEED20D6-C15D-4A3B-A68D-5BACF8B0D87A}">
      <dgm:prSet/>
      <dgm:spPr/>
      <dgm:t>
        <a:bodyPr/>
        <a:lstStyle/>
        <a:p>
          <a:endParaRPr lang="es-MX"/>
        </a:p>
      </dgm:t>
    </dgm:pt>
    <dgm:pt modelId="{32202601-B9BD-4078-99C2-5686E46D0CDD}" type="pres">
      <dgm:prSet presAssocID="{3CE1BD00-96A6-4235-87E7-8410DCDEE1E0}" presName="Name0" presStyleCnt="0">
        <dgm:presLayoutVars>
          <dgm:dir/>
          <dgm:resizeHandles val="exact"/>
        </dgm:presLayoutVars>
      </dgm:prSet>
      <dgm:spPr/>
    </dgm:pt>
    <dgm:pt modelId="{7FE5D4FE-EE3E-40EA-9E71-DBAE027CFF32}" type="pres">
      <dgm:prSet presAssocID="{3CE1BD00-96A6-4235-87E7-8410DCDEE1E0}" presName="arrow" presStyleLbl="bgShp" presStyleIdx="0" presStyleCnt="1"/>
      <dgm:spPr/>
    </dgm:pt>
    <dgm:pt modelId="{3F27368B-D759-4043-82D7-40FD664905A6}" type="pres">
      <dgm:prSet presAssocID="{3CE1BD00-96A6-4235-87E7-8410DCDEE1E0}" presName="points" presStyleCnt="0"/>
      <dgm:spPr/>
    </dgm:pt>
    <dgm:pt modelId="{221F1F7B-8823-4906-A355-198E0C756832}" type="pres">
      <dgm:prSet presAssocID="{ECBDC97B-7449-456A-A50B-75F139A4B0E4}" presName="compositeA" presStyleCnt="0"/>
      <dgm:spPr/>
    </dgm:pt>
    <dgm:pt modelId="{E0B40B3C-A7AC-4316-85AD-A6E3A96707B5}" type="pres">
      <dgm:prSet presAssocID="{ECBDC97B-7449-456A-A50B-75F139A4B0E4}" presName="textA" presStyleLbl="revTx" presStyleIdx="0" presStyleCnt="3">
        <dgm:presLayoutVars>
          <dgm:bulletEnabled val="1"/>
        </dgm:presLayoutVars>
      </dgm:prSet>
      <dgm:spPr/>
      <dgm:t>
        <a:bodyPr/>
        <a:lstStyle/>
        <a:p>
          <a:endParaRPr lang="es-MX"/>
        </a:p>
      </dgm:t>
    </dgm:pt>
    <dgm:pt modelId="{A68DB208-9995-4D3F-8195-D8A8157EFAB3}" type="pres">
      <dgm:prSet presAssocID="{ECBDC97B-7449-456A-A50B-75F139A4B0E4}" presName="circleA" presStyleLbl="node1" presStyleIdx="0" presStyleCnt="3"/>
      <dgm:spPr/>
    </dgm:pt>
    <dgm:pt modelId="{76C8794E-67EF-419C-B1D2-3CE1833AC96C}" type="pres">
      <dgm:prSet presAssocID="{ECBDC97B-7449-456A-A50B-75F139A4B0E4}" presName="spaceA" presStyleCnt="0"/>
      <dgm:spPr/>
    </dgm:pt>
    <dgm:pt modelId="{091A7EE8-A753-42F5-B3B0-9288C237A0BD}" type="pres">
      <dgm:prSet presAssocID="{9EE05151-1708-4AF2-BA6C-91239474B5AB}" presName="space" presStyleCnt="0"/>
      <dgm:spPr/>
    </dgm:pt>
    <dgm:pt modelId="{578ADBE2-D181-4E8B-AD64-503FF91B72D6}" type="pres">
      <dgm:prSet presAssocID="{538E92D1-532C-426E-AA8F-A44ECBD321A0}" presName="compositeB" presStyleCnt="0"/>
      <dgm:spPr/>
    </dgm:pt>
    <dgm:pt modelId="{A6D0BA9D-DDBB-4F9F-AF8E-A502DF7078DF}" type="pres">
      <dgm:prSet presAssocID="{538E92D1-532C-426E-AA8F-A44ECBD321A0}" presName="textB" presStyleLbl="revTx" presStyleIdx="1" presStyleCnt="3">
        <dgm:presLayoutVars>
          <dgm:bulletEnabled val="1"/>
        </dgm:presLayoutVars>
      </dgm:prSet>
      <dgm:spPr/>
      <dgm:t>
        <a:bodyPr/>
        <a:lstStyle/>
        <a:p>
          <a:endParaRPr lang="es-MX"/>
        </a:p>
      </dgm:t>
    </dgm:pt>
    <dgm:pt modelId="{B7E6AF68-FF8F-4CA0-B883-FC68D823EC46}" type="pres">
      <dgm:prSet presAssocID="{538E92D1-532C-426E-AA8F-A44ECBD321A0}" presName="circleB" presStyleLbl="node1" presStyleIdx="1" presStyleCnt="3"/>
      <dgm:spPr/>
    </dgm:pt>
    <dgm:pt modelId="{795EB31E-4F23-4CDB-BFA0-E9FECB994601}" type="pres">
      <dgm:prSet presAssocID="{538E92D1-532C-426E-AA8F-A44ECBD321A0}" presName="spaceB" presStyleCnt="0"/>
      <dgm:spPr/>
    </dgm:pt>
    <dgm:pt modelId="{506FD5AB-0AC5-4DB4-A36F-EC38635ADC33}" type="pres">
      <dgm:prSet presAssocID="{F1F4D473-E8F5-4CC1-98B7-6C8CD45F3F71}" presName="space" presStyleCnt="0"/>
      <dgm:spPr/>
    </dgm:pt>
    <dgm:pt modelId="{49FFF8CD-9DD5-4104-84D2-84DFAB0CC1C2}" type="pres">
      <dgm:prSet presAssocID="{0A63AE90-E4DF-447C-84ED-53F8226DF706}" presName="compositeA" presStyleCnt="0"/>
      <dgm:spPr/>
    </dgm:pt>
    <dgm:pt modelId="{285DD601-AA68-4250-8E46-31C9AE1CC9C2}" type="pres">
      <dgm:prSet presAssocID="{0A63AE90-E4DF-447C-84ED-53F8226DF706}" presName="textA" presStyleLbl="revTx" presStyleIdx="2" presStyleCnt="3" custScaleX="158063">
        <dgm:presLayoutVars>
          <dgm:bulletEnabled val="1"/>
        </dgm:presLayoutVars>
      </dgm:prSet>
      <dgm:spPr/>
      <dgm:t>
        <a:bodyPr/>
        <a:lstStyle/>
        <a:p>
          <a:endParaRPr lang="es-MX"/>
        </a:p>
      </dgm:t>
    </dgm:pt>
    <dgm:pt modelId="{7AC63AF5-4C18-41DE-A430-1A0EF7E4F544}" type="pres">
      <dgm:prSet presAssocID="{0A63AE90-E4DF-447C-84ED-53F8226DF706}" presName="circleA" presStyleLbl="node1" presStyleIdx="2" presStyleCnt="3"/>
      <dgm:spPr/>
    </dgm:pt>
    <dgm:pt modelId="{2416BBFB-54C9-471B-B45E-0F7228B5811E}" type="pres">
      <dgm:prSet presAssocID="{0A63AE90-E4DF-447C-84ED-53F8226DF706}" presName="spaceA" presStyleCnt="0"/>
      <dgm:spPr/>
    </dgm:pt>
  </dgm:ptLst>
  <dgm:cxnLst>
    <dgm:cxn modelId="{00D80439-EA1D-4F32-9AC7-DD4A6444F47A}" type="presOf" srcId="{3CE1BD00-96A6-4235-87E7-8410DCDEE1E0}" destId="{32202601-B9BD-4078-99C2-5686E46D0CDD}" srcOrd="0" destOrd="0" presId="urn:microsoft.com/office/officeart/2005/8/layout/hProcess11"/>
    <dgm:cxn modelId="{FEED20D6-C15D-4A3B-A68D-5BACF8B0D87A}" srcId="{3CE1BD00-96A6-4235-87E7-8410DCDEE1E0}" destId="{0A63AE90-E4DF-447C-84ED-53F8226DF706}" srcOrd="2" destOrd="0" parTransId="{A1D3DC10-EAC0-42AE-873E-A1D3038EA0B7}" sibTransId="{3AE48C1B-7026-4F83-9A5E-3CAE33C5E416}"/>
    <dgm:cxn modelId="{C20B1B1D-9B21-47C3-A82B-31D83EF539FE}" srcId="{3CE1BD00-96A6-4235-87E7-8410DCDEE1E0}" destId="{538E92D1-532C-426E-AA8F-A44ECBD321A0}" srcOrd="1" destOrd="0" parTransId="{758A9903-64BB-4B2B-BAA3-C218916D1AEF}" sibTransId="{F1F4D473-E8F5-4CC1-98B7-6C8CD45F3F71}"/>
    <dgm:cxn modelId="{D5A7146A-FA28-49A5-A041-47B23F49CF5E}" type="presOf" srcId="{0A63AE90-E4DF-447C-84ED-53F8226DF706}" destId="{285DD601-AA68-4250-8E46-31C9AE1CC9C2}" srcOrd="0" destOrd="0" presId="urn:microsoft.com/office/officeart/2005/8/layout/hProcess11"/>
    <dgm:cxn modelId="{420A0BBD-4763-47F5-BCD1-1A3AF1B6AC39}" type="presOf" srcId="{538E92D1-532C-426E-AA8F-A44ECBD321A0}" destId="{A6D0BA9D-DDBB-4F9F-AF8E-A502DF7078DF}" srcOrd="0" destOrd="0" presId="urn:microsoft.com/office/officeart/2005/8/layout/hProcess11"/>
    <dgm:cxn modelId="{D06A5ACC-AACA-4C03-AAD3-A5EEB236F727}" type="presOf" srcId="{ECBDC97B-7449-456A-A50B-75F139A4B0E4}" destId="{E0B40B3C-A7AC-4316-85AD-A6E3A96707B5}" srcOrd="0" destOrd="0" presId="urn:microsoft.com/office/officeart/2005/8/layout/hProcess11"/>
    <dgm:cxn modelId="{B4CD6E90-EA84-48F1-A8B4-A60F3963787D}" srcId="{3CE1BD00-96A6-4235-87E7-8410DCDEE1E0}" destId="{ECBDC97B-7449-456A-A50B-75F139A4B0E4}" srcOrd="0" destOrd="0" parTransId="{9FA7DAE2-EAEF-4803-A4F0-054843F743BB}" sibTransId="{9EE05151-1708-4AF2-BA6C-91239474B5AB}"/>
    <dgm:cxn modelId="{6AB69320-BB0E-4EFE-ADB2-A60396B58988}" type="presParOf" srcId="{32202601-B9BD-4078-99C2-5686E46D0CDD}" destId="{7FE5D4FE-EE3E-40EA-9E71-DBAE027CFF32}" srcOrd="0" destOrd="0" presId="urn:microsoft.com/office/officeart/2005/8/layout/hProcess11"/>
    <dgm:cxn modelId="{46C245BB-A869-4D3A-AB9B-868E8D19CAFF}" type="presParOf" srcId="{32202601-B9BD-4078-99C2-5686E46D0CDD}" destId="{3F27368B-D759-4043-82D7-40FD664905A6}" srcOrd="1" destOrd="0" presId="urn:microsoft.com/office/officeart/2005/8/layout/hProcess11"/>
    <dgm:cxn modelId="{164F0215-633F-4408-A196-9338CB575470}" type="presParOf" srcId="{3F27368B-D759-4043-82D7-40FD664905A6}" destId="{221F1F7B-8823-4906-A355-198E0C756832}" srcOrd="0" destOrd="0" presId="urn:microsoft.com/office/officeart/2005/8/layout/hProcess11"/>
    <dgm:cxn modelId="{93B44682-BA6B-461C-A902-3BBA130715D6}" type="presParOf" srcId="{221F1F7B-8823-4906-A355-198E0C756832}" destId="{E0B40B3C-A7AC-4316-85AD-A6E3A96707B5}" srcOrd="0" destOrd="0" presId="urn:microsoft.com/office/officeart/2005/8/layout/hProcess11"/>
    <dgm:cxn modelId="{CA431854-1F99-48ED-981E-1FC2B4DA18C1}" type="presParOf" srcId="{221F1F7B-8823-4906-A355-198E0C756832}" destId="{A68DB208-9995-4D3F-8195-D8A8157EFAB3}" srcOrd="1" destOrd="0" presId="urn:microsoft.com/office/officeart/2005/8/layout/hProcess11"/>
    <dgm:cxn modelId="{62B074BA-AA32-4FBC-9CC3-0F9806E9CF4B}" type="presParOf" srcId="{221F1F7B-8823-4906-A355-198E0C756832}" destId="{76C8794E-67EF-419C-B1D2-3CE1833AC96C}" srcOrd="2" destOrd="0" presId="urn:microsoft.com/office/officeart/2005/8/layout/hProcess11"/>
    <dgm:cxn modelId="{C8638489-E3A1-4EFA-9557-39040C65539D}" type="presParOf" srcId="{3F27368B-D759-4043-82D7-40FD664905A6}" destId="{091A7EE8-A753-42F5-B3B0-9288C237A0BD}" srcOrd="1" destOrd="0" presId="urn:microsoft.com/office/officeart/2005/8/layout/hProcess11"/>
    <dgm:cxn modelId="{5D7F5B8E-EFB4-47C3-9DA8-4DE2A089DD3C}" type="presParOf" srcId="{3F27368B-D759-4043-82D7-40FD664905A6}" destId="{578ADBE2-D181-4E8B-AD64-503FF91B72D6}" srcOrd="2" destOrd="0" presId="urn:microsoft.com/office/officeart/2005/8/layout/hProcess11"/>
    <dgm:cxn modelId="{383E2214-642F-4D24-8476-FECC6ABA0540}" type="presParOf" srcId="{578ADBE2-D181-4E8B-AD64-503FF91B72D6}" destId="{A6D0BA9D-DDBB-4F9F-AF8E-A502DF7078DF}" srcOrd="0" destOrd="0" presId="urn:microsoft.com/office/officeart/2005/8/layout/hProcess11"/>
    <dgm:cxn modelId="{C7C7AEC6-3F01-44AA-B7E1-8D5E023F2A98}" type="presParOf" srcId="{578ADBE2-D181-4E8B-AD64-503FF91B72D6}" destId="{B7E6AF68-FF8F-4CA0-B883-FC68D823EC46}" srcOrd="1" destOrd="0" presId="urn:microsoft.com/office/officeart/2005/8/layout/hProcess11"/>
    <dgm:cxn modelId="{5A524E1E-763A-46A5-9F73-6A9A0F920E03}" type="presParOf" srcId="{578ADBE2-D181-4E8B-AD64-503FF91B72D6}" destId="{795EB31E-4F23-4CDB-BFA0-E9FECB994601}" srcOrd="2" destOrd="0" presId="urn:microsoft.com/office/officeart/2005/8/layout/hProcess11"/>
    <dgm:cxn modelId="{38EC3B45-6D69-4DDA-A180-546DE1776471}" type="presParOf" srcId="{3F27368B-D759-4043-82D7-40FD664905A6}" destId="{506FD5AB-0AC5-4DB4-A36F-EC38635ADC33}" srcOrd="3" destOrd="0" presId="urn:microsoft.com/office/officeart/2005/8/layout/hProcess11"/>
    <dgm:cxn modelId="{70551A4C-F99B-42CC-B5FF-EE5BF7F126F2}" type="presParOf" srcId="{3F27368B-D759-4043-82D7-40FD664905A6}" destId="{49FFF8CD-9DD5-4104-84D2-84DFAB0CC1C2}" srcOrd="4" destOrd="0" presId="urn:microsoft.com/office/officeart/2005/8/layout/hProcess11"/>
    <dgm:cxn modelId="{AD19C115-476F-46B4-8E53-D5780DB1CBB2}" type="presParOf" srcId="{49FFF8CD-9DD5-4104-84D2-84DFAB0CC1C2}" destId="{285DD601-AA68-4250-8E46-31C9AE1CC9C2}" srcOrd="0" destOrd="0" presId="urn:microsoft.com/office/officeart/2005/8/layout/hProcess11"/>
    <dgm:cxn modelId="{8E41F232-2CD3-48D8-AF05-A4F82C2CEA9B}" type="presParOf" srcId="{49FFF8CD-9DD5-4104-84D2-84DFAB0CC1C2}" destId="{7AC63AF5-4C18-41DE-A430-1A0EF7E4F544}" srcOrd="1" destOrd="0" presId="urn:microsoft.com/office/officeart/2005/8/layout/hProcess11"/>
    <dgm:cxn modelId="{46BC7B91-9FF7-4088-ADA8-65F409BF22D1}" type="presParOf" srcId="{49FFF8CD-9DD5-4104-84D2-84DFAB0CC1C2}" destId="{2416BBFB-54C9-471B-B45E-0F7228B5811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A6A17-51EB-49F3-917C-2D9CAA4F2B76}" type="doc">
      <dgm:prSet loTypeId="urn:microsoft.com/office/officeart/2005/8/layout/chevron1" loCatId="process" qsTypeId="urn:microsoft.com/office/officeart/2005/8/quickstyle/simple1" qsCatId="simple" csTypeId="urn:microsoft.com/office/officeart/2005/8/colors/colorful4" csCatId="colorful" phldr="1"/>
      <dgm:spPr/>
    </dgm:pt>
    <dgm:pt modelId="{C178ABE0-F828-40D3-A288-85870C482072}">
      <dgm:prSet phldrT="[Texto]" custT="1"/>
      <dgm:spPr/>
      <dgm:t>
        <a:bodyPr/>
        <a:lstStyle/>
        <a:p>
          <a:r>
            <a:rPr lang="es-MX" sz="1600" b="1" i="1" dirty="0" smtClean="0">
              <a:latin typeface="Arial" pitchFamily="34" charset="0"/>
              <a:cs typeface="Arial" pitchFamily="34" charset="0"/>
            </a:rPr>
            <a:t>Heterocromatina:</a:t>
          </a:r>
          <a:r>
            <a:rPr lang="es-MX" sz="1600" dirty="0" smtClean="0">
              <a:latin typeface="Arial" pitchFamily="34" charset="0"/>
              <a:cs typeface="Arial" pitchFamily="34" charset="0"/>
            </a:rPr>
            <a:t> Cromatina compacta.</a:t>
          </a:r>
          <a:endParaRPr lang="es-MX" sz="1600" dirty="0">
            <a:latin typeface="Arial" pitchFamily="34" charset="0"/>
            <a:cs typeface="Arial" pitchFamily="34" charset="0"/>
          </a:endParaRPr>
        </a:p>
      </dgm:t>
    </dgm:pt>
    <dgm:pt modelId="{3345BE49-9BB1-479F-BCEE-0A8458D78FFC}" type="parTrans" cxnId="{8C03C688-5E15-4731-A78B-A09A2604F8D4}">
      <dgm:prSet/>
      <dgm:spPr/>
      <dgm:t>
        <a:bodyPr/>
        <a:lstStyle/>
        <a:p>
          <a:endParaRPr lang="es-MX"/>
        </a:p>
      </dgm:t>
    </dgm:pt>
    <dgm:pt modelId="{C9E48671-02CD-4C2A-BC5D-1984FB4FEEEF}" type="sibTrans" cxnId="{8C03C688-5E15-4731-A78B-A09A2604F8D4}">
      <dgm:prSet/>
      <dgm:spPr/>
      <dgm:t>
        <a:bodyPr/>
        <a:lstStyle/>
        <a:p>
          <a:endParaRPr lang="es-MX"/>
        </a:p>
      </dgm:t>
    </dgm:pt>
    <dgm:pt modelId="{B3C66E30-910F-4CFF-AAE3-C4BCA3C1177D}">
      <dgm:prSet phldrT="[Texto]" custT="1"/>
      <dgm:spPr/>
      <dgm:t>
        <a:bodyPr/>
        <a:lstStyle/>
        <a:p>
          <a:r>
            <a:rPr lang="es-MX" sz="1800" dirty="0" smtClean="0"/>
            <a:t>la cromatina compacta que se agrupa en forma cromosómica</a:t>
          </a:r>
          <a:endParaRPr lang="es-MX" sz="1800" dirty="0"/>
        </a:p>
      </dgm:t>
    </dgm:pt>
    <dgm:pt modelId="{943E9FBB-2E9A-4C2E-8979-6BD4375E2663}" type="parTrans" cxnId="{3C302D10-C262-43CE-9351-F10FD2DD0214}">
      <dgm:prSet/>
      <dgm:spPr/>
      <dgm:t>
        <a:bodyPr/>
        <a:lstStyle/>
        <a:p>
          <a:endParaRPr lang="es-MX"/>
        </a:p>
      </dgm:t>
    </dgm:pt>
    <dgm:pt modelId="{DD364EB2-D385-41DF-90EE-EAFEC1A9D593}" type="sibTrans" cxnId="{3C302D10-C262-43CE-9351-F10FD2DD0214}">
      <dgm:prSet/>
      <dgm:spPr/>
      <dgm:t>
        <a:bodyPr/>
        <a:lstStyle/>
        <a:p>
          <a:endParaRPr lang="es-MX"/>
        </a:p>
      </dgm:t>
    </dgm:pt>
    <dgm:pt modelId="{04C3CA1B-F5C4-4C57-9B96-2FD1704B12DC}">
      <dgm:prSet custT="1"/>
      <dgm:spPr/>
      <dgm:t>
        <a:bodyPr/>
        <a:lstStyle/>
        <a:p>
          <a:r>
            <a:rPr lang="es-MX" sz="1800" dirty="0" smtClean="0"/>
            <a:t>se ubica en la periferia del núcleo</a:t>
          </a:r>
        </a:p>
      </dgm:t>
    </dgm:pt>
    <dgm:pt modelId="{C7B98EA8-FAD7-4C17-A5AC-A0A1358223E5}" type="parTrans" cxnId="{3D6456F6-9FA9-4C29-8A49-A84FD0E3A714}">
      <dgm:prSet/>
      <dgm:spPr/>
      <dgm:t>
        <a:bodyPr/>
        <a:lstStyle/>
        <a:p>
          <a:endParaRPr lang="es-MX"/>
        </a:p>
      </dgm:t>
    </dgm:pt>
    <dgm:pt modelId="{DF48058E-A08E-485C-83A7-03ECCCAF4648}" type="sibTrans" cxnId="{3D6456F6-9FA9-4C29-8A49-A84FD0E3A714}">
      <dgm:prSet/>
      <dgm:spPr/>
      <dgm:t>
        <a:bodyPr/>
        <a:lstStyle/>
        <a:p>
          <a:endParaRPr lang="es-MX"/>
        </a:p>
      </dgm:t>
    </dgm:pt>
    <dgm:pt modelId="{0647AFF2-0060-423D-8B86-5E087E67C2CF}" type="pres">
      <dgm:prSet presAssocID="{3C6A6A17-51EB-49F3-917C-2D9CAA4F2B76}" presName="Name0" presStyleCnt="0">
        <dgm:presLayoutVars>
          <dgm:dir/>
          <dgm:animLvl val="lvl"/>
          <dgm:resizeHandles val="exact"/>
        </dgm:presLayoutVars>
      </dgm:prSet>
      <dgm:spPr/>
    </dgm:pt>
    <dgm:pt modelId="{CB7142E7-CE81-45A7-BB55-947A4D9B592E}" type="pres">
      <dgm:prSet presAssocID="{C178ABE0-F828-40D3-A288-85870C482072}" presName="parTxOnly" presStyleLbl="node1" presStyleIdx="0" presStyleCnt="3">
        <dgm:presLayoutVars>
          <dgm:chMax val="0"/>
          <dgm:chPref val="0"/>
          <dgm:bulletEnabled val="1"/>
        </dgm:presLayoutVars>
      </dgm:prSet>
      <dgm:spPr/>
      <dgm:t>
        <a:bodyPr/>
        <a:lstStyle/>
        <a:p>
          <a:endParaRPr lang="es-MX"/>
        </a:p>
      </dgm:t>
    </dgm:pt>
    <dgm:pt modelId="{2E1C2344-A9A6-4CB6-9B94-0DE63FFB4507}" type="pres">
      <dgm:prSet presAssocID="{C9E48671-02CD-4C2A-BC5D-1984FB4FEEEF}" presName="parTxOnlySpace" presStyleCnt="0"/>
      <dgm:spPr/>
    </dgm:pt>
    <dgm:pt modelId="{4006EFFE-3D0C-4B3B-BCB6-A269400CC136}" type="pres">
      <dgm:prSet presAssocID="{B3C66E30-910F-4CFF-AAE3-C4BCA3C1177D}" presName="parTxOnly" presStyleLbl="node1" presStyleIdx="1" presStyleCnt="3">
        <dgm:presLayoutVars>
          <dgm:chMax val="0"/>
          <dgm:chPref val="0"/>
          <dgm:bulletEnabled val="1"/>
        </dgm:presLayoutVars>
      </dgm:prSet>
      <dgm:spPr/>
      <dgm:t>
        <a:bodyPr/>
        <a:lstStyle/>
        <a:p>
          <a:endParaRPr lang="es-MX"/>
        </a:p>
      </dgm:t>
    </dgm:pt>
    <dgm:pt modelId="{8F056427-4C83-4B54-95EA-06FCF2F98CAA}" type="pres">
      <dgm:prSet presAssocID="{DD364EB2-D385-41DF-90EE-EAFEC1A9D593}" presName="parTxOnlySpace" presStyleCnt="0"/>
      <dgm:spPr/>
    </dgm:pt>
    <dgm:pt modelId="{96824E24-B613-49E8-A3DB-CE5D0140395D}" type="pres">
      <dgm:prSet presAssocID="{04C3CA1B-F5C4-4C57-9B96-2FD1704B12DC}" presName="parTxOnly" presStyleLbl="node1" presStyleIdx="2" presStyleCnt="3">
        <dgm:presLayoutVars>
          <dgm:chMax val="0"/>
          <dgm:chPref val="0"/>
          <dgm:bulletEnabled val="1"/>
        </dgm:presLayoutVars>
      </dgm:prSet>
      <dgm:spPr/>
      <dgm:t>
        <a:bodyPr/>
        <a:lstStyle/>
        <a:p>
          <a:endParaRPr lang="es-MX"/>
        </a:p>
      </dgm:t>
    </dgm:pt>
  </dgm:ptLst>
  <dgm:cxnLst>
    <dgm:cxn modelId="{293C2E5C-64A8-42EE-BE14-4205ACE9804E}" type="presOf" srcId="{04C3CA1B-F5C4-4C57-9B96-2FD1704B12DC}" destId="{96824E24-B613-49E8-A3DB-CE5D0140395D}" srcOrd="0" destOrd="0" presId="urn:microsoft.com/office/officeart/2005/8/layout/chevron1"/>
    <dgm:cxn modelId="{3C302D10-C262-43CE-9351-F10FD2DD0214}" srcId="{3C6A6A17-51EB-49F3-917C-2D9CAA4F2B76}" destId="{B3C66E30-910F-4CFF-AAE3-C4BCA3C1177D}" srcOrd="1" destOrd="0" parTransId="{943E9FBB-2E9A-4C2E-8979-6BD4375E2663}" sibTransId="{DD364EB2-D385-41DF-90EE-EAFEC1A9D593}"/>
    <dgm:cxn modelId="{E66E4DBA-362A-4A47-99D1-730FF1567F4C}" type="presOf" srcId="{C178ABE0-F828-40D3-A288-85870C482072}" destId="{CB7142E7-CE81-45A7-BB55-947A4D9B592E}" srcOrd="0" destOrd="0" presId="urn:microsoft.com/office/officeart/2005/8/layout/chevron1"/>
    <dgm:cxn modelId="{8C03C688-5E15-4731-A78B-A09A2604F8D4}" srcId="{3C6A6A17-51EB-49F3-917C-2D9CAA4F2B76}" destId="{C178ABE0-F828-40D3-A288-85870C482072}" srcOrd="0" destOrd="0" parTransId="{3345BE49-9BB1-479F-BCEE-0A8458D78FFC}" sibTransId="{C9E48671-02CD-4C2A-BC5D-1984FB4FEEEF}"/>
    <dgm:cxn modelId="{D5D4140F-DD44-49B9-B825-A6B74CBA59B1}" type="presOf" srcId="{B3C66E30-910F-4CFF-AAE3-C4BCA3C1177D}" destId="{4006EFFE-3D0C-4B3B-BCB6-A269400CC136}" srcOrd="0" destOrd="0" presId="urn:microsoft.com/office/officeart/2005/8/layout/chevron1"/>
    <dgm:cxn modelId="{42760F41-A8ED-4688-A063-3D09767DEBE9}" type="presOf" srcId="{3C6A6A17-51EB-49F3-917C-2D9CAA4F2B76}" destId="{0647AFF2-0060-423D-8B86-5E087E67C2CF}" srcOrd="0" destOrd="0" presId="urn:microsoft.com/office/officeart/2005/8/layout/chevron1"/>
    <dgm:cxn modelId="{3D6456F6-9FA9-4C29-8A49-A84FD0E3A714}" srcId="{3C6A6A17-51EB-49F3-917C-2D9CAA4F2B76}" destId="{04C3CA1B-F5C4-4C57-9B96-2FD1704B12DC}" srcOrd="2" destOrd="0" parTransId="{C7B98EA8-FAD7-4C17-A5AC-A0A1358223E5}" sibTransId="{DF48058E-A08E-485C-83A7-03ECCCAF4648}"/>
    <dgm:cxn modelId="{DFE53673-87FF-4331-BD29-C63C3070D127}" type="presParOf" srcId="{0647AFF2-0060-423D-8B86-5E087E67C2CF}" destId="{CB7142E7-CE81-45A7-BB55-947A4D9B592E}" srcOrd="0" destOrd="0" presId="urn:microsoft.com/office/officeart/2005/8/layout/chevron1"/>
    <dgm:cxn modelId="{FB2CB8E3-1763-45CF-BB9F-A397BCFEF63B}" type="presParOf" srcId="{0647AFF2-0060-423D-8B86-5E087E67C2CF}" destId="{2E1C2344-A9A6-4CB6-9B94-0DE63FFB4507}" srcOrd="1" destOrd="0" presId="urn:microsoft.com/office/officeart/2005/8/layout/chevron1"/>
    <dgm:cxn modelId="{4DE34050-F860-4F82-89A0-0E3313448C79}" type="presParOf" srcId="{0647AFF2-0060-423D-8B86-5E087E67C2CF}" destId="{4006EFFE-3D0C-4B3B-BCB6-A269400CC136}" srcOrd="2" destOrd="0" presId="urn:microsoft.com/office/officeart/2005/8/layout/chevron1"/>
    <dgm:cxn modelId="{2A8A8AF9-18C3-4A6A-B37F-FBD5841DEDFC}" type="presParOf" srcId="{0647AFF2-0060-423D-8B86-5E087E67C2CF}" destId="{8F056427-4C83-4B54-95EA-06FCF2F98CAA}" srcOrd="3" destOrd="0" presId="urn:microsoft.com/office/officeart/2005/8/layout/chevron1"/>
    <dgm:cxn modelId="{4DB37348-6F6E-4866-9E3E-C4103FA4A2B5}" type="presParOf" srcId="{0647AFF2-0060-423D-8B86-5E087E67C2CF}" destId="{96824E24-B613-49E8-A3DB-CE5D0140395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15B9C-BA67-4A60-8059-8099866B37B1}" type="doc">
      <dgm:prSet loTypeId="urn:microsoft.com/office/officeart/2005/8/layout/chevron1" loCatId="process" qsTypeId="urn:microsoft.com/office/officeart/2005/8/quickstyle/simple1" qsCatId="simple" csTypeId="urn:microsoft.com/office/officeart/2005/8/colors/colorful4" csCatId="colorful" phldr="1"/>
      <dgm:spPr/>
    </dgm:pt>
    <dgm:pt modelId="{A1EE016B-00CF-4B55-81B3-5B280EE8E9E9}">
      <dgm:prSet phldrT="[Texto]"/>
      <dgm:spPr/>
      <dgm:t>
        <a:bodyPr/>
        <a:lstStyle/>
        <a:p>
          <a:r>
            <a:rPr lang="es-MX" dirty="0" smtClean="0">
              <a:latin typeface="Arial" pitchFamily="34" charset="0"/>
              <a:cs typeface="Arial" pitchFamily="34" charset="0"/>
            </a:rPr>
            <a:t>se dispone en </a:t>
          </a:r>
          <a:r>
            <a:rPr lang="es-MX" dirty="0" err="1" smtClean="0">
              <a:latin typeface="Arial" pitchFamily="34" charset="0"/>
              <a:cs typeface="Arial" pitchFamily="34" charset="0"/>
            </a:rPr>
            <a:t>subcompartimentos</a:t>
          </a:r>
          <a:r>
            <a:rPr lang="es-MX" dirty="0" smtClean="0">
              <a:latin typeface="Arial" pitchFamily="34" charset="0"/>
              <a:cs typeface="Arial" pitchFamily="34" charset="0"/>
            </a:rPr>
            <a:t> funcionales. </a:t>
          </a:r>
          <a:endParaRPr lang="es-MX" dirty="0">
            <a:latin typeface="Arial" pitchFamily="34" charset="0"/>
            <a:cs typeface="Arial" pitchFamily="34" charset="0"/>
          </a:endParaRPr>
        </a:p>
      </dgm:t>
    </dgm:pt>
    <dgm:pt modelId="{A65EF8D9-0AA6-4896-AF1A-D220ED8E3570}" type="parTrans" cxnId="{EFF66BB8-6951-47E1-917E-C189892A57EF}">
      <dgm:prSet/>
      <dgm:spPr/>
      <dgm:t>
        <a:bodyPr/>
        <a:lstStyle/>
        <a:p>
          <a:endParaRPr lang="es-MX"/>
        </a:p>
      </dgm:t>
    </dgm:pt>
    <dgm:pt modelId="{93C6BDF8-3437-49E0-8572-8F8E02E92260}" type="sibTrans" cxnId="{EFF66BB8-6951-47E1-917E-C189892A57EF}">
      <dgm:prSet/>
      <dgm:spPr/>
      <dgm:t>
        <a:bodyPr/>
        <a:lstStyle/>
        <a:p>
          <a:endParaRPr lang="es-MX"/>
        </a:p>
      </dgm:t>
    </dgm:pt>
    <dgm:pt modelId="{66C1E79E-D359-49EA-885C-F62894E5A438}">
      <dgm:prSet phldrT="[Texto]" custT="1"/>
      <dgm:spPr/>
      <dgm:t>
        <a:bodyPr/>
        <a:lstStyle/>
        <a:p>
          <a:r>
            <a:rPr lang="es-MX" sz="1600" b="1" dirty="0" err="1" smtClean="0">
              <a:latin typeface="Arial" pitchFamily="34" charset="0"/>
              <a:cs typeface="Arial" pitchFamily="34" charset="0"/>
            </a:rPr>
            <a:t>Eucromatina</a:t>
          </a:r>
          <a:r>
            <a:rPr lang="es-MX" sz="1600" b="1" dirty="0" smtClean="0">
              <a:latin typeface="Arial" pitchFamily="34" charset="0"/>
              <a:cs typeface="Arial" pitchFamily="34" charset="0"/>
            </a:rPr>
            <a:t>:</a:t>
          </a:r>
          <a:r>
            <a:rPr lang="es-MX" sz="1600" dirty="0" smtClean="0">
              <a:latin typeface="Arial" pitchFamily="34" charset="0"/>
              <a:cs typeface="Arial" pitchFamily="34" charset="0"/>
            </a:rPr>
            <a:t> </a:t>
          </a:r>
        </a:p>
        <a:p>
          <a:r>
            <a:rPr lang="es-MX" sz="1600" dirty="0" smtClean="0">
              <a:latin typeface="Arial" pitchFamily="34" charset="0"/>
              <a:cs typeface="Arial" pitchFamily="34" charset="0"/>
            </a:rPr>
            <a:t>Cromatina laxa</a:t>
          </a:r>
          <a:endParaRPr lang="es-MX" sz="1600" dirty="0">
            <a:latin typeface="Arial" pitchFamily="34" charset="0"/>
            <a:cs typeface="Arial" pitchFamily="34" charset="0"/>
          </a:endParaRPr>
        </a:p>
      </dgm:t>
    </dgm:pt>
    <dgm:pt modelId="{48CE1A37-9105-4C50-B690-092FAFB77384}" type="parTrans" cxnId="{CC53DA2E-D835-4CC9-8830-C6AF7936FF33}">
      <dgm:prSet/>
      <dgm:spPr/>
      <dgm:t>
        <a:bodyPr/>
        <a:lstStyle/>
        <a:p>
          <a:endParaRPr lang="es-MX"/>
        </a:p>
      </dgm:t>
    </dgm:pt>
    <dgm:pt modelId="{AA862493-CF10-4B5B-AC2B-5865ACD05E50}" type="sibTrans" cxnId="{CC53DA2E-D835-4CC9-8830-C6AF7936FF33}">
      <dgm:prSet/>
      <dgm:spPr/>
      <dgm:t>
        <a:bodyPr/>
        <a:lstStyle/>
        <a:p>
          <a:endParaRPr lang="es-MX"/>
        </a:p>
      </dgm:t>
    </dgm:pt>
    <dgm:pt modelId="{219B7705-8A24-4FD0-8C28-968353C04CB3}">
      <dgm:prSet/>
      <dgm:spPr/>
      <dgm:t>
        <a:bodyPr/>
        <a:lstStyle/>
        <a:p>
          <a:r>
            <a:rPr lang="es-MX" dirty="0" smtClean="0">
              <a:latin typeface="Arial" pitchFamily="34" charset="0"/>
              <a:cs typeface="Arial" pitchFamily="34" charset="0"/>
            </a:rPr>
            <a:t>se ubica en forma más central, se </a:t>
          </a:r>
          <a:r>
            <a:rPr lang="es-MX" dirty="0" err="1" smtClean="0">
              <a:latin typeface="Arial" pitchFamily="34" charset="0"/>
              <a:cs typeface="Arial" pitchFamily="34" charset="0"/>
            </a:rPr>
            <a:t>encuentrala</a:t>
          </a:r>
          <a:r>
            <a:rPr lang="es-MX" dirty="0" smtClean="0">
              <a:latin typeface="Arial" pitchFamily="34" charset="0"/>
              <a:cs typeface="Arial" pitchFamily="34" charset="0"/>
            </a:rPr>
            <a:t> actividad </a:t>
          </a:r>
          <a:r>
            <a:rPr lang="es-MX" dirty="0" err="1" smtClean="0">
              <a:latin typeface="Arial" pitchFamily="34" charset="0"/>
              <a:cs typeface="Arial" pitchFamily="34" charset="0"/>
            </a:rPr>
            <a:t>Transcripcional</a:t>
          </a:r>
          <a:r>
            <a:rPr lang="es-MX" dirty="0" smtClean="0">
              <a:latin typeface="Arial" pitchFamily="34" charset="0"/>
              <a:cs typeface="Arial" pitchFamily="34" charset="0"/>
            </a:rPr>
            <a:t> del ADN </a:t>
          </a:r>
          <a:endParaRPr lang="es-MX" dirty="0">
            <a:latin typeface="Arial" pitchFamily="34" charset="0"/>
            <a:cs typeface="Arial" pitchFamily="34" charset="0"/>
          </a:endParaRPr>
        </a:p>
      </dgm:t>
    </dgm:pt>
    <dgm:pt modelId="{94C1E382-E8D7-4DF9-A2A3-8C6B6CB800D2}" type="parTrans" cxnId="{34B25402-6DA1-4FD3-BA65-2F46147E13E1}">
      <dgm:prSet/>
      <dgm:spPr/>
      <dgm:t>
        <a:bodyPr/>
        <a:lstStyle/>
        <a:p>
          <a:endParaRPr lang="es-MX"/>
        </a:p>
      </dgm:t>
    </dgm:pt>
    <dgm:pt modelId="{FE5267AC-47D6-4AA9-B092-E755B6CEAC54}" type="sibTrans" cxnId="{34B25402-6DA1-4FD3-BA65-2F46147E13E1}">
      <dgm:prSet/>
      <dgm:spPr/>
      <dgm:t>
        <a:bodyPr/>
        <a:lstStyle/>
        <a:p>
          <a:endParaRPr lang="es-MX"/>
        </a:p>
      </dgm:t>
    </dgm:pt>
    <dgm:pt modelId="{37C66228-F78D-4AB7-8BD8-E7B3F25F521B}" type="pres">
      <dgm:prSet presAssocID="{1A415B9C-BA67-4A60-8059-8099866B37B1}" presName="Name0" presStyleCnt="0">
        <dgm:presLayoutVars>
          <dgm:dir/>
          <dgm:animLvl val="lvl"/>
          <dgm:resizeHandles val="exact"/>
        </dgm:presLayoutVars>
      </dgm:prSet>
      <dgm:spPr/>
    </dgm:pt>
    <dgm:pt modelId="{35ECC02B-39AC-46CA-94E3-229AF327CEFD}" type="pres">
      <dgm:prSet presAssocID="{219B7705-8A24-4FD0-8C28-968353C04CB3}" presName="parTxOnly" presStyleLbl="node1" presStyleIdx="0" presStyleCnt="3" custFlipHor="1">
        <dgm:presLayoutVars>
          <dgm:chMax val="0"/>
          <dgm:chPref val="0"/>
          <dgm:bulletEnabled val="1"/>
        </dgm:presLayoutVars>
      </dgm:prSet>
      <dgm:spPr/>
      <dgm:t>
        <a:bodyPr/>
        <a:lstStyle/>
        <a:p>
          <a:endParaRPr lang="es-MX"/>
        </a:p>
      </dgm:t>
    </dgm:pt>
    <dgm:pt modelId="{9C588CC7-E083-4033-9498-F6D7490D6607}" type="pres">
      <dgm:prSet presAssocID="{FE5267AC-47D6-4AA9-B092-E755B6CEAC54}" presName="parTxOnlySpace" presStyleCnt="0"/>
      <dgm:spPr/>
    </dgm:pt>
    <dgm:pt modelId="{CD200034-F2B7-4912-808B-5A0EF70917BD}" type="pres">
      <dgm:prSet presAssocID="{A1EE016B-00CF-4B55-81B3-5B280EE8E9E9}" presName="parTxOnly" presStyleLbl="node1" presStyleIdx="1" presStyleCnt="3" custFlipHor="1">
        <dgm:presLayoutVars>
          <dgm:chMax val="0"/>
          <dgm:chPref val="0"/>
          <dgm:bulletEnabled val="1"/>
        </dgm:presLayoutVars>
      </dgm:prSet>
      <dgm:spPr/>
      <dgm:t>
        <a:bodyPr/>
        <a:lstStyle/>
        <a:p>
          <a:endParaRPr lang="es-MX"/>
        </a:p>
      </dgm:t>
    </dgm:pt>
    <dgm:pt modelId="{1FECFA2C-63CC-49F2-ACC0-F04C718EE98A}" type="pres">
      <dgm:prSet presAssocID="{93C6BDF8-3437-49E0-8572-8F8E02E92260}" presName="parTxOnlySpace" presStyleCnt="0"/>
      <dgm:spPr/>
    </dgm:pt>
    <dgm:pt modelId="{F6BF3D9C-74DA-453C-8BB7-984D390F64C3}" type="pres">
      <dgm:prSet presAssocID="{66C1E79E-D359-49EA-885C-F62894E5A438}" presName="parTxOnly" presStyleLbl="node1" presStyleIdx="2" presStyleCnt="3" custFlipHor="1">
        <dgm:presLayoutVars>
          <dgm:chMax val="0"/>
          <dgm:chPref val="0"/>
          <dgm:bulletEnabled val="1"/>
        </dgm:presLayoutVars>
      </dgm:prSet>
      <dgm:spPr/>
      <dgm:t>
        <a:bodyPr/>
        <a:lstStyle/>
        <a:p>
          <a:endParaRPr lang="es-MX"/>
        </a:p>
      </dgm:t>
    </dgm:pt>
  </dgm:ptLst>
  <dgm:cxnLst>
    <dgm:cxn modelId="{1EE12707-BE75-4E7A-BFC0-931F00350401}" type="presOf" srcId="{66C1E79E-D359-49EA-885C-F62894E5A438}" destId="{F6BF3D9C-74DA-453C-8BB7-984D390F64C3}" srcOrd="0" destOrd="0" presId="urn:microsoft.com/office/officeart/2005/8/layout/chevron1"/>
    <dgm:cxn modelId="{EEF7A35D-BB1D-443C-96C3-1738F776D230}" type="presOf" srcId="{1A415B9C-BA67-4A60-8059-8099866B37B1}" destId="{37C66228-F78D-4AB7-8BD8-E7B3F25F521B}" srcOrd="0" destOrd="0" presId="urn:microsoft.com/office/officeart/2005/8/layout/chevron1"/>
    <dgm:cxn modelId="{37A23720-1812-49F4-8D8D-8525C74B1A88}" type="presOf" srcId="{219B7705-8A24-4FD0-8C28-968353C04CB3}" destId="{35ECC02B-39AC-46CA-94E3-229AF327CEFD}" srcOrd="0" destOrd="0" presId="urn:microsoft.com/office/officeart/2005/8/layout/chevron1"/>
    <dgm:cxn modelId="{CC53DA2E-D835-4CC9-8830-C6AF7936FF33}" srcId="{1A415B9C-BA67-4A60-8059-8099866B37B1}" destId="{66C1E79E-D359-49EA-885C-F62894E5A438}" srcOrd="2" destOrd="0" parTransId="{48CE1A37-9105-4C50-B690-092FAFB77384}" sibTransId="{AA862493-CF10-4B5B-AC2B-5865ACD05E50}"/>
    <dgm:cxn modelId="{EFF66BB8-6951-47E1-917E-C189892A57EF}" srcId="{1A415B9C-BA67-4A60-8059-8099866B37B1}" destId="{A1EE016B-00CF-4B55-81B3-5B280EE8E9E9}" srcOrd="1" destOrd="0" parTransId="{A65EF8D9-0AA6-4896-AF1A-D220ED8E3570}" sibTransId="{93C6BDF8-3437-49E0-8572-8F8E02E92260}"/>
    <dgm:cxn modelId="{AFB86229-BDA5-4C72-8021-A3B03B9F2772}" type="presOf" srcId="{A1EE016B-00CF-4B55-81B3-5B280EE8E9E9}" destId="{CD200034-F2B7-4912-808B-5A0EF70917BD}" srcOrd="0" destOrd="0" presId="urn:microsoft.com/office/officeart/2005/8/layout/chevron1"/>
    <dgm:cxn modelId="{34B25402-6DA1-4FD3-BA65-2F46147E13E1}" srcId="{1A415B9C-BA67-4A60-8059-8099866B37B1}" destId="{219B7705-8A24-4FD0-8C28-968353C04CB3}" srcOrd="0" destOrd="0" parTransId="{94C1E382-E8D7-4DF9-A2A3-8C6B6CB800D2}" sibTransId="{FE5267AC-47D6-4AA9-B092-E755B6CEAC54}"/>
    <dgm:cxn modelId="{BBB2E903-2F31-4CA0-8797-D7BB4CE6616A}" type="presParOf" srcId="{37C66228-F78D-4AB7-8BD8-E7B3F25F521B}" destId="{35ECC02B-39AC-46CA-94E3-229AF327CEFD}" srcOrd="0" destOrd="0" presId="urn:microsoft.com/office/officeart/2005/8/layout/chevron1"/>
    <dgm:cxn modelId="{8A45A674-8936-4C87-99DF-443EC36968AB}" type="presParOf" srcId="{37C66228-F78D-4AB7-8BD8-E7B3F25F521B}" destId="{9C588CC7-E083-4033-9498-F6D7490D6607}" srcOrd="1" destOrd="0" presId="urn:microsoft.com/office/officeart/2005/8/layout/chevron1"/>
    <dgm:cxn modelId="{FF392446-9520-4244-9359-DBF1D1A73B95}" type="presParOf" srcId="{37C66228-F78D-4AB7-8BD8-E7B3F25F521B}" destId="{CD200034-F2B7-4912-808B-5A0EF70917BD}" srcOrd="2" destOrd="0" presId="urn:microsoft.com/office/officeart/2005/8/layout/chevron1"/>
    <dgm:cxn modelId="{29AA17CE-835C-4833-B5D2-69DE39B5DA89}" type="presParOf" srcId="{37C66228-F78D-4AB7-8BD8-E7B3F25F521B}" destId="{1FECFA2C-63CC-49F2-ACC0-F04C718EE98A}" srcOrd="3" destOrd="0" presId="urn:microsoft.com/office/officeart/2005/8/layout/chevron1"/>
    <dgm:cxn modelId="{4A3D2AFB-D070-4812-82D7-8180BAE12C68}" type="presParOf" srcId="{37C66228-F78D-4AB7-8BD8-E7B3F25F521B}" destId="{F6BF3D9C-74DA-453C-8BB7-984D390F64C3}"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D4FE-EE3E-40EA-9E71-DBAE027CFF32}">
      <dsp:nvSpPr>
        <dsp:cNvPr id="0" name=""/>
        <dsp:cNvSpPr/>
      </dsp:nvSpPr>
      <dsp:spPr>
        <a:xfrm>
          <a:off x="0" y="914400"/>
          <a:ext cx="8996304" cy="121920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40B3C-A7AC-4316-85AD-A6E3A96707B5}">
      <dsp:nvSpPr>
        <dsp:cNvPr id="0" name=""/>
        <dsp:cNvSpPr/>
      </dsp:nvSpPr>
      <dsp:spPr>
        <a:xfrm>
          <a:off x="3102" y="0"/>
          <a:ext cx="219812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s-MX" sz="1700" kern="1200" dirty="0" smtClean="0"/>
            <a:t>microscopia óptica o electrónica </a:t>
          </a:r>
          <a:endParaRPr lang="es-MX" sz="1700" kern="1200" dirty="0"/>
        </a:p>
      </dsp:txBody>
      <dsp:txXfrm>
        <a:off x="3102" y="0"/>
        <a:ext cx="2198120" cy="1219200"/>
      </dsp:txXfrm>
    </dsp:sp>
    <dsp:sp modelId="{A68DB208-9995-4D3F-8195-D8A8157EFAB3}">
      <dsp:nvSpPr>
        <dsp:cNvPr id="0" name=""/>
        <dsp:cNvSpPr/>
      </dsp:nvSpPr>
      <dsp:spPr>
        <a:xfrm>
          <a:off x="949763" y="1371600"/>
          <a:ext cx="304800" cy="30480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0BA9D-DDBB-4F9F-AF8E-A502DF7078DF}">
      <dsp:nvSpPr>
        <dsp:cNvPr id="0" name=""/>
        <dsp:cNvSpPr/>
      </dsp:nvSpPr>
      <dsp:spPr>
        <a:xfrm>
          <a:off x="2311129" y="1828800"/>
          <a:ext cx="219812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MX" sz="1700" kern="1200" dirty="0" smtClean="0"/>
            <a:t>permite el reconocimiento de tipos celulares</a:t>
          </a:r>
          <a:endParaRPr lang="es-MX" sz="1700" kern="1200" dirty="0"/>
        </a:p>
      </dsp:txBody>
      <dsp:txXfrm>
        <a:off x="2311129" y="1828800"/>
        <a:ext cx="2198120" cy="1219200"/>
      </dsp:txXfrm>
    </dsp:sp>
    <dsp:sp modelId="{B7E6AF68-FF8F-4CA0-B883-FC68D823EC46}">
      <dsp:nvSpPr>
        <dsp:cNvPr id="0" name=""/>
        <dsp:cNvSpPr/>
      </dsp:nvSpPr>
      <dsp:spPr>
        <a:xfrm>
          <a:off x="3257789" y="1371600"/>
          <a:ext cx="304800" cy="304800"/>
        </a:xfrm>
        <a:prstGeom prst="ellipse">
          <a:avLst/>
        </a:prstGeom>
        <a:solidFill>
          <a:schemeClr val="accent5">
            <a:hueOff val="1972116"/>
            <a:satOff val="-34828"/>
            <a:lumOff val="168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DD601-AA68-4250-8E46-31C9AE1CC9C2}">
      <dsp:nvSpPr>
        <dsp:cNvPr id="0" name=""/>
        <dsp:cNvSpPr/>
      </dsp:nvSpPr>
      <dsp:spPr>
        <a:xfrm>
          <a:off x="4619156" y="0"/>
          <a:ext cx="34744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s-MX" sz="1700" kern="1200" dirty="0" smtClean="0"/>
            <a:t>indica que la </a:t>
          </a:r>
          <a:r>
            <a:rPr lang="es-MX" sz="1700" kern="1200" dirty="0" err="1" smtClean="0"/>
            <a:t>arquintectura</a:t>
          </a:r>
          <a:r>
            <a:rPr lang="es-MX" sz="1700" kern="1200" dirty="0" smtClean="0"/>
            <a:t> nuclear, en especial la disposición de la cromatina compacta</a:t>
          </a:r>
          <a:endParaRPr lang="es-MX" sz="1700" kern="1200" dirty="0"/>
        </a:p>
      </dsp:txBody>
      <dsp:txXfrm>
        <a:off x="4619156" y="0"/>
        <a:ext cx="3474415" cy="1219200"/>
      </dsp:txXfrm>
    </dsp:sp>
    <dsp:sp modelId="{7AC63AF5-4C18-41DE-A430-1A0EF7E4F544}">
      <dsp:nvSpPr>
        <dsp:cNvPr id="0" name=""/>
        <dsp:cNvSpPr/>
      </dsp:nvSpPr>
      <dsp:spPr>
        <a:xfrm>
          <a:off x="6203963" y="1371600"/>
          <a:ext cx="304800" cy="304800"/>
        </a:xfrm>
        <a:prstGeom prst="ellipse">
          <a:avLst/>
        </a:prstGeom>
        <a:solidFill>
          <a:schemeClr val="accent5">
            <a:hueOff val="3944232"/>
            <a:satOff val="-69656"/>
            <a:lumOff val="337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142E7-CE81-45A7-BB55-947A4D9B592E}">
      <dsp:nvSpPr>
        <dsp:cNvPr id="0" name=""/>
        <dsp:cNvSpPr/>
      </dsp:nvSpPr>
      <dsp:spPr>
        <a:xfrm>
          <a:off x="2615" y="1755586"/>
          <a:ext cx="3187057" cy="1274822"/>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i="1" kern="1200" dirty="0" smtClean="0">
              <a:latin typeface="Arial" pitchFamily="34" charset="0"/>
              <a:cs typeface="Arial" pitchFamily="34" charset="0"/>
            </a:rPr>
            <a:t>Heterocromatina:</a:t>
          </a:r>
          <a:r>
            <a:rPr lang="es-MX" sz="1600" kern="1200" dirty="0" smtClean="0">
              <a:latin typeface="Arial" pitchFamily="34" charset="0"/>
              <a:cs typeface="Arial" pitchFamily="34" charset="0"/>
            </a:rPr>
            <a:t> Cromatina compacta.</a:t>
          </a:r>
          <a:endParaRPr lang="es-MX" sz="1600" kern="1200" dirty="0">
            <a:latin typeface="Arial" pitchFamily="34" charset="0"/>
            <a:cs typeface="Arial" pitchFamily="34" charset="0"/>
          </a:endParaRPr>
        </a:p>
      </dsp:txBody>
      <dsp:txXfrm>
        <a:off x="640026" y="1755586"/>
        <a:ext cx="1912235" cy="1274822"/>
      </dsp:txXfrm>
    </dsp:sp>
    <dsp:sp modelId="{4006EFFE-3D0C-4B3B-BCB6-A269400CC136}">
      <dsp:nvSpPr>
        <dsp:cNvPr id="0" name=""/>
        <dsp:cNvSpPr/>
      </dsp:nvSpPr>
      <dsp:spPr>
        <a:xfrm>
          <a:off x="2870967" y="1755586"/>
          <a:ext cx="3187057" cy="1274822"/>
        </a:xfrm>
        <a:prstGeom prst="chevron">
          <a:avLst/>
        </a:prstGeom>
        <a:solidFill>
          <a:schemeClr val="accent4">
            <a:hueOff val="-962355"/>
            <a:satOff val="38823"/>
            <a:lumOff val="-81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t>la cromatina compacta que se agrupa en forma cromosómica</a:t>
          </a:r>
          <a:endParaRPr lang="es-MX" sz="1800" kern="1200" dirty="0"/>
        </a:p>
      </dsp:txBody>
      <dsp:txXfrm>
        <a:off x="3508378" y="1755586"/>
        <a:ext cx="1912235" cy="1274822"/>
      </dsp:txXfrm>
    </dsp:sp>
    <dsp:sp modelId="{96824E24-B613-49E8-A3DB-CE5D0140395D}">
      <dsp:nvSpPr>
        <dsp:cNvPr id="0" name=""/>
        <dsp:cNvSpPr/>
      </dsp:nvSpPr>
      <dsp:spPr>
        <a:xfrm>
          <a:off x="5739318" y="1755586"/>
          <a:ext cx="3187057" cy="1274822"/>
        </a:xfrm>
        <a:prstGeom prst="chevron">
          <a:avLst/>
        </a:prstGeom>
        <a:solidFill>
          <a:schemeClr val="accent4">
            <a:hueOff val="-1924709"/>
            <a:satOff val="77646"/>
            <a:lumOff val="-162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t>se ubica en la periferia del núcleo</a:t>
          </a:r>
        </a:p>
      </dsp:txBody>
      <dsp:txXfrm>
        <a:off x="6376729" y="1755586"/>
        <a:ext cx="1912235" cy="1274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CC02B-39AC-46CA-94E3-229AF327CEFD}">
      <dsp:nvSpPr>
        <dsp:cNvPr id="0" name=""/>
        <dsp:cNvSpPr/>
      </dsp:nvSpPr>
      <dsp:spPr>
        <a:xfrm flipH="1">
          <a:off x="2668" y="969953"/>
          <a:ext cx="3251131" cy="1300452"/>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se ubica en forma más central, se </a:t>
          </a:r>
          <a:r>
            <a:rPr lang="es-MX" sz="1500" kern="1200" dirty="0" err="1" smtClean="0">
              <a:latin typeface="Arial" pitchFamily="34" charset="0"/>
              <a:cs typeface="Arial" pitchFamily="34" charset="0"/>
            </a:rPr>
            <a:t>encuentrala</a:t>
          </a:r>
          <a:r>
            <a:rPr lang="es-MX" sz="1500" kern="1200" dirty="0" smtClean="0">
              <a:latin typeface="Arial" pitchFamily="34" charset="0"/>
              <a:cs typeface="Arial" pitchFamily="34" charset="0"/>
            </a:rPr>
            <a:t> actividad </a:t>
          </a:r>
          <a:r>
            <a:rPr lang="es-MX" sz="1500" kern="1200" dirty="0" err="1" smtClean="0">
              <a:latin typeface="Arial" pitchFamily="34" charset="0"/>
              <a:cs typeface="Arial" pitchFamily="34" charset="0"/>
            </a:rPr>
            <a:t>Transcripcional</a:t>
          </a:r>
          <a:r>
            <a:rPr lang="es-MX" sz="1500" kern="1200" dirty="0" smtClean="0">
              <a:latin typeface="Arial" pitchFamily="34" charset="0"/>
              <a:cs typeface="Arial" pitchFamily="34" charset="0"/>
            </a:rPr>
            <a:t> del ADN </a:t>
          </a:r>
          <a:endParaRPr lang="es-MX" sz="1500" kern="1200" dirty="0">
            <a:latin typeface="Arial" pitchFamily="34" charset="0"/>
            <a:cs typeface="Arial" pitchFamily="34" charset="0"/>
          </a:endParaRPr>
        </a:p>
      </dsp:txBody>
      <dsp:txXfrm>
        <a:off x="652894" y="969953"/>
        <a:ext cx="1950679" cy="1300452"/>
      </dsp:txXfrm>
    </dsp:sp>
    <dsp:sp modelId="{CD200034-F2B7-4912-808B-5A0EF70917BD}">
      <dsp:nvSpPr>
        <dsp:cNvPr id="0" name=""/>
        <dsp:cNvSpPr/>
      </dsp:nvSpPr>
      <dsp:spPr>
        <a:xfrm flipH="1">
          <a:off x="2928686" y="969953"/>
          <a:ext cx="3251131" cy="1300452"/>
        </a:xfrm>
        <a:prstGeom prst="chevron">
          <a:avLst/>
        </a:prstGeom>
        <a:solidFill>
          <a:schemeClr val="accent4">
            <a:hueOff val="-962355"/>
            <a:satOff val="38823"/>
            <a:lumOff val="-81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se dispone en </a:t>
          </a:r>
          <a:r>
            <a:rPr lang="es-MX" sz="1500" kern="1200" dirty="0" err="1" smtClean="0">
              <a:latin typeface="Arial" pitchFamily="34" charset="0"/>
              <a:cs typeface="Arial" pitchFamily="34" charset="0"/>
            </a:rPr>
            <a:t>subcompartimentos</a:t>
          </a:r>
          <a:r>
            <a:rPr lang="es-MX" sz="1500" kern="1200" dirty="0" smtClean="0">
              <a:latin typeface="Arial" pitchFamily="34" charset="0"/>
              <a:cs typeface="Arial" pitchFamily="34" charset="0"/>
            </a:rPr>
            <a:t> funcionales. </a:t>
          </a:r>
          <a:endParaRPr lang="es-MX" sz="1500" kern="1200" dirty="0">
            <a:latin typeface="Arial" pitchFamily="34" charset="0"/>
            <a:cs typeface="Arial" pitchFamily="34" charset="0"/>
          </a:endParaRPr>
        </a:p>
      </dsp:txBody>
      <dsp:txXfrm>
        <a:off x="3578912" y="969953"/>
        <a:ext cx="1950679" cy="1300452"/>
      </dsp:txXfrm>
    </dsp:sp>
    <dsp:sp modelId="{F6BF3D9C-74DA-453C-8BB7-984D390F64C3}">
      <dsp:nvSpPr>
        <dsp:cNvPr id="0" name=""/>
        <dsp:cNvSpPr/>
      </dsp:nvSpPr>
      <dsp:spPr>
        <a:xfrm flipH="1">
          <a:off x="5854704" y="969953"/>
          <a:ext cx="3251131" cy="1300452"/>
        </a:xfrm>
        <a:prstGeom prst="chevron">
          <a:avLst/>
        </a:prstGeom>
        <a:solidFill>
          <a:schemeClr val="accent4">
            <a:hueOff val="-1924709"/>
            <a:satOff val="77646"/>
            <a:lumOff val="-162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kern="1200" dirty="0" err="1" smtClean="0">
              <a:latin typeface="Arial" pitchFamily="34" charset="0"/>
              <a:cs typeface="Arial" pitchFamily="34" charset="0"/>
            </a:rPr>
            <a:t>Eucromatina</a:t>
          </a:r>
          <a:r>
            <a:rPr lang="es-MX" sz="1600" b="1" kern="1200" dirty="0" smtClean="0">
              <a:latin typeface="Arial" pitchFamily="34" charset="0"/>
              <a:cs typeface="Arial" pitchFamily="34" charset="0"/>
            </a:rPr>
            <a:t>:</a:t>
          </a:r>
          <a:r>
            <a:rPr lang="es-MX" sz="1600" kern="1200" dirty="0" smtClean="0">
              <a:latin typeface="Arial" pitchFamily="34" charset="0"/>
              <a:cs typeface="Arial" pitchFamily="34" charset="0"/>
            </a:rPr>
            <a:t> </a:t>
          </a:r>
        </a:p>
        <a:p>
          <a:pPr lvl="0" algn="ctr" defTabSz="711200">
            <a:lnSpc>
              <a:spcPct val="90000"/>
            </a:lnSpc>
            <a:spcBef>
              <a:spcPct val="0"/>
            </a:spcBef>
            <a:spcAft>
              <a:spcPct val="35000"/>
            </a:spcAft>
          </a:pPr>
          <a:r>
            <a:rPr lang="es-MX" sz="1600" kern="1200" dirty="0" smtClean="0">
              <a:latin typeface="Arial" pitchFamily="34" charset="0"/>
              <a:cs typeface="Arial" pitchFamily="34" charset="0"/>
            </a:rPr>
            <a:t>Cromatina laxa</a:t>
          </a:r>
          <a:endParaRPr lang="es-MX" sz="1600" kern="1200" dirty="0">
            <a:latin typeface="Arial" pitchFamily="34" charset="0"/>
            <a:cs typeface="Arial" pitchFamily="34" charset="0"/>
          </a:endParaRPr>
        </a:p>
      </dsp:txBody>
      <dsp:txXfrm>
        <a:off x="6504930" y="969953"/>
        <a:ext cx="1950679" cy="13004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0B2B7-CBE3-4F68-A12A-68F2472BF1CC}" type="datetimeFigureOut">
              <a:rPr lang="es-MX" smtClean="0"/>
              <a:t>21/05/2014</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E9AB2-A1E4-4BFC-AF25-95A468E683DF}" type="slidenum">
              <a:rPr lang="es-MX" smtClean="0"/>
              <a:t>‹Nº›</a:t>
            </a:fld>
            <a:endParaRPr lang="es-MX"/>
          </a:p>
        </p:txBody>
      </p:sp>
    </p:spTree>
    <p:extLst>
      <p:ext uri="{BB962C8B-B14F-4D97-AF65-F5344CB8AC3E}">
        <p14:creationId xmlns:p14="http://schemas.microsoft.com/office/powerpoint/2010/main" val="371537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ologia.edu.ar/cel_euca/celula2.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 encuentra en el núcleo</a:t>
            </a:r>
            <a:r>
              <a:rPr lang="es-MX" baseline="0" dirty="0" smtClean="0"/>
              <a:t> de las células eucariotas y constituye su genoma. </a:t>
            </a:r>
            <a:endParaRPr lang="es-MX" dirty="0" smtClean="0"/>
          </a:p>
          <a:p>
            <a:r>
              <a:rPr lang="es-MX" dirty="0" smtClean="0"/>
              <a:t>La</a:t>
            </a:r>
            <a:r>
              <a:rPr lang="es-MX" baseline="0" dirty="0" smtClean="0"/>
              <a:t> unidad básica de la cromatina es el </a:t>
            </a:r>
            <a:r>
              <a:rPr lang="es-MX" baseline="0" dirty="0" err="1" smtClean="0"/>
              <a:t>núcleosoma</a:t>
            </a:r>
            <a:r>
              <a:rPr lang="es-MX" baseline="0" dirty="0" smtClean="0"/>
              <a:t> (una formación nuclear en la que el DNA se enrolla alrededor de la proteína </a:t>
            </a:r>
            <a:r>
              <a:rPr lang="es-MX" baseline="0" dirty="0" err="1" smtClean="0"/>
              <a:t>histónica</a:t>
            </a:r>
            <a:r>
              <a:rPr lang="es-MX" baseline="0" dirty="0" smtClean="0"/>
              <a:t>) y es el primer nivel de enrollamiento </a:t>
            </a:r>
            <a:endParaRPr lang="es-MX" dirty="0"/>
          </a:p>
        </p:txBody>
      </p:sp>
      <p:sp>
        <p:nvSpPr>
          <p:cNvPr id="4" name="3 Marcador de número de diapositiva"/>
          <p:cNvSpPr>
            <a:spLocks noGrp="1"/>
          </p:cNvSpPr>
          <p:nvPr>
            <p:ph type="sldNum" sz="quarter" idx="10"/>
          </p:nvPr>
        </p:nvSpPr>
        <p:spPr/>
        <p:txBody>
          <a:bodyPr/>
          <a:lstStyle/>
          <a:p>
            <a:fld id="{148B40AA-7AB6-47E3-9149-8FC7E3EC4BE3}" type="slidenum">
              <a:rPr lang="es-MX" smtClean="0"/>
              <a:pPr/>
              <a:t>3</a:t>
            </a:fld>
            <a:endParaRPr lang="es-MX"/>
          </a:p>
        </p:txBody>
      </p:sp>
    </p:spTree>
    <p:extLst>
      <p:ext uri="{BB962C8B-B14F-4D97-AF65-F5344CB8AC3E}">
        <p14:creationId xmlns:p14="http://schemas.microsoft.com/office/powerpoint/2010/main" val="39601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kern="1200" dirty="0" smtClean="0">
                <a:solidFill>
                  <a:schemeClr val="tx1"/>
                </a:solidFill>
                <a:effectLst/>
                <a:latin typeface="+mn-lt"/>
                <a:ea typeface="+mn-ea"/>
                <a:cs typeface="+mn-cs"/>
              </a:rPr>
              <a:t>Para que la cromatina sea funcional debe estar EXTENDIDA, ya que condensada no es activa. Durante la división celular, la cromatina se condensa, </a:t>
            </a:r>
            <a:r>
              <a:rPr lang="es-MX" sz="1200" b="0" i="0" kern="1200" dirty="0" err="1" smtClean="0">
                <a:solidFill>
                  <a:schemeClr val="tx1"/>
                </a:solidFill>
                <a:effectLst/>
                <a:latin typeface="+mn-lt"/>
                <a:ea typeface="+mn-ea"/>
                <a:cs typeface="+mn-cs"/>
              </a:rPr>
              <a:t>espiralizándose</a:t>
            </a:r>
            <a:r>
              <a:rPr lang="es-MX" sz="1200" b="0" i="0" kern="1200" dirty="0" smtClean="0">
                <a:solidFill>
                  <a:schemeClr val="tx1"/>
                </a:solidFill>
                <a:effectLst/>
                <a:latin typeface="+mn-lt"/>
                <a:ea typeface="+mn-ea"/>
                <a:cs typeface="+mn-cs"/>
              </a:rPr>
              <a:t> para formar </a:t>
            </a:r>
            <a:r>
              <a:rPr lang="es-MX" sz="1200" b="0" i="0" u="none" strike="noStrike" kern="1200" dirty="0" smtClean="0">
                <a:solidFill>
                  <a:schemeClr val="tx1"/>
                </a:solidFill>
                <a:effectLst/>
                <a:latin typeface="+mn-lt"/>
                <a:ea typeface="+mn-ea"/>
                <a:cs typeface="+mn-cs"/>
                <a:hlinkClick r:id="rId3"/>
              </a:rPr>
              <a:t>cromosomas</a:t>
            </a:r>
            <a:r>
              <a:rPr lang="es-MX" sz="1200" b="0" i="0" kern="1200" dirty="0" smtClean="0">
                <a:solidFill>
                  <a:schemeClr val="tx1"/>
                </a:solidFill>
                <a:effectLst/>
                <a:latin typeface="+mn-lt"/>
                <a:ea typeface="+mn-ea"/>
                <a:cs typeface="+mn-cs"/>
              </a:rPr>
              <a:t>. Al terminar la división celular, la cromatina se </a:t>
            </a:r>
            <a:r>
              <a:rPr lang="es-MX" sz="1200" b="0" i="0" kern="1200" dirty="0" err="1" smtClean="0">
                <a:solidFill>
                  <a:schemeClr val="tx1"/>
                </a:solidFill>
                <a:effectLst/>
                <a:latin typeface="+mn-lt"/>
                <a:ea typeface="+mn-ea"/>
                <a:cs typeface="+mn-cs"/>
              </a:rPr>
              <a:t>desespiraliza</a:t>
            </a:r>
            <a:r>
              <a:rPr lang="es-MX" sz="1200" b="0" i="0" kern="1200" dirty="0" smtClean="0">
                <a:solidFill>
                  <a:schemeClr val="tx1"/>
                </a:solidFill>
                <a:effectLst/>
                <a:latin typeface="+mn-lt"/>
                <a:ea typeface="+mn-ea"/>
                <a:cs typeface="+mn-cs"/>
              </a:rPr>
              <a:t> en mayor o menor medida, </a:t>
            </a:r>
            <a:r>
              <a:rPr lang="es-MX" sz="1200" b="0" i="0" kern="1200" dirty="0" err="1" smtClean="0">
                <a:solidFill>
                  <a:schemeClr val="tx1"/>
                </a:solidFill>
                <a:effectLst/>
                <a:latin typeface="+mn-lt"/>
                <a:ea typeface="+mn-ea"/>
                <a:cs typeface="+mn-cs"/>
              </a:rPr>
              <a:t>resultando:</a:t>
            </a:r>
            <a:r>
              <a:rPr lang="es-MX" sz="1200" b="1" kern="1200" dirty="0" err="1" smtClean="0">
                <a:solidFill>
                  <a:schemeClr val="tx1"/>
                </a:solidFill>
                <a:latin typeface="+mn-lt"/>
                <a:ea typeface="+mn-ea"/>
                <a:cs typeface="+mn-cs"/>
              </a:rPr>
              <a:t>Heterocromatina</a:t>
            </a:r>
            <a:r>
              <a:rPr lang="es-MX" sz="1200" kern="1200" dirty="0" smtClean="0">
                <a:solidFill>
                  <a:schemeClr val="tx1"/>
                </a:solidFill>
                <a:latin typeface="+mn-lt"/>
                <a:ea typeface="+mn-ea"/>
                <a:cs typeface="+mn-cs"/>
              </a:rPr>
              <a:t>: es la forma condensada de la cromatina, no activa. Se visualiza en las microfotografías como parches densos. Algunas veces delinea la membrana nuclear, sin embargo se rompe por las áreas claras de los poros para permitir que se lleve a cabo el transporte. Algunas veces la heterocromatina forma como una rueda de carreta. Se puede observar abundante heterocromatina en células en reposo o de reserva como en los pequeños linfocitos (células de memoria), que están esperando la exposición a </a:t>
            </a:r>
            <a:r>
              <a:rPr lang="es-MX" sz="1200" u="none" strike="noStrike" kern="1200" dirty="0" smtClean="0">
                <a:solidFill>
                  <a:schemeClr val="tx1"/>
                </a:solidFill>
                <a:effectLst/>
                <a:latin typeface="+mn-lt"/>
                <a:ea typeface="+mn-ea"/>
                <a:cs typeface="+mn-cs"/>
                <a:hlinkClick r:id="rId3"/>
              </a:rPr>
              <a:t>antígenos</a:t>
            </a:r>
            <a:r>
              <a:rPr lang="es-MX" sz="1200" kern="1200" dirty="0" smtClean="0">
                <a:solidFill>
                  <a:schemeClr val="tx1"/>
                </a:solidFill>
                <a:latin typeface="+mn-lt"/>
                <a:ea typeface="+mn-ea"/>
                <a:cs typeface="+mn-cs"/>
              </a:rPr>
              <a:t> extraños. La heterocromatina se considera </a:t>
            </a:r>
            <a:r>
              <a:rPr lang="es-MX" sz="1200" u="none" strike="noStrike" kern="1200" dirty="0" err="1" smtClean="0">
                <a:solidFill>
                  <a:schemeClr val="tx1"/>
                </a:solidFill>
                <a:effectLst/>
                <a:latin typeface="+mn-lt"/>
                <a:ea typeface="+mn-ea"/>
                <a:cs typeface="+mn-cs"/>
                <a:hlinkClick r:id="rId3"/>
              </a:rPr>
              <a:t>transcripcionalmente</a:t>
            </a:r>
            <a:r>
              <a:rPr lang="es-MX" sz="1200" kern="1200" dirty="0" smtClean="0">
                <a:solidFill>
                  <a:schemeClr val="tx1"/>
                </a:solidFill>
                <a:latin typeface="+mn-lt"/>
                <a:ea typeface="+mn-ea"/>
                <a:cs typeface="+mn-cs"/>
              </a:rPr>
              <a:t> inactiva.</a:t>
            </a:r>
            <a:endParaRPr lang="es-MX" dirty="0" smtClean="0"/>
          </a:p>
          <a:p>
            <a:r>
              <a:rPr lang="es-MX" sz="1200" b="1" kern="1200" dirty="0" err="1" smtClean="0">
                <a:solidFill>
                  <a:schemeClr val="tx1"/>
                </a:solidFill>
                <a:latin typeface="+mn-lt"/>
                <a:ea typeface="+mn-ea"/>
                <a:cs typeface="+mn-cs"/>
              </a:rPr>
              <a:t>Eucromatina</a:t>
            </a:r>
            <a:r>
              <a:rPr lang="es-MX" sz="1200" kern="1200" dirty="0" smtClean="0">
                <a:solidFill>
                  <a:schemeClr val="tx1"/>
                </a:solidFill>
                <a:latin typeface="+mn-lt"/>
                <a:ea typeface="+mn-ea"/>
                <a:cs typeface="+mn-cs"/>
              </a:rPr>
              <a:t>: se presenta como una trama delicada  por que las regiones de ADN que deben ser </a:t>
            </a:r>
            <a:r>
              <a:rPr lang="es-MX" sz="1200" u="none" strike="noStrike" kern="1200" dirty="0" smtClean="0">
                <a:solidFill>
                  <a:schemeClr val="tx1"/>
                </a:solidFill>
                <a:effectLst/>
                <a:latin typeface="+mn-lt"/>
                <a:ea typeface="+mn-ea"/>
                <a:cs typeface="+mn-cs"/>
                <a:hlinkClick r:id="rId3"/>
              </a:rPr>
              <a:t>transcriptas</a:t>
            </a:r>
            <a:r>
              <a:rPr lang="es-MX" sz="1200" kern="1200" dirty="0" smtClean="0">
                <a:solidFill>
                  <a:schemeClr val="tx1"/>
                </a:solidFill>
                <a:latin typeface="+mn-lt"/>
                <a:ea typeface="+mn-ea"/>
                <a:cs typeface="+mn-cs"/>
              </a:rPr>
              <a:t> o duplicadas deben primero desenrollarse antes de que el </a:t>
            </a:r>
            <a:r>
              <a:rPr lang="es-MX" sz="1200" u="none" strike="noStrike" kern="1200" dirty="0" smtClean="0">
                <a:solidFill>
                  <a:schemeClr val="tx1"/>
                </a:solidFill>
                <a:effectLst/>
                <a:latin typeface="+mn-lt"/>
                <a:ea typeface="+mn-ea"/>
                <a:cs typeface="+mn-cs"/>
                <a:hlinkClick r:id="rId3"/>
              </a:rPr>
              <a:t>código </a:t>
            </a:r>
            <a:r>
              <a:rPr lang="es-MX" sz="1200" u="none" strike="noStrike" kern="1200" dirty="0" err="1" smtClean="0">
                <a:solidFill>
                  <a:schemeClr val="tx1"/>
                </a:solidFill>
                <a:effectLst/>
                <a:latin typeface="+mn-lt"/>
                <a:ea typeface="+mn-ea"/>
                <a:cs typeface="+mn-cs"/>
                <a:hlinkClick r:id="rId3"/>
              </a:rPr>
              <a:t>genético</a:t>
            </a:r>
            <a:r>
              <a:rPr lang="es-MX" sz="1200" kern="1200" dirty="0" err="1" smtClean="0">
                <a:solidFill>
                  <a:schemeClr val="tx1"/>
                </a:solidFill>
                <a:latin typeface="+mn-lt"/>
                <a:ea typeface="+mn-ea"/>
                <a:cs typeface="+mn-cs"/>
              </a:rPr>
              <a:t>pueda</a:t>
            </a:r>
            <a:r>
              <a:rPr lang="es-MX" sz="1200" kern="1200" dirty="0" smtClean="0">
                <a:solidFill>
                  <a:schemeClr val="tx1"/>
                </a:solidFill>
                <a:latin typeface="+mn-lt"/>
                <a:ea typeface="+mn-ea"/>
                <a:cs typeface="+mn-cs"/>
              </a:rPr>
              <a:t> ser leído. Es mas abundante en las células activas, esto es en las células que están transcribiendo.</a:t>
            </a:r>
            <a:endParaRPr lang="es-MX" dirty="0" smtClean="0"/>
          </a:p>
          <a:p>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mayor parte del DNA que esta empaquetado en forma de heterocromatina tiene muy pocos genes, mientras que los </a:t>
            </a:r>
            <a:r>
              <a:rPr lang="es-MX" dirty="0" err="1" smtClean="0"/>
              <a:t>eucromaticos</a:t>
            </a:r>
            <a:r>
              <a:rPr lang="es-MX" dirty="0" smtClean="0"/>
              <a:t> que </a:t>
            </a:r>
            <a:r>
              <a:rPr lang="es-MX" dirty="0" err="1" smtClean="0"/>
              <a:t>estan</a:t>
            </a:r>
            <a:r>
              <a:rPr lang="es-MX" dirty="0" smtClean="0"/>
              <a:t> en la heterocromatina resultan inactivados por el empaquetamiento. La heterocromatina no es DNA muerto sino que es altamente resistente a la expresión génica. </a:t>
            </a:r>
          </a:p>
          <a:p>
            <a:endParaRPr lang="es-MX" dirty="0"/>
          </a:p>
        </p:txBody>
      </p:sp>
      <p:sp>
        <p:nvSpPr>
          <p:cNvPr id="4" name="3 Marcador de número de diapositiva"/>
          <p:cNvSpPr>
            <a:spLocks noGrp="1"/>
          </p:cNvSpPr>
          <p:nvPr>
            <p:ph type="sldNum" sz="quarter" idx="10"/>
          </p:nvPr>
        </p:nvSpPr>
        <p:spPr/>
        <p:txBody>
          <a:bodyPr/>
          <a:lstStyle/>
          <a:p>
            <a:fld id="{148B40AA-7AB6-47E3-9149-8FC7E3EC4BE3}" type="slidenum">
              <a:rPr lang="es-MX" smtClean="0"/>
              <a:pPr/>
              <a:t>4</a:t>
            </a:fld>
            <a:endParaRPr lang="es-MX"/>
          </a:p>
        </p:txBody>
      </p:sp>
    </p:spTree>
    <p:extLst>
      <p:ext uri="{BB962C8B-B14F-4D97-AF65-F5344CB8AC3E}">
        <p14:creationId xmlns:p14="http://schemas.microsoft.com/office/powerpoint/2010/main" val="276532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cromatina es funcional cuando se encuentra extendida, ya que si la encontramos condensada no se encuentra activa. </a:t>
            </a:r>
          </a:p>
          <a:p>
            <a:r>
              <a:rPr lang="es-MX" dirty="0" smtClean="0"/>
              <a:t>1: Cuando los núcleos </a:t>
            </a:r>
            <a:r>
              <a:rPr lang="es-MX" dirty="0" err="1" smtClean="0"/>
              <a:t>interfásicos</a:t>
            </a:r>
            <a:r>
              <a:rPr lang="es-MX" dirty="0" smtClean="0"/>
              <a:t> se fragmentan en el se me observa que la mayor parte de la cromatina se encuentra formando una fibra de </a:t>
            </a:r>
            <a:r>
              <a:rPr lang="es-MX" dirty="0" err="1" smtClean="0"/>
              <a:t>diametro</a:t>
            </a:r>
            <a:r>
              <a:rPr lang="es-MX" dirty="0" smtClean="0"/>
              <a:t> de 30nm. </a:t>
            </a:r>
          </a:p>
          <a:p>
            <a:r>
              <a:rPr lang="es-MX" dirty="0" smtClean="0"/>
              <a:t>2: una vez sometida a tratamiento se observa el </a:t>
            </a:r>
            <a:r>
              <a:rPr lang="es-MX" dirty="0" err="1" smtClean="0"/>
              <a:t>desempaquetamiento</a:t>
            </a:r>
            <a:r>
              <a:rPr lang="es-MX" dirty="0" smtClean="0"/>
              <a:t> y se pueden ver las cuentas de collar </a:t>
            </a:r>
            <a:r>
              <a:rPr lang="es-MX" dirty="0" err="1" smtClean="0"/>
              <a:t>observandose</a:t>
            </a:r>
            <a:r>
              <a:rPr lang="es-MX" dirty="0" smtClean="0"/>
              <a:t> </a:t>
            </a:r>
            <a:r>
              <a:rPr lang="es-MX" dirty="0" err="1" smtClean="0"/>
              <a:t>asi</a:t>
            </a:r>
            <a:r>
              <a:rPr lang="es-MX" dirty="0" smtClean="0"/>
              <a:t> los </a:t>
            </a:r>
            <a:r>
              <a:rPr lang="es-MX" dirty="0" err="1" smtClean="0"/>
              <a:t>nucleosomas</a:t>
            </a:r>
            <a:r>
              <a:rPr lang="es-MX" dirty="0" smtClean="0"/>
              <a:t>.</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148B40AA-7AB6-47E3-9149-8FC7E3EC4BE3}" type="slidenum">
              <a:rPr lang="es-MX" smtClean="0"/>
              <a:pPr/>
              <a:t>6</a:t>
            </a:fld>
            <a:endParaRPr lang="es-MX"/>
          </a:p>
        </p:txBody>
      </p:sp>
    </p:spTree>
    <p:extLst>
      <p:ext uri="{BB962C8B-B14F-4D97-AF65-F5344CB8AC3E}">
        <p14:creationId xmlns:p14="http://schemas.microsoft.com/office/powerpoint/2010/main" val="368627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 pueden visualizar cúmulos de cromatina de diferente tamaño y composición , dependiendo del estado de compactación de material cromosómico</a:t>
            </a:r>
            <a:r>
              <a:rPr lang="es-MX" baseline="0" dirty="0" smtClean="0"/>
              <a:t> en los diferentes eucariontes y dentro de cada uno de ellos dicha compactación varia en las diferentes estirpes celulares y estados cito fisiológicos .</a:t>
            </a:r>
          </a:p>
          <a:p>
            <a:r>
              <a:rPr lang="es-MX" baseline="0" dirty="0" smtClean="0"/>
              <a:t>La cromatina se ve con facilidad en forma de gránulos o cúmulos es la cromatina compacta o heterocromatina ,mientras que el resto del materia cromosómico esta en forma en forma extendida constituyendo la cromatina .</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8EF52BF6-23D0-49EF-8898-2887FAAA8C77}" type="slidenum">
              <a:rPr lang="es-MX" smtClean="0"/>
              <a:pPr/>
              <a:t>7</a:t>
            </a:fld>
            <a:endParaRPr lang="es-MX"/>
          </a:p>
        </p:txBody>
      </p:sp>
    </p:spTree>
    <p:extLst>
      <p:ext uri="{BB962C8B-B14F-4D97-AF65-F5344CB8AC3E}">
        <p14:creationId xmlns:p14="http://schemas.microsoft.com/office/powerpoint/2010/main" val="30712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El  nucléolo</a:t>
            </a:r>
            <a:r>
              <a:rPr lang="es-MX" baseline="0" dirty="0" smtClean="0"/>
              <a:t> esta parcialmente rodeada por cromatina compacta y contiene en su interior algunos pequeños cúmulos de cromatina compacta (flechas) y cromatina laxa marcada con oro (cabeza de flecha) .algunos filamentos de cromatina laxa situados en el </a:t>
            </a:r>
            <a:r>
              <a:rPr lang="es-MX" baseline="0" dirty="0" err="1" smtClean="0"/>
              <a:t>nucleoplasma</a:t>
            </a:r>
            <a:r>
              <a:rPr lang="es-MX" baseline="0" dirty="0" smtClean="0"/>
              <a:t> están también marcado con oro .delgadas invaginaciones de la envoltura nuclear están rodeadas por cromatina compacta .  </a:t>
            </a:r>
            <a:endParaRPr lang="es-MX" dirty="0"/>
          </a:p>
        </p:txBody>
      </p:sp>
      <p:sp>
        <p:nvSpPr>
          <p:cNvPr id="4" name="3 Marcador de número de diapositiva"/>
          <p:cNvSpPr>
            <a:spLocks noGrp="1"/>
          </p:cNvSpPr>
          <p:nvPr>
            <p:ph type="sldNum" sz="quarter" idx="10"/>
          </p:nvPr>
        </p:nvSpPr>
        <p:spPr/>
        <p:txBody>
          <a:bodyPr/>
          <a:lstStyle/>
          <a:p>
            <a:fld id="{8EF52BF6-23D0-49EF-8898-2887FAAA8C77}" type="slidenum">
              <a:rPr lang="es-MX" smtClean="0"/>
              <a:pPr/>
              <a:t>9</a:t>
            </a:fld>
            <a:endParaRPr lang="es-MX"/>
          </a:p>
        </p:txBody>
      </p:sp>
    </p:spTree>
    <p:extLst>
      <p:ext uri="{BB962C8B-B14F-4D97-AF65-F5344CB8AC3E}">
        <p14:creationId xmlns:p14="http://schemas.microsoft.com/office/powerpoint/2010/main" val="128057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Los núcleos</a:t>
            </a:r>
            <a:r>
              <a:rPr lang="es-MX" baseline="0" dirty="0" smtClean="0"/>
              <a:t> </a:t>
            </a:r>
            <a:r>
              <a:rPr lang="es-MX" baseline="0" dirty="0" err="1" smtClean="0"/>
              <a:t>interfásicos</a:t>
            </a:r>
            <a:r>
              <a:rPr lang="es-MX" baseline="0" dirty="0" smtClean="0"/>
              <a:t> de los </a:t>
            </a:r>
            <a:r>
              <a:rPr lang="es-MX" baseline="0" dirty="0" err="1" smtClean="0"/>
              <a:t>dipteros</a:t>
            </a:r>
            <a:r>
              <a:rPr lang="es-MX" baseline="0" dirty="0" smtClean="0"/>
              <a:t> los cromosomas homólogos se encuentran generalmente apareados. Los cromosomas gigantes no son la excepción y están formados por los dos homólogos apareados punto a punto. Las células con mas de dos copias del DNA correspondiente a cada cromosoma se llaman poliploides; la característica de quedar adosado del material genético  en forma de cromosoma de muchas hebras, se denomina </a:t>
            </a:r>
            <a:r>
              <a:rPr lang="es-MX" baseline="0" dirty="0" err="1" smtClean="0"/>
              <a:t>politénios</a:t>
            </a:r>
            <a:r>
              <a:rPr lang="es-MX" baseline="0" dirty="0" smtClean="0"/>
              <a:t> (con muchos hilos)</a:t>
            </a:r>
            <a:endParaRPr lang="es-MX" dirty="0"/>
          </a:p>
        </p:txBody>
      </p:sp>
      <p:sp>
        <p:nvSpPr>
          <p:cNvPr id="4" name="3 Marcador de número de diapositiva"/>
          <p:cNvSpPr>
            <a:spLocks noGrp="1"/>
          </p:cNvSpPr>
          <p:nvPr>
            <p:ph type="sldNum" sz="quarter" idx="10"/>
          </p:nvPr>
        </p:nvSpPr>
        <p:spPr/>
        <p:txBody>
          <a:bodyPr/>
          <a:lstStyle/>
          <a:p>
            <a:fld id="{8EF52BF6-23D0-49EF-8898-2887FAAA8C77}" type="slidenum">
              <a:rPr lang="es-MX" smtClean="0"/>
              <a:pPr/>
              <a:t>12</a:t>
            </a:fld>
            <a:endParaRPr lang="es-MX"/>
          </a:p>
        </p:txBody>
      </p:sp>
    </p:spTree>
    <p:extLst>
      <p:ext uri="{BB962C8B-B14F-4D97-AF65-F5344CB8AC3E}">
        <p14:creationId xmlns:p14="http://schemas.microsoft.com/office/powerpoint/2010/main" val="78893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Estos</a:t>
            </a:r>
            <a:r>
              <a:rPr lang="es-MX" baseline="0" dirty="0" smtClean="0"/>
              <a:t> cromosomas </a:t>
            </a:r>
            <a:r>
              <a:rPr lang="es-MX" baseline="0" dirty="0" err="1" smtClean="0"/>
              <a:t>estan</a:t>
            </a:r>
            <a:r>
              <a:rPr lang="es-MX" baseline="0" dirty="0" smtClean="0"/>
              <a:t> presentes en la </a:t>
            </a:r>
            <a:r>
              <a:rPr lang="es-MX" baseline="0" dirty="0" err="1" smtClean="0"/>
              <a:t>interfase</a:t>
            </a:r>
            <a:r>
              <a:rPr lang="es-MX" baseline="0" dirty="0" smtClean="0"/>
              <a:t>, pero estas </a:t>
            </a:r>
            <a:r>
              <a:rPr lang="es-MX" baseline="0" dirty="0" err="1" smtClean="0"/>
              <a:t>celulas</a:t>
            </a:r>
            <a:r>
              <a:rPr lang="es-MX" baseline="0" dirty="0" smtClean="0"/>
              <a:t> no entran de nuevo a la mitosis. Existiendo en ellos cromatina compacta, que aparecen como bandas densas y regiones </a:t>
            </a:r>
            <a:r>
              <a:rPr lang="es-MX" baseline="0" dirty="0" err="1" smtClean="0"/>
              <a:t>eucromaticas</a:t>
            </a:r>
            <a:r>
              <a:rPr lang="es-MX" baseline="0" dirty="0" smtClean="0"/>
              <a:t> de menor densidad (</a:t>
            </a:r>
            <a:r>
              <a:rPr lang="es-MX" baseline="0" dirty="0" err="1" smtClean="0"/>
              <a:t>interbandas</a:t>
            </a:r>
            <a:r>
              <a:rPr lang="es-MX" baseline="0" dirty="0" smtClean="0"/>
              <a:t>). Cuando se expresa un gen la cromatina se extiende y forma la </a:t>
            </a:r>
            <a:r>
              <a:rPr lang="es-MX" baseline="0" dirty="0" err="1" smtClean="0"/>
              <a:t>region</a:t>
            </a:r>
            <a:r>
              <a:rPr lang="es-MX" baseline="0" dirty="0" smtClean="0"/>
              <a:t> llamada PUFF. </a:t>
            </a:r>
            <a:endParaRPr lang="es-MX" dirty="0"/>
          </a:p>
        </p:txBody>
      </p:sp>
      <p:sp>
        <p:nvSpPr>
          <p:cNvPr id="4" name="3 Marcador de número de diapositiva"/>
          <p:cNvSpPr>
            <a:spLocks noGrp="1"/>
          </p:cNvSpPr>
          <p:nvPr>
            <p:ph type="sldNum" sz="quarter" idx="10"/>
          </p:nvPr>
        </p:nvSpPr>
        <p:spPr/>
        <p:txBody>
          <a:bodyPr/>
          <a:lstStyle/>
          <a:p>
            <a:fld id="{8EF52BF6-23D0-49EF-8898-2887FAAA8C77}" type="slidenum">
              <a:rPr lang="es-MX" smtClean="0"/>
              <a:pPr/>
              <a:t>13</a:t>
            </a:fld>
            <a:endParaRPr lang="es-MX"/>
          </a:p>
        </p:txBody>
      </p:sp>
    </p:spTree>
    <p:extLst>
      <p:ext uri="{BB962C8B-B14F-4D97-AF65-F5344CB8AC3E}">
        <p14:creationId xmlns:p14="http://schemas.microsoft.com/office/powerpoint/2010/main" val="99339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Estas</a:t>
            </a:r>
            <a:r>
              <a:rPr lang="es-MX" baseline="0" dirty="0" smtClean="0"/>
              <a:t> </a:t>
            </a:r>
            <a:r>
              <a:rPr lang="es-MX" baseline="0" dirty="0" err="1" smtClean="0"/>
              <a:t>celulas</a:t>
            </a:r>
            <a:r>
              <a:rPr lang="es-MX" baseline="0" dirty="0" smtClean="0"/>
              <a:t> </a:t>
            </a:r>
            <a:r>
              <a:rPr lang="es-MX" baseline="0" dirty="0" err="1" smtClean="0"/>
              <a:t>estan</a:t>
            </a:r>
            <a:r>
              <a:rPr lang="es-MX" baseline="0" dirty="0" smtClean="0"/>
              <a:t> en una etapa de crecimiento con activa síntesis de </a:t>
            </a:r>
            <a:r>
              <a:rPr lang="es-MX" baseline="0" dirty="0" err="1" smtClean="0"/>
              <a:t>proteinas</a:t>
            </a:r>
            <a:r>
              <a:rPr lang="es-MX" baseline="0" dirty="0" smtClean="0"/>
              <a:t>, aunque </a:t>
            </a:r>
            <a:r>
              <a:rPr lang="es-MX" baseline="0" dirty="0" err="1" smtClean="0"/>
              <a:t>estan</a:t>
            </a:r>
            <a:r>
              <a:rPr lang="es-MX" baseline="0" dirty="0" smtClean="0"/>
              <a:t> formados por cromosomas homólogos unido por un quiasma. Cada cromosoma del par esta constituido por dos </a:t>
            </a:r>
            <a:r>
              <a:rPr lang="es-MX" baseline="0" dirty="0" err="1" smtClean="0"/>
              <a:t>cromatidas</a:t>
            </a:r>
            <a:r>
              <a:rPr lang="es-MX" baseline="0" dirty="0" smtClean="0"/>
              <a:t>. La </a:t>
            </a:r>
            <a:r>
              <a:rPr lang="es-MX" baseline="0" dirty="0" err="1" smtClean="0"/>
              <a:t>cromatida</a:t>
            </a:r>
            <a:r>
              <a:rPr lang="es-MX" baseline="0" dirty="0" smtClean="0"/>
              <a:t> es una doble hélice de DNA unida a proteínas propias de la cromatina </a:t>
            </a:r>
            <a:r>
              <a:rPr lang="es-MX" baseline="0" dirty="0" err="1" smtClean="0"/>
              <a:t>interfasica</a:t>
            </a:r>
            <a:r>
              <a:rPr lang="es-MX" baseline="0" dirty="0" smtClean="0"/>
              <a:t>. Presentando un eje compacto con zonas compactas llamadas </a:t>
            </a:r>
            <a:r>
              <a:rPr lang="es-MX" baseline="0" dirty="0" err="1" smtClean="0"/>
              <a:t>cromómeros</a:t>
            </a:r>
            <a:r>
              <a:rPr lang="es-MX" baseline="0" dirty="0" smtClean="0"/>
              <a:t> y zonas </a:t>
            </a:r>
            <a:r>
              <a:rPr lang="es-MX" baseline="0" dirty="0" err="1" smtClean="0"/>
              <a:t>intercromoméricas</a:t>
            </a:r>
            <a:r>
              <a:rPr lang="es-MX" baseline="0" dirty="0" smtClean="0"/>
              <a:t> laxas.</a:t>
            </a:r>
          </a:p>
          <a:p>
            <a:r>
              <a:rPr lang="es-MX" baseline="0" dirty="0" smtClean="0"/>
              <a:t>De los </a:t>
            </a:r>
            <a:r>
              <a:rPr lang="es-MX" baseline="0" dirty="0" err="1" smtClean="0"/>
              <a:t>cromómeros</a:t>
            </a:r>
            <a:r>
              <a:rPr lang="es-MX" baseline="0" dirty="0" smtClean="0"/>
              <a:t> nacen largas asas de cromatina extendida, las asas están formadas por la fibra de 30nm se lleva a cabo en la transcripción de los genes. Esta estructura es similar a la de los </a:t>
            </a:r>
            <a:r>
              <a:rPr lang="es-MX" baseline="0" dirty="0" err="1" smtClean="0"/>
              <a:t>politénicos</a:t>
            </a:r>
            <a:r>
              <a:rPr lang="es-MX" baseline="0" dirty="0" smtClean="0"/>
              <a:t>, mitóticos y cromatina </a:t>
            </a:r>
            <a:r>
              <a:rPr lang="es-MX" baseline="0" dirty="0" err="1" smtClean="0"/>
              <a:t>interfasica</a:t>
            </a:r>
            <a:r>
              <a:rPr lang="es-MX" baseline="0" dirty="0" smtClean="0"/>
              <a:t>.</a:t>
            </a:r>
          </a:p>
          <a:p>
            <a:r>
              <a:rPr lang="es-MX" baseline="0" dirty="0" smtClean="0"/>
              <a:t>1:Indica el quiasma</a:t>
            </a:r>
          </a:p>
          <a:p>
            <a:r>
              <a:rPr lang="es-MX" baseline="0" dirty="0" smtClean="0"/>
              <a:t>2:</a:t>
            </a:r>
            <a:r>
              <a:rPr lang="es-MX" sz="1200" b="0" i="0" kern="1200" dirty="0" smtClean="0">
                <a:solidFill>
                  <a:schemeClr val="tx1"/>
                </a:solidFill>
                <a:latin typeface="+mn-lt"/>
                <a:ea typeface="+mn-ea"/>
                <a:cs typeface="+mn-cs"/>
              </a:rPr>
              <a:t>son la zonas plegadas en las que se originan un par de asas </a:t>
            </a:r>
            <a:r>
              <a:rPr lang="es-MX" sz="1200" b="0" i="0" kern="1200" dirty="0" err="1" smtClean="0">
                <a:solidFill>
                  <a:schemeClr val="tx1"/>
                </a:solidFill>
                <a:latin typeface="+mn-lt"/>
                <a:ea typeface="+mn-ea"/>
                <a:cs typeface="+mn-cs"/>
              </a:rPr>
              <a:t>simetricas</a:t>
            </a:r>
            <a:r>
              <a:rPr lang="es-MX" sz="1200" b="0" i="0" kern="1200" dirty="0" smtClean="0">
                <a:solidFill>
                  <a:schemeClr val="tx1"/>
                </a:solidFill>
                <a:latin typeface="+mn-lt"/>
                <a:ea typeface="+mn-ea"/>
                <a:cs typeface="+mn-cs"/>
              </a:rPr>
              <a:t>, son los </a:t>
            </a:r>
            <a:r>
              <a:rPr lang="es-MX" sz="1200" b="0" i="0" kern="1200" dirty="0" err="1" smtClean="0">
                <a:solidFill>
                  <a:schemeClr val="tx1"/>
                </a:solidFill>
                <a:latin typeface="+mn-lt"/>
                <a:ea typeface="+mn-ea"/>
                <a:cs typeface="+mn-cs"/>
              </a:rPr>
              <a:t>cromomeros</a:t>
            </a:r>
            <a:r>
              <a:rPr lang="es-MX" sz="1200" b="0" i="0" kern="1200" dirty="0" smtClean="0">
                <a:solidFill>
                  <a:schemeClr val="tx1"/>
                </a:solidFill>
                <a:latin typeface="+mn-lt"/>
                <a:ea typeface="+mn-ea"/>
                <a:cs typeface="+mn-cs"/>
              </a:rPr>
              <a:t> y </a:t>
            </a:r>
            <a:r>
              <a:rPr lang="es-MX" sz="1200" b="0" i="0" kern="1200" dirty="0" err="1" smtClean="0">
                <a:solidFill>
                  <a:schemeClr val="tx1"/>
                </a:solidFill>
                <a:latin typeface="+mn-lt"/>
                <a:ea typeface="+mn-ea"/>
                <a:cs typeface="+mn-cs"/>
              </a:rPr>
              <a:t>estan</a:t>
            </a:r>
            <a:r>
              <a:rPr lang="es-MX" sz="1200" b="0" i="0" kern="1200" dirty="0" smtClean="0">
                <a:solidFill>
                  <a:schemeClr val="tx1"/>
                </a:solidFill>
                <a:latin typeface="+mn-lt"/>
                <a:ea typeface="+mn-ea"/>
                <a:cs typeface="+mn-cs"/>
              </a:rPr>
              <a:t> formados por cromatina condensada}</a:t>
            </a:r>
          </a:p>
          <a:p>
            <a:r>
              <a:rPr lang="es-MX" sz="1200" b="0" i="0" kern="1200" baseline="0" dirty="0" smtClean="0">
                <a:solidFill>
                  <a:schemeClr val="tx1"/>
                </a:solidFill>
                <a:latin typeface="+mn-lt"/>
                <a:ea typeface="+mn-ea"/>
                <a:cs typeface="+mn-cs"/>
              </a:rPr>
              <a:t>3: </a:t>
            </a:r>
            <a:r>
              <a:rPr lang="es-MX" sz="1200" b="0" i="0" kern="1200" dirty="0" smtClean="0">
                <a:solidFill>
                  <a:schemeClr val="tx1"/>
                </a:solidFill>
                <a:latin typeface="+mn-lt"/>
                <a:ea typeface="+mn-ea"/>
                <a:cs typeface="+mn-cs"/>
              </a:rPr>
              <a:t>las zonas de cromatina no plegada o laxa que las separa son las regiones </a:t>
            </a:r>
            <a:r>
              <a:rPr lang="es-MX" sz="1200" b="0" i="0" kern="1200" dirty="0" err="1" smtClean="0">
                <a:solidFill>
                  <a:schemeClr val="tx1"/>
                </a:solidFill>
                <a:latin typeface="+mn-lt"/>
                <a:ea typeface="+mn-ea"/>
                <a:cs typeface="+mn-cs"/>
              </a:rPr>
              <a:t>intercromoméricas</a:t>
            </a:r>
            <a:endParaRPr lang="es-MX" baseline="0" dirty="0" smtClean="0"/>
          </a:p>
          <a:p>
            <a:r>
              <a:rPr lang="es-MX" baseline="0" dirty="0" smtClean="0"/>
              <a:t> </a:t>
            </a:r>
            <a:endParaRPr lang="es-MX" dirty="0"/>
          </a:p>
        </p:txBody>
      </p:sp>
      <p:sp>
        <p:nvSpPr>
          <p:cNvPr id="4" name="3 Marcador de número de diapositiva"/>
          <p:cNvSpPr>
            <a:spLocks noGrp="1"/>
          </p:cNvSpPr>
          <p:nvPr>
            <p:ph type="sldNum" sz="quarter" idx="10"/>
          </p:nvPr>
        </p:nvSpPr>
        <p:spPr/>
        <p:txBody>
          <a:bodyPr/>
          <a:lstStyle/>
          <a:p>
            <a:fld id="{8EF52BF6-23D0-49EF-8898-2887FAAA8C77}" type="slidenum">
              <a:rPr lang="es-MX" smtClean="0"/>
              <a:pPr/>
              <a:t>14</a:t>
            </a:fld>
            <a:endParaRPr lang="es-MX"/>
          </a:p>
        </p:txBody>
      </p:sp>
    </p:spTree>
    <p:extLst>
      <p:ext uri="{BB962C8B-B14F-4D97-AF65-F5344CB8AC3E}">
        <p14:creationId xmlns:p14="http://schemas.microsoft.com/office/powerpoint/2010/main" val="403785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existen de dos formas de distribución de la cromatina nuclear: </a:t>
            </a:r>
            <a:endParaRPr lang="es-MX" dirty="0"/>
          </a:p>
        </p:txBody>
      </p:sp>
      <p:sp>
        <p:nvSpPr>
          <p:cNvPr id="4" name="3 Marcador de número de diapositiva"/>
          <p:cNvSpPr>
            <a:spLocks noGrp="1"/>
          </p:cNvSpPr>
          <p:nvPr>
            <p:ph type="sldNum" sz="quarter" idx="10"/>
          </p:nvPr>
        </p:nvSpPr>
        <p:spPr/>
        <p:txBody>
          <a:bodyPr/>
          <a:lstStyle/>
          <a:p>
            <a:fld id="{97400CBE-133D-4C7A-820C-BD6F61E0BC52}" type="slidenum">
              <a:rPr lang="es-MX" smtClean="0"/>
              <a:t>20</a:t>
            </a:fld>
            <a:endParaRPr lang="es-MX"/>
          </a:p>
        </p:txBody>
      </p:sp>
    </p:spTree>
    <p:extLst>
      <p:ext uri="{BB962C8B-B14F-4D97-AF65-F5344CB8AC3E}">
        <p14:creationId xmlns:p14="http://schemas.microsoft.com/office/powerpoint/2010/main" val="1096020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F7E33B8-236D-4B31-8564-FCBB299F9DA5}" type="datetimeFigureOut">
              <a:rPr lang="es-MX" smtClean="0"/>
              <a:t>21/05/2014</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D187678-A070-4647-B15D-1B56EFA16CC2}" type="slidenum">
              <a:rPr lang="es-MX" smtClean="0"/>
              <a:t>‹Nº›</a:t>
            </a:fld>
            <a:endParaRPr lang="es-MX"/>
          </a:p>
        </p:txBody>
      </p:sp>
      <p:grpSp>
        <p:nvGrpSpPr>
          <p:cNvPr id="8" name="Group 7"/>
          <p:cNvGrpSpPr/>
          <p:nvPr/>
        </p:nvGrpSpPr>
        <p:grpSpPr>
          <a:xfrm>
            <a:off x="1194101" y="2165647"/>
            <a:ext cx="6779110"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E33B8-236D-4B31-8564-FCBB299F9DA5}" type="datetimeFigureOut">
              <a:rPr lang="es-MX" smtClean="0"/>
              <a:t>21/05/2014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187678-A070-4647-B15D-1B56EFA16CC2}" type="slidenum">
              <a:rPr lang="es-MX" smtClean="0"/>
              <a:t>‹Nº›</a:t>
            </a:fld>
            <a:endParaRPr lang="es-MX"/>
          </a:p>
        </p:txBody>
      </p:sp>
      <p:grpSp>
        <p:nvGrpSpPr>
          <p:cNvPr id="11" name="Group 10"/>
          <p:cNvGrpSpPr/>
          <p:nvPr/>
        </p:nvGrpSpPr>
        <p:grpSpPr>
          <a:xfrm>
            <a:off x="1172584" y="1044162"/>
            <a:ext cx="6779110" cy="923330"/>
            <a:chOff x="1172584" y="1381459"/>
            <a:chExt cx="6779110" cy="1231106"/>
          </a:xfrm>
        </p:grpSpPr>
        <p:sp>
          <p:nvSpPr>
            <p:cNvPr id="15" name="TextBox 14"/>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E33B8-236D-4B31-8564-FCBB299F9DA5}" type="datetimeFigureOut">
              <a:rPr lang="es-MX" smtClean="0"/>
              <a:t>21/05/2014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187678-A070-4647-B15D-1B56EFA16CC2}" type="slidenum">
              <a:rPr lang="es-MX" smtClean="0"/>
              <a:t>‹Nº›</a:t>
            </a:fld>
            <a:endParaRPr lang="es-MX"/>
          </a:p>
        </p:txBody>
      </p:sp>
      <p:grpSp>
        <p:nvGrpSpPr>
          <p:cNvPr id="11" name="Group 10"/>
          <p:cNvGrpSpPr/>
          <p:nvPr/>
        </p:nvGrpSpPr>
        <p:grpSpPr>
          <a:xfrm rot="5400000">
            <a:off x="4594069" y="2045201"/>
            <a:ext cx="4110116" cy="923330"/>
            <a:chOff x="1815339" y="1381459"/>
            <a:chExt cx="5480154" cy="923330"/>
          </a:xfrm>
        </p:grpSpPr>
        <p:sp>
          <p:nvSpPr>
            <p:cNvPr id="12" name="TextBox 11"/>
            <p:cNvSpPr txBox="1"/>
            <p:nvPr/>
          </p:nvSpPr>
          <p:spPr>
            <a:xfrm>
              <a:off x="4000879" y="1381459"/>
              <a:ext cx="1169551"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E33B8-236D-4B31-8564-FCBB299F9DA5}" type="datetimeFigureOut">
              <a:rPr lang="es-MX" smtClean="0"/>
              <a:t>21/05/2014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187678-A070-4647-B15D-1B56EFA16CC2}" type="slidenum">
              <a:rPr lang="es-MX" smtClean="0"/>
              <a:t>‹Nº›</a:t>
            </a:fld>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044162"/>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4"/>
            <a:ext cx="6779110" cy="923330"/>
            <a:chOff x="1172584" y="1381459"/>
            <a:chExt cx="6779110" cy="1231106"/>
          </a:xfrm>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903643"/>
            <a:ext cx="7754713" cy="1433037"/>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2825488"/>
            <a:ext cx="7734747"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E33B8-236D-4B31-8564-FCBB299F9DA5}" type="datetimeFigureOut">
              <a:rPr lang="es-MX" smtClean="0"/>
              <a:t>21/05/2014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187678-A070-4647-B15D-1B56EFA16CC2}"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7E33B8-236D-4B31-8564-FCBB299F9DA5}" type="datetimeFigureOut">
              <a:rPr lang="es-MX" smtClean="0"/>
              <a:t>21/05/2014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187678-A070-4647-B15D-1B56EFA16CC2}" type="slidenum">
              <a:rPr lang="es-MX" smtClean="0"/>
              <a:t>‹Nº›</a:t>
            </a:fld>
            <a:endParaRPr lang="es-MX"/>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044162"/>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1680210"/>
            <a:ext cx="3803904" cy="29077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210696"/>
            <a:ext cx="3803904"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208276"/>
            <a:ext cx="3799728"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F7E33B8-236D-4B31-8564-FCBB299F9DA5}" type="datetimeFigureOut">
              <a:rPr lang="es-MX" smtClean="0"/>
              <a:t>21/05/2014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D187678-A070-4647-B15D-1B56EFA16CC2}" type="slidenum">
              <a:rPr lang="es-MX" smtClean="0"/>
              <a:t>‹Nº›</a:t>
            </a:fld>
            <a:endParaRPr lang="es-MX"/>
          </a:p>
        </p:txBody>
      </p:sp>
      <p:grpSp>
        <p:nvGrpSpPr>
          <p:cNvPr id="14" name="Group 13"/>
          <p:cNvGrpSpPr/>
          <p:nvPr/>
        </p:nvGrpSpPr>
        <p:grpSpPr>
          <a:xfrm>
            <a:off x="1172584" y="1044162"/>
            <a:ext cx="6779110" cy="923330"/>
            <a:chOff x="1172584" y="1381459"/>
            <a:chExt cx="6779110" cy="1231106"/>
          </a:xfrm>
        </p:grpSpPr>
        <p:sp>
          <p:nvSpPr>
            <p:cNvPr id="16" name="TextBox 15"/>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F7E33B8-236D-4B31-8564-FCBB299F9DA5}" type="datetimeFigureOut">
              <a:rPr lang="es-MX" smtClean="0"/>
              <a:t>21/05/2014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D187678-A070-4647-B15D-1B56EFA16CC2}" type="slidenum">
              <a:rPr lang="es-MX" smtClean="0"/>
              <a:t>‹Nº›</a:t>
            </a:fld>
            <a:endParaRPr lang="es-MX"/>
          </a:p>
        </p:txBody>
      </p:sp>
      <p:grpSp>
        <p:nvGrpSpPr>
          <p:cNvPr id="10" name="Group 9"/>
          <p:cNvGrpSpPr/>
          <p:nvPr/>
        </p:nvGrpSpPr>
        <p:grpSpPr>
          <a:xfrm>
            <a:off x="1172584" y="1044162"/>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E33B8-236D-4B31-8564-FCBB299F9DA5}" type="datetimeFigureOut">
              <a:rPr lang="es-MX" smtClean="0"/>
              <a:t>21/05/2014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D187678-A070-4647-B15D-1B56EFA16CC2}"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2" y="419549"/>
            <a:ext cx="4116667"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7E33B8-236D-4B31-8564-FCBB299F9DA5}" type="datetimeFigureOut">
              <a:rPr lang="es-MX" smtClean="0"/>
              <a:t>21/05/2014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187678-A070-4647-B15D-1B56EFA16CC2}"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7E33B8-236D-4B31-8564-FCBB299F9DA5}" type="datetimeFigureOut">
              <a:rPr lang="es-MX" smtClean="0"/>
              <a:t>21/05/2014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187678-A070-4647-B15D-1B56EFA16CC2}"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427617"/>
            <a:ext cx="7756263" cy="790688"/>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1200">
                <a:solidFill>
                  <a:schemeClr val="tx2"/>
                </a:solidFill>
              </a:defRPr>
            </a:lvl1pPr>
          </a:lstStyle>
          <a:p>
            <a:fld id="{0F7E33B8-236D-4B31-8564-FCBB299F9DA5}" type="datetimeFigureOut">
              <a:rPr lang="es-MX" smtClean="0"/>
              <a:t>21/05/2014</a:t>
            </a:fld>
            <a:endParaRPr lang="es-MX"/>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1200">
                <a:solidFill>
                  <a:schemeClr val="tx2"/>
                </a:solidFill>
              </a:defRPr>
            </a:lvl1pPr>
          </a:lstStyle>
          <a:p>
            <a:fld id="{3D187678-A070-4647-B15D-1B56EFA16CC2}"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logia.edu.ar/cel_euca/celula2.htm#Transcripci&#243;n"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www.biologia.edu.ar/cel_euca/celula2.htm#C&#243;digo gen&#233;tic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876" y="1131590"/>
            <a:ext cx="8458200" cy="916781"/>
          </a:xfrm>
        </p:spPr>
        <p:txBody>
          <a:bodyPr/>
          <a:lstStyle/>
          <a:p>
            <a:r>
              <a:rPr lang="es-MX" dirty="0" smtClean="0"/>
              <a:t>Cromatina</a:t>
            </a:r>
            <a:endParaRPr lang="es-MX" dirty="0"/>
          </a:p>
        </p:txBody>
      </p:sp>
      <p:sp>
        <p:nvSpPr>
          <p:cNvPr id="3" name="2 Subtítulo"/>
          <p:cNvSpPr>
            <a:spLocks noGrp="1"/>
          </p:cNvSpPr>
          <p:nvPr>
            <p:ph type="subTitle" idx="1"/>
          </p:nvPr>
        </p:nvSpPr>
        <p:spPr>
          <a:xfrm>
            <a:off x="218256" y="1779662"/>
            <a:ext cx="8458200" cy="685800"/>
          </a:xfrm>
        </p:spPr>
        <p:txBody>
          <a:bodyPr/>
          <a:lstStyle/>
          <a:p>
            <a:r>
              <a:rPr lang="es-MX" dirty="0" smtClean="0"/>
              <a:t>Biología Molecular</a:t>
            </a:r>
            <a:endParaRPr lang="es-MX" dirty="0"/>
          </a:p>
        </p:txBody>
      </p:sp>
      <p:sp>
        <p:nvSpPr>
          <p:cNvPr id="4" name="2 Subtítulo"/>
          <p:cNvSpPr txBox="1">
            <a:spLocks/>
          </p:cNvSpPr>
          <p:nvPr/>
        </p:nvSpPr>
        <p:spPr>
          <a:xfrm>
            <a:off x="323528" y="2571750"/>
            <a:ext cx="4032448" cy="2880320"/>
          </a:xfrm>
          <a:prstGeom prst="rect">
            <a:avLst/>
          </a:prstGeom>
        </p:spPr>
        <p:txBody>
          <a:bodyPr vert="horz" anchor="b">
            <a:normAutofit fontScale="70000" lnSpcReduction="20000"/>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s-MX" dirty="0" smtClean="0"/>
          </a:p>
          <a:p>
            <a:endParaRPr lang="es-MX" dirty="0" smtClean="0"/>
          </a:p>
          <a:p>
            <a:r>
              <a:rPr lang="es-MX" dirty="0" smtClean="0"/>
              <a:t>Grupo: 4°B</a:t>
            </a:r>
          </a:p>
          <a:p>
            <a:endParaRPr lang="es-MX" dirty="0" smtClean="0"/>
          </a:p>
          <a:p>
            <a:r>
              <a:rPr lang="es-MX" dirty="0" smtClean="0"/>
              <a:t>Alumnos:</a:t>
            </a:r>
          </a:p>
          <a:p>
            <a:r>
              <a:rPr lang="es-MX" dirty="0" smtClean="0"/>
              <a:t>Álvarez Robles José </a:t>
            </a:r>
          </a:p>
          <a:p>
            <a:r>
              <a:rPr lang="es-MX" dirty="0" smtClean="0"/>
              <a:t>Camarena Saavedra Rolando</a:t>
            </a:r>
          </a:p>
          <a:p>
            <a:r>
              <a:rPr lang="es-MX" dirty="0" err="1" smtClean="0"/>
              <a:t>Ibal</a:t>
            </a:r>
            <a:r>
              <a:rPr lang="es-MX" dirty="0" smtClean="0"/>
              <a:t> Rodríguez Carlos Alexis</a:t>
            </a:r>
          </a:p>
          <a:p>
            <a:r>
              <a:rPr lang="es-MX" dirty="0" smtClean="0"/>
              <a:t>Patrón Delgado Óscar </a:t>
            </a:r>
          </a:p>
          <a:p>
            <a:r>
              <a:rPr lang="es-MX" dirty="0" smtClean="0"/>
              <a:t>Ruíz </a:t>
            </a:r>
            <a:r>
              <a:rPr lang="es-MX" dirty="0" err="1" smtClean="0"/>
              <a:t>Arías</a:t>
            </a:r>
            <a:r>
              <a:rPr lang="es-MX" dirty="0" smtClean="0"/>
              <a:t> Miguel Alfonso</a:t>
            </a:r>
          </a:p>
          <a:p>
            <a:endParaRPr lang="es-MX" dirty="0" smtClean="0"/>
          </a:p>
          <a:p>
            <a:endParaRPr lang="es-MX" dirty="0"/>
          </a:p>
        </p:txBody>
      </p:sp>
      <p:sp>
        <p:nvSpPr>
          <p:cNvPr id="5" name="4 Rectángulo"/>
          <p:cNvSpPr/>
          <p:nvPr/>
        </p:nvSpPr>
        <p:spPr>
          <a:xfrm>
            <a:off x="1189780" y="195486"/>
            <a:ext cx="6766596" cy="584775"/>
          </a:xfrm>
          <a:prstGeom prst="rect">
            <a:avLst/>
          </a:prstGeom>
        </p:spPr>
        <p:txBody>
          <a:bodyPr wrap="none">
            <a:spAutoFit/>
          </a:bodyPr>
          <a:lstStyle/>
          <a:p>
            <a:r>
              <a:rPr lang="es-ES" sz="3200" b="1" dirty="0"/>
              <a:t>Universidad Autónoma de Nayarit </a:t>
            </a:r>
            <a:endParaRPr lang="es-MX" sz="3200" dirty="0"/>
          </a:p>
        </p:txBody>
      </p:sp>
      <p:sp>
        <p:nvSpPr>
          <p:cNvPr id="6" name="5 Rectángulo"/>
          <p:cNvSpPr/>
          <p:nvPr/>
        </p:nvSpPr>
        <p:spPr>
          <a:xfrm>
            <a:off x="899592" y="595595"/>
            <a:ext cx="7344816" cy="369332"/>
          </a:xfrm>
          <a:prstGeom prst="rect">
            <a:avLst/>
          </a:prstGeom>
        </p:spPr>
        <p:txBody>
          <a:bodyPr wrap="square">
            <a:spAutoFit/>
          </a:bodyPr>
          <a:lstStyle/>
          <a:p>
            <a:r>
              <a:rPr lang="es-ES" b="1" dirty="0"/>
              <a:t>Unidad Académica de Ciencias Químico Biológicas y Farmacéuticas</a:t>
            </a:r>
            <a:endParaRPr lang="es-MX" dirty="0"/>
          </a:p>
        </p:txBody>
      </p:sp>
      <p:sp>
        <p:nvSpPr>
          <p:cNvPr id="9" name="AutoShape 2" descr="data:image/jpeg;base64,/9j/4AAQSkZJRgABAQAAAQABAAD/2wCEAAkGBhMSERUTExQWFRUWGR0aFxgYGB0dGBwaGhUaHRkcHR8cHSYeHBsjHhgYHy8gJCcrLCwtGB4xNTAqNScrLCkBCQoKDgwOGg8PGi8iHyQyLy0sNCksLCosLTEqLCwsLCw0LSwsKi8sLCksLC4sLCosLSwsLCwsLSwqLCwsLCwsLP/AABEIAM4A9QMBIgACEQEDEQH/xAAbAAACAwEBAQAAAAAAAAAAAAAABQMEBgcCAf/EAEYQAAEDAgQEBAMFBQYEBQUAAAECAxEAIQQFEjEiQVFhBhNxgTKRoRQjQlKxB2JywdEVM4Ki4fAWJEOSU2Oy4vE0RHOTwv/EABkBAAIDAQAAAAAAAAAAAAAAAAADAQIEBf/EADIRAAEEAQIDBgUEAgMAAAAAAAEAAgMRIRIxBEFREyJhcYHwkaGxwdEjMuHxUoIUQkP/2gAMAwEAAhEDEQA/AO00UUVlUIooooQiiiihCKKKKEIooooQiiiihCKKKKEIooooQiiiihCKKKKEIoqHF4tDSC44oJQncn/e/asvivGjqj9wxw/mckSP4QQfrTGRuf8AtCW+Vsf7itdVF3PMOkwXmwemoH9Kxj+Zv4rV5yktNoMEIkAx11E/W1rDnVfy8OLJQpfcAn6qIFaW8L/kVldxf+IW0zDxKw0jVrC5+EIIJPy23pI74lxa7obS2P3t/r/QVm2ilDqVIQqZ0gERuOtwCD/PrTkYdxXxOFP7qLD57mnN4drd8pJ4l79sLzivFGMACToTO6wLgf07x8qrvrXMuYpzV/8Ak0/Sa8Y/A/8AmKJNt5+hmosG80EgpSVKIvpEme6j/WmiNg2CQZXncqVXiF8EJ+1q07W0ap3Eq0yR/pVvC+K3UKBK1LTNwpFo530gj1mKWY9cifLUCLjax5GxkV6GsiZRfsT9ZFT2TDilHbSA3a6Y24FAFJBBuCDIIorPeEcwHlFtQhSDMjYhRURA5bG1Fcp7C1xC7LHh7Q5aOiiilq6KKKKEIoor4TF6EL7RSBPjNjWELC2ydJ4o0jVpKZIMSUr1R0SrpTPK80Q+2hxEwsEgHexgg8pBsakghCuUUUVCEUUUUIRRRRQhFFFFCEUUUUIRSHxD4jLCvLQBrjUpSvhSDMcxJMHsKfVg/GI/5riTJ0J0DqBMq6WJIvt71o4dge+is/EvLI7ak7uYlx1JW44+bwCTp1ciAAEDneLVeLbh3WE9kifmTP6VQWtwKSoJRMwBJO/eOUT7VeGBCv7wlZ77D0AtXW0gYC4+ouyVBhm0pcV5q5SOIAxEnckDczNMBjFq+Box1UdP0uf0pe8y024hZSABN7WNoJ7b00OYtxOsVUhXaUqzJbtz5aZtYE8jvtemKMGHAFOKK5uBMJ9h/WqmMxinBwCQOZHCD17+gr3lfnFsDUiU8JsbEfO2x96DsobuVLjMtaCfhSPaosudSEESIBIHoP6GR7VO7gSQS4uewsP6/pSxhbQcIKQbflmSOluQ39qBsg4KtYrGA2TxEdP5nkKrYUrKYgJiQSTzm9hy96suLUQdKNKR1sPluaqYRoHhKlLVqI0g3UZ6C/OPahVIytT4MCwHYhQkSTHxAGR7DTbv3oq/4WypTKFFQ0lccI5AC0xaTP0FFcmZwLyQu1A0tjAKd0UUUlORVXFZm00pKXFpQVAlINpCSkK7WK0/PsatVUzDKWnwA6gLA2mbXB5HqkfpsTUhC+PZywgkKebBG8rTbfe9hY3PSg5wxeXmrTP3ibaY1TflInpIqmrwjhSkpLZIJ1XcWeL891fGfzb2HSo2PDmDXxITOkwClxfDpiAIVw6Y4QPh5RU4QrCH8GAUBWGgEApBbsoqgAjrq5dausqbcTqQUqSTIUgggmdwRaZBpYvIcEsRobIbVyUeFRNwYNp2IPpV/CYFDaAlrhCSYuTuolQMkmJm3KhCnQ5fSd+R5H079qkqFxOtJTsr9DyPz515y/ElxtKyIJFxBAkGDE3iQaikKxRRRUIRRRRQhFFFFCEUUUUIRWS8aYNSVJeHEDCCnmCNRBE2jefatbUGNwSXUFCwCD+o2Mi4PcU2KTs3hyVNH2jC1cxxC1qSYQQRcSQLjaIk9tqs4ZLikA+YkyN9P+tQYpgtK0PLUhQ3Bge4MXT3FU8Ni8OlagVWJkKClRtBBIO83967Vg5XCog0VexzISnUpWsgg8gLG9v6mrreYM2JTpMc0QfqJpcvG4YAwQq28yfmdqgwvihUEDiAsDB//kEVUq7cJziMUpaSEIIHVQgfW/yqngDClJ87SbGIBuZm3sKoYjPXF2H0sB6zf/LPSviMkeVe4n0H6yT7ibmovkjc2nLymxdx0r7TAPyv7TSpzOAhYITwiYidzaIAPy3vVZ7KnEkBRISbKvAE8zpAt7e9XTkTaQApwyNuKP8AWoRup8vx6X3NLyyw310kk32B/D/ERXRMtwLDaQWEICSLFEXH8XP51ytWDSFAecdNxumdp3i4tTbJs0OFVKFLKFEa0qCtJ6kWsruPes80TniwVp4edrDTh6rpVFeULBAIIINwRsRRXMXWXqiiihCKKKKEIrOu+B2VapW7xTMFEAEgwkeXCdrkQTzmBGioqQaQs8PA2GEx5gkkqhUFRMXmJBtuCJ5zTLA5YGGwhskxJhUCdSio/CAkGSYgDvV+iiyhUcxSpxlRanXtFgqNQ1pvYEiRfaZqDIM6YfSpDIUjyToLak6VJiwseVvpVbEY3FocKhhAtM3LbySVJ5EpWEwqO/b0zOb+IRh8c3i/JfbSpJbxCVtkWkaVBQlBItz/AAgc6lpae6rvhe0axkc6IP0XRKKrZfmLb6A40sLQeY69DzB7GsZnvjl4Ld8hTKGmTp1OSS6sbpQBvH+pImpawuNJLnhotbyiud5P46xRV5ryR5OoIWkJgtlUwR+LkTcmb7WnolS9hZuoZIH7IooopaYiiiihCKKKQ+IvEZYPltga4kqV8KQdrcyYPMAfSrsYXmgqPe1g1OV7PMPh1NFWJCdCfxHcT+Ui4JMC29czxuX61k4cOJb5eZp1H0tYbWMnvVh3MCt1KnHVvEzCZlOrlCRCBF7xV3y3VfiCeyRJ+Z/pXThhMe5XKnmbLsPylOWZKDqLkJSgxNr9d/1NM9LEQG1ud4J+qiB8qjwuHCXF+aqQniAVESbydgbzHvV8Y5R/u2yR1J0j2sT9KcktGEpaUlDqVIQqSdICu4PO4BHbv1px9kcV8bhHZFgPfc/OluYuOXPlibWCuhF9hPtTFvB6wFOK1zcAWSJ6Dn6mgoZ0VLG4C1nFGbXVP0M2rzhX2tI0oKlECYE37qP9atYzLGgmyUj2qPLnAERaASB6D+lx7VPJQcFVMeu0+WoEbbWPI2MipUhZEymD0BP1kVLjMYNk8RHIf7t6mquGWsoACQI3JPOb2FSFQrYeEswHlFpVigzI2IUpRHpEGiq/gvWA7EKEpubXgyPYabcp70VyJgA80u3w5Jjba1VFFFIT0UUUUIRRRUeJxCW0KWshKUglROwA3oQpKKzmB8f4R13y9ZQeRWAlJ95tPKYmtHVnNLd1Vrg7YqvmGPQw0p1wwhAkn9AOpJIHvWZ/4txbqZZy5xbatitQTIPbTEEetPM9xGG8stYlaEocBEKUEk7XHOxgzytSNv8AZ2wpI/5jEKbjhSHRpjlFoimM0gd5UfqJpq5rneJcbxbulKsMpVy22swmR+7aJvEbWtTT9nmNwbbx+1J+8JHluLjywYvI/CZiFG3pElh4n8LYfDv6I0NOsKDa1KMJeQdQkmw1QAf4qgzTOBjcI2hCEp8lvzMQsJA4xwJSLcyZj97901p/cO6s7CGPt+a5e+nwVrxXi/LxWKZ/C8plci4ASjUo+pKpHoaZ/wBv4xtDeMWoBhxzSlgxPlmYIMTMDee+xgZbO/CbuGw7LwJU24lOv/y1qAgHmU7R3tTZp5JUg6xiMQANOrhw7AERAMA6bdEzvJiZGl42239/dTKx0TrvByPj9Re32orqClAbmOk19rAKwOAgrxeL890i5SoqA7J0g7d4HYUx8FYxZccbQXHMMBKFrEEG3CPmbdpgTFZjFQsfRNbNbqP1v4rXUUUUhPRWB8ZR9qOpJJ0p0j80TxdLElN9orfVkPGeFUlaXrqSoBEDcEajYdD/ACrVwhAkFrJxjSYjSyxdWFIIQN4Anr7dqYHBav7xRV22T7AfzmqD7iiLIVIuCYFwP9/OrbBdKQdSL8711juuO1RrwjTbqFEAC9452iacDGIidQpLjsPCdS1aoIJGwgG9pv6H5VcbxOG3hA/wiqEJjSo8djtf92Jjn+EHudvbeveWrfLYHBw8JubEe3vXp7G60w2kkddk277fKarZeVytIdA2NxzMzzHQUckf9lddwClXcct0Tb67/KKVshlLigQnYWi0idottv7UwfSkCXHSewhI/r9aVLzVKF2TCUzt1NvX+Zmjkg7q+t0lMNogdxpT+n6fSq2HatClqJ1EQLajPIAT7TUuX40YhzQtwMI5qUCCeyZGkH1689q6Dl2SsM3abSk/mAlR/wARuZ9azyziPFJ8XDmXNql4TytTLaioadZBCOkDc9zP0FFO6K5rnFxsrrMaGNDQil+e523hGS85MAgADck7Acutz0phXNf2keKirzMGhsQkp1LJ4tSQlwhKd4AKZN9zapjZrdSrI8Mba0eU+OUOvhh1peHcX8AWRxduRSfUUqzXLk4jMXWcStaZQDhAFQj4b9irUCe8HtXM8O7obkNwrUChxKyCkzewsRzFhBAg8q1T/jRGIwunFSnEskKZeTYkhQ3jaYF9jANiL6uy0m2rIJg8U734LoHgfHqdwTalmVJ1IJO/CogT3iK9eN2ycC/HIA+wWkn6D6VkfAPjRhlhaH3IWXCsAJKp1gTASD+IH500zb9omEcZcbQHVlaVIH3ZAlSSBJVEc/lWf/0x1W0xPEXfBGOeFncYMOvGysyj7KF6bwFfZRpA9gD6wK3nhJSk5eyVXIbJE9ASU/SK5X/w/i/L0nBPk651FF9PIb7bGOwFbjK/2iYdtvycQ24wptITpKVKJhIBEaQQdt+u9OmILcG1ngY/XltXssxh0OP4rBuvqDoxUiFbAB0oWkDYQFBQgCCRG1bv9njhOAbnkVgegcMVyoY/ULOaCxxMiLklYPLYjUTf8lbHD54lnI+FYC1FSN7gqWSr04CT7irygOaA3r+UuMOid3wQavPp91s38Zg8STh1LZdPNsqBMjpfcdriuf59lD2G83CNtDy8Q7rQtNyUpuloAncEjfvuDUaGkpDeKZZCWMMUhCyCFPOj8Z56ARt7Wnh+5v46LzaAtH3ja9SHG1AAERYpUekKEG8C29EcZacZCiSQOGcFWcjzJxbYbfcU6xiZZUF7oXA0H92xTtAsq3DWXy51KIKkoUTuVJVEixJ0kE7TsR0q1jnS75jqSApxYIaE8cqXBBA2vA5jWI5gu8lwOKwbpZSYc0g+UviQ8LkibAqsehsoCIgu06XX/CXr1x6DsDjn58+eFVaxzQgqxKGuzWFWVfPywfrVp3NcBp1LxuMWR+4ofLWIHzrdZM+xi2g55KAQSlaVISSlQiRt6EHoavf2Sz/4LX/60/0rM6ejVfT8LS2EVvfx/Kx/hfxEsYdwytXEPID0zp56iJIt9drVpsw8RNsqQlQX94JRCd4EkXIMhPEf62qTF5Cw4go8tCZ5pSkKF5sYpZnyiHYGBD40Dj0z+L4fhPQAdJkwAaQSHG1pa3SKV1zxVhR/1QemkKVNgbaQZjUmY2kTVrF4ZvEMweJKgFJIMcpSQeW/1rPMZliVypzLhqSASTEk6UzpsdjffZMbimGV5piFOoQrDFpvSbkHYJGmLAJv+E37Wqu2QpIBFFYdxtSSUOOFKk/EkhII+n151Xwz7CVKSXSm9uO21x0Bmbd66Tn2UYZ5BViEphA/vDYpHPi6dtu1cyxmXgrIw2pTXJS0QflYR6x6V1Yp+1G2VxJ+HMRsHCvOrYCTxBXedR/0NV8P4qFwdKosDP8ASQPSahy3Idc6oCU2JIB9e3zsOlNBhsOBAKlR+XUR/ltTbSgDuqGKz9a4A59NvWTAAvveoWsqeVKoN/3bf5jf1jnVtny0PJUlJUSYCSCCbGCJ5j6AmnPkvK3WEdkgE/M/yioKkC1l15e6FAElINiRCYna4uP9avjw+ABqcIjvH61cx+AWB/eKMgiVQeXpNeWizAMFSiATupW3PpU0FHgln2AhQ+94b34Z9ztHenORZ0cKYS4Vtk8SFbC9ykwAk/Q/WqOM0fEEEEXBKdj/AE9asArIsEj3J+tqq5gcKKGPLDbV0wGdqKQ+EseCz5Zsps36QokpjtuI7V9rjvYWuIXdY8PaHBes28TFp3yWmFvuBOpQTYJB25Ek+3MdawvivGtP4htbjTrStlhQgggHSpJ3JE7EX0JHOtzmvhguPec0+thZTpUU3kDbmI2HyFJc48NYVhHm4t559WyNS+InojmDznVA51pidG2q3WaVsjrvbx2/K5Y8qSQCYOsT2W2FpjsCDH8NX8kz1LA4cLhVaYlx1C1qnl/1Dc32A516Q2kkE24ekAkTBEgTIWZA2kbUwxGEwz7iwhIbQXNQmQhCALkjdRI023uQLqFa5I2u3yskMz22GGvZTTLc6XmOMZadaaQlnUtamwQNCUgiZJITcD1V2pf4Yyj7QXGk2UWlKbV1UhwaT73TUKsOwVLLTi20EaTKipbhm8hI0ibcJIAgXN6e5G3jGHGsScM4ttCC0EpSAvSSSDAEm5B1R1ud6WRpbjHRMB1uGrPX5J8PH6RggqCcRpIKYFlptqVJACT8Xz6E1i04lKHWVoVLgBUtwifvFJlQMgzGpIHdSlU5waXMJiTi3mw0l9TpCDciQogHpJUkR62G1KsSwrD+S6lQCloKpiwnWk22jQgf7ipaByVnucaLuX8Z9VvsjWzj8OFvMtLUDpVKAbwCDeSmQRas94y8FZey0XZWwqeBKDq1KFwkIV/IiOoq5+zdQl8JJIIbN9wYVqHsTp/wipfGWBebxCMcgNOJabI0Oq0hBknWmSATcd+ERyjEWNbLjC3RzSGKgbvFb/JZfLc+xS8E5hXcGt5tnh1tEpWgpukFKUmSCPWN73rO4fBywX1aCjVCwI1SBqClJPwyAq+xhVgd9ZkHjxnCYYtoSp50krcWZQ2VrJgAwVmAPyxY3rKYzFLedL8NhxcyQCUX5AAgdPjEm5vW2O7sbLDxDQKa7923l79Uw8MKScZhlylIQ8QlCokJidRJiAAqBtdE08z3OXMc+35S0JR52hmI1mIlUjiCdjbaE7way7WJHlrLhSlYHCA2IUdV7hREBMmJmSKYZeSAFFQCyQW9khEGStZudxZPrM2CraAM3lVfM53doBvQHl8Oe/iTa6Z4Vyd1hDnnEFxxZUdNxt6C5MnandYPwlgnF4kPNqcLYBDjiz/eqg2AN4BjeSIvBtW4exCEfGpKf4iB+tc+UU7e1uhNtwFJRVMZs2fg1OfwIUoH0UBp+tH2tw/CyR3cWE/+nWfmBSqTVcpLn3iIMHQhIU4RN/hSDsTFzMGw+Yq75b53W2jslBUfmVAfSsH4vwY+0qDinV8KYExqtMwgJBF4va16fw8Ye+is/EyFjLCr4zOFuOAPvFwGSGxATqG3Cm1t7z15VPrcVzQjtuf5CkisIlLrf3CCIUIVBJnT1B2vz2pkMhaN1oR6JQkD6CT711Q3TgClyC7Vkkle8IwCpaXVgpB1RYAk3JPIgSavjHg2bbUodYhP1v8ASs/mGSsNlKvLQkcjpG+pMcvWtUcSj8wioVhVJJmGIULhsgiDAIsQd+XramaMKpfEtZv+FJhI9xc+9VcbjNfwDVHPl7nkO29e8udeLaQAiw0mVGQRbpUlVbuV9xeVICZFvf8AmL15y2AiBEJJA9v58vapncItQJcWAByT6dT/ACFLGUtJUUmNhaTv6T039qOSDgq5jMUnYXPIDf8A39KrYZ1WgAI+ZAAvfmTapy7wkNotzMQPmbn2mq2GTwwpZmSIECTPLc0WqlanwYVgO8IVdPFteDw35Cx/xd6Kv+EsuUy2rUICyCEncW3M7E/OwmiuTM4F5IXbgaRGAU7rC5u8FYrGOuGThW0hlJ2CliyvUKM+6egrdVy/9q+GWh5DqUwhaNJV++CrcjnpI36TytPD1qoqvEXoscvfy3TjM8lYRlDfn8KkjUlUcWty+m3WQD0ieVc1y9guOtNtrOpa0pk3MrVEwbG0SR1HWtK1+0EP4dWHxqApBEJcQQFhQHCoiYJkQSO9jNZ7B5s42rDrSEHyTqBSL3WTpWfUCBvCq1UTukdroILDQqj411Cf5ZjsThQ55XkKLMlSlt8fxhPxAgxJG2wIpzgPHePdKghphelJUTpWkgDeRrMRbnNxabVm0s+eUKR8byyNM8QJ0wTcDcxqGxSeoqfCPrwWtsApUtKmnG1WgFVlA8zxKV89wQakwtPLPqj/AJMnOq8AB9k58/GZsgoAYb8syTxWkqTMmSfhJiByvypPmGFKXQ09i0fdcBUllakI3lM6geattpN7W2HhDChjFqbTcLYQtUGRrhJP1Uo+9Z/NuFzE4GQku4pCtR2CFgkkntKD7mqac0DQTC8huogEknf6JCyjFNAPpccQ04spQtBCCYjcSTEJmDOxuakxjAWhClFxb+olYcUVEAaIMHbdyf4aY5Lhl43ysIhQAw4dWSbpJUq23ZQv+8aS5rji448pZ1K1aQpuwKoWAfhHCd4AvbqTTAxpOclKPEyhlA0PCh57Um+OyfQoFgQkYdLgCuL4gmTfkFKUewKulOPBXhIuy5iGdLflJQ2Juok6iuUmefpeOVIlZg/5aVp0gEHDtJF3HU61gwCDw8QTqEXAiTW/yjxBhmfKwinIcQkJV+ULjiGrb4iR05TNLlLgKaiINLrd7tY/HZZhnlOsMMqSoai04Vk6nGgSRpiIUARMkjhPOkOSsMlQLjhQdMpCWtfMWuQI95MX6UzwHiJDSkKEkt+YoWsS42dB9LEnsKmyfKMLoac8w61NkKCXmm1JVrkCHYJtzBN+girHunc5V29+LYYPgNxt4++qcN5y4QEoTiXQBAHlaEfJpwAjsQakZzt1khTmG8pE3X9nNp5kqUP1n1NSN5PiSAWHsVp5ffNKH0eipR4dfWR9oOJeSCDoLjQSY6/en9J70r9P3aZ+r7qlqcpxZdZbcVEqEmNtyLT6VbpRlYfQyhvyUgpEHU4I3O2hKp94q0W8QfxtI9EKUfqofpWQjK0q7WP8Z4RSXEvXUlQCABuCNR26Ht0rRjL1H4n3T2GlA/ypCvmo1WzDwyw8gpcSpfMFS1EzyNyR9KZE/s3hyVNH2jC1cxzDGwoERKQd1BJGx2Vc7ERHOpms5fIGltK+6Ss/o2R9anGC8uUEhtQ3ToSkg/75xUWGxDKVKSXSL8PHbbboDM2rsb5tcQUMUq2NU8tP3jSkiUkytEaQZPCCVH0Pyp6l7C7wgdiBPyqm+tgAyrUY/NqPsL1Ez4kIsUhUWB6/SPrUUp1Jm9i9adLaZHXZPz2/nUGXqWCtIcSNjdPNUzz7CqGIz9SrC3YA9OpAH68qWjUqFJ3UQOs33v7/AO4FF8lXVm1qcQgRLjsjonhHzk/yqph1LKx5TK1JE3Sm0nl8vnNKnsEtJEqEEgEgAFMnfaTTQYh5hKPJecSAYCSslPEb2Mje+3Wqu1Vj5qzXMvvfJO8HkGJePGPIRzJuv2TyPdXyNabLsgw7F220hX5t19+Iyb0qyzxgCpKHwlsqslSSSgnoZHD67elaWuZO6S6fhdaBkdWzKKKKKzrSlGbeKWMM4G3SoKIBskkAEkCY6wbCdqz3irOi+W2GCy406ndV9SwTwA/hWOGNjKhcU18aYfBqaH2pQQb6FASvvAg6htINvQ3rk+NVpUNMkbpUQU6kzEi8c40kj1m9bYI2uAd/Sw8RK5pLeXhuo8ThmmVpKvvAZ1s6tK08jPIXggkRIIIkGqGBcWSpCFpb1iDqcCUqEjcqISbja+wpilh550KSqXSuQpZEys7HV3iJ31VK1jiorSppK3FpTJSkJIVNgEoASoqACYjqetaXM5FZ45QDqb8xf5+Hiqwyh5LrTaX2luOrCUll2SlRIAJKDaJn0BqPGskOwsrLiCQQtaiQoK5ST0iep7VrcxxGBUxh/s6fKcbUA5CNLwOmCbbmQYGrcikWPU2HVrQVOpIMKcBBJW3IXBMkglR3uUTUNF5KvI8jDTV70cZ8AnTHhdlWX/aFPFL5ClITrSkFCTBASIknSTPWOlS+EPD2ExYLb4dS/wDEkhwp1I7cjF95kHsQLeTeG9Lgw+KkqcYKmzPwG5CehIhcg2363oZZgXtWEIcS2krX5C4kpOu6SSPhk2F/jO1xS3NDga5pzZHt09BivrjxtPsT+yyJOHxbrZiIUAoEdCU6VH3msvmPgDHMJVpbS6k31NElfP8ACYVF7gE7D0rXu+IMQtlLZWEO/aPIW4kcrX7XO4idNomp8lzksN4tbzxcbZUQlSzclIVIEnnAgSd+9IDZGi7+6eXxvNFo+nLwpZHJ8Rg2sE4rzCcXpLelVltAA/CNwmAZIvuBFZsgKIi8p2iLK1QSLiJgf9tRJxaV+cXEytepW8CCFFU3m50gVaw2aKKHMOCgNEgpUUkKkIKBCoFoi3bvfY00a5lYnRl7dewHv1J6BGCwCsQ42ygEFzSD2EqH6GfQGtzmHgz7Hxp8l1rmh2EK/wAJkfIEehpF4Jx6MPiS4+owhtWmOIlUJAvGqSAqCbX70wecViiFqHnYl8Hym9XAy3+ZUHeLgf4juBVXAh1qWuBiDenT6+JOBSY+HmNeKacw7DrCLl2VEtqEWgnf35wQBFb6l+RZSMMwhkGdMyeqiZUfSTTCsEr9TltiZoailuY582zvKgJ16YOgJAKpk7jUmwvevWIxKnFFpoxFnHB+D91PIuEeyZk3gHxihhWQ2lwNpCdSm9YBjSJWoEgnVeSdzc3vVAOqaq2D8Y4dxTSQSFOnSkGJB8pK4UJtZaR6kdRTyqDmLwzZhSmUkxzSDwix7ABFjsNPapTmjP8A4rfP8aeSdR58k39L0FChzvJG8U3oXaDKVAAkH35XgiueZ74Oew8rADjSbylIFiL6kySI6iRXSP7XYkjzmpEE/eJsDETe06h8x1qdl9KxKVJUJIlJBEixFuY2imxzOj8kiXh2S77rhru8lJQBf4Zn5CvoWpRlJBIJtHKNz0NdPz/wlhS0tyPKIEyiYt+5MGdoEVgkZSrWkK4UqkyDxDmR7/S9dGKQSCwuPNAYiAUsKhCpEm9r84n3m23IAUxYwJA4kqSJ4TMBIOxIBmb1a/sVsOpFymFEgmZgjnvEmY7VZGDBWUiUojiSNiT+lt4600BLpRPYVdkFYIVI1EXmPl715ceVqAUkwgyogEja3/x2qYoV5gCeNKbmTsqIiYM7+1emntIVqHGVfDudrR1kX96m0UolI84gyQgbEcz/AErbeFc0cc1tuHVoAIVaYMiDG5tYx1rFqZWhKeIXMERtJ5Rvc0wyXUh9vyyStSgD3T+IGLaQJPbekzsD2Hqn8PIY3jouiUUUVx13Eh8ReGDiXG3UO+U42CASgLEE9CdxJv8AoYNYbNclSpT8rU4GB988u+pzZKEgzztedjygHq81yBObJ/u3ApGFcxK3SspJKgm2nhEHkN7FV7Ca28O8kV0WLiWtHLf3/ZVzG+EWGcA2+46406oCwGsK1XSjQT0uSCNzWWxbelpClhDiXZIKTxDQoBUpN0HcbmQTB3NbTOPGOGxL+BU3qAbfBIUmBB0iQQSLR1pfkiAxi0uqALRxL2HXOw1Rp/8AUfZJqzde5J8lIdGO7pBGM8/OwQlWTs4NfHiX3W/3Q2sxImygCmSLzBPereT5lh2sS0VJBShZuU8R30ki41JJKgJkbcqVaVMuEiYQtSE2mdLidxvYE+x7VsMtzknLU4dIBdW4WkjsqFH0uvTPcGnODq3u/wCbSWujJ/bRF+PSt1N4t8XYZa2VMOhTjZJsDEEbEkbyLje9Vms/wa8uGHUtQeQSUgIVOvUoiDGmCDBki09K84PFLweIfZYQ2tQAKnHLIQEzrUbjdSuvzrxh8Q5i2cViVhIUPLskQICik2JPJIO9JaxwxeMefvK1OkhIPdOo3zFY/wBfDqquGTjXUqCMM65rcDmvSEDUCoSFKUBcKkmDyil+fZXidHkuhKPKlZAOo/eaRJUDGqyfZW9dkweIDiELGy0hXzAP865046p37Qz5alYh94A2slCVWnmL22iADO01jeXk3sqyBsYGkZ8c8um2T4LIM+GnGzC29KhpCtZEJJPDJSdigzI/L3rateDMHgdLmMcLilGAkA6e9t1ATzgdqnz3DrS7iGw0t0PIbShSUyJb0i8bGxn1E2M06z7IFvYZopgvsgFIMEKISNSTNjMc7GI51JcBpG17176qri95cXZI2vz6eSyfjbw03oRi8LoLKiApIBATMjWiI0mQARa/vWp8E+H0MN+alxLqnUplSRYRJIkkkmTcmDwiwrP5NmyG1KQoacO/KHW1bNOEQd/wHvyF7oNZ3Ic1xGHSHGCooEJXqukm4E9Z0neD0PKrFjyCy/fRUDmD9WvA/n1XaKq4vUr7tCtJPxKFykW2mwUbxO28GKU+H/F7eJhCh5bv5SbK/hPP0N+k71Ph8QW/MaSnU8XFqANgQtRIcNyQ2BaeZTAExWMsLTRWxrw7IVlxwMpSyykFZHCm8ATdazvEmSd1E9SSI3PDjLiNLyfNJMqUokEqOmTYiPhSABsBHWbeBwIbBJOparrWd1H+SRsEiwHuTZql9FdI1+C8KpKkqQohUTLi7kCAr4viAsD0Ar7/AMH4RMEN6dE6eNY07m3FYSSr1M07rN+Lc0QEhmTJUnzIFgkyYUdhJi3P3pjA57gAqPeGNLiquOwOW+VpCUugkAJbWVKJEn89viVJP5jVjKc8wzKFNobcQrUVFsSs8W6gZICbbSPSkqyEPJVYBSCkHuFT9R+lRtYnT5sRrU5pTPyHsAD8q3f8VtZtYDxb7XrNcxXiVOcS0gKhKDKQADKSU8yYBk/yqg69qTIstBmOc7Ee4/lVrMcKlAJSVqeIkRJKvUbaflSDM3lKUlBBQozMWMJTOnqJkXO160AtY3CziN00lE9T5ACz8ArmJzdCVNqkXlPzg/Lh+tRs5wCXNJ4iqPeEgETvH8qgYa0CENgd5H8pJqqFBLq0rVZcHtMQU9zABib0FxFWqRxtk1hl2BY8aOceWd1oGX4AQhJURvyAPOTXktrQSshKtRAtuBsN+Un/AEqrlTytMJCUgEiTeYO8AiPnVzFMOKT8QI3ICYJi9pJH++VWvmEqiMFfH8GpY4lRFwE7T3PP6VYyA6HWlNWWopBAkykkagZ/DF+0TULuHJROsm0iwE8784rVeDcsLaVuFvRr06QUwqwM9wDIEfu0md4aw2nwRl7xXJaSiiiuQu2iuZeOMgXhkqDJ1MPrnyYkpdEQUGCRIkWvFr1qfGyHvLbU0XAhKiXfKMLi0ER0v8x6jF5p4oUpnyluecmQptwjS4gpOyuRtPP0J2rZw7HYcFj4mRotp9FlGMOChSVuFOkFSUKSbQopKT3METG8T1q3lWeLOFcwgbLushaSgKK0LTAmwO4BsY33rxmuL+0YhTpQU6nCCmZHGkJUfQqSs+iqq4TEOJbSgFWlV9Oo6YHYymTBMkGAK1OBNV79+ayMLGkh1nyx18/onqnHsPDz+GXoLhV94nhVrSJEX/KTvI3i1QM5isvhLKAypa9TatZSEhRjSNrSRxSLA2vaBnAPOFpB1hlbiU7kJMqAUdMAaoUe8bgXpnh8CsKxWHLLryh902UCQhSVyJIFhY/M9aNsFSXWbaMFGZZLi8M6DiUpdS6uSlLhAXpBUAVRq1AlRMjnYzenGUZutLLqfspDeJSoo8u6UmVJAA0jUATyuCPhuKv+LnHmk4FZGt1tJKkxqlehAJgWN5v71S8FeJVsNuN+S44NWoJSLo31ggTaySLczzmlAuczVv8A2n91r9O39D+VucnR5WHaS4QlQQAQSLGNvUbV58ShZwj2gkK0HbeBdUd9MisTis0YxDr7zqFuBIQltE6dIIGqdwACRcSDq5yKveE/GAQylt9KwjZLhBKRIB0mRNpPoOQApJhcO/zTRM093l7CW4pS8I0y/hVqQh5ADlgeMEBViIncj+FQm9SteMsQj/7htf7rjSgr/KmP81es4Z8gOsA/dmH8OrcAj4gD006v+0da1GaeJsK3hkPO6FeYkFKIBUoxcAHobEmw505xbVuFpcUT3u0sNH3fP19VzbxHnpfVqShDbq+EwvhUeSiFREAGTJ2HeWnhDN22A42WVupdQkBtKNymREE7XO070sbCMS+px5YwwVYJbQfLTBMJ4QCTBkr5ydhFajIfARBWsYiG1WSphRlaeeokwNha/OrlzWtzhUp2vuZomzjPp7vdI2spW9jPLaQpm86SokosSSTHIgWMEHTeulY5OlbK5vr0E34gpKhBgGeKDBsDX3KslawydLSYncm6j6n+W1e80bJbkAkoKVgCZOhQJAAIkkAgDrFY5Jdbh0WmKLswSdyrdFQ+brbKmikkg6CfhmLTHKd/equR5r9oZC40rEpcRzQ4myk/PbqCKzrUGkt1ckwrD548lOIfSsFSVFJJiwlCeE+lvmK3FZfxPhVNK85EHWUpUg24ogEH0AkHpWrhXAPzzWTimksxyWNzTF6G1aFFSQJGqZEbXANh7U+xHgh5pAdbd85aeJSNITqOn8Bnfsd+oqhjtbiSHNKURcC829Iq34f8XLwqUs4hClNbNrTxLSkbBad1ADYiTyg1p4gyNIc3ZK4RsUjTG4DVfPmOgPIjpztQZXjpHCPMdXdR2T7nkOwqp4kyh5QD0olvoCLXncmRerDuMwy8QssO6WlHUqOHiUJVuAQCfrNXHMJh1IVChtdQck7c7396b+9oPVZxqhkI5jr9x4jdZEZkIGqUHnwqN5Nkm4O2/eq2YP606UJISCJKgQSo/CEg3JPWmTuZai2ENEkWlXCgkDkTcjfYVLhct1OkvXXHDFkj+Ecj3N6W7U8aQb9PfyWuLseHcJnMojIGq8+XL/YnyKMlwyG0AOIg81EAiSbyf60yxeHShBUg6D2NiD9PepGSUkIVcH4T17Hv3q/kfhlLzi1Eny0lPDFiblQHIcp9eVNcRG3wC5/fnkLjuSSfVSeGMtQt7bUhCeZJSFSNPOJgG1bWvKEACAAB0AgV6rlyydo611oo+zbSKKKKUmpdm/iBjDCXVwTskXWfQDl3MCsD4t8Q+aP/AKVDesWWsDzo/Na4Fuip5TTzE+HcWMU642Gj5hlLy7qbHRINgRtOk7birL/htGGwuIcJLrym16nVXNxeJ2HvPetjOzZR3Kxydo+xsPfv7rmbeXO6C75Sy0DpKxxaVAJKSoC6QAU37GosGEETqkSlIi9hb5kgEjoRymui/swUQ2+neFJP/dq/kAPavHiXCYfEPFphhoupu4/AAbAMmVJ32vM8xczDzM7tC2sfRIbw8ZiDsg/EH0x9VGMhxOLbQ4lSWUt6Th2zeQlQOpXcwDMX7DfSeGskXh0uKdWFuvL1rIEJnkB8zyG9ctRm77ZIZxGIShKtI+8JEaCYCVSAbJgDmSNhTMeIMwSATiXIIChqS0eGYJnyxPO/P60qRkpFclojMF3qz439rWy8WYsMvYV47JUqfcCk2Uh3CeXjVSpDxPnDmJVZXvGoe4/FUOVZE/mAWcTinQW1adASi3faLx05VVfw7obWBiHVYZDgbiQEq+IkxFohJgEC4tRHtoI8/fqrytaDrDr3Iq8EDxA6UpsGpLWYqPCULc0lJ2KHCYPQphSD7J61SW3h0NvHzy255ikpaAJSsAwkCBEzIkyBY23rYtfs9wYutK3SObjiiLbcIITA5CIFUs3yNpOLYZabQ2HG3QQlIAkoUATAuRO9DZtRoe6UOga1t3efLfxvqkmTeHMc+hCVKCGUHU2tYBVBi6UbwY2JCTExU/iHwGjDNpdaK1RHmkwVHlq5WvBHoetavwdiyvCpB+JslB9tvoQPanK0BQIIBBEEHYg7g0hz3CSzyKcO9DobgEep8/xt4LmmDwytYSnQHVAFIUB5L6TcbiAo+0mfhVMu8gyXEoxIWGww3H3iQvUlVjsJJ6RO0b8qrZrkrrSVMhpTzRJUwpMlbajuDAmDzHPeZ22OV+Z5Lfm/3mkausxz79e80+WTu45rLFH3s3j37rfmrVFFVyfMt+Dr+bt/D35+m+JbVmc9y3DhZc89eGn8ivjI3KUp4o6kWJna5OfwGeuYbEKe1LdacgLBTClhMAOJAniTcGTcACZgB7mWHUzi3HVYc4gLA8qxISQIAIgi3p3G5pK1hnMQtxbhEJu85FkBN9CBtygAdOkle1rA5uSsvauY+2j0zR8/r910TA45t5tLjSgtCtiP92PajG4JLqChYkH5gjYjuK5Yxi3GV+awstFXxJQAUACEpCgeEmwkxq2M3gaLCeP3kD/mMOFEK0ktK0mYP4F7RH5uY6is7onsN/RaA+OS6Pxx/H38FXzTLvJdKXFKKRBQVAAEQOm5B5elqq6goqcPwgQknn1P++tPVftDwykwpnEGfwloKmRt8RBkGs1mi0ukpaadaSLlK1cRT+6Ek6R6qPS1b4Zi7BGVzuI4UR96xXvpuoPD/l6y460SCbK0zaBBjeN7d60GZJwjrKyNEgWtCgeVrGvOU4VbLYW0Q4hQEo/EAOSSdyNoNS5kWn0p8rSp4qGgbKBm4NpA3mdqucJeSD4pKwxqag2WnnzkCR/KrD3G0F7EDUOxp7h/BqxOp1I1GV6UkkdgSY2i5HtTdnw1h0kEI22BJKfWCYmlu4pg2yhnCPO+Emy7IHHFoLrelA4iFEEkxYQO5vPStUyylCQlICUjYAQK90VgkldIbK6UcTYxQRRRRSk1FFFFCEVBjcKHW1tmwWkpMdxFT0VKEiyHwx9lYcbQ5K3J44iDBCYEnYknfnWfVlmLZwrjPltttgKU46DJWBJA3k7ARAtvEmt7UWKwyXEKQr4VApPoRFObMQbPNJdC2qGKXLP7IW0nCjSXA6fMKRuuFEEWBIJSreP+ov2b5rlzhAefSG/OcQgI5IbANj02HyJtMDQ5T4U8p1Li3lO+WkpbBTGkH3M2J6fQQ4x+AQ8gocTqSf1GxBGxpzpxYpJbBg37wkuVN6cdi0AwFJSoRyJH/uP0pY1kOL8oYQobDerUXJmb+s9o08gLb1pMoyFrDavLBlW5JkwNh6UxpJlo93w+ScIrGfH5lfAItWdz10N47COrISgBaSomACRFzy+IVo6gxeCQ6nS4kLTvBHPqOhpbHaXWUx7bFBJPCqwXcWUEFsuykjYk6iqO3w+0VoqiwuEQ2kJQkJSOQED/AOe9S0PdqdaGN0ikheaxoecKCktlQ06lCwg2AiydptPSd6qtYXM51lxuVQNH4U9xbc7mCdzFXcRleJL+tL2luRCSpZG4JOmwMpBTomOKZkCpFZZitcjE8OqY0puLyPh2+GOe9zNCuvuUYbEFChilBR4QNJEEBPFymCetz6WpsBSPFZZjVKXpxCUpKpRa4TIgGAJsOo3MkzXlnKseANWKSTzGkR2/DO+/UCLb1BFoT1SgBJsBv6ViMy8O4lLLqWXPuSdYRB8w7covtMTfSLcq0uWZc8nV9ocDs6YjYFMydMCJkWvcTO0M6s15YcJb2B+65g660jCoaYSorBDjxIsNNgmfygqN+t9zXzMGw0loqGpbjalqnq7qg+ukavWulYnCJcQpChKViFcp/wBazmL8EIDZLa1FwQUlZkQAeGwsPY7DlWls7TusroHclmVZQWcU22TpJ8tUnYEwT7StYqd9hWGfAPJUEdAdxP4kkGx9OlNsJlK8ctbrxQCkBCNIMBQ5kHkQSN/xcoFW8P4TUokurNiLpUVKJT8N1CyRYxeYHu7t2gZKSeHLjbRztV2dTLriEtrWgwsBAnSVSCI6Ej9af5LgihBKkhK1qKiLSNR+Ekbnr3JqfBYBLQOmSVXUpRlR6Se3QWqzWSWbXgLZFFoyUUUUVnT0UUUUIRRRRQhFFFFC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data:image/jpeg;base64,/9j/4AAQSkZJRgABAQAAAQABAAD/2wCEAAkGBhMSERUTExQWFRUWGR0aFxgYGB0dGBwaGhUaHRkcHR8cHSYeHBsjHhgYHy8gJCcrLCwtGB4xNTAqNScrLCkBCQoKDgwOGg8PGi8iHyQyLy0sNCksLCosLTEqLCwsLCw0LSwsKi8sLCksLC4sLCosLSwsLCwsLSwqLCwsLCwsLP/AABEIAM4A9QMBIgACEQEDEQH/xAAbAAACAwEBAQAAAAAAAAAAAAAABQMEBgcCAf/EAEYQAAEDAgQEBAMFBQYEBQUAAAECAxEAIQQFEjEiQVFhBhNxgTKRoRQjQlKxB2JywdEVM4Ki4fAWJEOSU2Oy4vE0RHOTwv/EABkBAAIDAQAAAAAAAAAAAAAAAAADAQIEBf/EADIRAAEEAQIDBgUEAgMAAAAAAAEAAgMRIRIxBEFREyJhcYHwkaGxwdEjMuHxUoIUQkP/2gAMAwEAAhEDEQA/AO00UUVlUIooooQiiiihCKKKKEIooooQiiiihCKKKKEIooooQiiiihCKKKKEIoqHF4tDSC44oJQncn/e/asvivGjqj9wxw/mckSP4QQfrTGRuf8AtCW+Vsf7itdVF3PMOkwXmwemoH9Kxj+Zv4rV5yktNoMEIkAx11E/W1rDnVfy8OLJQpfcAn6qIFaW8L/kVldxf+IW0zDxKw0jVrC5+EIIJPy23pI74lxa7obS2P3t/r/QVm2ilDqVIQqZ0gERuOtwCD/PrTkYdxXxOFP7qLD57mnN4drd8pJ4l79sLzivFGMACToTO6wLgf07x8qrvrXMuYpzV/8Ak0/Sa8Y/A/8AmKJNt5+hmosG80EgpSVKIvpEme6j/WmiNg2CQZXncqVXiF8EJ+1q07W0ap3Eq0yR/pVvC+K3UKBK1LTNwpFo530gj1mKWY9cifLUCLjax5GxkV6GsiZRfsT9ZFT2TDilHbSA3a6Y24FAFJBBuCDIIorPeEcwHlFtQhSDMjYhRURA5bG1Fcp7C1xC7LHh7Q5aOiiilq6KKKKEIoor4TF6EL7RSBPjNjWELC2ydJ4o0jVpKZIMSUr1R0SrpTPK80Q+2hxEwsEgHexgg8pBsakghCuUUUVCEUUUUIRRRRQhFFFFCEUUUUIRSHxD4jLCvLQBrjUpSvhSDMcxJMHsKfVg/GI/5riTJ0J0DqBMq6WJIvt71o4dge+is/EvLI7ak7uYlx1JW44+bwCTp1ciAAEDneLVeLbh3WE9kifmTP6VQWtwKSoJRMwBJO/eOUT7VeGBCv7wlZ77D0AtXW0gYC4+ouyVBhm0pcV5q5SOIAxEnckDczNMBjFq+Box1UdP0uf0pe8y024hZSABN7WNoJ7b00OYtxOsVUhXaUqzJbtz5aZtYE8jvtemKMGHAFOKK5uBMJ9h/WqmMxinBwCQOZHCD17+gr3lfnFsDUiU8JsbEfO2x96DsobuVLjMtaCfhSPaosudSEESIBIHoP6GR7VO7gSQS4uewsP6/pSxhbQcIKQbflmSOluQ39qBsg4KtYrGA2TxEdP5nkKrYUrKYgJiQSTzm9hy96suLUQdKNKR1sPluaqYRoHhKlLVqI0g3UZ6C/OPahVIytT4MCwHYhQkSTHxAGR7DTbv3oq/4WypTKFFQ0lccI5AC0xaTP0FFcmZwLyQu1A0tjAKd0UUUlORVXFZm00pKXFpQVAlINpCSkK7WK0/PsatVUzDKWnwA6gLA2mbXB5HqkfpsTUhC+PZywgkKebBG8rTbfe9hY3PSg5wxeXmrTP3ibaY1TflInpIqmrwjhSkpLZIJ1XcWeL891fGfzb2HSo2PDmDXxITOkwClxfDpiAIVw6Y4QPh5RU4QrCH8GAUBWGgEApBbsoqgAjrq5dausqbcTqQUqSTIUgggmdwRaZBpYvIcEsRobIbVyUeFRNwYNp2IPpV/CYFDaAlrhCSYuTuolQMkmJm3KhCnQ5fSd+R5H079qkqFxOtJTsr9DyPz515y/ElxtKyIJFxBAkGDE3iQaikKxRRRUIRRRRQhFFFFCEUUUUIRWS8aYNSVJeHEDCCnmCNRBE2jefatbUGNwSXUFCwCD+o2Mi4PcU2KTs3hyVNH2jC1cxxC1qSYQQRcSQLjaIk9tqs4ZLikA+YkyN9P+tQYpgtK0PLUhQ3Bge4MXT3FU8Ni8OlagVWJkKClRtBBIO83967Vg5XCog0VexzISnUpWsgg8gLG9v6mrreYM2JTpMc0QfqJpcvG4YAwQq28yfmdqgwvihUEDiAsDB//kEVUq7cJziMUpaSEIIHVQgfW/yqngDClJ87SbGIBuZm3sKoYjPXF2H0sB6zf/LPSviMkeVe4n0H6yT7ibmovkjc2nLymxdx0r7TAPyv7TSpzOAhYITwiYidzaIAPy3vVZ7KnEkBRISbKvAE8zpAt7e9XTkTaQApwyNuKP8AWoRup8vx6X3NLyyw310kk32B/D/ERXRMtwLDaQWEICSLFEXH8XP51ytWDSFAecdNxumdp3i4tTbJs0OFVKFLKFEa0qCtJ6kWsruPes80TniwVp4edrDTh6rpVFeULBAIIINwRsRRXMXWXqiiihCKKKKEIrOu+B2VapW7xTMFEAEgwkeXCdrkQTzmBGioqQaQs8PA2GEx5gkkqhUFRMXmJBtuCJ5zTLA5YGGwhskxJhUCdSio/CAkGSYgDvV+iiyhUcxSpxlRanXtFgqNQ1pvYEiRfaZqDIM6YfSpDIUjyToLak6VJiwseVvpVbEY3FocKhhAtM3LbySVJ5EpWEwqO/b0zOb+IRh8c3i/JfbSpJbxCVtkWkaVBQlBItz/AAgc6lpae6rvhe0axkc6IP0XRKKrZfmLb6A40sLQeY69DzB7GsZnvjl4Ld8hTKGmTp1OSS6sbpQBvH+pImpawuNJLnhotbyiud5P46xRV5ryR5OoIWkJgtlUwR+LkTcmb7WnolS9hZuoZIH7IooopaYiiiihCKKKQ+IvEZYPltga4kqV8KQdrcyYPMAfSrsYXmgqPe1g1OV7PMPh1NFWJCdCfxHcT+Ui4JMC29czxuX61k4cOJb5eZp1H0tYbWMnvVh3MCt1KnHVvEzCZlOrlCRCBF7xV3y3VfiCeyRJ+Z/pXThhMe5XKnmbLsPylOWZKDqLkJSgxNr9d/1NM9LEQG1ud4J+qiB8qjwuHCXF+aqQniAVESbydgbzHvV8Y5R/u2yR1J0j2sT9KcktGEpaUlDqVIQqSdICu4PO4BHbv1px9kcV8bhHZFgPfc/OluYuOXPlibWCuhF9hPtTFvB6wFOK1zcAWSJ6Dn6mgoZ0VLG4C1nFGbXVP0M2rzhX2tI0oKlECYE37qP9atYzLGgmyUj2qPLnAERaASB6D+lx7VPJQcFVMeu0+WoEbbWPI2MipUhZEymD0BP1kVLjMYNk8RHIf7t6mquGWsoACQI3JPOb2FSFQrYeEswHlFpVigzI2IUpRHpEGiq/gvWA7EKEpubXgyPYabcp70VyJgA80u3w5Jjba1VFFFIT0UUUUIRRRUeJxCW0KWshKUglROwA3oQpKKzmB8f4R13y9ZQeRWAlJ95tPKYmtHVnNLd1Vrg7YqvmGPQw0p1wwhAkn9AOpJIHvWZ/4txbqZZy5xbatitQTIPbTEEetPM9xGG8stYlaEocBEKUEk7XHOxgzytSNv8AZ2wpI/5jEKbjhSHRpjlFoimM0gd5UfqJpq5rneJcbxbulKsMpVy22swmR+7aJvEbWtTT9nmNwbbx+1J+8JHluLjywYvI/CZiFG3pElh4n8LYfDv6I0NOsKDa1KMJeQdQkmw1QAf4qgzTOBjcI2hCEp8lvzMQsJA4xwJSLcyZj97901p/cO6s7CGPt+a5e+nwVrxXi/LxWKZ/C8plci4ASjUo+pKpHoaZ/wBv4xtDeMWoBhxzSlgxPlmYIMTMDee+xgZbO/CbuGw7LwJU24lOv/y1qAgHmU7R3tTZp5JUg6xiMQANOrhw7AERAMA6bdEzvJiZGl42239/dTKx0TrvByPj9Re32orqClAbmOk19rAKwOAgrxeL890i5SoqA7J0g7d4HYUx8FYxZccbQXHMMBKFrEEG3CPmbdpgTFZjFQsfRNbNbqP1v4rXUUUUhPRWB8ZR9qOpJJ0p0j80TxdLElN9orfVkPGeFUlaXrqSoBEDcEajYdD/ACrVwhAkFrJxjSYjSyxdWFIIQN4Anr7dqYHBav7xRV22T7AfzmqD7iiLIVIuCYFwP9/OrbBdKQdSL8711juuO1RrwjTbqFEAC9452iacDGIidQpLjsPCdS1aoIJGwgG9pv6H5VcbxOG3hA/wiqEJjSo8djtf92Jjn+EHudvbeveWrfLYHBw8JubEe3vXp7G60w2kkddk277fKarZeVytIdA2NxzMzzHQUckf9lddwClXcct0Tb67/KKVshlLigQnYWi0idottv7UwfSkCXHSewhI/r9aVLzVKF2TCUzt1NvX+Zmjkg7q+t0lMNogdxpT+n6fSq2HatClqJ1EQLajPIAT7TUuX40YhzQtwMI5qUCCeyZGkH1689q6Dl2SsM3abSk/mAlR/wARuZ9azyziPFJ8XDmXNql4TytTLaioadZBCOkDc9zP0FFO6K5rnFxsrrMaGNDQil+e523hGS85MAgADck7Acutz0phXNf2keKirzMGhsQkp1LJ4tSQlwhKd4AKZN9zapjZrdSrI8Mba0eU+OUOvhh1peHcX8AWRxduRSfUUqzXLk4jMXWcStaZQDhAFQj4b9irUCe8HtXM8O7obkNwrUChxKyCkzewsRzFhBAg8q1T/jRGIwunFSnEskKZeTYkhQ3jaYF9jANiL6uy0m2rIJg8U734LoHgfHqdwTalmVJ1IJO/CogT3iK9eN2ycC/HIA+wWkn6D6VkfAPjRhlhaH3IWXCsAJKp1gTASD+IH500zb9omEcZcbQHVlaVIH3ZAlSSBJVEc/lWf/0x1W0xPEXfBGOeFncYMOvGysyj7KF6bwFfZRpA9gD6wK3nhJSk5eyVXIbJE9ASU/SK5X/w/i/L0nBPk651FF9PIb7bGOwFbjK/2iYdtvycQ24wptITpKVKJhIBEaQQdt+u9OmILcG1ngY/XltXssxh0OP4rBuvqDoxUiFbAB0oWkDYQFBQgCCRG1bv9njhOAbnkVgegcMVyoY/ULOaCxxMiLklYPLYjUTf8lbHD54lnI+FYC1FSN7gqWSr04CT7irygOaA3r+UuMOid3wQavPp91s38Zg8STh1LZdPNsqBMjpfcdriuf59lD2G83CNtDy8Q7rQtNyUpuloAncEjfvuDUaGkpDeKZZCWMMUhCyCFPOj8Z56ARt7Wnh+5v46LzaAtH3ja9SHG1AAERYpUekKEG8C29EcZacZCiSQOGcFWcjzJxbYbfcU6xiZZUF7oXA0H92xTtAsq3DWXy51KIKkoUTuVJVEixJ0kE7TsR0q1jnS75jqSApxYIaE8cqXBBA2vA5jWI5gu8lwOKwbpZSYc0g+UviQ8LkibAqsehsoCIgu06XX/CXr1x6DsDjn58+eFVaxzQgqxKGuzWFWVfPywfrVp3NcBp1LxuMWR+4ofLWIHzrdZM+xi2g55KAQSlaVISSlQiRt6EHoavf2Sz/4LX/60/0rM6ejVfT8LS2EVvfx/Kx/hfxEsYdwytXEPID0zp56iJIt9drVpsw8RNsqQlQX94JRCd4EkXIMhPEf62qTF5Cw4go8tCZ5pSkKF5sYpZnyiHYGBD40Dj0z+L4fhPQAdJkwAaQSHG1pa3SKV1zxVhR/1QemkKVNgbaQZjUmY2kTVrF4ZvEMweJKgFJIMcpSQeW/1rPMZliVypzLhqSASTEk6UzpsdjffZMbimGV5piFOoQrDFpvSbkHYJGmLAJv+E37Wqu2QpIBFFYdxtSSUOOFKk/EkhII+n151Xwz7CVKSXSm9uO21x0Bmbd66Tn2UYZ5BViEphA/vDYpHPi6dtu1cyxmXgrIw2pTXJS0QflYR6x6V1Yp+1G2VxJ+HMRsHCvOrYCTxBXedR/0NV8P4qFwdKosDP8ASQPSahy3Idc6oCU2JIB9e3zsOlNBhsOBAKlR+XUR/ltTbSgDuqGKz9a4A59NvWTAAvveoWsqeVKoN/3bf5jf1jnVtny0PJUlJUSYCSCCbGCJ5j6AmnPkvK3WEdkgE/M/yioKkC1l15e6FAElINiRCYna4uP9avjw+ABqcIjvH61cx+AWB/eKMgiVQeXpNeWizAMFSiATupW3PpU0FHgln2AhQ+94b34Z9ztHenORZ0cKYS4Vtk8SFbC9ykwAk/Q/WqOM0fEEEEXBKdj/AE9asArIsEj3J+tqq5gcKKGPLDbV0wGdqKQ+EseCz5Zsps36QokpjtuI7V9rjvYWuIXdY8PaHBes28TFp3yWmFvuBOpQTYJB25Ek+3MdawvivGtP4htbjTrStlhQgggHSpJ3JE7EX0JHOtzmvhguPec0+thZTpUU3kDbmI2HyFJc48NYVhHm4t559WyNS+InojmDznVA51pidG2q3WaVsjrvbx2/K5Y8qSQCYOsT2W2FpjsCDH8NX8kz1LA4cLhVaYlx1C1qnl/1Dc32A516Q2kkE24ekAkTBEgTIWZA2kbUwxGEwz7iwhIbQXNQmQhCALkjdRI023uQLqFa5I2u3yskMz22GGvZTTLc6XmOMZadaaQlnUtamwQNCUgiZJITcD1V2pf4Yyj7QXGk2UWlKbV1UhwaT73TUKsOwVLLTi20EaTKipbhm8hI0ibcJIAgXN6e5G3jGHGsScM4ttCC0EpSAvSSSDAEm5B1R1ud6WRpbjHRMB1uGrPX5J8PH6RggqCcRpIKYFlptqVJACT8Xz6E1i04lKHWVoVLgBUtwifvFJlQMgzGpIHdSlU5waXMJiTi3mw0l9TpCDciQogHpJUkR62G1KsSwrD+S6lQCloKpiwnWk22jQgf7ipaByVnucaLuX8Z9VvsjWzj8OFvMtLUDpVKAbwCDeSmQRas94y8FZey0XZWwqeBKDq1KFwkIV/IiOoq5+zdQl8JJIIbN9wYVqHsTp/wipfGWBebxCMcgNOJabI0Oq0hBknWmSATcd+ERyjEWNbLjC3RzSGKgbvFb/JZfLc+xS8E5hXcGt5tnh1tEpWgpukFKUmSCPWN73rO4fBywX1aCjVCwI1SBqClJPwyAq+xhVgd9ZkHjxnCYYtoSp50krcWZQ2VrJgAwVmAPyxY3rKYzFLedL8NhxcyQCUX5AAgdPjEm5vW2O7sbLDxDQKa7923l79Uw8MKScZhlylIQ8QlCokJidRJiAAqBtdE08z3OXMc+35S0JR52hmI1mIlUjiCdjbaE7way7WJHlrLhSlYHCA2IUdV7hREBMmJmSKYZeSAFFQCyQW9khEGStZudxZPrM2CraAM3lVfM53doBvQHl8Oe/iTa6Z4Vyd1hDnnEFxxZUdNxt6C5MnandYPwlgnF4kPNqcLYBDjiz/eqg2AN4BjeSIvBtW4exCEfGpKf4iB+tc+UU7e1uhNtwFJRVMZs2fg1OfwIUoH0UBp+tH2tw/CyR3cWE/+nWfmBSqTVcpLn3iIMHQhIU4RN/hSDsTFzMGw+Yq75b53W2jslBUfmVAfSsH4vwY+0qDinV8KYExqtMwgJBF4va16fw8Ye+is/EyFjLCr4zOFuOAPvFwGSGxATqG3Cm1t7z15VPrcVzQjtuf5CkisIlLrf3CCIUIVBJnT1B2vz2pkMhaN1oR6JQkD6CT711Q3TgClyC7Vkkle8IwCpaXVgpB1RYAk3JPIgSavjHg2bbUodYhP1v8ASs/mGSsNlKvLQkcjpG+pMcvWtUcSj8wioVhVJJmGIULhsgiDAIsQd+XramaMKpfEtZv+FJhI9xc+9VcbjNfwDVHPl7nkO29e8udeLaQAiw0mVGQRbpUlVbuV9xeVICZFvf8AmL15y2AiBEJJA9v58vapncItQJcWAByT6dT/ACFLGUtJUUmNhaTv6T039qOSDgq5jMUnYXPIDf8A39KrYZ1WgAI+ZAAvfmTapy7wkNotzMQPmbn2mq2GTwwpZmSIECTPLc0WqlanwYVgO8IVdPFteDw35Cx/xd6Kv+EsuUy2rUICyCEncW3M7E/OwmiuTM4F5IXbgaRGAU7rC5u8FYrGOuGThW0hlJ2CliyvUKM+6egrdVy/9q+GWh5DqUwhaNJV++CrcjnpI36TytPD1qoqvEXoscvfy3TjM8lYRlDfn8KkjUlUcWty+m3WQD0ieVc1y9guOtNtrOpa0pk3MrVEwbG0SR1HWtK1+0EP4dWHxqApBEJcQQFhQHCoiYJkQSO9jNZ7B5s42rDrSEHyTqBSL3WTpWfUCBvCq1UTukdroILDQqj411Cf5ZjsThQ55XkKLMlSlt8fxhPxAgxJG2wIpzgPHePdKghphelJUTpWkgDeRrMRbnNxabVm0s+eUKR8byyNM8QJ0wTcDcxqGxSeoqfCPrwWtsApUtKmnG1WgFVlA8zxKV89wQakwtPLPqj/AJMnOq8AB9k58/GZsgoAYb8syTxWkqTMmSfhJiByvypPmGFKXQ09i0fdcBUllakI3lM6geattpN7W2HhDChjFqbTcLYQtUGRrhJP1Uo+9Z/NuFzE4GQku4pCtR2CFgkkntKD7mqac0DQTC8huogEknf6JCyjFNAPpccQ04spQtBCCYjcSTEJmDOxuakxjAWhClFxb+olYcUVEAaIMHbdyf4aY5Lhl43ysIhQAw4dWSbpJUq23ZQv+8aS5rji448pZ1K1aQpuwKoWAfhHCd4AvbqTTAxpOclKPEyhlA0PCh57Um+OyfQoFgQkYdLgCuL4gmTfkFKUewKulOPBXhIuy5iGdLflJQ2Juok6iuUmefpeOVIlZg/5aVp0gEHDtJF3HU61gwCDw8QTqEXAiTW/yjxBhmfKwinIcQkJV+ULjiGrb4iR05TNLlLgKaiINLrd7tY/HZZhnlOsMMqSoai04Vk6nGgSRpiIUARMkjhPOkOSsMlQLjhQdMpCWtfMWuQI95MX6UzwHiJDSkKEkt+YoWsS42dB9LEnsKmyfKMLoac8w61NkKCXmm1JVrkCHYJtzBN+girHunc5V29+LYYPgNxt4++qcN5y4QEoTiXQBAHlaEfJpwAjsQakZzt1khTmG8pE3X9nNp5kqUP1n1NSN5PiSAWHsVp5ffNKH0eipR4dfWR9oOJeSCDoLjQSY6/en9J70r9P3aZ+r7qlqcpxZdZbcVEqEmNtyLT6VbpRlYfQyhvyUgpEHU4I3O2hKp94q0W8QfxtI9EKUfqofpWQjK0q7WP8Z4RSXEvXUlQCABuCNR26Ht0rRjL1H4n3T2GlA/ypCvmo1WzDwyw8gpcSpfMFS1EzyNyR9KZE/s3hyVNH2jC1cxzDGwoERKQd1BJGx2Vc7ERHOpms5fIGltK+6Ss/o2R9anGC8uUEhtQ3ToSkg/75xUWGxDKVKSXSL8PHbbboDM2rsb5tcQUMUq2NU8tP3jSkiUkytEaQZPCCVH0Pyp6l7C7wgdiBPyqm+tgAyrUY/NqPsL1Ez4kIsUhUWB6/SPrUUp1Jm9i9adLaZHXZPz2/nUGXqWCtIcSNjdPNUzz7CqGIz9SrC3YA9OpAH68qWjUqFJ3UQOs33v7/AO4FF8lXVm1qcQgRLjsjonhHzk/yqph1LKx5TK1JE3Sm0nl8vnNKnsEtJEqEEgEgAFMnfaTTQYh5hKPJecSAYCSslPEb2Mje+3Wqu1Vj5qzXMvvfJO8HkGJePGPIRzJuv2TyPdXyNabLsgw7F220hX5t19+Iyb0qyzxgCpKHwlsqslSSSgnoZHD67elaWuZO6S6fhdaBkdWzKKKKKzrSlGbeKWMM4G3SoKIBskkAEkCY6wbCdqz3irOi+W2GCy406ndV9SwTwA/hWOGNjKhcU18aYfBqaH2pQQb6FASvvAg6htINvQ3rk+NVpUNMkbpUQU6kzEi8c40kj1m9bYI2uAd/Sw8RK5pLeXhuo8ThmmVpKvvAZ1s6tK08jPIXggkRIIIkGqGBcWSpCFpb1iDqcCUqEjcqISbja+wpilh550KSqXSuQpZEys7HV3iJ31VK1jiorSppK3FpTJSkJIVNgEoASoqACYjqetaXM5FZ45QDqb8xf5+Hiqwyh5LrTaX2luOrCUll2SlRIAJKDaJn0BqPGskOwsrLiCQQtaiQoK5ST0iep7VrcxxGBUxh/s6fKcbUA5CNLwOmCbbmQYGrcikWPU2HVrQVOpIMKcBBJW3IXBMkglR3uUTUNF5KvI8jDTV70cZ8AnTHhdlWX/aFPFL5ClITrSkFCTBASIknSTPWOlS+EPD2ExYLb4dS/wDEkhwp1I7cjF95kHsQLeTeG9Lgw+KkqcYKmzPwG5CehIhcg2363oZZgXtWEIcS2krX5C4kpOu6SSPhk2F/jO1xS3NDga5pzZHt09BivrjxtPsT+yyJOHxbrZiIUAoEdCU6VH3msvmPgDHMJVpbS6k31NElfP8ACYVF7gE7D0rXu+IMQtlLZWEO/aPIW4kcrX7XO4idNomp8lzksN4tbzxcbZUQlSzclIVIEnnAgSd+9IDZGi7+6eXxvNFo+nLwpZHJ8Rg2sE4rzCcXpLelVltAA/CNwmAZIvuBFZsgKIi8p2iLK1QSLiJgf9tRJxaV+cXEytepW8CCFFU3m50gVaw2aKKHMOCgNEgpUUkKkIKBCoFoi3bvfY00a5lYnRl7dewHv1J6BGCwCsQ42ygEFzSD2EqH6GfQGtzmHgz7Hxp8l1rmh2EK/wAJkfIEehpF4Jx6MPiS4+owhtWmOIlUJAvGqSAqCbX70wecViiFqHnYl8Hym9XAy3+ZUHeLgf4juBVXAh1qWuBiDenT6+JOBSY+HmNeKacw7DrCLl2VEtqEWgnf35wQBFb6l+RZSMMwhkGdMyeqiZUfSTTCsEr9TltiZoailuY582zvKgJ16YOgJAKpk7jUmwvevWIxKnFFpoxFnHB+D91PIuEeyZk3gHxihhWQ2lwNpCdSm9YBjSJWoEgnVeSdzc3vVAOqaq2D8Y4dxTSQSFOnSkGJB8pK4UJtZaR6kdRTyqDmLwzZhSmUkxzSDwix7ABFjsNPapTmjP8A4rfP8aeSdR58k39L0FChzvJG8U3oXaDKVAAkH35XgiueZ74Oew8rADjSbylIFiL6kySI6iRXSP7XYkjzmpEE/eJsDETe06h8x1qdl9KxKVJUJIlJBEixFuY2imxzOj8kiXh2S77rhru8lJQBf4Zn5CvoWpRlJBIJtHKNz0NdPz/wlhS0tyPKIEyiYt+5MGdoEVgkZSrWkK4UqkyDxDmR7/S9dGKQSCwuPNAYiAUsKhCpEm9r84n3m23IAUxYwJA4kqSJ4TMBIOxIBmb1a/sVsOpFymFEgmZgjnvEmY7VZGDBWUiUojiSNiT+lt4600BLpRPYVdkFYIVI1EXmPl715ceVqAUkwgyogEja3/x2qYoV5gCeNKbmTsqIiYM7+1emntIVqHGVfDudrR1kX96m0UolI84gyQgbEcz/AErbeFc0cc1tuHVoAIVaYMiDG5tYx1rFqZWhKeIXMERtJ5Rvc0wyXUh9vyyStSgD3T+IGLaQJPbekzsD2Hqn8PIY3jouiUUUVx13Eh8ReGDiXG3UO+U42CASgLEE9CdxJv8AoYNYbNclSpT8rU4GB988u+pzZKEgzztedjygHq81yBObJ/u3ApGFcxK3SspJKgm2nhEHkN7FV7Ca28O8kV0WLiWtHLf3/ZVzG+EWGcA2+46406oCwGsK1XSjQT0uSCNzWWxbelpClhDiXZIKTxDQoBUpN0HcbmQTB3NbTOPGOGxL+BU3qAbfBIUmBB0iQQSLR1pfkiAxi0uqALRxL2HXOw1Rp/8AUfZJqzde5J8lIdGO7pBGM8/OwQlWTs4NfHiX3W/3Q2sxImygCmSLzBPereT5lh2sS0VJBShZuU8R30ki41JJKgJkbcqVaVMuEiYQtSE2mdLidxvYE+x7VsMtzknLU4dIBdW4WkjsqFH0uvTPcGnODq3u/wCbSWujJ/bRF+PSt1N4t8XYZa2VMOhTjZJsDEEbEkbyLje9Vms/wa8uGHUtQeQSUgIVOvUoiDGmCDBki09K84PFLweIfZYQ2tQAKnHLIQEzrUbjdSuvzrxh8Q5i2cViVhIUPLskQICik2JPJIO9JaxwxeMefvK1OkhIPdOo3zFY/wBfDqquGTjXUqCMM65rcDmvSEDUCoSFKUBcKkmDyil+fZXidHkuhKPKlZAOo/eaRJUDGqyfZW9dkweIDiELGy0hXzAP865046p37Qz5alYh94A2slCVWnmL22iADO01jeXk3sqyBsYGkZ8c8um2T4LIM+GnGzC29KhpCtZEJJPDJSdigzI/L3rateDMHgdLmMcLilGAkA6e9t1ATzgdqnz3DrS7iGw0t0PIbShSUyJb0i8bGxn1E2M06z7IFvYZopgvsgFIMEKISNSTNjMc7GI51JcBpG17176qri95cXZI2vz6eSyfjbw03oRi8LoLKiApIBATMjWiI0mQARa/vWp8E+H0MN+alxLqnUplSRYRJIkkkmTcmDwiwrP5NmyG1KQoacO/KHW1bNOEQd/wHvyF7oNZ3Ic1xGHSHGCooEJXqukm4E9Z0neD0PKrFjyCy/fRUDmD9WvA/n1XaKq4vUr7tCtJPxKFykW2mwUbxO28GKU+H/F7eJhCh5bv5SbK/hPP0N+k71Ph8QW/MaSnU8XFqANgQtRIcNyQ2BaeZTAExWMsLTRWxrw7IVlxwMpSyykFZHCm8ATdazvEmSd1E9SSI3PDjLiNLyfNJMqUokEqOmTYiPhSABsBHWbeBwIbBJOparrWd1H+SRsEiwHuTZql9FdI1+C8KpKkqQohUTLi7kCAr4viAsD0Ar7/AMH4RMEN6dE6eNY07m3FYSSr1M07rN+Lc0QEhmTJUnzIFgkyYUdhJi3P3pjA57gAqPeGNLiquOwOW+VpCUugkAJbWVKJEn89viVJP5jVjKc8wzKFNobcQrUVFsSs8W6gZICbbSPSkqyEPJVYBSCkHuFT9R+lRtYnT5sRrU5pTPyHsAD8q3f8VtZtYDxb7XrNcxXiVOcS0gKhKDKQADKSU8yYBk/yqg69qTIstBmOc7Ee4/lVrMcKlAJSVqeIkRJKvUbaflSDM3lKUlBBQozMWMJTOnqJkXO160AtY3CziN00lE9T5ACz8ArmJzdCVNqkXlPzg/Lh+tRs5wCXNJ4iqPeEgETvH8qgYa0CENgd5H8pJqqFBLq0rVZcHtMQU9zABib0FxFWqRxtk1hl2BY8aOceWd1oGX4AQhJURvyAPOTXktrQSshKtRAtuBsN+Un/AEqrlTytMJCUgEiTeYO8AiPnVzFMOKT8QI3ICYJi9pJH++VWvmEqiMFfH8GpY4lRFwE7T3PP6VYyA6HWlNWWopBAkykkagZ/DF+0TULuHJROsm0iwE8784rVeDcsLaVuFvRr06QUwqwM9wDIEfu0md4aw2nwRl7xXJaSiiiuQu2iuZeOMgXhkqDJ1MPrnyYkpdEQUGCRIkWvFr1qfGyHvLbU0XAhKiXfKMLi0ER0v8x6jF5p4oUpnyluecmQptwjS4gpOyuRtPP0J2rZw7HYcFj4mRotp9FlGMOChSVuFOkFSUKSbQopKT3METG8T1q3lWeLOFcwgbLushaSgKK0LTAmwO4BsY33rxmuL+0YhTpQU6nCCmZHGkJUfQqSs+iqq4TEOJbSgFWlV9Oo6YHYymTBMkGAK1OBNV79+ayMLGkh1nyx18/onqnHsPDz+GXoLhV94nhVrSJEX/KTvI3i1QM5isvhLKAypa9TatZSEhRjSNrSRxSLA2vaBnAPOFpB1hlbiU7kJMqAUdMAaoUe8bgXpnh8CsKxWHLLryh902UCQhSVyJIFhY/M9aNsFSXWbaMFGZZLi8M6DiUpdS6uSlLhAXpBUAVRq1AlRMjnYzenGUZutLLqfspDeJSoo8u6UmVJAA0jUATyuCPhuKv+LnHmk4FZGt1tJKkxqlehAJgWN5v71S8FeJVsNuN+S44NWoJSLo31ggTaySLczzmlAuczVv8A2n91r9O39D+VucnR5WHaS4QlQQAQSLGNvUbV58ShZwj2gkK0HbeBdUd9MisTis0YxDr7zqFuBIQltE6dIIGqdwACRcSDq5yKveE/GAQylt9KwjZLhBKRIB0mRNpPoOQApJhcO/zTRM093l7CW4pS8I0y/hVqQh5ADlgeMEBViIncj+FQm9SteMsQj/7htf7rjSgr/KmP81es4Z8gOsA/dmH8OrcAj4gD006v+0da1GaeJsK3hkPO6FeYkFKIBUoxcAHobEmw505xbVuFpcUT3u0sNH3fP19VzbxHnpfVqShDbq+EwvhUeSiFREAGTJ2HeWnhDN22A42WVupdQkBtKNymREE7XO070sbCMS+px5YwwVYJbQfLTBMJ4QCTBkr5ydhFajIfARBWsYiG1WSphRlaeeokwNha/OrlzWtzhUp2vuZomzjPp7vdI2spW9jPLaQpm86SokosSSTHIgWMEHTeulY5OlbK5vr0E34gpKhBgGeKDBsDX3KslawydLSYncm6j6n+W1e80bJbkAkoKVgCZOhQJAAIkkAgDrFY5Jdbh0WmKLswSdyrdFQ+brbKmikkg6CfhmLTHKd/equR5r9oZC40rEpcRzQ4myk/PbqCKzrUGkt1ckwrD548lOIfSsFSVFJJiwlCeE+lvmK3FZfxPhVNK85EHWUpUg24ogEH0AkHpWrhXAPzzWTimksxyWNzTF6G1aFFSQJGqZEbXANh7U+xHgh5pAdbd85aeJSNITqOn8Bnfsd+oqhjtbiSHNKURcC829Iq34f8XLwqUs4hClNbNrTxLSkbBad1ADYiTyg1p4gyNIc3ZK4RsUjTG4DVfPmOgPIjpztQZXjpHCPMdXdR2T7nkOwqp4kyh5QD0olvoCLXncmRerDuMwy8QssO6WlHUqOHiUJVuAQCfrNXHMJh1IVChtdQck7c7396b+9oPVZxqhkI5jr9x4jdZEZkIGqUHnwqN5Nkm4O2/eq2YP606UJISCJKgQSo/CEg3JPWmTuZai2ENEkWlXCgkDkTcjfYVLhct1OkvXXHDFkj+Ecj3N6W7U8aQb9PfyWuLseHcJnMojIGq8+XL/YnyKMlwyG0AOIg81EAiSbyf60yxeHShBUg6D2NiD9PepGSUkIVcH4T17Hv3q/kfhlLzi1Eny0lPDFiblQHIcp9eVNcRG3wC5/fnkLjuSSfVSeGMtQt7bUhCeZJSFSNPOJgG1bWvKEACAAB0AgV6rlyydo611oo+zbSKKKKUmpdm/iBjDCXVwTskXWfQDl3MCsD4t8Q+aP/AKVDesWWsDzo/Na4Fuip5TTzE+HcWMU642Gj5hlLy7qbHRINgRtOk7birL/htGGwuIcJLrym16nVXNxeJ2HvPetjOzZR3Kxydo+xsPfv7rmbeXO6C75Sy0DpKxxaVAJKSoC6QAU37GosGEETqkSlIi9hb5kgEjoRymui/swUQ2+neFJP/dq/kAPavHiXCYfEPFphhoupu4/AAbAMmVJ32vM8xczDzM7tC2sfRIbw8ZiDsg/EH0x9VGMhxOLbQ4lSWUt6Th2zeQlQOpXcwDMX7DfSeGskXh0uKdWFuvL1rIEJnkB8zyG9ctRm77ZIZxGIShKtI+8JEaCYCVSAbJgDmSNhTMeIMwSATiXIIChqS0eGYJnyxPO/P60qRkpFclojMF3qz439rWy8WYsMvYV47JUqfcCk2Uh3CeXjVSpDxPnDmJVZXvGoe4/FUOVZE/mAWcTinQW1adASi3faLx05VVfw7obWBiHVYZDgbiQEq+IkxFohJgEC4tRHtoI8/fqrytaDrDr3Iq8EDxA6UpsGpLWYqPCULc0lJ2KHCYPQphSD7J61SW3h0NvHzy255ikpaAJSsAwkCBEzIkyBY23rYtfs9wYutK3SObjiiLbcIITA5CIFUs3yNpOLYZabQ2HG3QQlIAkoUATAuRO9DZtRoe6UOga1t3efLfxvqkmTeHMc+hCVKCGUHU2tYBVBi6UbwY2JCTExU/iHwGjDNpdaK1RHmkwVHlq5WvBHoetavwdiyvCpB+JslB9tvoQPanK0BQIIBBEEHYg7g0hz3CSzyKcO9DobgEep8/xt4LmmDwytYSnQHVAFIUB5L6TcbiAo+0mfhVMu8gyXEoxIWGww3H3iQvUlVjsJJ6RO0b8qrZrkrrSVMhpTzRJUwpMlbajuDAmDzHPeZ22OV+Z5Lfm/3mkausxz79e80+WTu45rLFH3s3j37rfmrVFFVyfMt+Dr+bt/D35+m+JbVmc9y3DhZc89eGn8ivjI3KUp4o6kWJna5OfwGeuYbEKe1LdacgLBTClhMAOJAniTcGTcACZgB7mWHUzi3HVYc4gLA8qxISQIAIgi3p3G5pK1hnMQtxbhEJu85FkBN9CBtygAdOkle1rA5uSsvauY+2j0zR8/r910TA45t5tLjSgtCtiP92PajG4JLqChYkH5gjYjuK5Yxi3GV+awstFXxJQAUACEpCgeEmwkxq2M3gaLCeP3kD/mMOFEK0ktK0mYP4F7RH5uY6is7onsN/RaA+OS6Pxx/H38FXzTLvJdKXFKKRBQVAAEQOm5B5elqq6goqcPwgQknn1P++tPVftDwykwpnEGfwloKmRt8RBkGs1mi0ukpaadaSLlK1cRT+6Ek6R6qPS1b4Zi7BGVzuI4UR96xXvpuoPD/l6y460SCbK0zaBBjeN7d60GZJwjrKyNEgWtCgeVrGvOU4VbLYW0Q4hQEo/EAOSSdyNoNS5kWn0p8rSp4qGgbKBm4NpA3mdqucJeSD4pKwxqag2WnnzkCR/KrD3G0F7EDUOxp7h/BqxOp1I1GV6UkkdgSY2i5HtTdnw1h0kEI22BJKfWCYmlu4pg2yhnCPO+Emy7IHHFoLrelA4iFEEkxYQO5vPStUyylCQlICUjYAQK90VgkldIbK6UcTYxQRRRRSk1FFFFCEVBjcKHW1tmwWkpMdxFT0VKEiyHwx9lYcbQ5K3J44iDBCYEnYknfnWfVlmLZwrjPltttgKU46DJWBJA3k7ARAtvEmt7UWKwyXEKQr4VApPoRFObMQbPNJdC2qGKXLP7IW0nCjSXA6fMKRuuFEEWBIJSreP+ov2b5rlzhAefSG/OcQgI5IbANj02HyJtMDQ5T4U8p1Li3lO+WkpbBTGkH3M2J6fQQ4x+AQ8gocTqSf1GxBGxpzpxYpJbBg37wkuVN6cdi0AwFJSoRyJH/uP0pY1kOL8oYQobDerUXJmb+s9o08gLb1pMoyFrDavLBlW5JkwNh6UxpJlo93w+ScIrGfH5lfAItWdz10N47COrISgBaSomACRFzy+IVo6gxeCQ6nS4kLTvBHPqOhpbHaXWUx7bFBJPCqwXcWUEFsuykjYk6iqO3w+0VoqiwuEQ2kJQkJSOQED/AOe9S0PdqdaGN0ikheaxoecKCktlQ06lCwg2AiydptPSd6qtYXM51lxuVQNH4U9xbc7mCdzFXcRleJL+tL2luRCSpZG4JOmwMpBTomOKZkCpFZZitcjE8OqY0puLyPh2+GOe9zNCuvuUYbEFChilBR4QNJEEBPFymCetz6WpsBSPFZZjVKXpxCUpKpRa4TIgGAJsOo3MkzXlnKseANWKSTzGkR2/DO+/UCLb1BFoT1SgBJsBv6ViMy8O4lLLqWXPuSdYRB8w7covtMTfSLcq0uWZc8nV9ocDs6YjYFMydMCJkWvcTO0M6s15YcJb2B+65g660jCoaYSorBDjxIsNNgmfygqN+t9zXzMGw0loqGpbjalqnq7qg+ukavWulYnCJcQpChKViFcp/wBazmL8EIDZLa1FwQUlZkQAeGwsPY7DlWls7TusroHclmVZQWcU22TpJ8tUnYEwT7StYqd9hWGfAPJUEdAdxP4kkGx9OlNsJlK8ctbrxQCkBCNIMBQ5kHkQSN/xcoFW8P4TUokurNiLpUVKJT8N1CyRYxeYHu7t2gZKSeHLjbRztV2dTLriEtrWgwsBAnSVSCI6Ej9af5LgihBKkhK1qKiLSNR+Ekbnr3JqfBYBLQOmSVXUpRlR6Se3QWqzWSWbXgLZFFoyUUUUVnT0UUUUIRRRRQhFFFFC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44329881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latin typeface="Century Gothic" pitchFamily="34" charset="0"/>
              </a:rPr>
              <a:t>la cromatina compacta que se agrupa en forma cromosómica y la cromatina laxa que se dispone en </a:t>
            </a:r>
            <a:r>
              <a:rPr lang="es-MX" dirty="0" err="1" smtClean="0">
                <a:latin typeface="Century Gothic" pitchFamily="34" charset="0"/>
              </a:rPr>
              <a:t>subcompartimentos</a:t>
            </a:r>
            <a:r>
              <a:rPr lang="es-MX" dirty="0" smtClean="0">
                <a:latin typeface="Century Gothic" pitchFamily="34" charset="0"/>
              </a:rPr>
              <a:t> funcionales.</a:t>
            </a:r>
            <a:endParaRPr lang="es-MX" dirty="0">
              <a:latin typeface="Century Gothic" pitchFamily="34" charset="0"/>
            </a:endParaRPr>
          </a:p>
        </p:txBody>
      </p:sp>
    </p:spTree>
    <p:extLst>
      <p:ext uri="{BB962C8B-B14F-4D97-AF65-F5344CB8AC3E}">
        <p14:creationId xmlns:p14="http://schemas.microsoft.com/office/powerpoint/2010/main" val="118340031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b="1" dirty="0" err="1" smtClean="0">
                <a:latin typeface="Century Gothic" pitchFamily="34" charset="0"/>
              </a:rPr>
              <a:t>Eucromatina</a:t>
            </a:r>
            <a:r>
              <a:rPr lang="es-MX" b="1" dirty="0" smtClean="0">
                <a:latin typeface="Century Gothic" pitchFamily="34" charset="0"/>
              </a:rPr>
              <a:t>:</a:t>
            </a:r>
            <a:r>
              <a:rPr lang="es-MX" dirty="0" smtClean="0">
                <a:latin typeface="Century Gothic" pitchFamily="34" charset="0"/>
              </a:rPr>
              <a:t> Cromatina laxa</a:t>
            </a:r>
            <a:br>
              <a:rPr lang="es-MX" dirty="0" smtClean="0">
                <a:latin typeface="Century Gothic" pitchFamily="34" charset="0"/>
              </a:rPr>
            </a:br>
            <a:r>
              <a:rPr lang="es-MX" b="1" i="1" dirty="0" smtClean="0">
                <a:latin typeface="Century Gothic" pitchFamily="34" charset="0"/>
              </a:rPr>
              <a:t>Heterocromatina:</a:t>
            </a:r>
            <a:r>
              <a:rPr lang="es-MX" dirty="0" smtClean="0">
                <a:latin typeface="Century Gothic" pitchFamily="34" charset="0"/>
              </a:rPr>
              <a:t> Cromatina compacta.</a:t>
            </a:r>
          </a:p>
          <a:p>
            <a:r>
              <a:rPr lang="es-MX" dirty="0" smtClean="0">
                <a:latin typeface="Century Gothic" pitchFamily="34" charset="0"/>
              </a:rPr>
              <a:t>Laxa es cuando esta distribuida en forma difusa, no compacta en el </a:t>
            </a:r>
            <a:r>
              <a:rPr lang="es-MX" dirty="0" err="1" smtClean="0">
                <a:latin typeface="Century Gothic" pitchFamily="34" charset="0"/>
              </a:rPr>
              <a:t>nucleo</a:t>
            </a:r>
            <a:r>
              <a:rPr lang="es-MX" dirty="0" smtClean="0">
                <a:latin typeface="Century Gothic" pitchFamily="34" charset="0"/>
              </a:rPr>
              <a:t>; densa es compacta.</a:t>
            </a:r>
            <a:endParaRPr lang="es-MX" dirty="0">
              <a:latin typeface="Century Gothic" pitchFamily="34" charset="0"/>
            </a:endParaRPr>
          </a:p>
        </p:txBody>
      </p:sp>
    </p:spTree>
    <p:extLst>
      <p:ext uri="{BB962C8B-B14F-4D97-AF65-F5344CB8AC3E}">
        <p14:creationId xmlns:p14="http://schemas.microsoft.com/office/powerpoint/2010/main" val="272820647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1315846"/>
            <a:ext cx="7200799" cy="316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35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7594"/>
            <a:ext cx="8280920" cy="372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01499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735546"/>
            <a:ext cx="8280920" cy="38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69262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62" y="190354"/>
            <a:ext cx="3258794" cy="535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968552" y="2067694"/>
            <a:ext cx="6228184" cy="954107"/>
          </a:xfrm>
          <a:prstGeom prst="rect">
            <a:avLst/>
          </a:prstGeom>
        </p:spPr>
        <p:txBody>
          <a:bodyPr wrap="square">
            <a:spAutoFit/>
          </a:bodyPr>
          <a:lstStyle/>
          <a:p>
            <a:r>
              <a:rPr lang="es-MX" sz="2800" dirty="0">
                <a:latin typeface="Arial Rounded MT Bold" pitchFamily="34" charset="0"/>
              </a:rPr>
              <a:t>Distribución en </a:t>
            </a:r>
            <a:endParaRPr lang="es-MX" sz="2800" dirty="0" smtClean="0">
              <a:latin typeface="Arial Rounded MT Bold" pitchFamily="34" charset="0"/>
            </a:endParaRPr>
          </a:p>
          <a:p>
            <a:r>
              <a:rPr lang="es-MX" sz="2800" dirty="0" smtClean="0">
                <a:latin typeface="Arial Rounded MT Bold" pitchFamily="34" charset="0"/>
              </a:rPr>
              <a:t>el </a:t>
            </a:r>
            <a:r>
              <a:rPr lang="es-MX" sz="2800" dirty="0">
                <a:latin typeface="Arial Rounded MT Bold" pitchFamily="34" charset="0"/>
              </a:rPr>
              <a:t>espacio nuclear</a:t>
            </a:r>
          </a:p>
        </p:txBody>
      </p:sp>
    </p:spTree>
    <p:extLst>
      <p:ext uri="{BB962C8B-B14F-4D97-AF65-F5344CB8AC3E}">
        <p14:creationId xmlns:p14="http://schemas.microsoft.com/office/powerpoint/2010/main" val="88004313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6382" y="3651870"/>
            <a:ext cx="8046684" cy="1200329"/>
          </a:xfrm>
          <a:prstGeom prst="rect">
            <a:avLst/>
          </a:prstGeom>
        </p:spPr>
        <p:txBody>
          <a:bodyPr wrap="square">
            <a:spAutoFit/>
          </a:bodyPr>
          <a:lstStyle/>
          <a:p>
            <a:pPr algn="ctr">
              <a:lnSpc>
                <a:spcPct val="200000"/>
              </a:lnSpc>
            </a:pPr>
            <a:r>
              <a:rPr lang="es-MX" dirty="0"/>
              <a:t>La cromatina </a:t>
            </a:r>
            <a:r>
              <a:rPr lang="es-MX" dirty="0" smtClean="0"/>
              <a:t>compacta se </a:t>
            </a:r>
            <a:r>
              <a:rPr lang="es-MX" dirty="0"/>
              <a:t>distribuye en </a:t>
            </a:r>
            <a:r>
              <a:rPr lang="es-MX" dirty="0" smtClean="0"/>
              <a:t>grumos adosados </a:t>
            </a:r>
            <a:r>
              <a:rPr lang="es-MX" dirty="0"/>
              <a:t>a </a:t>
            </a:r>
            <a:r>
              <a:rPr lang="es-MX" dirty="0" smtClean="0"/>
              <a:t>la envoltura </a:t>
            </a:r>
            <a:r>
              <a:rPr lang="es-MX" dirty="0"/>
              <a:t>nuclear, </a:t>
            </a:r>
            <a:r>
              <a:rPr lang="es-MX" dirty="0" smtClean="0"/>
              <a:t>rodeando al </a:t>
            </a:r>
            <a:r>
              <a:rPr lang="es-MX" dirty="0" smtClean="0"/>
              <a:t>nucléolo </a:t>
            </a:r>
            <a:r>
              <a:rPr lang="es-MX" dirty="0" smtClean="0"/>
              <a:t>y distribuidos </a:t>
            </a:r>
            <a:r>
              <a:rPr lang="es-MX" dirty="0"/>
              <a:t>en </a:t>
            </a:r>
            <a:r>
              <a:rPr lang="es-MX" dirty="0" smtClean="0"/>
              <a:t>el </a:t>
            </a:r>
            <a:r>
              <a:rPr lang="es-MX" dirty="0" err="1" smtClean="0"/>
              <a:t>nucleoplasma</a:t>
            </a:r>
            <a:r>
              <a:rPr lang="es-MX" dirty="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529" t="42451" b="-1"/>
          <a:stretch/>
        </p:blipFill>
        <p:spPr bwMode="auto">
          <a:xfrm>
            <a:off x="2743378" y="833818"/>
            <a:ext cx="3995848" cy="290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 y="627534"/>
            <a:ext cx="9143999" cy="11853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2592114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 y="359279"/>
            <a:ext cx="4285813" cy="422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34872" y="-164554"/>
            <a:ext cx="4257609" cy="4939814"/>
          </a:xfrm>
          <a:prstGeom prst="rect">
            <a:avLst/>
          </a:prstGeom>
        </p:spPr>
        <p:txBody>
          <a:bodyPr wrap="square">
            <a:spAutoFit/>
          </a:bodyPr>
          <a:lstStyle/>
          <a:p>
            <a:pPr algn="ctr">
              <a:lnSpc>
                <a:spcPct val="250000"/>
              </a:lnSpc>
            </a:pPr>
            <a:r>
              <a:rPr lang="es-MX" b="1" dirty="0" err="1"/>
              <a:t>Eucromatina</a:t>
            </a:r>
            <a:r>
              <a:rPr lang="es-MX" dirty="0"/>
              <a:t>: </a:t>
            </a:r>
            <a:r>
              <a:rPr lang="es-MX" dirty="0" smtClean="0"/>
              <a:t>las </a:t>
            </a:r>
            <a:r>
              <a:rPr lang="es-MX" dirty="0"/>
              <a:t>regiones de ADN que deben ser </a:t>
            </a:r>
            <a:r>
              <a:rPr lang="es-MX" dirty="0">
                <a:hlinkClick r:id="rId3"/>
              </a:rPr>
              <a:t>transcriptas</a:t>
            </a:r>
            <a:r>
              <a:rPr lang="es-MX" dirty="0"/>
              <a:t> o duplicadas deben primero desenrollarse antes de que el </a:t>
            </a:r>
            <a:r>
              <a:rPr lang="es-MX" dirty="0">
                <a:hlinkClick r:id="rId4"/>
              </a:rPr>
              <a:t>código </a:t>
            </a:r>
            <a:r>
              <a:rPr lang="es-MX" dirty="0" smtClean="0">
                <a:hlinkClick r:id="rId4"/>
              </a:rPr>
              <a:t>genético</a:t>
            </a:r>
            <a:r>
              <a:rPr lang="es-MX" dirty="0" smtClean="0"/>
              <a:t> pueda </a:t>
            </a:r>
            <a:r>
              <a:rPr lang="es-MX" dirty="0"/>
              <a:t>ser leído. Es mas abundante en las células activas, esto es en las células que están transcribiendo.</a:t>
            </a:r>
          </a:p>
        </p:txBody>
      </p:sp>
      <p:cxnSp>
        <p:nvCxnSpPr>
          <p:cNvPr id="6" name="5 Conector recto"/>
          <p:cNvCxnSpPr/>
          <p:nvPr/>
        </p:nvCxnSpPr>
        <p:spPr>
          <a:xfrm>
            <a:off x="4499992" y="0"/>
            <a:ext cx="0" cy="51435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69824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41481"/>
            <a:ext cx="7704856" cy="923330"/>
          </a:xfrm>
          <a:prstGeom prst="rect">
            <a:avLst/>
          </a:prstGeom>
          <a:ln w="63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MX" dirty="0" smtClean="0"/>
              <a:t> En plantas, la cromatina compacta puede distribuirse en dos formas diferentes: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89" y="1977684"/>
            <a:ext cx="4200467"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217" y="1981822"/>
            <a:ext cx="3883893" cy="189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62681" y="3939902"/>
            <a:ext cx="4045688" cy="1477328"/>
          </a:xfrm>
          <a:prstGeom prst="rect">
            <a:avLst/>
          </a:prstGeom>
        </p:spPr>
        <p:txBody>
          <a:bodyPr wrap="square">
            <a:spAutoFit/>
          </a:bodyPr>
          <a:lstStyle/>
          <a:p>
            <a:pPr algn="ctr"/>
            <a:r>
              <a:rPr lang="es-MX" dirty="0" smtClean="0"/>
              <a:t>Se adosan </a:t>
            </a:r>
            <a:r>
              <a:rPr lang="es-MX" dirty="0"/>
              <a:t>a la envoltura nuclear dejando</a:t>
            </a:r>
          </a:p>
          <a:p>
            <a:pPr algn="ctr"/>
            <a:r>
              <a:rPr lang="es-MX" dirty="0"/>
              <a:t>un amplio espacio central carente</a:t>
            </a:r>
          </a:p>
          <a:p>
            <a:pPr algn="ctr"/>
            <a:r>
              <a:rPr lang="es-MX" dirty="0"/>
              <a:t>de cromatina </a:t>
            </a:r>
            <a:r>
              <a:rPr lang="es-MX" dirty="0" smtClean="0"/>
              <a:t>densa</a:t>
            </a:r>
            <a:r>
              <a:rPr lang="es-MX" dirty="0"/>
              <a:t>.</a:t>
            </a:r>
            <a:endParaRPr lang="es-MX" dirty="0" smtClean="0"/>
          </a:p>
          <a:p>
            <a:pPr algn="ctr"/>
            <a:endParaRPr lang="es-MX" b="1" dirty="0"/>
          </a:p>
        </p:txBody>
      </p:sp>
      <p:sp>
        <p:nvSpPr>
          <p:cNvPr id="6" name="5 Rectángulo"/>
          <p:cNvSpPr/>
          <p:nvPr/>
        </p:nvSpPr>
        <p:spPr>
          <a:xfrm>
            <a:off x="4991503" y="4011910"/>
            <a:ext cx="3989040" cy="646331"/>
          </a:xfrm>
          <a:prstGeom prst="rect">
            <a:avLst/>
          </a:prstGeom>
        </p:spPr>
        <p:txBody>
          <a:bodyPr wrap="square">
            <a:spAutoFit/>
          </a:bodyPr>
          <a:lstStyle/>
          <a:p>
            <a:pPr algn="ctr"/>
            <a:r>
              <a:rPr lang="es-MX" dirty="0" smtClean="0"/>
              <a:t>Núcleos de células con cromatina compacta en forma de retículo.</a:t>
            </a:r>
            <a:endParaRPr lang="es-MX" dirty="0"/>
          </a:p>
        </p:txBody>
      </p:sp>
      <p:sp>
        <p:nvSpPr>
          <p:cNvPr id="9" name="8 Rectángulo"/>
          <p:cNvSpPr/>
          <p:nvPr/>
        </p:nvSpPr>
        <p:spPr>
          <a:xfrm>
            <a:off x="963828" y="1347614"/>
            <a:ext cx="3320140" cy="369332"/>
          </a:xfrm>
          <a:prstGeom prst="rect">
            <a:avLst/>
          </a:prstGeom>
        </p:spPr>
        <p:txBody>
          <a:bodyPr wrap="none">
            <a:spAutoFit/>
          </a:bodyPr>
          <a:lstStyle/>
          <a:p>
            <a:r>
              <a:rPr lang="es-MX" dirty="0" smtClean="0"/>
              <a:t>frecuente en las dicotiledóneas</a:t>
            </a:r>
            <a:endParaRPr lang="es-MX" dirty="0"/>
          </a:p>
        </p:txBody>
      </p:sp>
      <p:sp>
        <p:nvSpPr>
          <p:cNvPr id="10" name="9 Rectángulo"/>
          <p:cNvSpPr/>
          <p:nvPr/>
        </p:nvSpPr>
        <p:spPr>
          <a:xfrm>
            <a:off x="5034759" y="1350668"/>
            <a:ext cx="4144083" cy="369332"/>
          </a:xfrm>
          <a:prstGeom prst="rect">
            <a:avLst/>
          </a:prstGeom>
        </p:spPr>
        <p:txBody>
          <a:bodyPr wrap="none">
            <a:spAutoFit/>
          </a:bodyPr>
          <a:lstStyle/>
          <a:p>
            <a:r>
              <a:rPr lang="es-MX" dirty="0" smtClean="0"/>
              <a:t>característica de las monocotiledóneas </a:t>
            </a:r>
            <a:endParaRPr lang="es-MX" dirty="0"/>
          </a:p>
        </p:txBody>
      </p:sp>
      <p:sp>
        <p:nvSpPr>
          <p:cNvPr id="11" name="10 Rectángulo"/>
          <p:cNvSpPr/>
          <p:nvPr/>
        </p:nvSpPr>
        <p:spPr>
          <a:xfrm>
            <a:off x="5080595" y="627534"/>
            <a:ext cx="3883893" cy="507831"/>
          </a:xfrm>
          <a:prstGeom prst="rect">
            <a:avLst/>
          </a:prstGeom>
        </p:spPr>
        <p:txBody>
          <a:bodyPr wrap="square">
            <a:spAutoFit/>
          </a:bodyPr>
          <a:lstStyle/>
          <a:p>
            <a:pPr algn="ctr">
              <a:lnSpc>
                <a:spcPct val="150000"/>
              </a:lnSpc>
            </a:pPr>
            <a:r>
              <a:rPr lang="es-MX" dirty="0"/>
              <a:t>R</a:t>
            </a:r>
            <a:r>
              <a:rPr lang="es-MX" dirty="0" smtClean="0"/>
              <a:t>eticulada. </a:t>
            </a:r>
          </a:p>
        </p:txBody>
      </p:sp>
      <p:sp>
        <p:nvSpPr>
          <p:cNvPr id="12" name="11 Rectángulo"/>
          <p:cNvSpPr/>
          <p:nvPr/>
        </p:nvSpPr>
        <p:spPr>
          <a:xfrm>
            <a:off x="562682" y="699542"/>
            <a:ext cx="4166574" cy="369332"/>
          </a:xfrm>
          <a:prstGeom prst="rect">
            <a:avLst/>
          </a:prstGeom>
        </p:spPr>
        <p:txBody>
          <a:bodyPr wrap="square">
            <a:spAutoFit/>
          </a:bodyPr>
          <a:lstStyle/>
          <a:p>
            <a:pPr algn="ctr"/>
            <a:r>
              <a:rPr lang="es-MX" dirty="0" err="1" smtClean="0"/>
              <a:t>cromocéntrica</a:t>
            </a:r>
            <a:r>
              <a:rPr lang="es-MX" dirty="0" smtClean="0"/>
              <a:t> </a:t>
            </a:r>
            <a:endParaRPr lang="es-MX" dirty="0"/>
          </a:p>
        </p:txBody>
      </p:sp>
      <p:cxnSp>
        <p:nvCxnSpPr>
          <p:cNvPr id="14" name="13 Conector recto de flecha"/>
          <p:cNvCxnSpPr/>
          <p:nvPr/>
        </p:nvCxnSpPr>
        <p:spPr>
          <a:xfrm>
            <a:off x="2585525" y="522354"/>
            <a:ext cx="0" cy="26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6948264" y="522354"/>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609892" y="1066551"/>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6969967" y="1084488"/>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609892" y="1660617"/>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6969967" y="1707654"/>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6986023" y="3795886"/>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2585525" y="3762713"/>
            <a:ext cx="0" cy="321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7695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24231017"/>
              </p:ext>
            </p:extLst>
          </p:nvPr>
        </p:nvGraphicFramePr>
        <p:xfrm>
          <a:off x="40190" y="495858"/>
          <a:ext cx="8996305"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23528" y="3435846"/>
            <a:ext cx="8496944" cy="1338828"/>
          </a:xfrm>
          <a:prstGeom prst="rect">
            <a:avLst/>
          </a:prstGeom>
        </p:spPr>
        <p:txBody>
          <a:bodyPr wrap="square">
            <a:spAutoFit/>
          </a:bodyPr>
          <a:lstStyle/>
          <a:p>
            <a:pPr algn="ctr">
              <a:lnSpc>
                <a:spcPct val="150000"/>
              </a:lnSpc>
            </a:pPr>
            <a:r>
              <a:rPr lang="es-MX" dirty="0" smtClean="0"/>
              <a:t>Hace más de cien años, </a:t>
            </a:r>
            <a:r>
              <a:rPr lang="es-MX" dirty="0" err="1" smtClean="0"/>
              <a:t>Rabl</a:t>
            </a:r>
            <a:r>
              <a:rPr lang="es-MX" dirty="0" smtClean="0"/>
              <a:t> sugirió que los cromosomas ocupan espacios diferentes en el núcleo </a:t>
            </a:r>
            <a:r>
              <a:rPr lang="es-MX" dirty="0" err="1" smtClean="0"/>
              <a:t>interfásico</a:t>
            </a:r>
            <a:r>
              <a:rPr lang="es-MX" dirty="0" smtClean="0"/>
              <a:t> y desde entonces se han realizado numerosos estudios que confirman esa hipótesis.</a:t>
            </a:r>
            <a:endParaRPr lang="es-MX" dirty="0"/>
          </a:p>
        </p:txBody>
      </p:sp>
      <p:sp>
        <p:nvSpPr>
          <p:cNvPr id="7" name="6 CuadroTexto"/>
          <p:cNvSpPr txBox="1"/>
          <p:nvPr/>
        </p:nvSpPr>
        <p:spPr>
          <a:xfrm>
            <a:off x="323528" y="195486"/>
            <a:ext cx="2520280" cy="369332"/>
          </a:xfrm>
          <a:prstGeom prst="rect">
            <a:avLst/>
          </a:prstGeom>
          <a:noFill/>
        </p:spPr>
        <p:txBody>
          <a:bodyPr wrap="square" rtlCol="0">
            <a:spAutoFit/>
          </a:bodyPr>
          <a:lstStyle/>
          <a:p>
            <a:r>
              <a:rPr lang="es-MX" dirty="0" smtClean="0">
                <a:latin typeface="Arial Rounded MT Bold" pitchFamily="34" charset="0"/>
              </a:rPr>
              <a:t>En tejido animal.</a:t>
            </a:r>
            <a:endParaRPr lang="es-MX" dirty="0">
              <a:latin typeface="Arial Rounded MT Bold" pitchFamily="34" charset="0"/>
            </a:endParaRPr>
          </a:p>
        </p:txBody>
      </p:sp>
    </p:spTree>
    <p:extLst>
      <p:ext uri="{BB962C8B-B14F-4D97-AF65-F5344CB8AC3E}">
        <p14:creationId xmlns:p14="http://schemas.microsoft.com/office/powerpoint/2010/main" val="50220941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2208867"/>
            <a:ext cx="6777318" cy="1298987"/>
          </a:xfrm>
        </p:spPr>
        <p:txBody>
          <a:bodyPr/>
          <a:lstStyle/>
          <a:p>
            <a:r>
              <a:rPr lang="es-MX" dirty="0" smtClean="0"/>
              <a:t>Características de la cromatina</a:t>
            </a:r>
            <a:endParaRPr lang="es-MX" dirty="0"/>
          </a:p>
        </p:txBody>
      </p:sp>
    </p:spTree>
    <p:extLst>
      <p:ext uri="{BB962C8B-B14F-4D97-AF65-F5344CB8AC3E}">
        <p14:creationId xmlns:p14="http://schemas.microsoft.com/office/powerpoint/2010/main" val="238694693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59029756"/>
              </p:ext>
            </p:extLst>
          </p:nvPr>
        </p:nvGraphicFramePr>
        <p:xfrm>
          <a:off x="107504" y="2106234"/>
          <a:ext cx="8928992" cy="4785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www.biologia.edu.ar/cel_euca/images/celula1.jpg"/>
          <p:cNvPicPr>
            <a:picLocks noChangeAspect="1" noChangeArrowheads="1"/>
          </p:cNvPicPr>
          <p:nvPr/>
        </p:nvPicPr>
        <p:blipFill rotWithShape="1">
          <a:blip r:embed="rId8">
            <a:extLst>
              <a:ext uri="{28A0092B-C50C-407E-A947-70E740481C1C}">
                <a14:useLocalDpi xmlns:a14="http://schemas.microsoft.com/office/drawing/2010/main" val="0"/>
              </a:ext>
            </a:extLst>
          </a:blip>
          <a:srcRect l="2839" t="2670" r="2820" b="7836"/>
          <a:stretch/>
        </p:blipFill>
        <p:spPr bwMode="auto">
          <a:xfrm>
            <a:off x="2987824" y="1332123"/>
            <a:ext cx="3557172" cy="26885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3775072837"/>
              </p:ext>
            </p:extLst>
          </p:nvPr>
        </p:nvGraphicFramePr>
        <p:xfrm>
          <a:off x="-36512" y="-956642"/>
          <a:ext cx="9108504" cy="32403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222569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452586"/>
            <a:ext cx="6984776" cy="5770811"/>
          </a:xfrm>
          <a:prstGeom prst="rect">
            <a:avLst/>
          </a:prstGeom>
        </p:spPr>
        <p:txBody>
          <a:bodyPr wrap="square">
            <a:spAutoFit/>
          </a:bodyPr>
          <a:lstStyle/>
          <a:p>
            <a:endParaRPr lang="es-MX" dirty="0" smtClean="0"/>
          </a:p>
          <a:p>
            <a:pPr algn="ctr">
              <a:lnSpc>
                <a:spcPct val="150000"/>
              </a:lnSpc>
            </a:pPr>
            <a:endParaRPr lang="es-MX" dirty="0" smtClean="0"/>
          </a:p>
          <a:p>
            <a:pPr algn="ctr">
              <a:lnSpc>
                <a:spcPct val="150000"/>
              </a:lnSpc>
            </a:pPr>
            <a:r>
              <a:rPr lang="es-MX" dirty="0" smtClean="0"/>
              <a:t>Los </a:t>
            </a:r>
            <a:r>
              <a:rPr lang="es-MX" dirty="0" smtClean="0"/>
              <a:t>cromosomas durante la telofase se rodean de trozos de la futura envoltura nuclear y se </a:t>
            </a:r>
            <a:r>
              <a:rPr lang="es-MX" dirty="0" err="1" smtClean="0"/>
              <a:t>descompactan</a:t>
            </a:r>
            <a:r>
              <a:rPr lang="es-MX" dirty="0" smtClean="0"/>
              <a:t> parcialmente ocupando regiones definidas del espacio nuclear. </a:t>
            </a:r>
          </a:p>
          <a:p>
            <a:pPr algn="ctr">
              <a:lnSpc>
                <a:spcPct val="150000"/>
              </a:lnSpc>
            </a:pPr>
            <a:endParaRPr lang="es-MX" dirty="0"/>
          </a:p>
          <a:p>
            <a:pPr algn="ctr">
              <a:lnSpc>
                <a:spcPct val="150000"/>
              </a:lnSpc>
            </a:pPr>
            <a:endParaRPr lang="es-MX" dirty="0" smtClean="0"/>
          </a:p>
          <a:p>
            <a:pPr algn="ctr">
              <a:lnSpc>
                <a:spcPct val="150000"/>
              </a:lnSpc>
            </a:pPr>
            <a:endParaRPr lang="es-MX" dirty="0"/>
          </a:p>
          <a:p>
            <a:pPr algn="ctr">
              <a:lnSpc>
                <a:spcPct val="150000"/>
              </a:lnSpc>
            </a:pPr>
            <a:endParaRPr lang="es-MX" dirty="0" smtClean="0"/>
          </a:p>
          <a:p>
            <a:pPr algn="ctr">
              <a:lnSpc>
                <a:spcPct val="150000"/>
              </a:lnSpc>
            </a:pPr>
            <a:endParaRPr lang="es-MX" dirty="0"/>
          </a:p>
          <a:p>
            <a:pPr algn="ctr">
              <a:lnSpc>
                <a:spcPct val="150000"/>
              </a:lnSpc>
            </a:pPr>
            <a:r>
              <a:rPr lang="es-MX" dirty="0" smtClean="0"/>
              <a:t>Las </a:t>
            </a:r>
            <a:r>
              <a:rPr lang="es-MX" dirty="0" smtClean="0"/>
              <a:t>regiones de cromatina densa originadas en un cromosoma o en algunos organismos en los </a:t>
            </a:r>
            <a:r>
              <a:rPr lang="es-MX" dirty="0" smtClean="0"/>
              <a:t>dos  cromosomas </a:t>
            </a:r>
            <a:r>
              <a:rPr lang="es-MX" dirty="0" smtClean="0"/>
              <a:t>homólogos ocupan lugares contiguos que pueden llegar a reconocerse como un dominio nuclear.  </a:t>
            </a:r>
          </a:p>
        </p:txBody>
      </p:sp>
      <p:pic>
        <p:nvPicPr>
          <p:cNvPr id="5122" name="Picture 2" descr="http://www.maph49.galeon.com/meiosis/metela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34230"/>
            <a:ext cx="4597579" cy="1655129"/>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8189943" y="-20224"/>
            <a:ext cx="414506" cy="516403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8936747" y="-20538"/>
            <a:ext cx="99749" cy="516403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857712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2139702"/>
            <a:ext cx="6777318" cy="1298987"/>
          </a:xfrm>
        </p:spPr>
        <p:txBody>
          <a:bodyPr/>
          <a:lstStyle/>
          <a:p>
            <a:r>
              <a:rPr lang="es-MX" dirty="0" smtClean="0"/>
              <a:t>Cromatina en </a:t>
            </a:r>
            <a:r>
              <a:rPr lang="es-MX" dirty="0" smtClean="0"/>
              <a:t>núcleos </a:t>
            </a:r>
            <a:r>
              <a:rPr lang="es-MX" dirty="0" smtClean="0"/>
              <a:t>especiales</a:t>
            </a:r>
            <a:endParaRPr lang="es-MX" dirty="0"/>
          </a:p>
        </p:txBody>
      </p:sp>
    </p:spTree>
    <p:extLst>
      <p:ext uri="{BB962C8B-B14F-4D97-AF65-F5344CB8AC3E}">
        <p14:creationId xmlns:p14="http://schemas.microsoft.com/office/powerpoint/2010/main" val="414592624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552" y="427617"/>
            <a:ext cx="10225136" cy="790688"/>
          </a:xfrm>
        </p:spPr>
        <p:txBody>
          <a:bodyPr/>
          <a:lstStyle/>
          <a:p>
            <a:r>
              <a:rPr lang="es-MX" sz="4400" dirty="0" smtClean="0"/>
              <a:t>Cromatina en </a:t>
            </a:r>
            <a:r>
              <a:rPr lang="es-MX" sz="4400" dirty="0" smtClean="0"/>
              <a:t>núcleos</a:t>
            </a:r>
            <a:r>
              <a:rPr lang="es-MX" sz="4400" dirty="0" smtClean="0"/>
              <a:t> </a:t>
            </a:r>
            <a:r>
              <a:rPr lang="es-MX" sz="4400" dirty="0" smtClean="0"/>
              <a:t>especiales</a:t>
            </a:r>
            <a:endParaRPr lang="es-MX" sz="4400" dirty="0"/>
          </a:p>
        </p:txBody>
      </p:sp>
      <p:sp>
        <p:nvSpPr>
          <p:cNvPr id="3" name="Marcador de contenido 2"/>
          <p:cNvSpPr>
            <a:spLocks noGrp="1"/>
          </p:cNvSpPr>
          <p:nvPr>
            <p:ph idx="1"/>
          </p:nvPr>
        </p:nvSpPr>
        <p:spPr/>
        <p:txBody>
          <a:bodyPr>
            <a:normAutofit fontScale="85000" lnSpcReduction="10000"/>
          </a:bodyPr>
          <a:lstStyle/>
          <a:p>
            <a:r>
              <a:rPr lang="es-MX" dirty="0" smtClean="0"/>
              <a:t>En varios tejido de larvas contienen regiones de </a:t>
            </a:r>
            <a:r>
              <a:rPr lang="es-MX" dirty="0" smtClean="0"/>
              <a:t>heterocromatina </a:t>
            </a:r>
            <a:r>
              <a:rPr lang="es-MX" dirty="0" smtClean="0"/>
              <a:t>que aparecen como bandas densas y unas regiones de </a:t>
            </a:r>
            <a:r>
              <a:rPr lang="es-MX" dirty="0" err="1" smtClean="0"/>
              <a:t>eucromatina</a:t>
            </a:r>
            <a:r>
              <a:rPr lang="es-MX" dirty="0" smtClean="0"/>
              <a:t> menos densa llamada </a:t>
            </a:r>
            <a:r>
              <a:rPr lang="es-MX" dirty="0" err="1" smtClean="0"/>
              <a:t>interbandas</a:t>
            </a:r>
            <a:r>
              <a:rPr lang="es-MX" dirty="0" smtClean="0"/>
              <a:t> </a:t>
            </a:r>
          </a:p>
          <a:p>
            <a:r>
              <a:rPr lang="es-MX" dirty="0" smtClean="0"/>
              <a:t>Cuando un gen de una banda se expresa, la cromatina se extiende formando una regio clara que se llama región </a:t>
            </a:r>
            <a:r>
              <a:rPr lang="es-MX" dirty="0" err="1" smtClean="0"/>
              <a:t>puff</a:t>
            </a:r>
            <a:endParaRPr lang="es-MX" dirty="0" smtClean="0"/>
          </a:p>
          <a:p>
            <a:r>
              <a:rPr lang="es-MX" dirty="0" smtClean="0"/>
              <a:t>También </a:t>
            </a:r>
            <a:r>
              <a:rPr lang="es-MX" dirty="0" smtClean="0"/>
              <a:t>existen los anillos de </a:t>
            </a:r>
            <a:r>
              <a:rPr lang="es-MX" dirty="0" err="1" smtClean="0"/>
              <a:t>balbiani</a:t>
            </a:r>
            <a:r>
              <a:rPr lang="es-MX" dirty="0" smtClean="0"/>
              <a:t> que son regiones de máxima actividad, son anillos que rodean al cromosoma y están formados por asas de </a:t>
            </a:r>
            <a:r>
              <a:rPr lang="es-MX" dirty="0" err="1" smtClean="0"/>
              <a:t>romatina</a:t>
            </a:r>
            <a:r>
              <a:rPr lang="es-MX" dirty="0" smtClean="0"/>
              <a:t> muy extendida</a:t>
            </a:r>
          </a:p>
          <a:p>
            <a:endParaRPr lang="es-MX" dirty="0"/>
          </a:p>
        </p:txBody>
      </p:sp>
    </p:spTree>
    <p:extLst>
      <p:ext uri="{BB962C8B-B14F-4D97-AF65-F5344CB8AC3E}">
        <p14:creationId xmlns:p14="http://schemas.microsoft.com/office/powerpoint/2010/main" val="383204044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Otro ejemplo son los cromosomas de ovocito de anfibios en fase </a:t>
            </a:r>
            <a:r>
              <a:rPr lang="es-MX" dirty="0" err="1" smtClean="0"/>
              <a:t>meiotica</a:t>
            </a:r>
            <a:r>
              <a:rPr lang="es-MX" dirty="0" smtClean="0"/>
              <a:t>  que en su estructura presenta un eje que tiene alternativamente zonas compactas llamadas </a:t>
            </a:r>
            <a:r>
              <a:rPr lang="es-MX" dirty="0" err="1" smtClean="0"/>
              <a:t>cromómeros</a:t>
            </a:r>
            <a:endParaRPr lang="es-MX" dirty="0"/>
          </a:p>
          <a:p>
            <a:r>
              <a:rPr lang="es-MX" dirty="0" smtClean="0"/>
              <a:t>De estos nacen largas asas de cromatina extendida que están formadas por la fibra de 30nm donde se lleva a cabo la </a:t>
            </a:r>
            <a:r>
              <a:rPr lang="es-MX" dirty="0" err="1" smtClean="0"/>
              <a:t>transcripcion</a:t>
            </a:r>
            <a:endParaRPr lang="es-MX" dirty="0"/>
          </a:p>
        </p:txBody>
      </p:sp>
    </p:spTree>
    <p:extLst>
      <p:ext uri="{BB962C8B-B14F-4D97-AF65-F5344CB8AC3E}">
        <p14:creationId xmlns:p14="http://schemas.microsoft.com/office/powerpoint/2010/main" val="97907565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899592" y="2067694"/>
            <a:ext cx="7745412" cy="2908300"/>
          </a:xfrm>
        </p:spPr>
        <p:txBody>
          <a:bodyPr>
            <a:normAutofit/>
          </a:bodyPr>
          <a:lstStyle/>
          <a:p>
            <a:pPr marL="0" indent="0" algn="ctr">
              <a:buNone/>
            </a:pPr>
            <a:r>
              <a:rPr lang="es-MX" sz="4000" dirty="0" smtClean="0"/>
              <a:t>Gracias por su atención.</a:t>
            </a:r>
            <a:endParaRPr lang="es-MX" sz="4000" dirty="0"/>
          </a:p>
        </p:txBody>
      </p:sp>
    </p:spTree>
    <p:extLst>
      <p:ext uri="{BB962C8B-B14F-4D97-AF65-F5344CB8AC3E}">
        <p14:creationId xmlns:p14="http://schemas.microsoft.com/office/powerpoint/2010/main" val="272038707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15566"/>
            <a:ext cx="3322712" cy="3751065"/>
          </a:xfrm>
        </p:spPr>
        <p:txBody>
          <a:bodyPr>
            <a:normAutofit fontScale="92500" lnSpcReduction="20000"/>
          </a:bodyPr>
          <a:lstStyle/>
          <a:p>
            <a:pPr marL="0" indent="0" algn="just">
              <a:buNone/>
            </a:pPr>
            <a:r>
              <a:rPr lang="es-MX" dirty="0" smtClean="0"/>
              <a:t>Las proteínas que se unen al DNA de los cromosomas </a:t>
            </a:r>
            <a:r>
              <a:rPr lang="es-MX" dirty="0" err="1" smtClean="0"/>
              <a:t>eucariotes</a:t>
            </a:r>
            <a:r>
              <a:rPr lang="es-MX" dirty="0" smtClean="0"/>
              <a:t> se clasifican en dos grupos: histonas y proteínas </a:t>
            </a:r>
            <a:r>
              <a:rPr lang="es-MX" dirty="0" err="1" smtClean="0"/>
              <a:t>cromosomicas</a:t>
            </a:r>
            <a:r>
              <a:rPr lang="es-MX" dirty="0" smtClean="0"/>
              <a:t> no </a:t>
            </a:r>
            <a:r>
              <a:rPr lang="es-MX" dirty="0" err="1" smtClean="0"/>
              <a:t>histonicas</a:t>
            </a:r>
            <a:r>
              <a:rPr lang="es-MX" dirty="0" smtClean="0"/>
              <a:t>. </a:t>
            </a:r>
          </a:p>
          <a:p>
            <a:pPr marL="0" indent="0" algn="just">
              <a:buNone/>
            </a:pPr>
            <a:endParaRPr lang="es-MX" dirty="0"/>
          </a:p>
          <a:p>
            <a:pPr marL="0" indent="0" algn="just">
              <a:buNone/>
            </a:pPr>
            <a:r>
              <a:rPr lang="es-MX" dirty="0" smtClean="0"/>
              <a:t>El complejo formado del DNA </a:t>
            </a:r>
            <a:r>
              <a:rPr lang="es-MX" dirty="0" err="1" smtClean="0"/>
              <a:t>cromosomico</a:t>
            </a:r>
            <a:r>
              <a:rPr lang="es-MX" dirty="0" smtClean="0"/>
              <a:t> y las proteínas se denomina cromatina.</a:t>
            </a:r>
          </a:p>
          <a:p>
            <a:pPr marL="0" indent="0">
              <a:buNone/>
            </a:pPr>
            <a:endParaRPr lang="es-MX" dirty="0" smtClean="0"/>
          </a:p>
          <a:p>
            <a:pPr marL="0" indent="0">
              <a:buNone/>
            </a:pPr>
            <a:endParaRPr lang="es-MX" dirty="0" smtClean="0"/>
          </a:p>
          <a:p>
            <a:pPr marL="0" indent="0">
              <a:buNone/>
            </a:pPr>
            <a:endParaRPr lang="es-MX" dirty="0"/>
          </a:p>
        </p:txBody>
      </p:sp>
      <p:pic>
        <p:nvPicPr>
          <p:cNvPr id="1026" name="Picture 2" descr="http://www7.uc.cl/sw_educ/biologia/bio100/imagenes/6b63dc34a28filenameD302typeimage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83518"/>
            <a:ext cx="4824536" cy="392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7381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620885"/>
            <a:ext cx="3024336" cy="4255121"/>
          </a:xfrm>
        </p:spPr>
        <p:txBody>
          <a:bodyPr>
            <a:normAutofit fontScale="92500" lnSpcReduction="10000"/>
          </a:bodyPr>
          <a:lstStyle/>
          <a:p>
            <a:pPr marL="0" indent="0">
              <a:buNone/>
            </a:pPr>
            <a:r>
              <a:rPr lang="es-MX" dirty="0" smtClean="0"/>
              <a:t>Heterocromatina: </a:t>
            </a:r>
          </a:p>
          <a:p>
            <a:pPr marL="0" indent="0">
              <a:buNone/>
            </a:pPr>
            <a:r>
              <a:rPr lang="es-MX" dirty="0" smtClean="0"/>
              <a:t>Es la forma condensada no activa, tiene una anchura más densa.</a:t>
            </a:r>
          </a:p>
          <a:p>
            <a:pPr marL="0" indent="0">
              <a:buNone/>
            </a:pPr>
            <a:endParaRPr lang="es-MX" dirty="0"/>
          </a:p>
          <a:p>
            <a:pPr marL="0" indent="0">
              <a:buNone/>
            </a:pPr>
            <a:r>
              <a:rPr lang="es-MX" dirty="0" err="1" smtClean="0"/>
              <a:t>Eucromatina</a:t>
            </a:r>
            <a:r>
              <a:rPr lang="es-MX" dirty="0" smtClean="0"/>
              <a:t>: </a:t>
            </a:r>
          </a:p>
          <a:p>
            <a:pPr marL="0" indent="0">
              <a:buNone/>
            </a:pPr>
            <a:r>
              <a:rPr lang="es-MX" dirty="0" smtClean="0"/>
              <a:t>Su trama es más delicada  debido a las regiones de DNA pasará a ser transcriptas. </a:t>
            </a:r>
            <a:endParaRPr lang="es-MX" dirty="0"/>
          </a:p>
        </p:txBody>
      </p:sp>
      <p:pic>
        <p:nvPicPr>
          <p:cNvPr id="2050" name="Picture 2" descr="http://www.biologia.edu.ar/cel_euca/images/celul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83518"/>
            <a:ext cx="4082405" cy="433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2644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995686"/>
            <a:ext cx="6777318" cy="1298987"/>
          </a:xfrm>
        </p:spPr>
        <p:txBody>
          <a:bodyPr>
            <a:noAutofit/>
          </a:bodyPr>
          <a:lstStyle/>
          <a:p>
            <a:r>
              <a:rPr lang="es-MX" sz="4000" dirty="0" smtClean="0"/>
              <a:t>La estructura de la cromatina durante la </a:t>
            </a:r>
            <a:r>
              <a:rPr lang="es-MX" sz="4000" dirty="0" err="1" smtClean="0"/>
              <a:t>interfase</a:t>
            </a:r>
            <a:endParaRPr lang="es-MX" sz="4000" dirty="0"/>
          </a:p>
        </p:txBody>
      </p:sp>
    </p:spTree>
    <p:extLst>
      <p:ext uri="{BB962C8B-B14F-4D97-AF65-F5344CB8AC3E}">
        <p14:creationId xmlns:p14="http://schemas.microsoft.com/office/powerpoint/2010/main" val="306970638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843558"/>
            <a:ext cx="6048672" cy="388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62132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595" y="16522"/>
            <a:ext cx="5433656" cy="489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03499"/>
            <a:ext cx="3923928" cy="43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43466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026" name="Picture 2"/>
          <p:cNvPicPr>
            <a:picLocks noGrp="1" noChangeAspect="1" noChangeArrowheads="1"/>
          </p:cNvPicPr>
          <p:nvPr>
            <p:ph idx="1"/>
          </p:nvPr>
        </p:nvPicPr>
        <p:blipFill>
          <a:blip r:embed="rId2" cstate="print"/>
          <a:srcRect/>
          <a:stretch>
            <a:fillRect/>
          </a:stretch>
        </p:blipFill>
        <p:spPr bwMode="auto">
          <a:xfrm>
            <a:off x="1043608" y="339502"/>
            <a:ext cx="3424185" cy="301574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339502"/>
            <a:ext cx="3813030" cy="3000549"/>
          </a:xfrm>
          <a:prstGeom prst="rect">
            <a:avLst/>
          </a:prstGeom>
          <a:noFill/>
          <a:ln w="9525">
            <a:noFill/>
            <a:miter lim="800000"/>
            <a:headEnd/>
            <a:tailEnd/>
          </a:ln>
        </p:spPr>
      </p:pic>
      <p:sp>
        <p:nvSpPr>
          <p:cNvPr id="6" name="5 Rectángulo"/>
          <p:cNvSpPr/>
          <p:nvPr/>
        </p:nvSpPr>
        <p:spPr>
          <a:xfrm>
            <a:off x="179512" y="3291830"/>
            <a:ext cx="4536504" cy="1569660"/>
          </a:xfrm>
          <a:prstGeom prst="rect">
            <a:avLst/>
          </a:prstGeom>
        </p:spPr>
        <p:txBody>
          <a:bodyPr wrap="square">
            <a:spAutoFit/>
          </a:bodyPr>
          <a:lstStyle/>
          <a:p>
            <a:r>
              <a:rPr lang="es-MX" sz="1600" b="1" dirty="0" smtClean="0">
                <a:latin typeface="Century Gothic" pitchFamily="34" charset="0"/>
              </a:rPr>
              <a:t>a) Aspecto externo en el que se ven las regiones en las que diferentes grumos</a:t>
            </a:r>
          </a:p>
          <a:p>
            <a:r>
              <a:rPr lang="es-MX" sz="1600" b="1" dirty="0" smtClean="0">
                <a:latin typeface="Century Gothic" pitchFamily="34" charset="0"/>
              </a:rPr>
              <a:t>de cromatina </a:t>
            </a:r>
            <a:r>
              <a:rPr lang="es-MX" sz="1600" dirty="0" smtClean="0">
                <a:latin typeface="Century Gothic" pitchFamily="34" charset="0"/>
              </a:rPr>
              <a:t>compacta se unen a la envoltura nuclear. Cada tono representa</a:t>
            </a:r>
          </a:p>
          <a:p>
            <a:r>
              <a:rPr lang="es-MX" sz="1600" dirty="0" smtClean="0">
                <a:latin typeface="Century Gothic" pitchFamily="34" charset="0"/>
              </a:rPr>
              <a:t>el contacto de un grumo diferente. </a:t>
            </a:r>
          </a:p>
          <a:p>
            <a:r>
              <a:rPr lang="es-MX" sz="1600" dirty="0" smtClean="0">
                <a:latin typeface="Century Gothic" pitchFamily="34" charset="0"/>
              </a:rPr>
              <a:t>El tono más claro corresponde al </a:t>
            </a:r>
            <a:r>
              <a:rPr lang="es-MX" sz="1600" dirty="0" err="1" smtClean="0">
                <a:latin typeface="Century Gothic" pitchFamily="34" charset="0"/>
              </a:rPr>
              <a:t>nucleolo</a:t>
            </a:r>
            <a:r>
              <a:rPr lang="es-MX" sz="1600" dirty="0" smtClean="0">
                <a:latin typeface="Century Gothic" pitchFamily="34" charset="0"/>
              </a:rPr>
              <a:t>. </a:t>
            </a:r>
            <a:endParaRPr lang="es-MX" sz="1600" dirty="0">
              <a:latin typeface="Century Gothic" pitchFamily="34" charset="0"/>
            </a:endParaRPr>
          </a:p>
        </p:txBody>
      </p:sp>
      <p:sp>
        <p:nvSpPr>
          <p:cNvPr id="7" name="6 Rectángulo"/>
          <p:cNvSpPr/>
          <p:nvPr/>
        </p:nvSpPr>
        <p:spPr>
          <a:xfrm>
            <a:off x="4572000" y="3389174"/>
            <a:ext cx="4572000" cy="1477328"/>
          </a:xfrm>
          <a:prstGeom prst="rect">
            <a:avLst/>
          </a:prstGeom>
        </p:spPr>
        <p:txBody>
          <a:bodyPr>
            <a:spAutoFit/>
          </a:bodyPr>
          <a:lstStyle/>
          <a:p>
            <a:r>
              <a:rPr lang="es-MX" b="1" dirty="0" smtClean="0">
                <a:latin typeface="Century Gothic" pitchFamily="34" charset="0"/>
              </a:rPr>
              <a:t>b) Corte del cúmulo de cromatina compacta </a:t>
            </a:r>
            <a:r>
              <a:rPr lang="es-MX" dirty="0" smtClean="0">
                <a:latin typeface="Century Gothic" pitchFamily="34" charset="0"/>
              </a:rPr>
              <a:t>que contiene al </a:t>
            </a:r>
            <a:r>
              <a:rPr lang="es-MX" dirty="0" err="1" smtClean="0">
                <a:latin typeface="Century Gothic" pitchFamily="34" charset="0"/>
              </a:rPr>
              <a:t>nucleolo</a:t>
            </a:r>
            <a:r>
              <a:rPr lang="es-MX" dirty="0" smtClean="0">
                <a:latin typeface="Century Gothic" pitchFamily="34" charset="0"/>
              </a:rPr>
              <a:t> (orificio central) mostrando 4 regiones de contacto con la</a:t>
            </a:r>
          </a:p>
          <a:p>
            <a:r>
              <a:rPr lang="es-MX" dirty="0" smtClean="0">
                <a:latin typeface="Century Gothic" pitchFamily="34" charset="0"/>
              </a:rPr>
              <a:t>envoltura nuclear.</a:t>
            </a:r>
            <a:endParaRPr lang="es-MX" dirty="0">
              <a:latin typeface="Century Gothic" pitchFamily="34" charset="0"/>
            </a:endParaRPr>
          </a:p>
        </p:txBody>
      </p:sp>
    </p:spTree>
    <p:extLst>
      <p:ext uri="{BB962C8B-B14F-4D97-AF65-F5344CB8AC3E}">
        <p14:creationId xmlns:p14="http://schemas.microsoft.com/office/powerpoint/2010/main" val="340934331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27534"/>
            <a:ext cx="7920880" cy="415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0324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57</TotalTime>
  <Words>1166</Words>
  <Application>Microsoft Office PowerPoint</Application>
  <PresentationFormat>Presentación en pantalla (16:9)</PresentationFormat>
  <Paragraphs>106</Paragraphs>
  <Slides>25</Slides>
  <Notes>9</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Cartoné</vt:lpstr>
      <vt:lpstr>Cromatina</vt:lpstr>
      <vt:lpstr>Características de la cromatina</vt:lpstr>
      <vt:lpstr>Presentación de PowerPoint</vt:lpstr>
      <vt:lpstr>Presentación de PowerPoint</vt:lpstr>
      <vt:lpstr>La estructura de la cromatina durante la interfase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Cromatina en núcleos especiales</vt:lpstr>
      <vt:lpstr>Cromatina en núcleos especiales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Cromatina</dc:title>
  <dc:creator>Hp Pavilion</dc:creator>
  <cp:lastModifiedBy>Hp Pavilion</cp:lastModifiedBy>
  <cp:revision>15</cp:revision>
  <dcterms:created xsi:type="dcterms:W3CDTF">2014-05-22T02:53:27Z</dcterms:created>
  <dcterms:modified xsi:type="dcterms:W3CDTF">2014-05-22T03:50:35Z</dcterms:modified>
</cp:coreProperties>
</file>