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075" autoAdjust="0"/>
  </p:normalViewPr>
  <p:slideViewPr>
    <p:cSldViewPr snapToGrid="0">
      <p:cViewPr>
        <p:scale>
          <a:sx n="80" d="100"/>
          <a:sy n="80" d="100"/>
        </p:scale>
        <p:origin x="378" y="-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9803" y="476387"/>
            <a:ext cx="3547533" cy="1618396"/>
          </a:xfrm>
        </p:spPr>
        <p:txBody>
          <a:bodyPr/>
          <a:lstStyle/>
          <a:p>
            <a:r>
              <a:rPr lang="en-US" sz="1600" dirty="0" err="1"/>
              <a:t>Kabanoff</a:t>
            </a:r>
            <a:r>
              <a:rPr lang="en-US" sz="1600" dirty="0"/>
              <a:t> (1991) notes  in his classic work, that the most powerful are more effective at influencing the less powerful than the least powerful are able to influence the </a:t>
            </a:r>
            <a:r>
              <a:rPr lang="en-US" sz="1600" dirty="0" smtClean="0"/>
              <a:t>powerful.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526997" y="4272920"/>
            <a:ext cx="4836694" cy="741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" dirty="0" smtClean="0"/>
              <a:t>Image Source:  http</a:t>
            </a:r>
            <a:r>
              <a:rPr lang="en-US" sz="800" dirty="0"/>
              <a:t>://www.interprofessionalresourcecentre.ca/s5/5-3-power.php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57440" y="356704"/>
            <a:ext cx="473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Power Dynamics</a:t>
            </a:r>
            <a:endParaRPr lang="en-US" b="1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239" y="815420"/>
            <a:ext cx="4879339" cy="37439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0190" y="2749182"/>
            <a:ext cx="5571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case of DIY science  scientists are able to </a:t>
            </a:r>
            <a:r>
              <a:rPr lang="en-US" dirty="0"/>
              <a:t>counter </a:t>
            </a:r>
            <a:r>
              <a:rPr lang="en-US" dirty="0" smtClean="0"/>
              <a:t>the usual power dynamics and impact some </a:t>
            </a:r>
            <a:r>
              <a:rPr lang="en-US" dirty="0"/>
              <a:t>social </a:t>
            </a:r>
            <a:r>
              <a:rPr lang="en-US" dirty="0" smtClean="0"/>
              <a:t>choices  as new technologies are </a:t>
            </a:r>
            <a:r>
              <a:rPr lang="en-US" dirty="0"/>
              <a:t>produced </a:t>
            </a:r>
            <a:r>
              <a:rPr lang="en-US" dirty="0" smtClean="0"/>
              <a:t>(</a:t>
            </a:r>
            <a:r>
              <a:rPr lang="en-US" dirty="0" err="1" smtClean="0"/>
              <a:t>Landrain</a:t>
            </a:r>
            <a:r>
              <a:rPr lang="en-US" dirty="0" smtClean="0"/>
              <a:t> et. al., 2012).  </a:t>
            </a:r>
          </a:p>
          <a:p>
            <a:endParaRPr lang="en-US" dirty="0"/>
          </a:p>
          <a:p>
            <a:r>
              <a:rPr lang="en-US" dirty="0" smtClean="0"/>
              <a:t>Does the creation genetic engineering technologies strengthen some while weakening others?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0190" y="5473005"/>
            <a:ext cx="114420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 smtClean="0">
                <a:solidFill>
                  <a:prstClr val="white"/>
                </a:solidFill>
              </a:rPr>
              <a:t>Sources:</a:t>
            </a:r>
            <a:endParaRPr lang="en-US" sz="1400" dirty="0">
              <a:solidFill>
                <a:prstClr val="white"/>
              </a:solidFill>
            </a:endParaRPr>
          </a:p>
          <a:p>
            <a:pPr lvl="0"/>
            <a:r>
              <a:rPr lang="en-US" sz="1400" dirty="0" err="1">
                <a:solidFill>
                  <a:prstClr val="white"/>
                </a:solidFill>
              </a:rPr>
              <a:t>Landrain</a:t>
            </a:r>
            <a:r>
              <a:rPr lang="en-US" sz="1400" dirty="0">
                <a:solidFill>
                  <a:prstClr val="white"/>
                </a:solidFill>
              </a:rPr>
              <a:t>, T; Meyer, M.; Perez, A.; </a:t>
            </a:r>
            <a:r>
              <a:rPr lang="en-US" sz="1400" dirty="0" err="1">
                <a:solidFill>
                  <a:prstClr val="white"/>
                </a:solidFill>
              </a:rPr>
              <a:t>Sussan</a:t>
            </a:r>
            <a:r>
              <a:rPr lang="en-US" sz="1400" dirty="0">
                <a:solidFill>
                  <a:prstClr val="white"/>
                </a:solidFill>
              </a:rPr>
              <a:t>, </a:t>
            </a:r>
            <a:r>
              <a:rPr lang="en-US" sz="1400" dirty="0" smtClean="0">
                <a:solidFill>
                  <a:prstClr val="white"/>
                </a:solidFill>
              </a:rPr>
              <a:t>R... </a:t>
            </a:r>
            <a:r>
              <a:rPr lang="en-US" sz="1400" dirty="0">
                <a:solidFill>
                  <a:prstClr val="white"/>
                </a:solidFill>
              </a:rPr>
              <a:t>(2013). Do-it-yourself biology: challenges and promises for an open science and technology movement. Systems and </a:t>
            </a:r>
            <a:r>
              <a:rPr lang="en-US" sz="1400" dirty="0" err="1">
                <a:solidFill>
                  <a:prstClr val="white"/>
                </a:solidFill>
              </a:rPr>
              <a:t>Sythetic</a:t>
            </a:r>
            <a:r>
              <a:rPr lang="en-US" sz="1400" dirty="0">
                <a:solidFill>
                  <a:prstClr val="white"/>
                </a:solidFill>
              </a:rPr>
              <a:t> Biology, 7, pp. 115-126.  </a:t>
            </a:r>
            <a:endParaRPr lang="en-US" sz="1400" dirty="0" smtClean="0">
              <a:solidFill>
                <a:prstClr val="white"/>
              </a:solidFill>
            </a:endParaRPr>
          </a:p>
          <a:p>
            <a:r>
              <a:rPr lang="en-US" sz="1400" dirty="0" err="1" smtClean="0"/>
              <a:t>Darke</a:t>
            </a:r>
            <a:r>
              <a:rPr lang="en-US" sz="1400" dirty="0"/>
              <a:t>, P. R., &amp; Dahl, D. W. (2003). Fairness and discounts: the subjective value of a bargain. </a:t>
            </a:r>
            <a:r>
              <a:rPr lang="en-US" sz="1400" i="1" dirty="0"/>
              <a:t>Journal of Consumer Psychology</a:t>
            </a:r>
            <a:r>
              <a:rPr lang="en-US" sz="1400" dirty="0"/>
              <a:t>, </a:t>
            </a:r>
            <a:r>
              <a:rPr lang="en-US" sz="1400" i="1" dirty="0"/>
              <a:t>13</a:t>
            </a:r>
            <a:r>
              <a:rPr lang="en-US" sz="1400" dirty="0"/>
              <a:t>(3), 328–338.</a:t>
            </a:r>
          </a:p>
          <a:p>
            <a:pPr lvl="0"/>
            <a:endParaRPr lang="en-US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758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68</TotalTime>
  <Words>168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Kabanoff (1991) notes  in his classic work, that the most powerful are more effective at influencing the less powerful than the least powerful are able to influence the powerful.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Nwakpuda</dc:creator>
  <cp:lastModifiedBy>E Nwakpuda</cp:lastModifiedBy>
  <cp:revision>7</cp:revision>
  <dcterms:created xsi:type="dcterms:W3CDTF">2014-10-09T09:58:40Z</dcterms:created>
  <dcterms:modified xsi:type="dcterms:W3CDTF">2014-10-09T11:06:50Z</dcterms:modified>
</cp:coreProperties>
</file>