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56" r:id="rId9"/>
    <p:sldId id="259" r:id="rId10"/>
    <p:sldId id="257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0FDC489-17D2-464E-B810-8138FE3248D5}" type="datetimeFigureOut">
              <a:rPr lang="es-MX" smtClean="0"/>
              <a:t>13/01/2015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5518DA-2764-466C-8169-DF7AAF71440F}" type="slidenum">
              <a:rPr lang="es-MX" smtClean="0"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C489-17D2-464E-B810-8138FE3248D5}" type="datetimeFigureOut">
              <a:rPr lang="es-MX" smtClean="0"/>
              <a:t>13/01/2015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18DA-2764-466C-8169-DF7AAF71440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C489-17D2-464E-B810-8138FE3248D5}" type="datetimeFigureOut">
              <a:rPr lang="es-MX" smtClean="0"/>
              <a:t>13/01/2015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18DA-2764-466C-8169-DF7AAF71440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C489-17D2-464E-B810-8138FE3248D5}" type="datetimeFigureOut">
              <a:rPr lang="es-MX" smtClean="0"/>
              <a:t>13/01/2015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18DA-2764-466C-8169-DF7AAF71440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C489-17D2-464E-B810-8138FE3248D5}" type="datetimeFigureOut">
              <a:rPr lang="es-MX" smtClean="0"/>
              <a:t>13/01/2015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18DA-2764-466C-8169-DF7AAF71440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C489-17D2-464E-B810-8138FE3248D5}" type="datetimeFigureOut">
              <a:rPr lang="es-MX" smtClean="0"/>
              <a:t>13/01/2015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18DA-2764-466C-8169-DF7AAF71440F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C489-17D2-464E-B810-8138FE3248D5}" type="datetimeFigureOut">
              <a:rPr lang="es-MX" smtClean="0"/>
              <a:t>13/01/2015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18DA-2764-466C-8169-DF7AAF71440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C489-17D2-464E-B810-8138FE3248D5}" type="datetimeFigureOut">
              <a:rPr lang="es-MX" smtClean="0"/>
              <a:t>13/01/2015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18DA-2764-466C-8169-DF7AAF71440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C489-17D2-464E-B810-8138FE3248D5}" type="datetimeFigureOut">
              <a:rPr lang="es-MX" smtClean="0"/>
              <a:t>13/01/2015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18DA-2764-466C-8169-DF7AAF71440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C489-17D2-464E-B810-8138FE3248D5}" type="datetimeFigureOut">
              <a:rPr lang="es-MX" smtClean="0"/>
              <a:t>13/01/2015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18DA-2764-466C-8169-DF7AAF71440F}" type="slidenum">
              <a:rPr lang="es-MX" smtClean="0"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C489-17D2-464E-B810-8138FE3248D5}" type="datetimeFigureOut">
              <a:rPr lang="es-MX" smtClean="0"/>
              <a:t>13/01/2015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18DA-2764-466C-8169-DF7AAF71440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0FDC489-17D2-464E-B810-8138FE3248D5}" type="datetimeFigureOut">
              <a:rPr lang="es-MX" smtClean="0"/>
              <a:t>13/01/2015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C5518DA-2764-466C-8169-DF7AAF71440F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67544" y="26064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rial Black" pitchFamily="34" charset="0"/>
              </a:rPr>
              <a:t>CULTIVO DE FRIJOL</a:t>
            </a:r>
            <a:endParaRPr lang="es-MX" sz="2800" b="1" dirty="0">
              <a:latin typeface="Arial Black" pitchFamily="34" charset="0"/>
            </a:endParaRPr>
          </a:p>
        </p:txBody>
      </p:sp>
      <p:pic>
        <p:nvPicPr>
          <p:cNvPr id="1028" name="Picture 4" descr="F:\.Trashes\Nueva carpeta\PROD.CUL. BASICOS\PRÁCTICA-FRIJOL\10751912_746893895358336_174049715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048672" cy="520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644008" y="61407"/>
            <a:ext cx="3586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Arial Black" pitchFamily="34" charset="0"/>
              </a:rPr>
              <a:t>(</a:t>
            </a:r>
            <a:r>
              <a:rPr lang="es-MX" sz="2400" b="1" i="1" dirty="0">
                <a:latin typeface="Arial Black" pitchFamily="34" charset="0"/>
              </a:rPr>
              <a:t>Phaseolus vulgaris)</a:t>
            </a:r>
            <a:endParaRPr lang="es-MX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3096344"/>
          </a:xfrm>
        </p:spPr>
        <p:txBody>
          <a:bodyPr/>
          <a:lstStyle/>
          <a:p>
            <a:r>
              <a:rPr lang="es-ES_tradnl" dirty="0" smtClean="0"/>
              <a:t>La </a:t>
            </a:r>
            <a:r>
              <a:rPr lang="es-ES_tradnl" dirty="0"/>
              <a:t>trilla debe realizarse cuando las vainas estén bien </a:t>
            </a:r>
            <a:r>
              <a:rPr lang="es-ES_tradnl" dirty="0" smtClean="0"/>
              <a:t>secas, </a:t>
            </a:r>
            <a:r>
              <a:rPr lang="es-ES_tradnl" dirty="0"/>
              <a:t>cuando se trate de siembras pequeñas esta operación se puede realizar llevando el fríjol a un lugar limpio y </a:t>
            </a:r>
            <a:r>
              <a:rPr lang="es-ES_tradnl" dirty="0" smtClean="0"/>
              <a:t>apisonarlo con los pies.</a:t>
            </a:r>
            <a:endParaRPr lang="es-ES_tradnl" dirty="0" smtClean="0"/>
          </a:p>
          <a:p>
            <a:r>
              <a:rPr lang="es-ES_tradnl" dirty="0" smtClean="0"/>
              <a:t>Esta labor debe realizarse de las 12 am hasta las 6 de la tarde, en este tiempo las vainas se desgranan más fácil.</a:t>
            </a:r>
            <a:endParaRPr lang="es-MX" dirty="0"/>
          </a:p>
          <a:p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979712" y="69269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latin typeface="Arial" pitchFamily="34" charset="0"/>
                <a:cs typeface="Arial" pitchFamily="34" charset="0"/>
              </a:rPr>
              <a:t>Trilla</a:t>
            </a:r>
            <a:endParaRPr lang="es-MX" sz="6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908721"/>
            <a:ext cx="6777317" cy="1152128"/>
          </a:xfrm>
        </p:spPr>
        <p:txBody>
          <a:bodyPr/>
          <a:lstStyle/>
          <a:p>
            <a:r>
              <a:rPr lang="es-MX" dirty="0" smtClean="0"/>
              <a:t>La trilla se realiza azotando las plantas con una </a:t>
            </a:r>
            <a:r>
              <a:rPr lang="es-MX" dirty="0"/>
              <a:t>v</a:t>
            </a:r>
            <a:r>
              <a:rPr lang="es-MX" dirty="0" smtClean="0"/>
              <a:t>ara si es manual</a:t>
            </a:r>
            <a:r>
              <a:rPr lang="es-MX" dirty="0" smtClean="0"/>
              <a:t>.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7722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692696"/>
            <a:ext cx="8183880" cy="3384376"/>
          </a:xfrm>
        </p:spPr>
        <p:txBody>
          <a:bodyPr>
            <a:normAutofit fontScale="92500"/>
          </a:bodyPr>
          <a:lstStyle/>
          <a:p>
            <a:endParaRPr lang="es-MX" dirty="0" smtClean="0"/>
          </a:p>
          <a:p>
            <a:pPr marL="68580" indent="0" algn="ctr">
              <a:buNone/>
            </a:pPr>
            <a:r>
              <a:rPr lang="es-MX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LIMPIEZA</a:t>
            </a:r>
          </a:p>
          <a:p>
            <a:pPr marL="68580" indent="0">
              <a:buNone/>
            </a:pPr>
            <a:endParaRPr lang="es-MX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MX" dirty="0" smtClean="0"/>
              <a:t>La limpieza puede ser manual, utilizando un ventilador ó las corrientes de aire del día.</a:t>
            </a:r>
          </a:p>
          <a:p>
            <a:r>
              <a:rPr lang="es-MX" dirty="0" smtClean="0"/>
              <a:t>Para obtener un buen precio, el grano debe ir libre de impurezas, grano de calidad y tamaño uniforme.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42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3466728" cy="504056"/>
          </a:xfrm>
        </p:spPr>
        <p:txBody>
          <a:bodyPr>
            <a:normAutofit fontScale="90000"/>
          </a:bodyPr>
          <a:lstStyle/>
          <a:p>
            <a:r>
              <a:rPr lang="es-MX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ALMACENAMIENTO</a:t>
            </a:r>
            <a:endParaRPr lang="es-MX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3"/>
            <a:ext cx="8219256" cy="2736303"/>
          </a:xfrm>
        </p:spPr>
        <p:txBody>
          <a:bodyPr/>
          <a:lstStyle/>
          <a:p>
            <a:r>
              <a:rPr lang="es-MX" dirty="0" smtClean="0"/>
              <a:t>El frijol se debe almacenar en un lugar fresco, limpio y seco, para evitar ataque por gorgojos de </a:t>
            </a:r>
            <a:r>
              <a:rPr lang="es-MX" dirty="0" smtClean="0"/>
              <a:t>almacén. </a:t>
            </a:r>
          </a:p>
          <a:p>
            <a:r>
              <a:rPr lang="es-MX" dirty="0" smtClean="0"/>
              <a:t>Para </a:t>
            </a:r>
            <a:r>
              <a:rPr lang="es-MX" dirty="0" smtClean="0"/>
              <a:t>proteger la semilla aplicar 1 a 2 kg de Grameril ó Lindano 4% por cada mil kg de grano; una vez tratado el grano, puede consumirse 90 días después de la aplicación.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89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836712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i="1" dirty="0">
                <a:latin typeface="Arial" pitchFamily="34" charset="0"/>
                <a:cs typeface="Arial" pitchFamily="34" charset="0"/>
              </a:rPr>
              <a:t>Phaseolus vulgaris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 es la especie más conocida del género </a:t>
            </a:r>
            <a:r>
              <a:rPr lang="es-MX" sz="2000" i="1" dirty="0">
                <a:latin typeface="Arial" pitchFamily="34" charset="0"/>
                <a:cs typeface="Arial" pitchFamily="34" charset="0"/>
              </a:rPr>
              <a:t>Phaseolus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 en la familia Fabaceae.</a:t>
            </a:r>
          </a:p>
          <a:p>
            <a:endParaRPr lang="es-MX" sz="2000" dirty="0">
              <a:latin typeface="Arial" pitchFamily="34" charset="0"/>
              <a:cs typeface="Arial" pitchFamily="34" charset="0"/>
            </a:endParaRPr>
          </a:p>
          <a:p>
            <a:r>
              <a:rPr lang="es-MX" sz="2000" dirty="0">
                <a:latin typeface="Arial" pitchFamily="34" charset="0"/>
                <a:cs typeface="Arial" pitchFamily="34" charset="0"/>
              </a:rPr>
              <a:t>Es una especie anual nativa de Mesoamérica y Sudamérica, y sus numerosas variedades se cultivan en todo el mundo para el consumo, tanto de sus vainas verdes como de sus semillas frescas o secas.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07704" y="-31126"/>
            <a:ext cx="633670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latin typeface="Algerian" pitchFamily="82" charset="0"/>
              </a:rPr>
              <a:t>INTRODUCCION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44552"/>
            <a:ext cx="40386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0" y="2844552"/>
            <a:ext cx="3810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8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541917"/>
            <a:ext cx="41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_tradnl" sz="2000" dirty="0">
                <a:latin typeface="Arial" pitchFamily="34" charset="0"/>
                <a:cs typeface="Arial" pitchFamily="34" charset="0"/>
              </a:rPr>
              <a:t>fríjol ocupa el segundo lugar después del maíz en importancia en la vida de los mexicanos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y formar </a:t>
            </a:r>
            <a:r>
              <a:rPr lang="es-ES_tradnl" sz="2000" dirty="0">
                <a:latin typeface="Arial" pitchFamily="34" charset="0"/>
                <a:cs typeface="Arial" pitchFamily="34" charset="0"/>
              </a:rPr>
              <a:t>parte de su dieta alimenticia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básica.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3016" y="24023287"/>
            <a:ext cx="28575000" cy="51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frijolsangabriel.com.mx/img/productos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7369"/>
            <a:ext cx="4248472" cy="395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.Trashes\Nueva carpeta\PROD.CUL. BASICOS\PRÁCTICA-FRIJOL\10749399_746893538691705_43200698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59"/>
            <a:ext cx="4032448" cy="343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44008" y="-14763"/>
            <a:ext cx="3600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OBJETIVOS</a:t>
            </a:r>
            <a:endParaRPr lang="es-MX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793535"/>
            <a:ext cx="388843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Obtener una buena cosecha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Saber que plagas atacan al cultivo y poder combatirla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Saber que enfermedades se presentan en el cultivo para poder combatirla.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Para determinar si adapta al clima de Iguala.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Determinar la fertilidad del suelo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Saber que variedades se adaptan mejor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Determinar el nivel de rendimiento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Saber que variedad de frijol es mas susceptible a plagas y enfermedades.  </a:t>
            </a:r>
          </a:p>
          <a:p>
            <a:pPr marL="285750" indent="-285750">
              <a:buFont typeface="Wingdings" pitchFamily="2" charset="2"/>
              <a:buChar char="ü"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:\.Trashes\Nueva carpeta\PROD.CUL. BASICOS\PRÁCTICA-FRIJOL\10752068_746893645358361_120727907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93535"/>
            <a:ext cx="3833664" cy="449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3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0606" y="-52130"/>
            <a:ext cx="6972808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MX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MATERIALES Y MÉTODOS </a:t>
            </a:r>
            <a:endParaRPr lang="es-MX" sz="4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78091" y="1055981"/>
            <a:ext cx="7275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Se realizo una practica el 28 de Agosto del 2014, en la principal región productora de Frijol en México</a:t>
            </a:r>
            <a:r>
              <a:rPr lang="es-MX" dirty="0"/>
              <a:t> </a:t>
            </a:r>
            <a:r>
              <a:rPr lang="es-MX" dirty="0" smtClean="0"/>
              <a:t>(región norte de Guerrero).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dirty="0"/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Se sembraron  5 surcos de frijol con 3 variedades, 2 surco de Jamapa, 2 surco de pinto nacional y 1 surco de frijol chino.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dirty="0"/>
          </a:p>
          <a:p>
            <a:pPr marL="285750" indent="-285750">
              <a:buFont typeface="Wingdings" pitchFamily="2" charset="2"/>
              <a:buChar char="Ø"/>
            </a:pPr>
            <a:endParaRPr lang="es-MX" dirty="0" smtClean="0"/>
          </a:p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807976" y="2902640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MATERIALES</a:t>
            </a:r>
            <a:endParaRPr lang="es-MX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50310" y="3271972"/>
            <a:ext cx="27975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Machete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Bomba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Azadón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Foley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Adherente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Frijol Jamapa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Frijol pinto nacional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Frijol chino</a:t>
            </a:r>
          </a:p>
          <a:p>
            <a:pPr marL="285750" indent="-285750">
              <a:buFont typeface="Wingdings" pitchFamily="2" charset="2"/>
              <a:buChar char="ü"/>
            </a:pPr>
            <a:endParaRPr lang="es-MX" dirty="0" smtClean="0"/>
          </a:p>
          <a:p>
            <a:pPr marL="285750" indent="-285750">
              <a:buFont typeface="Wingdings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38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97693" y="0"/>
            <a:ext cx="377218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4000" b="1" dirty="0" smtClean="0">
                <a:latin typeface="Arial" pitchFamily="34" charset="0"/>
                <a:cs typeface="Arial" pitchFamily="34" charset="0"/>
              </a:rPr>
              <a:t>DESARROLLO</a:t>
            </a:r>
            <a:endParaRPr lang="es-MX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4109" y="707886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 siembra se realizo el 28 de agosto  primero se limpio el </a:t>
            </a:r>
          </a:p>
          <a:p>
            <a:r>
              <a:rPr lang="es-MX" dirty="0" smtClean="0"/>
              <a:t>Terreno y se depositaron 3 semillas por hoyo ala distancia</a:t>
            </a:r>
          </a:p>
          <a:p>
            <a:r>
              <a:rPr lang="es-MX" dirty="0" smtClean="0"/>
              <a:t>De  75 cm y su germinación se dio a los  4 días ,</a:t>
            </a:r>
          </a:p>
          <a:p>
            <a:r>
              <a:rPr lang="es-MX" dirty="0" smtClean="0"/>
              <a:t>a los 15 días se dio la primera fertilización.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La primera floración se dio a los 45 días. la segunda fertilización se dio a los 30 días.</a:t>
            </a:r>
          </a:p>
          <a:p>
            <a:r>
              <a:rPr lang="es-MX" dirty="0" smtClean="0"/>
              <a:t>Y se siguió limpiando el terreno. El fruto se dio a los 3 meses.</a:t>
            </a:r>
          </a:p>
          <a:p>
            <a:endParaRPr lang="es-MX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0"/>
          <a:stretch/>
        </p:blipFill>
        <p:spPr bwMode="auto">
          <a:xfrm>
            <a:off x="4359550" y="1916833"/>
            <a:ext cx="4248472" cy="300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10" y="1916833"/>
            <a:ext cx="3641094" cy="300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53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35900" y="69269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los 3 meses de haber germinado la planta, comenzó a desarrollar el fruto.</a:t>
            </a:r>
            <a:endParaRPr lang="es-MX" dirty="0"/>
          </a:p>
        </p:txBody>
      </p:sp>
      <p:pic>
        <p:nvPicPr>
          <p:cNvPr id="7173" name="Picture 5" descr="F:\.Trashes\Nueva carpeta\PROD.CUL. BASICOS\PRÁCTICA-FRIJOL\10749399_746893538691705_43200698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3978"/>
            <a:ext cx="3692692" cy="43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.Trashes\Nueva carpeta\PROD.CUL. BASICOS\PRÁCTICA-FRIJOL\10751912_746893895358336_174049715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339027"/>
            <a:ext cx="4032449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8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_tradnl" sz="3200" b="1" dirty="0" smtClean="0"/>
              <a:t>COSECHA DE </a:t>
            </a:r>
            <a:r>
              <a:rPr lang="es-ES_tradnl" sz="3200" b="1" dirty="0" smtClean="0"/>
              <a:t>FRIJOL</a:t>
            </a:r>
            <a:endParaRPr lang="es-MX" sz="3200" dirty="0"/>
          </a:p>
        </p:txBody>
      </p:sp>
      <p:sp>
        <p:nvSpPr>
          <p:cNvPr id="6" name="5 Rectángulo"/>
          <p:cNvSpPr/>
          <p:nvPr/>
        </p:nvSpPr>
        <p:spPr>
          <a:xfrm>
            <a:off x="755576" y="1124744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>
                <a:latin typeface="Arial" pitchFamily="34" charset="0"/>
                <a:cs typeface="Arial" pitchFamily="34" charset="0"/>
              </a:rPr>
              <a:t>El  momento que   realizamos  la cosecha fue  cuando las vainas habían madurado, un poco antes de que las plantas se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secara </a:t>
            </a:r>
            <a:r>
              <a:rPr lang="es-ES_tradnl" sz="2000" dirty="0">
                <a:latin typeface="Arial" pitchFamily="34" charset="0"/>
                <a:cs typeface="Arial" pitchFamily="34" charset="0"/>
              </a:rPr>
              <a:t>totalmente. </a:t>
            </a:r>
          </a:p>
          <a:p>
            <a:endParaRPr lang="es-ES_tradnl" sz="2000" dirty="0">
              <a:latin typeface="Arial" pitchFamily="34" charset="0"/>
              <a:cs typeface="Arial" pitchFamily="34" charset="0"/>
            </a:endParaRPr>
          </a:p>
          <a:p>
            <a:r>
              <a:rPr lang="es-ES_tradnl" sz="2000" dirty="0">
                <a:latin typeface="Arial" pitchFamily="34" charset="0"/>
                <a:cs typeface="Arial" pitchFamily="34" charset="0"/>
              </a:rPr>
              <a:t>Si ocurren lluvias durante la cosecha, las plantas se deben cortar y llevar a un lugar para protegerlo  de la lluvia con la finalidad de evitar el manchado de la semilla.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4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83568" y="836712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Cuando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un tercio de las vainas presente un color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amarillento.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Cuando la planta tenga la mayor parte de hojas secas y se empiecen a caer. Se recomienda realizar el corte por las mañanas para evitar el desgrane de las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vainas.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428</TotalTime>
  <Words>544</Words>
  <Application>Microsoft Office PowerPoint</Application>
  <PresentationFormat>Presentación en pantalla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Austin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COSECHA DE FRIJOL</vt:lpstr>
      <vt:lpstr>Presentación de PowerPoint</vt:lpstr>
      <vt:lpstr>Presentación de PowerPoint</vt:lpstr>
      <vt:lpstr>Presentación de PowerPoint</vt:lpstr>
      <vt:lpstr>Presentación de PowerPoint</vt:lpstr>
      <vt:lpstr>ALMACENAMIENTO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COSECHA</dc:title>
  <dc:creator>ING PEDRO</dc:creator>
  <cp:lastModifiedBy>Hola</cp:lastModifiedBy>
  <cp:revision>40</cp:revision>
  <dcterms:created xsi:type="dcterms:W3CDTF">2013-06-02T01:44:44Z</dcterms:created>
  <dcterms:modified xsi:type="dcterms:W3CDTF">2015-01-14T02:45:54Z</dcterms:modified>
</cp:coreProperties>
</file>