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3" r:id="rId7"/>
    <p:sldId id="264" r:id="rId8"/>
    <p:sldId id="265" r:id="rId9"/>
    <p:sldId id="268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>
        <p:scale>
          <a:sx n="95" d="100"/>
          <a:sy n="95" d="100"/>
        </p:scale>
        <p:origin x="-2082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s-ES" altLang="es-ES" noProof="0" smtClean="0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s-ES" altLang="es-ES" noProof="0" smtClean="0"/>
              <a:t>Haga clic para modificar el estilo de subtítulo del patrón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es-ES" alt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es-ES" altLang="es-E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fld id="{84434170-AE78-4751-A757-192FA42D36FD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62177-1F18-4E9B-BB49-53BA3AEC07C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2589046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2F6C0-323C-4210-9D4D-782D5624392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3588732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6B555-F278-4CA6-B006-530DA74010C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2038343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29D4F-D329-4BB1-BB4F-B997B476C5C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8837091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D0EC-B2F3-41C2-8CC7-3EA6CB80FF7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0171609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915B5-1FE7-4597-A514-F8EB79C92C2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1148857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A7B7E-6F92-4B01-B3B6-EA789F62008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1745038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EADD5-66ED-4CAD-9423-52701514C8D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4154962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2B5A5-E35D-40BD-9E40-77586786E9A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9112670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9C66A-57ED-42DB-B849-67469CAFBB8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661724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estilos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s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s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A4D6760C-2F8D-4E9F-8078-6BCAC4CB9FB0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107504" y="2420888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solidFill>
                  <a:schemeClr val="tx1"/>
                </a:solidFill>
              </a:rPr>
              <a:t>RESUMEN </a:t>
            </a:r>
            <a:br>
              <a:rPr lang="es-CO" sz="3200" b="1" dirty="0" smtClean="0">
                <a:solidFill>
                  <a:schemeClr val="tx1"/>
                </a:solidFill>
              </a:rPr>
            </a:br>
            <a:r>
              <a:rPr lang="es-CO" sz="3200" dirty="0">
                <a:solidFill>
                  <a:schemeClr val="tx1"/>
                </a:solidFill>
              </a:rPr>
              <a:t/>
            </a:r>
            <a:br>
              <a:rPr lang="es-CO" sz="3200" dirty="0">
                <a:solidFill>
                  <a:schemeClr val="tx1"/>
                </a:solidFill>
              </a:rPr>
            </a:br>
            <a:r>
              <a:rPr lang="es-CO" sz="3600" b="1" dirty="0" smtClean="0">
                <a:solidFill>
                  <a:schemeClr val="tx1"/>
                </a:solidFill>
              </a:rPr>
              <a:t>CONCURSO PÚBLICO DE MÉRITOS </a:t>
            </a:r>
            <a:r>
              <a:rPr lang="es-ES" sz="3600" b="1" dirty="0" smtClean="0">
                <a:solidFill>
                  <a:schemeClr val="tx1"/>
                </a:solidFill>
              </a:rPr>
              <a:t>01 DE 2014</a:t>
            </a:r>
            <a:r>
              <a:rPr lang="es-ES" sz="3200" b="1" dirty="0" smtClean="0">
                <a:solidFill>
                  <a:schemeClr val="tx1"/>
                </a:solidFill>
              </a:rPr>
              <a:t/>
            </a:r>
            <a:br>
              <a:rPr lang="es-ES" sz="3200" b="1" dirty="0" smtClean="0">
                <a:solidFill>
                  <a:schemeClr val="tx1"/>
                </a:solidFill>
              </a:rPr>
            </a:br>
            <a:r>
              <a:rPr lang="es-ES" sz="3200" dirty="0">
                <a:solidFill>
                  <a:schemeClr val="tx1"/>
                </a:solidFill>
              </a:rPr>
              <a:t/>
            </a:r>
            <a:br>
              <a:rPr lang="es-ES" sz="3200" dirty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Vicerrectoría de Docencia</a:t>
            </a:r>
            <a:r>
              <a:rPr lang="es-ES" sz="3200" dirty="0" smtClean="0">
                <a:solidFill>
                  <a:schemeClr val="tx1"/>
                </a:solidFill>
              </a:rPr>
              <a:t/>
            </a:r>
            <a:br>
              <a:rPr lang="es-ES" sz="3200" dirty="0" smtClean="0">
                <a:solidFill>
                  <a:schemeClr val="tx1"/>
                </a:solidFill>
              </a:rPr>
            </a:br>
            <a:r>
              <a:rPr lang="es-ES" sz="3200" dirty="0">
                <a:solidFill>
                  <a:schemeClr val="tx1"/>
                </a:solidFill>
              </a:rPr>
              <a:t/>
            </a:r>
            <a:br>
              <a:rPr lang="es-ES" sz="3200" dirty="0">
                <a:solidFill>
                  <a:schemeClr val="tx1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Marzo 5 de 2015</a:t>
            </a:r>
            <a:endParaRPr lang="es-CO" sz="20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UdeA 2 Verde Transpar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42067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62940"/>
              </p:ext>
            </p:extLst>
          </p:nvPr>
        </p:nvGraphicFramePr>
        <p:xfrm>
          <a:off x="395536" y="1340768"/>
          <a:ext cx="8554904" cy="4956633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278468"/>
                <a:gridCol w="1239015"/>
                <a:gridCol w="534544"/>
                <a:gridCol w="966642"/>
                <a:gridCol w="750083"/>
                <a:gridCol w="774233"/>
                <a:gridCol w="1011919"/>
              </a:tblGrid>
              <a:tr h="4121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>
                          <a:effectLst/>
                        </a:rPr>
                        <a:t>UNIDAD ACADÉMICA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 smtClean="0">
                          <a:effectLst/>
                        </a:rPr>
                        <a:t>TOTAL</a:t>
                      </a:r>
                      <a:r>
                        <a:rPr lang="es-CO" sz="1200" u="none" strike="noStrike" baseline="0" dirty="0" smtClean="0">
                          <a:effectLst/>
                        </a:rPr>
                        <a:t> PERFILES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 smtClean="0">
                          <a:effectLst/>
                        </a:rPr>
                        <a:t>PERFILES </a:t>
                      </a:r>
                    </a:p>
                    <a:p>
                      <a:pPr algn="ctr" fontAlgn="b"/>
                      <a:r>
                        <a:rPr lang="es-CO" sz="1200" u="none" strike="noStrike" dirty="0" smtClean="0">
                          <a:effectLst/>
                        </a:rPr>
                        <a:t>DESIERTOS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 smtClean="0">
                          <a:effectLst/>
                        </a:rPr>
                        <a:t> PERFILES</a:t>
                      </a:r>
                      <a:r>
                        <a:rPr lang="es-CO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200" u="none" strike="noStrike" dirty="0" smtClean="0">
                          <a:effectLst/>
                        </a:rPr>
                        <a:t>CON </a:t>
                      </a:r>
                    </a:p>
                    <a:p>
                      <a:pPr algn="ctr" fontAlgn="b"/>
                      <a:r>
                        <a:rPr lang="es-CO" sz="1200" u="none" strike="noStrike" dirty="0" smtClean="0">
                          <a:effectLst/>
                        </a:rPr>
                        <a:t>INSCRITOS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 smtClean="0">
                          <a:effectLst/>
                        </a:rPr>
                        <a:t>INSCRIPCIONES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Escuela de Idiomas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Escuela de Microbiología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60,00%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Escuela de Nutrición y Dietética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Escuela Interamericana de Bibliotecología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66,67%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33,33%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Artes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Ciencias Agrarias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Ciencias Económicas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23,53%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76,47%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Ciencias Exactas y Naturales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Ciencias Sociales y Humanas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Comunicaciones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Derecho y Ciencias Políticas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Educación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28,57%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71,43%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Enfermería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36,36%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63,64%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Medicina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28,95%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71,05%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Odontología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83,33%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16,67%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de Ciencias </a:t>
                      </a:r>
                      <a:r>
                        <a:rPr lang="es-CO" sz="1200" u="none" strike="noStrike" dirty="0" smtClean="0">
                          <a:effectLst/>
                        </a:rPr>
                        <a:t>Farmacéuticas </a:t>
                      </a:r>
                      <a:r>
                        <a:rPr lang="es-CO" sz="1200" u="none" strike="noStrike" dirty="0">
                          <a:effectLst/>
                        </a:rPr>
                        <a:t>y Alimentarias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80,00%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Facultad Nacional de Salud Pública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15,38%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84,62%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Instituto de Estudios Políticos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Instituto de Estudios Regionales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Instituto de Filosofía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0609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Instituto Universitario de Educación Física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100,00%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  <a:tr h="2164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>
                          <a:effectLst/>
                        </a:rPr>
                        <a:t>TOTAL GENERAL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178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39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21,91%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139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78,09%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558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5" marR="6785" marT="6785" marB="0" anchor="b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187624" y="691033"/>
            <a:ext cx="702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RESUMEN PERFILES E INSCRIPCIONES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9459783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109484"/>
              </p:ext>
            </p:extLst>
          </p:nvPr>
        </p:nvGraphicFramePr>
        <p:xfrm>
          <a:off x="251520" y="934529"/>
          <a:ext cx="8537375" cy="5724087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538290"/>
                <a:gridCol w="999817"/>
                <a:gridCol w="999817"/>
                <a:gridCol w="999817"/>
                <a:gridCol w="999817"/>
                <a:gridCol w="999817"/>
              </a:tblGrid>
              <a:tr h="183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UNIDAD ACADÉMICA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POSDOC.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DOCTORADO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MAESTRÍA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ESP. MEDICA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SUBESPEC.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Escuela de Idiomas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Escuela de Microbiología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Escuela de Nutrición y Dietética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Escuela Interamericana de Bibliotecología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Artes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Ciencias Agrarias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8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Ciencias Económicas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Ciencias Exactas y Naturales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28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Ciencias Sociales y Humanas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38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Comunicaciones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Derecho y Ciencias Políticas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Educación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8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Enfermería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Medicina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16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8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de Odontología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 smtClean="0">
                          <a:effectLst/>
                        </a:rPr>
                        <a:t>Facultad de Ciencias Farmacéuticas y Alimentarias</a:t>
                      </a: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6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Facultad Nacional de Salud Pública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Instituto de Estudios Políticos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8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Instituto de Estudios Regionales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Instituto de Filosofía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Instituto Universitario de Educación Física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19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/>
                </a:tc>
              </a:tr>
              <a:tr h="183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TOTAL GENERAL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64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259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193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19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ctr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79512" y="444842"/>
            <a:ext cx="881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MÁXIMO NIVEL ACADÉMICO CERTIFICADO EN INSCRIPCIONES REALIZADAS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1429170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020459"/>
              </p:ext>
            </p:extLst>
          </p:nvPr>
        </p:nvGraphicFramePr>
        <p:xfrm>
          <a:off x="539552" y="980728"/>
          <a:ext cx="3600400" cy="3106546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068315"/>
                <a:gridCol w="1532085"/>
              </a:tblGrid>
              <a:tr h="5206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MÁXIMO</a:t>
                      </a:r>
                      <a:r>
                        <a:rPr lang="es-CO" sz="1400" u="none" strike="noStrike" baseline="0" dirty="0" smtClean="0">
                          <a:effectLst/>
                        </a:rPr>
                        <a:t> NIVEL </a:t>
                      </a:r>
                      <a:r>
                        <a:rPr lang="es-CO" sz="1400" u="none" strike="noStrike" dirty="0" smtClean="0">
                          <a:effectLst/>
                        </a:rPr>
                        <a:t>EDUCATIVO INSCRITOS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PERSONAS </a:t>
                      </a:r>
                    </a:p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INSCRITAS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5672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Posdoctorado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35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5672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Doctorado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170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5672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 smtClean="0">
                          <a:effectLst/>
                        </a:rPr>
                        <a:t>Maestría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151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5672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Subespecialidad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17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5672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Especialización Médica, Clínica o Quirúrgica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69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TOTAL GENERAL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392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267744" y="357267"/>
            <a:ext cx="487768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CO" b="1" dirty="0" smtClean="0"/>
              <a:t>CARACTERÍSTICAS</a:t>
            </a:r>
            <a:r>
              <a:rPr lang="es-CO" sz="2400" b="1" dirty="0" smtClean="0"/>
              <a:t> </a:t>
            </a:r>
            <a:r>
              <a:rPr lang="es-CO" b="1" dirty="0" smtClean="0"/>
              <a:t>DE LOS ASPIRANTES</a:t>
            </a:r>
            <a:endParaRPr lang="es-CO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80919"/>
              </p:ext>
            </p:extLst>
          </p:nvPr>
        </p:nvGraphicFramePr>
        <p:xfrm>
          <a:off x="1835696" y="4581128"/>
          <a:ext cx="5640310" cy="190122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194959"/>
                <a:gridCol w="1346590"/>
                <a:gridCol w="1098761"/>
              </a:tblGrid>
              <a:tr h="4694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TRAYECTORIA EN LA UNIVERSIDAD DE ANTIOQUIA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PERSONAS</a:t>
                      </a:r>
                      <a:r>
                        <a:rPr lang="es-CO" sz="1400" u="none" strike="noStrike" baseline="0" dirty="0" smtClean="0">
                          <a:effectLst/>
                        </a:rPr>
                        <a:t> INSCRITAS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PORCENTAJE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9438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 smtClean="0">
                          <a:effectLst/>
                        </a:rPr>
                        <a:t>No</a:t>
                      </a:r>
                      <a:r>
                        <a:rPr lang="es-CO" sz="1400" u="none" strike="noStrike" baseline="0" dirty="0" smtClean="0">
                          <a:effectLst/>
                        </a:rPr>
                        <a:t> c</a:t>
                      </a:r>
                      <a:r>
                        <a:rPr lang="es-CO" sz="1400" u="none" strike="noStrike" dirty="0" smtClean="0">
                          <a:effectLst/>
                        </a:rPr>
                        <a:t>ertifica</a:t>
                      </a:r>
                      <a:r>
                        <a:rPr lang="es-CO" sz="1400" u="none" strike="noStrike" baseline="0" dirty="0" smtClean="0">
                          <a:effectLst/>
                        </a:rPr>
                        <a:t> trayectoria docente en la U de 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243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61,99%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9438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baseline="0" dirty="0" smtClean="0">
                          <a:effectLst/>
                        </a:rPr>
                        <a:t>C</a:t>
                      </a:r>
                      <a:r>
                        <a:rPr lang="es-CO" sz="1400" u="none" strike="noStrike" dirty="0" smtClean="0">
                          <a:effectLst/>
                        </a:rPr>
                        <a:t>ertifica</a:t>
                      </a:r>
                      <a:r>
                        <a:rPr lang="es-CO" sz="1400" u="none" strike="noStrike" baseline="0" dirty="0" smtClean="0">
                          <a:effectLst/>
                        </a:rPr>
                        <a:t> trayectoria docente en la U de 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149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38,01%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291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TOTAL GENERAL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392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73593"/>
              </p:ext>
            </p:extLst>
          </p:nvPr>
        </p:nvGraphicFramePr>
        <p:xfrm>
          <a:off x="4314638" y="980728"/>
          <a:ext cx="4433826" cy="3435147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497722"/>
                <a:gridCol w="936104"/>
              </a:tblGrid>
              <a:tr h="6099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</a:rPr>
                        <a:t>PAÍS</a:t>
                      </a:r>
                      <a:r>
                        <a:rPr lang="es-ES" sz="1400" u="none" strike="noStrike" baseline="0" dirty="0" smtClean="0">
                          <a:effectLst/>
                        </a:rPr>
                        <a:t> DE NACIONALIDAD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</a:rPr>
                        <a:t>PERSONAS INSCRITAS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080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Colombia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331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80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España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17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80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Venezuela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17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80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Mexico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80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Francia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80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Argentina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80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Otros </a:t>
                      </a:r>
                      <a:r>
                        <a:rPr lang="es-ES" sz="1400" u="none" strike="noStrike" dirty="0" smtClean="0">
                          <a:effectLst/>
                        </a:rPr>
                        <a:t>países (Chile, Uruguay, Cuba, Brasil,</a:t>
                      </a:r>
                      <a:r>
                        <a:rPr lang="es-ES" sz="1400" u="none" strike="noStrike" baseline="0" dirty="0" smtClean="0">
                          <a:effectLst/>
                        </a:rPr>
                        <a:t> Costa rica, Estados Unidos, Alemania, Albania, Italia, Holanda, Republica del  Congo)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15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8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</a:rPr>
                        <a:t>TOTAL GENERAL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392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1450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01791"/>
              </p:ext>
            </p:extLst>
          </p:nvPr>
        </p:nvGraphicFramePr>
        <p:xfrm>
          <a:off x="1475656" y="1844823"/>
          <a:ext cx="5832648" cy="3528392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669669"/>
                <a:gridCol w="1552471"/>
                <a:gridCol w="1610508"/>
              </a:tblGrid>
              <a:tr h="6316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</a:rPr>
                        <a:t>TIPO VINCULACIÓN CON LA UNIVERSIDAD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</a:rPr>
                        <a:t>NRO INSCRIPCIONES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</a:rPr>
                        <a:t>NRO PERSONAS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Profesor vinculado </a:t>
                      </a:r>
                      <a:r>
                        <a:rPr lang="es-ES" sz="1600" u="none" strike="noStrike" dirty="0">
                          <a:effectLst/>
                        </a:rPr>
                        <a:t>de TC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Profesor vinculado </a:t>
                      </a:r>
                      <a:r>
                        <a:rPr lang="es-ES" sz="1600" u="none" strike="noStrike" dirty="0">
                          <a:effectLst/>
                        </a:rPr>
                        <a:t>de MT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Prof.</a:t>
                      </a:r>
                      <a:r>
                        <a:rPr lang="es-ES" sz="1600" u="none" strike="noStrike" baseline="0" dirty="0" smtClean="0">
                          <a:effectLst/>
                        </a:rPr>
                        <a:t> o</a:t>
                      </a:r>
                      <a:r>
                        <a:rPr lang="es-ES" sz="1600" u="none" strike="noStrike" dirty="0" smtClean="0">
                          <a:effectLst/>
                        </a:rPr>
                        <a:t>casional </a:t>
                      </a:r>
                      <a:r>
                        <a:rPr lang="es-ES" sz="1600" u="none" strike="noStrike" dirty="0">
                          <a:effectLst/>
                        </a:rPr>
                        <a:t>TC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56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Prof.</a:t>
                      </a:r>
                      <a:r>
                        <a:rPr lang="es-ES" sz="1600" u="none" strike="noStrike" baseline="0" dirty="0" smtClean="0">
                          <a:effectLst/>
                        </a:rPr>
                        <a:t> o</a:t>
                      </a:r>
                      <a:r>
                        <a:rPr lang="es-ES" sz="1600" u="none" strike="noStrike" dirty="0" smtClean="0">
                          <a:effectLst/>
                        </a:rPr>
                        <a:t>casional </a:t>
                      </a:r>
                      <a:r>
                        <a:rPr lang="es-ES" sz="1600" u="none" strike="noStrike" dirty="0">
                          <a:effectLst/>
                        </a:rPr>
                        <a:t>MT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Prof.</a:t>
                      </a:r>
                      <a:r>
                        <a:rPr lang="es-ES" sz="1600" u="none" strike="noStrike" baseline="0" dirty="0" smtClean="0">
                          <a:effectLst/>
                        </a:rPr>
                        <a:t> c</a:t>
                      </a:r>
                      <a:r>
                        <a:rPr lang="es-ES" sz="1600" u="none" strike="noStrike" dirty="0" smtClean="0">
                          <a:effectLst/>
                        </a:rPr>
                        <a:t>átedra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No docente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Contratista de </a:t>
                      </a:r>
                      <a:r>
                        <a:rPr lang="es-ES" sz="1600" u="none" strike="noStrike" dirty="0" smtClean="0">
                          <a:effectLst/>
                        </a:rPr>
                        <a:t>servicios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Sin vínculo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428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288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8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TOTAL GENERAL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558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392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1691680" y="548680"/>
            <a:ext cx="57423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ES" b="1" dirty="0"/>
              <a:t>INSCRITOS Y VÍNCULO ACTUAL CON LA UNIVERSIDAD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4908470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84306"/>
              </p:ext>
            </p:extLst>
          </p:nvPr>
        </p:nvGraphicFramePr>
        <p:xfrm>
          <a:off x="2177376" y="2204864"/>
          <a:ext cx="4697807" cy="156969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30771"/>
                <a:gridCol w="989012"/>
                <a:gridCol w="989012"/>
                <a:gridCol w="989012"/>
              </a:tblGrid>
              <a:tr h="6216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PERÍODO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TIEMPO ACTIVO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TIEMPO CAÍDO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CORTES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83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2015 Feb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99,11%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06hr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083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2015 Ene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99,98%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03min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6372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Periodo vacacional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97,22%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20hr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754380" y="4437112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Nota: La mayor parte del el tiempo </a:t>
            </a:r>
            <a:r>
              <a:rPr lang="es-CO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que no hubo disponibilidad de la plataforma </a:t>
            </a:r>
            <a:r>
              <a:rPr lang="es-CO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obedeció a problemas con la conexión a internet que afectaron parte del territorio nacional y a desconexiones eléctricas relacionadas con el mantenimiento de la plataforma tecnológica institucional.</a:t>
            </a:r>
            <a:r>
              <a:rPr lang="es-CO" dirty="0" smtClean="0">
                <a:effectLst/>
              </a:rPr>
              <a:t> </a:t>
            </a:r>
            <a:endParaRPr lang="es-CO" dirty="0"/>
          </a:p>
        </p:txBody>
      </p:sp>
      <p:sp>
        <p:nvSpPr>
          <p:cNvPr id="4" name="CuadroTexto 3"/>
          <p:cNvSpPr txBox="1"/>
          <p:nvPr/>
        </p:nvSpPr>
        <p:spPr>
          <a:xfrm>
            <a:off x="1475656" y="1412776"/>
            <a:ext cx="641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DISPONIBILIDAD DE LA PLATAFORMA DE INSCRIPCIÓN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3225210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3840" cy="762000"/>
          </a:xfrm>
        </p:spPr>
        <p:txBody>
          <a:bodyPr/>
          <a:lstStyle/>
          <a:p>
            <a:r>
              <a:rPr lang="es-CO" sz="2400" dirty="0" smtClean="0"/>
              <a:t>RESULTADOS PRUEBA DE COMPETENCIA EN LENGUA EXTRANJERA</a:t>
            </a:r>
            <a:endParaRPr lang="es-CO" sz="24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99807"/>
              </p:ext>
            </p:extLst>
          </p:nvPr>
        </p:nvGraphicFramePr>
        <p:xfrm>
          <a:off x="755576" y="1412776"/>
          <a:ext cx="7992888" cy="4896544"/>
        </p:xfrm>
        <a:graphic>
          <a:graphicData uri="http://schemas.openxmlformats.org/drawingml/2006/table">
            <a:tbl>
              <a:tblPr firstRow="1" lastRow="1">
                <a:tableStyleId>{3C2FFA5D-87B4-456A-9821-1D502468CF0F}</a:tableStyleId>
              </a:tblPr>
              <a:tblGrid>
                <a:gridCol w="1922711"/>
                <a:gridCol w="1091267"/>
                <a:gridCol w="1003577"/>
                <a:gridCol w="922381"/>
                <a:gridCol w="1180744"/>
                <a:gridCol w="810170"/>
                <a:gridCol w="1062038"/>
              </a:tblGrid>
              <a:tr h="4784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DEPENDENCIA RESPONSABLE DE LA PRUEBA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LENGUA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TOTAL </a:t>
                      </a:r>
                      <a:br>
                        <a:rPr lang="es-ES" sz="1400" u="none" strike="noStrike" dirty="0">
                          <a:effectLst/>
                        </a:rPr>
                      </a:br>
                      <a:r>
                        <a:rPr lang="es-ES" sz="1400" u="none" strike="noStrike" dirty="0">
                          <a:effectLst/>
                        </a:rPr>
                        <a:t>INSCRITOS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APROBADOS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5400" cap="flat" cmpd="sng" algn="ctr">
                      <a:noFill/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906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noFill/>
                      <a:prstDash val="soli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PORCENTAJE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noFill/>
                      <a:prstDash val="soli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noFill/>
                      <a:prstDash val="soli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PORCENTAJE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5400" cap="flat" cmpd="sng" algn="ctr">
                      <a:noFill/>
                      <a:prstDash val="solid"/>
                    </a:lnT>
                    <a:solidFill>
                      <a:schemeClr val="accent1"/>
                    </a:solidFill>
                  </a:tcPr>
                </a:tc>
              </a:tr>
              <a:tr h="47843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ESCUELA DE IDIOMAS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INGLÉS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173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71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41,04%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102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58,96%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84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PORTUGUÉS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25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13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52,00%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48,00%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84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FRANCÉS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60,00%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40,00%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84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ITALIANO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20,00%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80,00%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84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>
                          <a:effectLst/>
                        </a:rPr>
                        <a:t>ALEMÁN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----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----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100,00%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568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FACULTAD DE COMUNICACIONES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ESPAÑOL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Pend.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100%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----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----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84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TOTALES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214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89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42%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122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57,82%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712458"/>
              </p:ext>
            </p:extLst>
          </p:nvPr>
        </p:nvGraphicFramePr>
        <p:xfrm>
          <a:off x="1547664" y="2060848"/>
          <a:ext cx="6336703" cy="3332384"/>
        </p:xfrm>
        <a:graphic>
          <a:graphicData uri="http://schemas.openxmlformats.org/drawingml/2006/table">
            <a:tbl>
              <a:tblPr firstRow="1" lastRow="1">
                <a:tableStyleId>{3C2FFA5D-87B4-456A-9821-1D502468CF0F}</a:tableStyleId>
              </a:tblPr>
              <a:tblGrid>
                <a:gridCol w="2477509"/>
                <a:gridCol w="1270516"/>
                <a:gridCol w="1381687"/>
                <a:gridCol w="1206991"/>
              </a:tblGrid>
              <a:tr h="60588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</a:rPr>
                        <a:t>TIPO DE VÍNCULO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</a:rPr>
                        <a:t>TOTAL GANADORES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</a:rPr>
                        <a:t>TOTAL PERDEDORES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</a:rPr>
                        <a:t>TOTAL EVALUADOS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2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Vinculado</a:t>
                      </a:r>
                      <a:r>
                        <a:rPr lang="es-E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s-ES" sz="1600" u="none" strike="noStrike" dirty="0" smtClean="0">
                          <a:effectLst/>
                        </a:rPr>
                        <a:t>de </a:t>
                      </a:r>
                      <a:r>
                        <a:rPr lang="es-ES" sz="1600" u="none" strike="noStrike" dirty="0">
                          <a:effectLst/>
                        </a:rPr>
                        <a:t>TC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Vinculado </a:t>
                      </a:r>
                      <a:r>
                        <a:rPr lang="es-ES" sz="1600" u="none" strike="noStrike" dirty="0">
                          <a:effectLst/>
                        </a:rPr>
                        <a:t>de MT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Ocasional de TC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Ocasional de MT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Cátedras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48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Estudiante de posgrado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Prestación de servicio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Sin vínculo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48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73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294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89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122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211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827584" y="98072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EVALUADOS EN PRUEBA DE IDIOMAS POR TIPO DE VÍNCULO CON LA UNIVERSIDAD </a:t>
            </a:r>
          </a:p>
          <a:p>
            <a:pPr algn="ctr"/>
            <a:r>
              <a:rPr lang="es-ES" b="1" dirty="0" smtClean="0"/>
              <a:t>AL 2 DE MARZO DE 2015</a:t>
            </a:r>
            <a:endParaRPr lang="es-CO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573325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Nota: los tres evaluados pendientes pertenecen a la prueba de idioma español.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27749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6256058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31B273255504BF44A115CCF3B457D731" ma:contentTypeVersion="8" ma:contentTypeDescription="Create a new document." ma:contentTypeScope="" ma:versionID="24c0004571a4e580086380ab1ca32bf8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8e847428e4ac39e33c3ebc557b45afc8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TP006256058</AuthoringAssetId>
    <AssetId xmlns="145c5697-5eb5-440b-b2f1-a8273fb59250">TS006256058</AssetId>
  </documentManagement>
</p:properties>
</file>

<file path=customXml/itemProps1.xml><?xml version="1.0" encoding="utf-8"?>
<ds:datastoreItem xmlns:ds="http://schemas.openxmlformats.org/officeDocument/2006/customXml" ds:itemID="{E1185941-D8A6-4541-90E1-FA58ECD2BE2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94DCBCA-ACB4-4BC2-BCF2-2939B57B8B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73EE8-3E12-495B-8466-B9E97ACB2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46348D3B-197C-4C0D-9E47-8BCD86635E1E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45c5697-5eb5-440b-b2f1-a8273fb5925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TS006256058</Template>
  <TotalTime>326</TotalTime>
  <Words>871</Words>
  <Application>Microsoft Office PowerPoint</Application>
  <PresentationFormat>Presentación en pantalla (4:3)</PresentationFormat>
  <Paragraphs>493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TS006256058</vt:lpstr>
      <vt:lpstr>RESUMEN   CONCURSO PÚBLICO DE MÉRITOS 01 DE 2014  Vicerrectoría de Docencia  Marzo 5 de 2015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RESULTADOS PRUEBA DE COMPETENCIA EN LENGUA EXTRANJERA</vt:lpstr>
      <vt:lpstr>Presentación de PowerPoint</vt:lpstr>
    </vt:vector>
  </TitlesOfParts>
  <Company>Universidad de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vicedoce</dc:creator>
  <cp:lastModifiedBy>Piedad Botero</cp:lastModifiedBy>
  <cp:revision>23</cp:revision>
  <dcterms:created xsi:type="dcterms:W3CDTF">2015-03-03T17:38:42Z</dcterms:created>
  <dcterms:modified xsi:type="dcterms:W3CDTF">2015-03-05T02:13:30Z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TC010900251033</vt:lpwstr>
  </property>
  <property fmtid="{D5CDD505-2E9C-101B-9397-08002B2CF9AE}" pid="3" name="LCID">
    <vt:lpwstr>3082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TPInstallLocation">
    <vt:lpwstr>{My Templates}</vt:lpwstr>
  </property>
  <property fmtid="{D5CDD505-2E9C-101B-9397-08002B2CF9AE}" pid="9" name="PrimaryImageGen">
    <vt:lpwstr>1</vt:lpwstr>
  </property>
  <property fmtid="{D5CDD505-2E9C-101B-9397-08002B2CF9AE}" pid="10" name="display_urn:schemas-microsoft-com:office:office#APAuthor">
    <vt:lpwstr>REDMOND\cynvey</vt:lpwstr>
  </property>
  <property fmtid="{D5CDD505-2E9C-101B-9397-08002B2CF9AE}" pid="11" name="APAuthor">
    <vt:lpwstr>250</vt:lpwstr>
  </property>
  <property fmtid="{D5CDD505-2E9C-101B-9397-08002B2CF9AE}" pid="12" name="CHMName">
    <vt:lpwstr/>
  </property>
  <property fmtid="{D5CDD505-2E9C-101B-9397-08002B2CF9AE}" pid="13" name="Milestone">
    <vt:lpwstr>Continuous</vt:lpwstr>
  </property>
  <property fmtid="{D5CDD505-2E9C-101B-9397-08002B2CF9AE}" pid="14" name="TPAppVersion">
    <vt:lpwstr>11</vt:lpwstr>
  </property>
  <property fmtid="{D5CDD505-2E9C-101B-9397-08002B2CF9AE}" pid="15" name="TPCommandLine">
    <vt:lpwstr>{PP} /n {FilePath}</vt:lpwstr>
  </property>
  <property fmtid="{D5CDD505-2E9C-101B-9397-08002B2CF9AE}" pid="16" name="AssetId">
    <vt:lpwstr>TS006256058</vt:lpwstr>
  </property>
  <property fmtid="{D5CDD505-2E9C-101B-9397-08002B2CF9AE}" pid="17" name="IsSearchable">
    <vt:lpwstr>0</vt:lpwstr>
  </property>
  <property fmtid="{D5CDD505-2E9C-101B-9397-08002B2CF9AE}" pid="18" name="EditorialStatus">
    <vt:lpwstr/>
  </property>
  <property fmtid="{D5CDD505-2E9C-101B-9397-08002B2CF9AE}" pid="19" name="NumericId">
    <vt:lpwstr>-1.00000000000000</vt:lpwstr>
  </property>
  <property fmtid="{D5CDD505-2E9C-101B-9397-08002B2CF9AE}" pid="20" name="PublishTargets">
    <vt:lpwstr>OfficeOnline</vt:lpwstr>
  </property>
  <property fmtid="{D5CDD505-2E9C-101B-9397-08002B2CF9AE}" pid="21" name="TPLaunchHelpLinkType">
    <vt:lpwstr/>
  </property>
  <property fmtid="{D5CDD505-2E9C-101B-9397-08002B2CF9AE}" pid="22" name="TPFriendlyName">
    <vt:lpwstr>{My Templates}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108</vt:lpwstr>
  </property>
  <property fmtid="{D5CDD505-2E9C-101B-9397-08002B2CF9AE}" pid="25" name="SourceTitle">
    <vt:lpwstr>Presentation of bad news</vt:lpwstr>
  </property>
  <property fmtid="{D5CDD505-2E9C-101B-9397-08002B2CF9AE}" pid="26" name="TPApplication">
    <vt:lpwstr>PowerPoint</vt:lpwstr>
  </property>
  <property fmtid="{D5CDD505-2E9C-101B-9397-08002B2CF9AE}" pid="27" name="TPLaunchHelpLink">
    <vt:lpwstr/>
  </property>
  <property fmtid="{D5CDD505-2E9C-101B-9397-08002B2CF9AE}" pid="28" name="OpenTemplate">
    <vt:lpwstr>1</vt:lpwstr>
  </property>
  <property fmtid="{D5CDD505-2E9C-101B-9397-08002B2CF9AE}" pid="29" name="UALocRecommendation">
    <vt:lpwstr>Localize</vt:lpwstr>
  </property>
  <property fmtid="{D5CDD505-2E9C-101B-9397-08002B2CF9AE}" pid="30" name="UALocComments">
    <vt:lpwstr/>
  </property>
  <property fmtid="{D5CDD505-2E9C-101B-9397-08002B2CF9AE}" pid="31" name="Applications">
    <vt:lpwstr>172;#Office 2000;#-1;#TBD;#-1;#TBD;#-1;#TBD;#-1;#TBD</vt:lpwstr>
  </property>
  <property fmtid="{D5CDD505-2E9C-101B-9397-08002B2CF9AE}" pid="32" name="UANotes">
    <vt:lpwstr>LEGACY FROM TOW. Assigned to Luann for retrofit pass</vt:lpwstr>
  </property>
  <property fmtid="{D5CDD505-2E9C-101B-9397-08002B2CF9AE}" pid="33" name="ContentTypeId">
    <vt:lpwstr>0x0101006025706CF4CD034688BEBAE97A2E701D02020031B273255504BF44A115CCF3B457D731</vt:lpwstr>
  </property>
  <property fmtid="{D5CDD505-2E9C-101B-9397-08002B2CF9AE}" pid="34" name="IsDeleted">
    <vt:lpwstr>0</vt:lpwstr>
  </property>
  <property fmtid="{D5CDD505-2E9C-101B-9397-08002B2CF9AE}" pid="35" name="ParentAssetId">
    <vt:lpwstr/>
  </property>
  <property fmtid="{D5CDD505-2E9C-101B-9397-08002B2CF9AE}" pid="36" name="ShowIn">
    <vt:lpwstr>Show everywhere</vt:lpwstr>
  </property>
  <property fmtid="{D5CDD505-2E9C-101B-9397-08002B2CF9AE}" pid="37" name="Content Type">
    <vt:lpwstr>OOFile</vt:lpwstr>
  </property>
  <property fmtid="{D5CDD505-2E9C-101B-9397-08002B2CF9AE}" pid="38" name="AuthoringAssetId">
    <vt:lpwstr>TP006256058</vt:lpwstr>
  </property>
  <property fmtid="{D5CDD505-2E9C-101B-9397-08002B2CF9AE}" pid="39" name="NumericAssetId">
    <vt:lpwstr/>
  </property>
  <property fmtid="{D5CDD505-2E9C-101B-9397-08002B2CF9AE}" pid="40" name="AppVer">
    <vt:lpwstr/>
  </property>
</Properties>
</file>