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1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C6925E9D-ED61-44BF-B5E6-DC428ACBD115}" type="datetimeFigureOut">
              <a:rPr lang="es-CO" smtClean="0"/>
              <a:t>22/05/2015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CEACCAE-1DCD-4C4C-8B6F-547EABFE9E96}" type="slidenum">
              <a:rPr lang="es-CO" smtClean="0"/>
              <a:t>‹Nº›</a:t>
            </a:fld>
            <a:endParaRPr lang="es-CO"/>
          </a:p>
        </p:txBody>
      </p:sp>
    </p:spTree>
    <p:extLst>
      <p:ext uri="{BB962C8B-B14F-4D97-AF65-F5344CB8AC3E}">
        <p14:creationId xmlns:p14="http://schemas.microsoft.com/office/powerpoint/2010/main" val="92253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6925E9D-ED61-44BF-B5E6-DC428ACBD115}" type="datetimeFigureOut">
              <a:rPr lang="es-CO" smtClean="0"/>
              <a:t>22/05/2015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CEACCAE-1DCD-4C4C-8B6F-547EABFE9E96}" type="slidenum">
              <a:rPr lang="es-CO" smtClean="0"/>
              <a:t>‹Nº›</a:t>
            </a:fld>
            <a:endParaRPr lang="es-CO"/>
          </a:p>
        </p:txBody>
      </p:sp>
    </p:spTree>
    <p:extLst>
      <p:ext uri="{BB962C8B-B14F-4D97-AF65-F5344CB8AC3E}">
        <p14:creationId xmlns:p14="http://schemas.microsoft.com/office/powerpoint/2010/main" val="2850862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6925E9D-ED61-44BF-B5E6-DC428ACBD115}" type="datetimeFigureOut">
              <a:rPr lang="es-CO" smtClean="0"/>
              <a:t>22/05/2015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CEACCAE-1DCD-4C4C-8B6F-547EABFE9E96}" type="slidenum">
              <a:rPr lang="es-CO" smtClean="0"/>
              <a:t>‹Nº›</a:t>
            </a:fld>
            <a:endParaRPr lang="es-CO"/>
          </a:p>
        </p:txBody>
      </p:sp>
    </p:spTree>
    <p:extLst>
      <p:ext uri="{BB962C8B-B14F-4D97-AF65-F5344CB8AC3E}">
        <p14:creationId xmlns:p14="http://schemas.microsoft.com/office/powerpoint/2010/main" val="1658659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6925E9D-ED61-44BF-B5E6-DC428ACBD115}" type="datetimeFigureOut">
              <a:rPr lang="es-CO" smtClean="0"/>
              <a:t>22/05/2015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CEACCAE-1DCD-4C4C-8B6F-547EABFE9E96}" type="slidenum">
              <a:rPr lang="es-CO" smtClean="0"/>
              <a:t>‹Nº›</a:t>
            </a:fld>
            <a:endParaRPr lang="es-CO"/>
          </a:p>
        </p:txBody>
      </p:sp>
    </p:spTree>
    <p:extLst>
      <p:ext uri="{BB962C8B-B14F-4D97-AF65-F5344CB8AC3E}">
        <p14:creationId xmlns:p14="http://schemas.microsoft.com/office/powerpoint/2010/main" val="2940652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6925E9D-ED61-44BF-B5E6-DC428ACBD115}" type="datetimeFigureOut">
              <a:rPr lang="es-CO" smtClean="0"/>
              <a:t>22/05/2015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CEACCAE-1DCD-4C4C-8B6F-547EABFE9E96}" type="slidenum">
              <a:rPr lang="es-CO" smtClean="0"/>
              <a:t>‹Nº›</a:t>
            </a:fld>
            <a:endParaRPr lang="es-CO"/>
          </a:p>
        </p:txBody>
      </p:sp>
    </p:spTree>
    <p:extLst>
      <p:ext uri="{BB962C8B-B14F-4D97-AF65-F5344CB8AC3E}">
        <p14:creationId xmlns:p14="http://schemas.microsoft.com/office/powerpoint/2010/main" val="139171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C6925E9D-ED61-44BF-B5E6-DC428ACBD115}" type="datetimeFigureOut">
              <a:rPr lang="es-CO" smtClean="0"/>
              <a:t>22/05/2015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CEACCAE-1DCD-4C4C-8B6F-547EABFE9E96}" type="slidenum">
              <a:rPr lang="es-CO" smtClean="0"/>
              <a:t>‹Nº›</a:t>
            </a:fld>
            <a:endParaRPr lang="es-CO"/>
          </a:p>
        </p:txBody>
      </p:sp>
    </p:spTree>
    <p:extLst>
      <p:ext uri="{BB962C8B-B14F-4D97-AF65-F5344CB8AC3E}">
        <p14:creationId xmlns:p14="http://schemas.microsoft.com/office/powerpoint/2010/main" val="952036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C6925E9D-ED61-44BF-B5E6-DC428ACBD115}" type="datetimeFigureOut">
              <a:rPr lang="es-CO" smtClean="0"/>
              <a:t>22/05/2015</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3CEACCAE-1DCD-4C4C-8B6F-547EABFE9E96}" type="slidenum">
              <a:rPr lang="es-CO" smtClean="0"/>
              <a:t>‹Nº›</a:t>
            </a:fld>
            <a:endParaRPr lang="es-CO"/>
          </a:p>
        </p:txBody>
      </p:sp>
    </p:spTree>
    <p:extLst>
      <p:ext uri="{BB962C8B-B14F-4D97-AF65-F5344CB8AC3E}">
        <p14:creationId xmlns:p14="http://schemas.microsoft.com/office/powerpoint/2010/main" val="350295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C6925E9D-ED61-44BF-B5E6-DC428ACBD115}" type="datetimeFigureOut">
              <a:rPr lang="es-CO" smtClean="0"/>
              <a:t>22/05/2015</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3CEACCAE-1DCD-4C4C-8B6F-547EABFE9E96}" type="slidenum">
              <a:rPr lang="es-CO" smtClean="0"/>
              <a:t>‹Nº›</a:t>
            </a:fld>
            <a:endParaRPr lang="es-CO"/>
          </a:p>
        </p:txBody>
      </p:sp>
    </p:spTree>
    <p:extLst>
      <p:ext uri="{BB962C8B-B14F-4D97-AF65-F5344CB8AC3E}">
        <p14:creationId xmlns:p14="http://schemas.microsoft.com/office/powerpoint/2010/main" val="332220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6925E9D-ED61-44BF-B5E6-DC428ACBD115}" type="datetimeFigureOut">
              <a:rPr lang="es-CO" smtClean="0"/>
              <a:t>22/05/2015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3CEACCAE-1DCD-4C4C-8B6F-547EABFE9E96}" type="slidenum">
              <a:rPr lang="es-CO" smtClean="0"/>
              <a:t>‹Nº›</a:t>
            </a:fld>
            <a:endParaRPr lang="es-CO"/>
          </a:p>
        </p:txBody>
      </p:sp>
    </p:spTree>
    <p:extLst>
      <p:ext uri="{BB962C8B-B14F-4D97-AF65-F5344CB8AC3E}">
        <p14:creationId xmlns:p14="http://schemas.microsoft.com/office/powerpoint/2010/main" val="2561624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6925E9D-ED61-44BF-B5E6-DC428ACBD115}" type="datetimeFigureOut">
              <a:rPr lang="es-CO" smtClean="0"/>
              <a:t>22/05/2015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CEACCAE-1DCD-4C4C-8B6F-547EABFE9E96}" type="slidenum">
              <a:rPr lang="es-CO" smtClean="0"/>
              <a:t>‹Nº›</a:t>
            </a:fld>
            <a:endParaRPr lang="es-CO"/>
          </a:p>
        </p:txBody>
      </p:sp>
    </p:spTree>
    <p:extLst>
      <p:ext uri="{BB962C8B-B14F-4D97-AF65-F5344CB8AC3E}">
        <p14:creationId xmlns:p14="http://schemas.microsoft.com/office/powerpoint/2010/main" val="47732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6925E9D-ED61-44BF-B5E6-DC428ACBD115}" type="datetimeFigureOut">
              <a:rPr lang="es-CO" smtClean="0"/>
              <a:t>22/05/2015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CEACCAE-1DCD-4C4C-8B6F-547EABFE9E96}" type="slidenum">
              <a:rPr lang="es-CO" smtClean="0"/>
              <a:t>‹Nº›</a:t>
            </a:fld>
            <a:endParaRPr lang="es-CO"/>
          </a:p>
        </p:txBody>
      </p:sp>
    </p:spTree>
    <p:extLst>
      <p:ext uri="{BB962C8B-B14F-4D97-AF65-F5344CB8AC3E}">
        <p14:creationId xmlns:p14="http://schemas.microsoft.com/office/powerpoint/2010/main" val="2329943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9000"/>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25E9D-ED61-44BF-B5E6-DC428ACBD115}" type="datetimeFigureOut">
              <a:rPr lang="es-CO" smtClean="0"/>
              <a:t>22/05/2015</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ACCAE-1DCD-4C4C-8B6F-547EABFE9E96}" type="slidenum">
              <a:rPr lang="es-CO" smtClean="0"/>
              <a:t>‹Nº›</a:t>
            </a:fld>
            <a:endParaRPr lang="es-CO"/>
          </a:p>
        </p:txBody>
      </p:sp>
    </p:spTree>
    <p:extLst>
      <p:ext uri="{BB962C8B-B14F-4D97-AF65-F5344CB8AC3E}">
        <p14:creationId xmlns:p14="http://schemas.microsoft.com/office/powerpoint/2010/main" val="2725180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eluniversal.com.co/cartagena/ambiente/minambiente-ofrece-incentivos-tributarios-quienes-inviertan-en-el-medio-ambient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2492896"/>
            <a:ext cx="7772400" cy="1470025"/>
          </a:xfrm>
        </p:spPr>
        <p:txBody>
          <a:bodyPr>
            <a:normAutofit fontScale="90000"/>
          </a:bodyPr>
          <a:lstStyle/>
          <a:p>
            <a:r>
              <a:rPr lang="es-CO" sz="7200" b="1" dirty="0" smtClean="0">
                <a:solidFill>
                  <a:schemeClr val="accent3">
                    <a:lumMod val="50000"/>
                  </a:schemeClr>
                </a:solidFill>
              </a:rPr>
              <a:t>NOTICIA$ AMBIENTALE$</a:t>
            </a:r>
            <a:endParaRPr lang="es-CO" sz="7200" b="1" dirty="0">
              <a:solidFill>
                <a:schemeClr val="accent3">
                  <a:lumMod val="50000"/>
                </a:schemeClr>
              </a:solidFill>
            </a:endParaRPr>
          </a:p>
        </p:txBody>
      </p:sp>
    </p:spTree>
    <p:extLst>
      <p:ext uri="{BB962C8B-B14F-4D97-AF65-F5344CB8AC3E}">
        <p14:creationId xmlns:p14="http://schemas.microsoft.com/office/powerpoint/2010/main" val="117172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chemeClr val="accent3">
                    <a:lumMod val="50000"/>
                  </a:schemeClr>
                </a:solidFill>
              </a:rPr>
              <a:t>Beneficios Tributarios </a:t>
            </a:r>
            <a:endParaRPr lang="es-CO" dirty="0">
              <a:solidFill>
                <a:schemeClr val="accent3">
                  <a:lumMod val="50000"/>
                </a:schemeClr>
              </a:solidFill>
            </a:endParaRPr>
          </a:p>
        </p:txBody>
      </p:sp>
      <p:sp>
        <p:nvSpPr>
          <p:cNvPr id="3" name="2 Marcador de contenido"/>
          <p:cNvSpPr>
            <a:spLocks noGrp="1"/>
          </p:cNvSpPr>
          <p:nvPr>
            <p:ph idx="1"/>
          </p:nvPr>
        </p:nvSpPr>
        <p:spPr/>
        <p:txBody>
          <a:bodyPr>
            <a:normAutofit fontScale="85000" lnSpcReduction="10000"/>
          </a:bodyPr>
          <a:lstStyle/>
          <a:p>
            <a:r>
              <a:rPr lang="es-CO" dirty="0" smtClean="0">
                <a:hlinkClick r:id="rId2"/>
              </a:rPr>
              <a:t>http://www.eluniversal.com.co/cartagena/ambiente/minambiente-ofrece-incentivos-tributarios-quienes-inviertan-en-el-medio-ambiente-</a:t>
            </a:r>
            <a:endParaRPr lang="es-CO" dirty="0" smtClean="0"/>
          </a:p>
          <a:p>
            <a:endParaRPr lang="es-CO" dirty="0" smtClean="0"/>
          </a:p>
          <a:p>
            <a:r>
              <a:rPr lang="es-CO" dirty="0" smtClean="0"/>
              <a:t>Los beneficios tributarios con el IVA requieren una certificación expedida por el Ministerio de Ambiente, mientras que los relacionados con el impuesto a la renta, dependiendo de las competencias, serán certificados por el Ministerio, las Corporaciones Autónomas regionales o las autoridades ambientales urbanas.</a:t>
            </a:r>
            <a:endParaRPr lang="es-CO" dirty="0"/>
          </a:p>
          <a:p>
            <a:endParaRPr lang="es-CO" dirty="0"/>
          </a:p>
        </p:txBody>
      </p:sp>
    </p:spTree>
    <p:extLst>
      <p:ext uri="{BB962C8B-B14F-4D97-AF65-F5344CB8AC3E}">
        <p14:creationId xmlns:p14="http://schemas.microsoft.com/office/powerpoint/2010/main" val="1308400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fontScale="92500" lnSpcReduction="10000"/>
          </a:bodyPr>
          <a:lstStyle/>
          <a:p>
            <a:r>
              <a:rPr lang="es-CO" dirty="0" smtClean="0"/>
              <a:t>Mediante el artículo 424-5 numeral 4 del Estatuto Tributario se determinó que quedan excluidos del impuesto sobre la ventas los equipos y elementos nacionales o importados que se destinen a la construcción, instalación, montaje y operación de sistemas de control y monitoreo, necesarios para el cumplimiento de las disposiciones, regulaciones, y estándares ambientales vigentes, para lo cual deberá acreditarse tal condición ante el Ministerio del Medio Ambiente</a:t>
            </a:r>
            <a:endParaRPr lang="es-CO" dirty="0"/>
          </a:p>
        </p:txBody>
      </p:sp>
    </p:spTree>
    <p:extLst>
      <p:ext uri="{BB962C8B-B14F-4D97-AF65-F5344CB8AC3E}">
        <p14:creationId xmlns:p14="http://schemas.microsoft.com/office/powerpoint/2010/main" val="380261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2492896"/>
            <a:ext cx="7772400" cy="1470025"/>
          </a:xfrm>
        </p:spPr>
        <p:txBody>
          <a:bodyPr>
            <a:normAutofit fontScale="90000"/>
          </a:bodyPr>
          <a:lstStyle/>
          <a:p>
            <a:r>
              <a:rPr lang="es-CO" sz="7200" b="1" dirty="0" smtClean="0">
                <a:solidFill>
                  <a:schemeClr val="accent3">
                    <a:lumMod val="50000"/>
                  </a:schemeClr>
                </a:solidFill>
              </a:rPr>
              <a:t>NOTICIAS CURIOSAS</a:t>
            </a:r>
            <a:endParaRPr lang="es-CO" sz="7200" b="1" dirty="0">
              <a:solidFill>
                <a:schemeClr val="accent3">
                  <a:lumMod val="50000"/>
                </a:schemeClr>
              </a:solidFill>
            </a:endParaRPr>
          </a:p>
        </p:txBody>
      </p:sp>
    </p:spTree>
    <p:extLst>
      <p:ext uri="{BB962C8B-B14F-4D97-AF65-F5344CB8AC3E}">
        <p14:creationId xmlns:p14="http://schemas.microsoft.com/office/powerpoint/2010/main" val="1273762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980728"/>
            <a:ext cx="8229600" cy="4680520"/>
          </a:xfrm>
        </p:spPr>
        <p:txBody>
          <a:bodyPr>
            <a:normAutofit lnSpcReduction="10000"/>
          </a:bodyPr>
          <a:lstStyle/>
          <a:p>
            <a:r>
              <a:rPr lang="es-CO" dirty="0" smtClean="0"/>
              <a:t>El 99% de los productos que compramos acaba en el bote de basura en menos de medio año.</a:t>
            </a:r>
          </a:p>
          <a:p>
            <a:endParaRPr lang="es-CO" dirty="0" smtClean="0"/>
          </a:p>
          <a:p>
            <a:r>
              <a:rPr lang="es-CO" dirty="0" smtClean="0"/>
              <a:t>Cada vez que reciclas un producto, ahorras la misma cantidad de material que se necesitaría para fabricar uno nuevo. Esto es muy importante porque normalmente los procesos utilizados para obtener los materiales vírgenes son muy dañinos para el medio ambiente,</a:t>
            </a:r>
            <a:endParaRPr lang="es-CO" dirty="0"/>
          </a:p>
        </p:txBody>
      </p:sp>
    </p:spTree>
    <p:extLst>
      <p:ext uri="{BB962C8B-B14F-4D97-AF65-F5344CB8AC3E}">
        <p14:creationId xmlns:p14="http://schemas.microsoft.com/office/powerpoint/2010/main" val="1723280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idx="1"/>
          </p:nvPr>
        </p:nvSpPr>
        <p:spPr/>
        <p:txBody>
          <a:bodyPr/>
          <a:lstStyle/>
          <a:p>
            <a:r>
              <a:rPr lang="es-CO" dirty="0" smtClean="0"/>
              <a:t>Cada tonelada de papel reciclado salva 17 árboles de diez metros y ahorra 26 500 litros de agua más 1 440 litros de petróleo.</a:t>
            </a:r>
          </a:p>
          <a:p>
            <a:endParaRPr lang="es-CO" dirty="0"/>
          </a:p>
          <a:p>
            <a:r>
              <a:rPr lang="es-CO" dirty="0" smtClean="0"/>
              <a:t>Cada tonelada de papel reciclado elimina aproximadamente 30 kilos de contaminantes del aire.</a:t>
            </a:r>
            <a:endParaRPr lang="es-CO" dirty="0"/>
          </a:p>
        </p:txBody>
      </p:sp>
    </p:spTree>
    <p:extLst>
      <p:ext uri="{BB962C8B-B14F-4D97-AF65-F5344CB8AC3E}">
        <p14:creationId xmlns:p14="http://schemas.microsoft.com/office/powerpoint/2010/main" val="990247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234</Words>
  <Application>Microsoft Office PowerPoint</Application>
  <PresentationFormat>Presentación en pantalla (4:3)</PresentationFormat>
  <Paragraphs>13</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NOTICIA$ AMBIENTALE$</vt:lpstr>
      <vt:lpstr>Beneficios Tributarios </vt:lpstr>
      <vt:lpstr>Presentación de PowerPoint</vt:lpstr>
      <vt:lpstr>NOTICIAS CURIOSAS</vt:lpstr>
      <vt:lpstr>Presentación de PowerPoint</vt:lpstr>
      <vt:lpstr>Presentación de PowerPoint</vt:lpstr>
    </vt:vector>
  </TitlesOfParts>
  <Company>Consultoría Colombiana 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NOTICIAS AMBIENTALES</dc:title>
  <dc:creator>Ana María Tocora Amaya</dc:creator>
  <cp:lastModifiedBy>Ana María Tocora Amaya</cp:lastModifiedBy>
  <cp:revision>4</cp:revision>
  <dcterms:created xsi:type="dcterms:W3CDTF">2015-05-22T23:21:21Z</dcterms:created>
  <dcterms:modified xsi:type="dcterms:W3CDTF">2015-05-23T00:21:49Z</dcterms:modified>
</cp:coreProperties>
</file>