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57" r:id="rId4"/>
    <p:sldId id="258" r:id="rId5"/>
    <p:sldId id="259" r:id="rId6"/>
    <p:sldId id="260" r:id="rId7"/>
    <p:sldId id="264" r:id="rId8"/>
    <p:sldId id="266" r:id="rId9"/>
    <p:sldId id="263" r:id="rId10"/>
    <p:sldId id="265" r:id="rId11"/>
    <p:sldId id="261" r:id="rId12"/>
    <p:sldId id="262" r:id="rId13"/>
    <p:sldId id="267" r:id="rId14"/>
    <p:sldId id="268" r:id="rId15"/>
    <p:sldId id="269" r:id="rId16"/>
    <p:sldId id="270" r:id="rId17"/>
    <p:sldId id="271" r:id="rId18"/>
    <p:sldId id="273" r:id="rId19"/>
    <p:sldId id="274" r:id="rId20"/>
  </p:sldIdLst>
  <p:sldSz cx="12192000" cy="6858000"/>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3" d="100"/>
          <a:sy n="53" d="100"/>
        </p:scale>
        <p:origin x="1380"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B12CF2A-21FB-4A48-8A20-9C93FA0DC357}" type="datetimeFigureOut">
              <a:rPr lang="es-PA" smtClean="0"/>
              <a:t>05/11/2015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89A5BE59-B9D6-464F-88D3-EEC8519BA828}" type="slidenum">
              <a:rPr lang="es-PA" smtClean="0"/>
              <a:t>‹Nº›</a:t>
            </a:fld>
            <a:endParaRPr lang="es-PA"/>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189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EB12CF2A-21FB-4A48-8A20-9C93FA0DC357}" type="datetimeFigureOut">
              <a:rPr lang="es-PA" smtClean="0"/>
              <a:t>05/11/2015</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89A5BE59-B9D6-464F-88D3-EEC8519BA828}" type="slidenum">
              <a:rPr lang="es-PA" smtClean="0"/>
              <a:t>‹Nº›</a:t>
            </a:fld>
            <a:endParaRPr lang="es-PA"/>
          </a:p>
        </p:txBody>
      </p:sp>
    </p:spTree>
    <p:extLst>
      <p:ext uri="{BB962C8B-B14F-4D97-AF65-F5344CB8AC3E}">
        <p14:creationId xmlns:p14="http://schemas.microsoft.com/office/powerpoint/2010/main" val="1464870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B12CF2A-21FB-4A48-8A20-9C93FA0DC357}" type="datetimeFigureOut">
              <a:rPr lang="es-PA" smtClean="0"/>
              <a:t>05/11/2015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89A5BE59-B9D6-464F-88D3-EEC8519BA828}" type="slidenum">
              <a:rPr lang="es-PA" smtClean="0"/>
              <a:t>‹Nº›</a:t>
            </a:fld>
            <a:endParaRPr lang="es-PA"/>
          </a:p>
        </p:txBody>
      </p:sp>
    </p:spTree>
    <p:extLst>
      <p:ext uri="{BB962C8B-B14F-4D97-AF65-F5344CB8AC3E}">
        <p14:creationId xmlns:p14="http://schemas.microsoft.com/office/powerpoint/2010/main" val="416977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B12CF2A-21FB-4A48-8A20-9C93FA0DC357}" type="datetimeFigureOut">
              <a:rPr lang="es-PA" smtClean="0"/>
              <a:t>05/11/2015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89A5BE59-B9D6-464F-88D3-EEC8519BA828}" type="slidenum">
              <a:rPr lang="es-PA" smtClean="0"/>
              <a:t>‹Nº›</a:t>
            </a:fld>
            <a:endParaRPr lang="es-PA"/>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58230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B12CF2A-21FB-4A48-8A20-9C93FA0DC357}" type="datetimeFigureOut">
              <a:rPr lang="es-PA" smtClean="0"/>
              <a:t>05/11/2015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89A5BE59-B9D6-464F-88D3-EEC8519BA828}" type="slidenum">
              <a:rPr lang="es-PA" smtClean="0"/>
              <a:t>‹Nº›</a:t>
            </a:fld>
            <a:endParaRPr lang="es-PA"/>
          </a:p>
        </p:txBody>
      </p:sp>
    </p:spTree>
    <p:extLst>
      <p:ext uri="{BB962C8B-B14F-4D97-AF65-F5344CB8AC3E}">
        <p14:creationId xmlns:p14="http://schemas.microsoft.com/office/powerpoint/2010/main" val="3900319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B12CF2A-21FB-4A48-8A20-9C93FA0DC357}" type="datetimeFigureOut">
              <a:rPr lang="es-PA" smtClean="0"/>
              <a:t>05/11/2015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89A5BE59-B9D6-464F-88D3-EEC8519BA828}" type="slidenum">
              <a:rPr lang="es-PA" smtClean="0"/>
              <a:t>‹Nº›</a:t>
            </a:fld>
            <a:endParaRPr lang="es-PA"/>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07457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B12CF2A-21FB-4A48-8A20-9C93FA0DC357}" type="datetimeFigureOut">
              <a:rPr lang="es-PA" smtClean="0"/>
              <a:t>05/11/2015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89A5BE59-B9D6-464F-88D3-EEC8519BA828}" type="slidenum">
              <a:rPr lang="es-PA" smtClean="0"/>
              <a:t>‹Nº›</a:t>
            </a:fld>
            <a:endParaRPr lang="es-PA"/>
          </a:p>
        </p:txBody>
      </p:sp>
    </p:spTree>
    <p:extLst>
      <p:ext uri="{BB962C8B-B14F-4D97-AF65-F5344CB8AC3E}">
        <p14:creationId xmlns:p14="http://schemas.microsoft.com/office/powerpoint/2010/main" val="395097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B12CF2A-21FB-4A48-8A20-9C93FA0DC357}" type="datetimeFigureOut">
              <a:rPr lang="es-PA" smtClean="0"/>
              <a:t>05/11/2015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89A5BE59-B9D6-464F-88D3-EEC8519BA828}" type="slidenum">
              <a:rPr lang="es-PA" smtClean="0"/>
              <a:t>‹Nº›</a:t>
            </a:fld>
            <a:endParaRPr lang="es-PA"/>
          </a:p>
        </p:txBody>
      </p:sp>
    </p:spTree>
    <p:extLst>
      <p:ext uri="{BB962C8B-B14F-4D97-AF65-F5344CB8AC3E}">
        <p14:creationId xmlns:p14="http://schemas.microsoft.com/office/powerpoint/2010/main" val="3997348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B12CF2A-21FB-4A48-8A20-9C93FA0DC357}" type="datetimeFigureOut">
              <a:rPr lang="es-PA" smtClean="0"/>
              <a:t>05/11/2015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89A5BE59-B9D6-464F-88D3-EEC8519BA828}" type="slidenum">
              <a:rPr lang="es-PA" smtClean="0"/>
              <a:t>‹Nº›</a:t>
            </a:fld>
            <a:endParaRPr lang="es-PA"/>
          </a:p>
        </p:txBody>
      </p:sp>
    </p:spTree>
    <p:extLst>
      <p:ext uri="{BB962C8B-B14F-4D97-AF65-F5344CB8AC3E}">
        <p14:creationId xmlns:p14="http://schemas.microsoft.com/office/powerpoint/2010/main" val="340102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B12CF2A-21FB-4A48-8A20-9C93FA0DC357}" type="datetimeFigureOut">
              <a:rPr lang="es-PA" smtClean="0"/>
              <a:t>05/11/2015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89A5BE59-B9D6-464F-88D3-EEC8519BA828}" type="slidenum">
              <a:rPr lang="es-PA" smtClean="0"/>
              <a:t>‹Nº›</a:t>
            </a:fld>
            <a:endParaRPr lang="es-PA"/>
          </a:p>
        </p:txBody>
      </p:sp>
    </p:spTree>
    <p:extLst>
      <p:ext uri="{BB962C8B-B14F-4D97-AF65-F5344CB8AC3E}">
        <p14:creationId xmlns:p14="http://schemas.microsoft.com/office/powerpoint/2010/main" val="92097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B12CF2A-21FB-4A48-8A20-9C93FA0DC357}" type="datetimeFigureOut">
              <a:rPr lang="es-PA" smtClean="0"/>
              <a:t>05/11/2015</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89A5BE59-B9D6-464F-88D3-EEC8519BA828}" type="slidenum">
              <a:rPr lang="es-PA" smtClean="0"/>
              <a:t>‹Nº›</a:t>
            </a:fld>
            <a:endParaRPr lang="es-PA"/>
          </a:p>
        </p:txBody>
      </p:sp>
    </p:spTree>
    <p:extLst>
      <p:ext uri="{BB962C8B-B14F-4D97-AF65-F5344CB8AC3E}">
        <p14:creationId xmlns:p14="http://schemas.microsoft.com/office/powerpoint/2010/main" val="995821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12CF2A-21FB-4A48-8A20-9C93FA0DC357}" type="datetimeFigureOut">
              <a:rPr lang="es-PA" smtClean="0"/>
              <a:t>05/11/2015</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89A5BE59-B9D6-464F-88D3-EEC8519BA828}" type="slidenum">
              <a:rPr lang="es-PA" smtClean="0"/>
              <a:t>‹Nº›</a:t>
            </a:fld>
            <a:endParaRPr lang="es-PA"/>
          </a:p>
        </p:txBody>
      </p:sp>
    </p:spTree>
    <p:extLst>
      <p:ext uri="{BB962C8B-B14F-4D97-AF65-F5344CB8AC3E}">
        <p14:creationId xmlns:p14="http://schemas.microsoft.com/office/powerpoint/2010/main" val="2941959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B12CF2A-21FB-4A48-8A20-9C93FA0DC357}" type="datetimeFigureOut">
              <a:rPr lang="es-PA" smtClean="0"/>
              <a:t>05/11/2015</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89A5BE59-B9D6-464F-88D3-EEC8519BA828}" type="slidenum">
              <a:rPr lang="es-PA" smtClean="0"/>
              <a:t>‹Nº›</a:t>
            </a:fld>
            <a:endParaRPr lang="es-PA"/>
          </a:p>
        </p:txBody>
      </p:sp>
    </p:spTree>
    <p:extLst>
      <p:ext uri="{BB962C8B-B14F-4D97-AF65-F5344CB8AC3E}">
        <p14:creationId xmlns:p14="http://schemas.microsoft.com/office/powerpoint/2010/main" val="163225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B12CF2A-21FB-4A48-8A20-9C93FA0DC357}" type="datetimeFigureOut">
              <a:rPr lang="es-PA" smtClean="0"/>
              <a:t>05/11/2015</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89A5BE59-B9D6-464F-88D3-EEC8519BA828}" type="slidenum">
              <a:rPr lang="es-PA" smtClean="0"/>
              <a:t>‹Nº›</a:t>
            </a:fld>
            <a:endParaRPr lang="es-PA"/>
          </a:p>
        </p:txBody>
      </p:sp>
    </p:spTree>
    <p:extLst>
      <p:ext uri="{BB962C8B-B14F-4D97-AF65-F5344CB8AC3E}">
        <p14:creationId xmlns:p14="http://schemas.microsoft.com/office/powerpoint/2010/main" val="409956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2CF2A-21FB-4A48-8A20-9C93FA0DC357}" type="datetimeFigureOut">
              <a:rPr lang="es-PA" smtClean="0"/>
              <a:t>05/11/2015</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89A5BE59-B9D6-464F-88D3-EEC8519BA828}" type="slidenum">
              <a:rPr lang="es-PA" smtClean="0"/>
              <a:t>‹Nº›</a:t>
            </a:fld>
            <a:endParaRPr lang="es-PA"/>
          </a:p>
        </p:txBody>
      </p:sp>
    </p:spTree>
    <p:extLst>
      <p:ext uri="{BB962C8B-B14F-4D97-AF65-F5344CB8AC3E}">
        <p14:creationId xmlns:p14="http://schemas.microsoft.com/office/powerpoint/2010/main" val="241677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B12CF2A-21FB-4A48-8A20-9C93FA0DC357}" type="datetimeFigureOut">
              <a:rPr lang="es-PA" smtClean="0"/>
              <a:t>05/11/2015</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89A5BE59-B9D6-464F-88D3-EEC8519BA828}" type="slidenum">
              <a:rPr lang="es-PA" smtClean="0"/>
              <a:t>‹Nº›</a:t>
            </a:fld>
            <a:endParaRPr lang="es-PA"/>
          </a:p>
        </p:txBody>
      </p:sp>
    </p:spTree>
    <p:extLst>
      <p:ext uri="{BB962C8B-B14F-4D97-AF65-F5344CB8AC3E}">
        <p14:creationId xmlns:p14="http://schemas.microsoft.com/office/powerpoint/2010/main" val="117041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B12CF2A-21FB-4A48-8A20-9C93FA0DC357}" type="datetimeFigureOut">
              <a:rPr lang="es-PA" smtClean="0"/>
              <a:t>05/11/2015</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89A5BE59-B9D6-464F-88D3-EEC8519BA828}" type="slidenum">
              <a:rPr lang="es-PA" smtClean="0"/>
              <a:t>‹Nº›</a:t>
            </a:fld>
            <a:endParaRPr lang="es-PA"/>
          </a:p>
        </p:txBody>
      </p:sp>
    </p:spTree>
    <p:extLst>
      <p:ext uri="{BB962C8B-B14F-4D97-AF65-F5344CB8AC3E}">
        <p14:creationId xmlns:p14="http://schemas.microsoft.com/office/powerpoint/2010/main" val="1818085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B12CF2A-21FB-4A48-8A20-9C93FA0DC357}" type="datetimeFigureOut">
              <a:rPr lang="es-PA" smtClean="0"/>
              <a:t>05/11/2015</a:t>
            </a:fld>
            <a:endParaRPr lang="es-PA"/>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PA"/>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9A5BE59-B9D6-464F-88D3-EEC8519BA828}" type="slidenum">
              <a:rPr lang="es-PA" smtClean="0"/>
              <a:t>‹Nº›</a:t>
            </a:fld>
            <a:endParaRPr lang="es-PA"/>
          </a:p>
        </p:txBody>
      </p:sp>
    </p:spTree>
    <p:extLst>
      <p:ext uri="{BB962C8B-B14F-4D97-AF65-F5344CB8AC3E}">
        <p14:creationId xmlns:p14="http://schemas.microsoft.com/office/powerpoint/2010/main" val="6513079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7.png"/><Relationship Id="rId7"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11.xml"/><Relationship Id="rId6" Type="http://schemas.openxmlformats.org/officeDocument/2006/relationships/image" Target="../media/image28.jpe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1.xml"/><Relationship Id="rId5" Type="http://schemas.openxmlformats.org/officeDocument/2006/relationships/image" Target="../media/image31.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11.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215354" y="3643943"/>
            <a:ext cx="8001000" cy="2971801"/>
          </a:xfrm>
        </p:spPr>
        <p:txBody>
          <a:bodyPr>
            <a:noAutofit/>
          </a:bodyPr>
          <a:lstStyle/>
          <a:p>
            <a:pPr algn="ctr"/>
            <a:r>
              <a:rPr lang="es-PA" sz="4000" b="1" i="1" cap="none" dirty="0" smtClean="0">
                <a:ln w="9525">
                  <a:solidFill>
                    <a:schemeClr val="bg1"/>
                  </a:solidFill>
                  <a:prstDash val="solid"/>
                </a:ln>
                <a:effectLst>
                  <a:outerShdw blurRad="12700" dist="38100" dir="2700000" algn="tl" rotWithShape="0">
                    <a:schemeClr val="bg1">
                      <a:lumMod val="50000"/>
                    </a:schemeClr>
                  </a:outerShdw>
                </a:effectLst>
              </a:rPr>
              <a:t>Republica de panamá </a:t>
            </a:r>
            <a:br>
              <a:rPr lang="es-PA" sz="4000" b="1" i="1" cap="none" dirty="0" smtClean="0">
                <a:ln w="9525">
                  <a:solidFill>
                    <a:schemeClr val="bg1"/>
                  </a:solidFill>
                  <a:prstDash val="solid"/>
                </a:ln>
                <a:effectLst>
                  <a:outerShdw blurRad="12700" dist="38100" dir="2700000" algn="tl" rotWithShape="0">
                    <a:schemeClr val="bg1">
                      <a:lumMod val="50000"/>
                    </a:schemeClr>
                  </a:outerShdw>
                </a:effectLst>
              </a:rPr>
            </a:br>
            <a:r>
              <a:rPr lang="es-PA" sz="4000" b="1" i="1" cap="none" dirty="0" smtClean="0">
                <a:ln w="9525">
                  <a:solidFill>
                    <a:schemeClr val="bg1"/>
                  </a:solidFill>
                  <a:prstDash val="solid"/>
                </a:ln>
                <a:effectLst>
                  <a:outerShdw blurRad="12700" dist="38100" dir="2700000" algn="tl" rotWithShape="0">
                    <a:schemeClr val="bg1">
                      <a:lumMod val="50000"/>
                    </a:schemeClr>
                  </a:outerShdw>
                </a:effectLst>
              </a:rPr>
              <a:t/>
            </a:r>
            <a:br>
              <a:rPr lang="es-PA" sz="4000" b="1" i="1" cap="none" dirty="0" smtClean="0">
                <a:ln w="9525">
                  <a:solidFill>
                    <a:schemeClr val="bg1"/>
                  </a:solidFill>
                  <a:prstDash val="solid"/>
                </a:ln>
                <a:effectLst>
                  <a:outerShdw blurRad="12700" dist="38100" dir="2700000" algn="tl" rotWithShape="0">
                    <a:schemeClr val="bg1">
                      <a:lumMod val="50000"/>
                    </a:schemeClr>
                  </a:outerShdw>
                </a:effectLst>
              </a:rPr>
            </a:br>
            <a:r>
              <a:rPr lang="es-PA" sz="4000" b="1" i="1" cap="none" dirty="0" smtClean="0">
                <a:ln w="9525">
                  <a:solidFill>
                    <a:schemeClr val="bg1"/>
                  </a:solidFill>
                  <a:prstDash val="solid"/>
                </a:ln>
                <a:effectLst>
                  <a:outerShdw blurRad="12700" dist="38100" dir="2700000" algn="tl" rotWithShape="0">
                    <a:schemeClr val="bg1">
                      <a:lumMod val="50000"/>
                    </a:schemeClr>
                  </a:outerShdw>
                </a:effectLst>
              </a:rPr>
              <a:t>      ministerio d e educación </a:t>
            </a:r>
            <a:br>
              <a:rPr lang="es-PA" sz="4000" b="1" i="1" cap="none" dirty="0" smtClean="0">
                <a:ln w="9525">
                  <a:solidFill>
                    <a:schemeClr val="bg1"/>
                  </a:solidFill>
                  <a:prstDash val="solid"/>
                </a:ln>
                <a:effectLst>
                  <a:outerShdw blurRad="12700" dist="38100" dir="2700000" algn="tl" rotWithShape="0">
                    <a:schemeClr val="bg1">
                      <a:lumMod val="50000"/>
                    </a:schemeClr>
                  </a:outerShdw>
                </a:effectLst>
              </a:rPr>
            </a:br>
            <a:r>
              <a:rPr lang="es-PA" sz="4000" b="1" i="1" cap="none" dirty="0" smtClean="0">
                <a:ln w="9525">
                  <a:solidFill>
                    <a:schemeClr val="bg1"/>
                  </a:solidFill>
                  <a:prstDash val="solid"/>
                </a:ln>
                <a:effectLst>
                  <a:outerShdw blurRad="12700" dist="38100" dir="2700000" algn="tl" rotWithShape="0">
                    <a:schemeClr val="bg1">
                      <a:lumMod val="50000"/>
                    </a:schemeClr>
                  </a:outerShdw>
                </a:effectLst>
              </a:rPr>
              <a:t/>
            </a:r>
            <a:br>
              <a:rPr lang="es-PA" sz="4000" b="1" i="1" cap="none" dirty="0" smtClean="0">
                <a:ln w="9525">
                  <a:solidFill>
                    <a:schemeClr val="bg1"/>
                  </a:solidFill>
                  <a:prstDash val="solid"/>
                </a:ln>
                <a:effectLst>
                  <a:outerShdw blurRad="12700" dist="38100" dir="2700000" algn="tl" rotWithShape="0">
                    <a:schemeClr val="bg1">
                      <a:lumMod val="50000"/>
                    </a:schemeClr>
                  </a:outerShdw>
                </a:effectLst>
              </a:rPr>
            </a:br>
            <a:r>
              <a:rPr lang="es-PA" sz="4000" b="1" i="1" cap="none" dirty="0" smtClean="0">
                <a:ln w="9525">
                  <a:solidFill>
                    <a:schemeClr val="bg1"/>
                  </a:solidFill>
                  <a:prstDash val="solid"/>
                </a:ln>
                <a:effectLst>
                  <a:outerShdw blurRad="12700" dist="38100" dir="2700000" algn="tl" rotWithShape="0">
                    <a:schemeClr val="bg1">
                      <a:lumMod val="50000"/>
                    </a:schemeClr>
                  </a:outerShdw>
                </a:effectLst>
              </a:rPr>
              <a:t>      trabajo de informática </a:t>
            </a:r>
            <a:br>
              <a:rPr lang="es-PA" sz="4000" b="1" i="1" cap="none" dirty="0" smtClean="0">
                <a:ln w="9525">
                  <a:solidFill>
                    <a:schemeClr val="bg1"/>
                  </a:solidFill>
                  <a:prstDash val="solid"/>
                </a:ln>
                <a:effectLst>
                  <a:outerShdw blurRad="12700" dist="38100" dir="2700000" algn="tl" rotWithShape="0">
                    <a:schemeClr val="bg1">
                      <a:lumMod val="50000"/>
                    </a:schemeClr>
                  </a:outerShdw>
                </a:effectLst>
              </a:rPr>
            </a:br>
            <a:r>
              <a:rPr lang="es-PA" sz="4000" b="1" i="1" cap="none" dirty="0" smtClean="0">
                <a:ln w="9525">
                  <a:solidFill>
                    <a:schemeClr val="bg1"/>
                  </a:solidFill>
                  <a:prstDash val="solid"/>
                </a:ln>
                <a:effectLst>
                  <a:outerShdw blurRad="12700" dist="38100" dir="2700000" algn="tl" rotWithShape="0">
                    <a:schemeClr val="bg1">
                      <a:lumMod val="50000"/>
                    </a:schemeClr>
                  </a:outerShdw>
                </a:effectLst>
              </a:rPr>
              <a:t>tema: robótica </a:t>
            </a:r>
            <a:br>
              <a:rPr lang="es-PA" sz="4000" b="1" i="1" cap="none" dirty="0" smtClean="0">
                <a:ln w="9525">
                  <a:solidFill>
                    <a:schemeClr val="bg1"/>
                  </a:solidFill>
                  <a:prstDash val="solid"/>
                </a:ln>
                <a:effectLst>
                  <a:outerShdw blurRad="12700" dist="38100" dir="2700000" algn="tl" rotWithShape="0">
                    <a:schemeClr val="bg1">
                      <a:lumMod val="50000"/>
                    </a:schemeClr>
                  </a:outerShdw>
                </a:effectLst>
              </a:rPr>
            </a:br>
            <a:r>
              <a:rPr lang="es-PA" sz="4000" b="1" i="1" cap="none" dirty="0" smtClean="0">
                <a:ln w="9525">
                  <a:solidFill>
                    <a:schemeClr val="bg1"/>
                  </a:solidFill>
                  <a:prstDash val="solid"/>
                </a:ln>
                <a:effectLst>
                  <a:outerShdw blurRad="12700" dist="38100" dir="2700000" algn="tl" rotWithShape="0">
                    <a:schemeClr val="bg1">
                      <a:lumMod val="50000"/>
                    </a:schemeClr>
                  </a:outerShdw>
                </a:effectLst>
              </a:rPr>
              <a:t>integrantes:</a:t>
            </a:r>
            <a:br>
              <a:rPr lang="es-PA" sz="4000" b="1" i="1" cap="none" dirty="0" smtClean="0">
                <a:ln w="9525">
                  <a:solidFill>
                    <a:schemeClr val="bg1"/>
                  </a:solidFill>
                  <a:prstDash val="solid"/>
                </a:ln>
                <a:effectLst>
                  <a:outerShdw blurRad="12700" dist="38100" dir="2700000" algn="tl" rotWithShape="0">
                    <a:schemeClr val="bg1">
                      <a:lumMod val="50000"/>
                    </a:schemeClr>
                  </a:outerShdw>
                </a:effectLst>
              </a:rPr>
            </a:br>
            <a:r>
              <a:rPr lang="es-PA" sz="4000" b="1" i="1" cap="none" dirty="0" smtClean="0">
                <a:ln w="9525">
                  <a:solidFill>
                    <a:schemeClr val="bg1"/>
                  </a:solidFill>
                  <a:prstDash val="solid"/>
                </a:ln>
                <a:effectLst>
                  <a:outerShdw blurRad="12700" dist="38100" dir="2700000" algn="tl" rotWithShape="0">
                    <a:schemeClr val="bg1">
                      <a:lumMod val="50000"/>
                    </a:schemeClr>
                  </a:outerShdw>
                </a:effectLst>
              </a:rPr>
              <a:t>Erick palacios </a:t>
            </a:r>
            <a:br>
              <a:rPr lang="es-PA" sz="4000" b="1" i="1" cap="none" dirty="0" smtClean="0">
                <a:ln w="9525">
                  <a:solidFill>
                    <a:schemeClr val="bg1"/>
                  </a:solidFill>
                  <a:prstDash val="solid"/>
                </a:ln>
                <a:effectLst>
                  <a:outerShdw blurRad="12700" dist="38100" dir="2700000" algn="tl" rotWithShape="0">
                    <a:schemeClr val="bg1">
                      <a:lumMod val="50000"/>
                    </a:schemeClr>
                  </a:outerShdw>
                </a:effectLst>
              </a:rPr>
            </a:br>
            <a:r>
              <a:rPr lang="es-PA" sz="4000" b="1" i="1" cap="none" dirty="0" smtClean="0">
                <a:ln w="9525">
                  <a:solidFill>
                    <a:schemeClr val="bg1"/>
                  </a:solidFill>
                  <a:prstDash val="solid"/>
                </a:ln>
                <a:effectLst>
                  <a:outerShdw blurRad="12700" dist="38100" dir="2700000" algn="tl" rotWithShape="0">
                    <a:schemeClr val="bg1">
                      <a:lumMod val="50000"/>
                    </a:schemeClr>
                  </a:outerShdw>
                </a:effectLst>
              </a:rPr>
              <a:t>juan cubilla </a:t>
            </a:r>
            <a:br>
              <a:rPr lang="es-PA" sz="4000" b="1" i="1" cap="none" dirty="0" smtClean="0">
                <a:ln w="9525">
                  <a:solidFill>
                    <a:schemeClr val="bg1"/>
                  </a:solidFill>
                  <a:prstDash val="solid"/>
                </a:ln>
                <a:effectLst>
                  <a:outerShdw blurRad="12700" dist="38100" dir="2700000" algn="tl" rotWithShape="0">
                    <a:schemeClr val="bg1">
                      <a:lumMod val="50000"/>
                    </a:schemeClr>
                  </a:outerShdw>
                </a:effectLst>
              </a:rPr>
            </a:br>
            <a:r>
              <a:rPr lang="es-PA" sz="4000" b="1" i="1" cap="none" dirty="0" smtClean="0">
                <a:ln w="9525">
                  <a:solidFill>
                    <a:schemeClr val="bg1"/>
                  </a:solidFill>
                  <a:prstDash val="solid"/>
                </a:ln>
                <a:effectLst>
                  <a:outerShdw blurRad="12700" dist="38100" dir="2700000" algn="tl" rotWithShape="0">
                    <a:schemeClr val="bg1">
                      <a:lumMod val="50000"/>
                    </a:schemeClr>
                  </a:outerShdw>
                </a:effectLst>
              </a:rPr>
              <a:t>Felipe serrano </a:t>
            </a:r>
            <a:br>
              <a:rPr lang="es-PA" sz="4000" b="1" i="1" cap="none" dirty="0" smtClean="0">
                <a:ln w="9525">
                  <a:solidFill>
                    <a:schemeClr val="bg1"/>
                  </a:solidFill>
                  <a:prstDash val="solid"/>
                </a:ln>
                <a:effectLst>
                  <a:outerShdw blurRad="12700" dist="38100" dir="2700000" algn="tl" rotWithShape="0">
                    <a:schemeClr val="bg1">
                      <a:lumMod val="50000"/>
                    </a:schemeClr>
                  </a:outerShdw>
                </a:effectLst>
              </a:rPr>
            </a:br>
            <a:r>
              <a:rPr lang="es-PA" sz="4000" b="1" i="1" cap="none" dirty="0" smtClean="0">
                <a:ln w="9525">
                  <a:solidFill>
                    <a:schemeClr val="bg1"/>
                  </a:solidFill>
                  <a:prstDash val="solid"/>
                </a:ln>
                <a:effectLst>
                  <a:outerShdw blurRad="12700" dist="38100" dir="2700000" algn="tl" rotWithShape="0">
                    <a:schemeClr val="bg1">
                      <a:lumMod val="50000"/>
                    </a:schemeClr>
                  </a:outerShdw>
                </a:effectLst>
              </a:rPr>
              <a:t>Érica guerra</a:t>
            </a:r>
            <a:endParaRPr lang="es-PA" sz="4000" b="1" i="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1028" name="Picture 4" descr="http://u.jimdo.com/www51/o/sf9cfbab86cd98c09/img/i9e87ed90ddd0145e/1377074860/std/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0800" y="0"/>
            <a:ext cx="1895475" cy="23526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a:stretch>
            <a:fillRect/>
          </a:stretch>
        </p:blipFill>
        <p:spPr>
          <a:xfrm>
            <a:off x="155575" y="80962"/>
            <a:ext cx="1952368" cy="2095500"/>
          </a:xfrm>
          <a:prstGeom prst="rect">
            <a:avLst/>
          </a:prstGeom>
        </p:spPr>
      </p:pic>
      <p:sp>
        <p:nvSpPr>
          <p:cNvPr id="7" name="AutoShape 8" descr="data:image/png;base64,iVBORw0KGgoAAAANSUhEUgAAAMIAAAEECAMAAABN+RseAAABJlBMVEX///8AAAAmntn80aEzzDPj2SYAmNcAltYZm9j8z53h1wAtyy380J6AvuUTmthg1WDz8/MjyiPh4eFoaGgmyib5+fnU1NTs7OwYyRisrKx9fX3Nzc3c3Ny4uLigzer+9u7C4PJJSUleXl47OzspKSkVFRXCwsL4/fiOjo50dHSZmZkNDQ1QUFCoqKjj8fmGhoYwMDD92rX96NHl8vofHx9Ur9/x+/H82LD39M1YWFjO5vVjY2OTk5NAQECZzOrY9NjN8c2y2O/8++v6+Ny/7b9I0Ej94sXl+OX+8ePy7rNntuLq43is6Kxs2Gyz6bOM34zw6qCg5KBX01fp4WGT4ZPk2zp723vs5YPn3kvo4GV02nTx7Kj49tTr5H2+7b718sN4wdkAoMWeQEusAAAgAElEQVR4nO19CVcaS7d2N9HuFqQFpJkEAlFxRhPERFQUjfGEJCezMcM5uff//4lv75qruroxuXe9655vnb1WIjQ91FN73jW04/xL/9K/9C/9X6ROJh+p3/uZabvT6Q8GA/gSRfB30CcfO0iT9jifz0+HwyEcyfhAmUymH7/rxs8vr36nNf0OPps8ddSZjPPDDDwkzEzH9Bmjdj6Tj12UCfyJ9t0LwjD0oG1wQz/w4JMHEKKhH1IKkLwJIAgySEEmds+fX7PZ7Dx+uty4f/NH7WHG8+DR0AJ8KnlWhj4j9DJ5wOOHQRiDMPIzgXZwkPfJdeHIcab00wR5xW7GyBtwBJnQYMLGu/mvX+fn57OO8/IuO//jnu3PY/syKRRQPIEVwlA/1B+GcOqQ/EbI6U99eaeQ/N8ZcgQj7eLLL59fAoj57Hz28msWkby8B4AJ8D6t+SqSuCBBTwfmsbFHzhyKPhf3Bz62KWsYj8OOBuDV52fOT2z/s+/Zz/OEsu9mAwjv2X47hL6X8WP6mA+CqZOP3zgcRvAbQTWchCaCy48AwMG+z145l9l5RtnLVACj4S8AsEIANoTt2EE414IARa6NMhV4bQLFUy3B9+xP0GQEcIeNvsPWZ7MzRCmaer8CwAKh3wazk4nbFOhim3BGTgcRhJkBuUy1Dhtf0Yq+wr7/SA68A3H6cgn/z6eY105wXx1IhDD0p844NBUa7JKNuSBwRMNByAif1Mt+zAMLLueJAn8nR0CSPiO0z+SPnca+3jy05gBqSAi+g301IcYgTNHCDwPSKI0sCEDeRh5HgFZgKH3iyywYzx9M/LN3Hz++unI+Z7/Sn+YTEahCFHjhcNwZDdQTotEkbxiruCDBTSIw8aGJwQJh6ExIp6EBy6OgSQTv0OxcCQVGGPNwkEB4lghhoiAIvGkn4bTRVAUR7+2xB8f6wLKZEIJRniIYAwJ8uOyvZ1nU5M/zKmWfXc2AECnC6k0tUYqggaLzcaFHg5SH8MFkD55Mogv09CySYJ5gQkVY4TjYUVDheZ3+cuYJhJ/ZBF2QJi/IjOynCJIMs0BwhmFo6YIhcGcyGkRR1IfYahhI5x+MUZ50l/YZLee7rM4G5wsxTUyeYhTJOw4j6xkqjRIhTKDx09CI9JA6Hf37aCrZHsYk8hJa/MMxIDz7Qbr/S/aLtVEd3rHxwM1G/cAOYex7wEII7MLISRNGJFX5Mp7B+Sto8sZPHcMrh/jlrwkRRp63Se+NH9/f/fXq1V/v3r18dqX9wCCbEEZhxuvAr0NgJYjHNN9OEcqJqn7mj8/QC7zK6pL0Cv3yHaq6hWyC8eNVljh04teBvqgomD00BQkUM5ySZvfB8WIiMHASSbVP2g8bX+7AHIHM32kQfv5EZficfWa72YAxNZB68OOjzkYE8koJsEjsH1dnwBB4ww78DTqdwHZGNBmzT3lFAdUzfsxneUyqNeCrk4WMJyHMYzz1O+LIFxMABSEjrCjBInVAOwO/3w9oIpAJea+MxuM8+DP4kUMYh3YIMiZ9prs35+NLZyObtSFg/SEV4fKzDQHe5S9xTdvax4BtnMHUcsS7mEHARDPQjigQwjgEGpRufFcakn358iOGSlYINBkJudz+sLef3OajaGpohwBUwEZ2qLYwCyf9jgzFBxmPps+ZvGa+PhMGbDyDNPOOpAuc7jayEDh9dCwU6VnkjwQWGBgwMosFGM5kMumwT9hqjzYuUoxPPxJmakDIdESYKRMX8D0LXFeffXn386fds5GAUTDBQJA1AIlbTAJLyjPwfawOdDrTTF4xNeQJnkfF1c46SSg8tKOuQPtkugb6/f3Vd7tbaIcKEy71Bn9+9/KrgeGLaJYlaxsNfYDmQTComiyibKP+UJPXRAJJunM4hsuXSh9eZu/sEIiB5A5SDRCzEKY/+xiTJepbQBlsiSfEDgGiCFSDz7qoE2pmL4k2ZHYJHlrxcNkfd7ILNVIfpnjE7N2Vc3VnU4wNdpkVAlAfxJtWVTwi6ESZw8kA+sob2y/RCCxi9i9q/r+D4Mpe/QtjP0ukGvnSUIAi3N0Rd0zQvrNqNusHyM6SIqrxiEon4e2I1+l8qwGw0QZGBl8IiC/ZdxuKp4B23cXPx8ybV05Yxe/q55f5l45m0TQM5ObTRAhjnyexcEZejedmKwIjMKkAAlvzMXslLEz25fzdd4t37oRSjl6+/HklTonFGDob8okQOixBDQJe97MHQ7NBvNvAwE5Kw90Xa6jdlgH7FQno4MSfiOPSqgiE8ORxmChITn9InHd+mDHo/hA4CAiLpIfLfrHmbGjxQpqkcH8OPHQQRMwacTZgdXaSrAtAUx8zMQNC2gVJIObfXc7LgA/EynIedhjzosIFgLR//XypVxFUCGjzJilcAOoIs6SoQrzQNwvER5SK7DPp4Wx+AXvKp15etngDRPCj4yRBQInspENweDVeIf++2qzQFamqbkgPZzlHyqjsdIjMP4JFvkxSBiwKjrwZEDq+gYCeP5jMKjAYhAbpTngsS9YWSW2WSEHivsO/REFCLvRnQTBVORM6fSynhd6vqcQGVU7u4eKhKoZgrC3Sk2EbL2lh2Qrh3T0gWGrZGVZECjK/JFE/Pn65eiXUIZ62YVDM1Owvo5HOqwQ5Ir8O0iF00ur8s6tVMRLqEA/0FJuqptsQo37/agfAqs3pEPqmKqvleQg1zLrLTPp5xw1mzDUQ/o5iEOKZgvrTy1kQRiYA6CbhJMhQjP+rGL68YwbSrGGQ6oUVQgoR15YCYZA3B1tA+nmRIcTBnHbo+bPrhjrdXTHdNBS6HfwGhHknFUI7NhLhTZ0BHoNEvz8mxZ6o3cE65a+o9eU8EyXDrmYUCJ9nNFzQqzQIg6HJghCzBPTUw6mHkwP6LN0f+V44zE/698Xx5S8Wd+tRRjsMhVG9LwTaCwlGdRIag75hZgzNbnvU/fRZybifweFOrPiFkFQPx7NqsEgb2Stm940xw8kw9GmOe19BotUoq3eOpl44yQcqAGqw6SgSaz5CAqs0AaUJ/RBQ+L5/n3Tu1Wce8mSNQcMB64IkN2ASVSdLjDQCLQjbcnpC4GVEnR612Rs4bazfe20c2gnCYDwA3Rjm26P7MAFDjcsvvBvtcxleJptRjQnfWZtMCGPie30/PyHtB+aqAw3AB2808f02DgUBNEyM4JTOvRrPaP6drBHZaxmsiK0TPV98YiYVtciAwNS4A3KOAKYTw2pOPb8/AM7kIxCvEM7rDL0g8O8xKCPoy2cleKZj6gZdPSP044rQ5caG9tu7v+4+Eyj0sJk798mcl6A9mvqBn2lbzAyGqIhhilKU8YZ9Z5QPQ29WbUxtRPZKlfaEsYZ0ury8vGLXxSoYnWEIYRz886YpnjfC0TinP0UGgIWNJsPhLziH+Vda6Glq9S+SJY8cdMb5jG24UCOCwennsSLc+cWHvsvq0XP2c/qsknSy1VTvR3mf1nwmw3vU9nS6yhrOywi9N47OL/5+/+ntt6U5QW9uP72/OLdMKOubE8B+gfodpsK/GiYZ7jcrRzyOLl6/v33zIVer1YrlcjnHqPa2PJcrl4vFWvH69s8b/V72srCkhy8e//HLDZxNSoEx+/klL+3dLJGW53JzGpVz58+L/EuuXKxdvz9S7tVOKAtzAAsLiwuLLx7eq12Vzc269YdSa3NFP3Kp+oVXn5l45MpzBiGY4tKGM6ehyhVrbyWIfIouPHy8sPgAaXHhwZPZwrLnAu3qx6JSa7+Lx93lgvbDnXQK7+a5gNcMAMW5pdxc8a3j3MawlWuv+a2GyRAeMgCEFhZmCVTV7ZYqO648UKnvr7oK7aln03IdxHmXd1KVP+gSVHvv/FnMLTnOnyY2gu8NuyqTVJz748XCA42AFakCte2WHGfLlV9jtKZIE0oSuoO/sl+lkblQm5ornjsbc7najX44hiEKrRCePF1UWSBRPH2SCKGBEA4EBNLm5a2t5V0FhCJNwIMvEHTfaTnDGykw2HbnbXGu5tzoCNBCMQyf8JqBZ4HwcGEh3nwOYjFJnique7rlbrFvdbfb5L8UeltxafqI0doXo7R6VJR9fE65UjsHC0XsKbWzc9dAcKAM32vEvE4sRjWp/UwrkhhRJ23cpdJy6FbV3wr7pjRdvfwp3VmPfxAyU/sTHFwOLWitNvfh7ds/n1+c3xxtsHgP/m4c3ZxfUA8RH+V5ksgDhiFRrysVVIHVFWTJqvFbUzBiO3ZdSTCPa275G7Tzurh0+/riZuYM70Fs6k86AJSmNK3G/j4pONWe+UNFYIhfdOq2JIYy2n0w+ze2aMJKE9+AMIMJSKmurgCSb3NxRCHWj3dkcyWtoi2gdPOm/Ob9TfyUNJrqEGbJEbLhafode67brcaOrqBJgr/LB/ErSu66/GLtfJxLR9ZJ5PPjdseIogc6hMcWaxpTh6czQo6GG+/rJlODFbciD1bdTfK37h4n3mzQyU8hEcYsnRCE936oV0u0XOWPe8gR8OGB1S4Vdrjhr8QxNJhFXXFPlKPb7j75e2xRcwcnPk2xkG6ZAR16SWkKkaP7MMIGoucihOoudHO0bEDY4m081hV63W0Q9K5rhIJI7SBtCYY/tUZuAGHx8cP7sMIiTY1D8r/rNmP3bRDD+V8RKorKBacl5EsVMEIz1zDYRzgQwlPHjmFRd9uLD0wPsd6l/Wk6BeQBkfX/GkSuaa8OXJdY4G3jh/sswrBiIIJkV4nFF84fT7XjhperErnetqjyvrvDPh279U3dM6ClIipUV91eNPTNAXs7hrgsIYSFh9IwKW1efAy/v0jBsEea4KoGktKmy+3+KdpV6YwJQSDYdRiGBj/YGY+n0yHOKJqxICle/CEQngg2PFWN7CIifqxjUPWhhBpZjzu2PSYq2OMIr6VrbkWEf/tGVuHQqf5DL2VhUnwUnFok+MBaLj5QSQJ6qtsrFcNeBS3MmXFLUOBNjpFyo6uL0iMuSmit4pYAceQzfhKKwFQHAmHhhZAkzV0TudFV3fTU0F7DSZXwSL/joNtgDCrpotRkfhvauuauWSAgYXnRzgazmk4bDKL0YpELitrt2OeGOrzQrgf74uohXteFiOK//jvC9i2zY/u6KJ243KLCOZsJGLQVCyp5hkYzHVh4Qj9gA5VuX3yA52iCpCcQJfeg2dPEpOmug5CMJhjLHdJDKyVHWCh2FddoxGATJUoj63qo0Jjiz9srmu1ookQwvFhMxnCAFqehHNhixiha5WapAka3pYvSsiucczVRlJBs693MSWqmUyMm56ki+yBLsXMUWVpxI7BAimNg4UT10D2kCJrE7HQ1USop9Zt9e7TEyDYbwZgfxZon+plYIa3N0OAHRnFAjTW2drF9KNnN7TN3tUH7HsKILdnaPfyzo4rwstAG9O7xSF0Sn1qkDqPpNom1VpEdPKpF4AuLC08MWVpUbCu0NcKuP+ZZ2ibJgnoSAbGgXZnlsMNc109TAm8xZzlUhgKNOQgUwsJD0fFE0vU8CNz0UzOYlQpRdXcLkXu6R2oYpRb43jPwupGCoEf6Ws98ToRvwA6Ipa0K0XWkeWWKjr6GiEGARhI3vcgaZ/iCh5YEWyoENHN7e6fBBaO0K5sU7YDpIcfrhsQ3lcLANjdddgqo+M+AgFq8AI0nLgAcmq4MT6yRrIyXSkaa37I0aVeTI4ewQZzluqcpEECE0J1JSbJDABV4sQiN+oPwQWsydrc1kH0sblJYQwhVFKrVEsG0rLcCDJdpOptSoTGoStHoTki82UwIiw8eLy4yvwaJgdpkJyHBVkO+Taaeh9RlNVy9sF13404Y5G2ff3aNYFajkcdXlCapM2/dIsapPGjS5SWKI4B0SAs1UAOgU6ubxEWcahCaXdfSzRVF9iquKWcKDXzij+XUU8OoPnmqhEAYsap+DUnAUvt/4cHjJ2Ya2luXGruq5JorGJjuWrLeLgtTo0oTUHZTIJA5momu7cmCEsYR0dDlniit0f8PnthrlJvueh2aWu09cg9Ypxb2MA6UEqPSCs0WyFDLScqQTN/DNg8S1kFhRvNQYqDGXu9yR4+ZFh68SB47qZ4Qp0DrwY8265vsi6Weh7SMPu3Y3WqWWtQON6wndjxUhZEIW81o+zE2mzsumuNonhmPKABmjf00HzEE3TU5zGDlAVL3ECIkYk8hYC2hg7Bp9YRML50kaTNAeKw0kuQzqjKgaEkmzSrqIZUa2OpjZ19CSLY2boGrdI+YskNLDdnJ+5hrymnYofH708UFR8r/AkGlpJ5PFc+RONJg0BqxoD0JIVYeYFTfLfDAFt0j/H+8YzmNpMuRXOxsjo88XSQKy8I4os/8M1NmJmXxKlISbZHQoSoh2LoWDOkBcudEcAGDb1sKF3m4xl2ujzUcG20g/l2QHc0gsAoT0+V7CRGlZSI6kQLBlpet0ESuwnT9AP/2bJa1E6JnSzSpBIISmxJ9fkGDvYcLSnRkZMyptEYddVdCsBmaZRYLQqi9QiIm+NyzmVay20sn0R4xMcEPC8KGUggYfoNc0WToVxA4TIEPJQQ9SC306r1CVVQx92aYLRR/OeE3Q1Yyn5sQCBuoEi9EDNUCqjh3e8nDbRYqUQgriiCpKU3lxLRT1c1Ddy8xzCP9L7NPmji/NSGQmJNVMB5SfmA9Ff5SVZ6BwDDTPdq8TQWCzHYKyrC0wptCz6xyCxLRHf1LVs6cX5sQqC3lBaU/mCn6Q8SwKYrcn+Q9oyZySlunTWaAoK+ERAfg6pVKq6GpyHJilBexFSFBOJTBxe2HOATsZuLReI65ICtMD5LClz6OyPi4b4BGqMZ7mNRb6JDMc1jbRrE5kflCxTreSIguFgyCdkRCVcKEo9pSDAKpMjJbSlqOosUk67H91tEEJ0qCkJrz4SJqglpm69dpvLTukrjv8GAH/9DeqcYyJEnUCuHwTsfjmvDeAoGowBOlHIMKTg2THcEgT5eje/GlkysUQteE4HLR2ga/QTVijar0SoLvQyLK7LU5GJop5HIWCNjrWrL5kEKwIxhM2cqYmKN0qCq4ddUeHdA/TfTXu8cgZdDkQxeUoUBCotP4iJUksliQPAVX7FOfQGf8mBCwzSoEFKwkHkR5NohhH70j3a/p8jYpfIGwQN8/cihHNt29ZbfVcitR1zbFgRNZskQQjOSC0GuTCwsinlOyAppEWxFMGIDQvrBHjSs4RRRXDyeekNkn6xhWAxu23dV1USC2EVhUNh2T9Bn5+HdtzoDwQkQQMkBFC/XHgg1Bny9zMKdBcGoqTT9o0XD1mNmnY6Il+D+G4iKhKNjv5BAmsEGdqVwEd50zIfzBYuuFJ7Kyijn0ExsCsdLET1o0KT3aMUo41YktqiFIuwROSVQvUyt5Q75PId0lgOjy89qcAeHxk0i4sMUXUqqcJ5aJF3LMomN9ZEXOpTphvorNWsJyxRbR6ya6tzXCAhIdJcZGuF6FbexIdidjLhSYYEJ4LFOcBT7UQ0LXmE8e8GJ/YNv0EuI1mWtucWdb2JPdfVYlwlPd4wofHdqGrJUeC+j8ZLJUjYkRmcBkQFhUShbcnVljoj6vjwe2GefRqWxrg8VsUaurqfV298w5c8+Ih+6Ba8NRruTyEWgCNaID+lRq/uh8PR3CgjBFYhbAgi0o6ouA3Tbtvy4belpg7T921zfrp5p9dSNusRpgkJz15IE2h/gEciOSNbM45n3RBuEhlyT0b1SQbF0i4nWLKSox77W2uk+Vs1CH/t+kyVqFyNcOLQes8PTgEEDvp1kjp0PDL8p8ptZs9qQJ4YkILVIgDDgC2wIkZMFZfaXK2kPavy89brSObS4RW7XNyuDr7tYMXXZoVDoJ1N1F2KxQE8ILrgwCQtwWia1fbSEF9q8QiEIdB0j0iIFI2SlxCLs8hCUOO22gcOJ5I+mGqPY9ZxMqTQhiHgyHYCm2DLlHtigydmeLtx/6vxGbZxTR5pI/JC8FuWsB0rUUMcLVhxO+3x/z0Bt8NroOAVwBr4QJCDGDxIYdrYu2QS13qND3QHNPrI6KlPjqRA0qDnUIjWZaPZ5NCmYmkG+G8o1PLtYhPFlYUCEQfpi3Y7smmUPWzsr+6hl05jKL9gqVZkJ2RO0VYcMeQqhgLpo8Yk6eqexvxyL652ImdAzCH8wkAYSHNggR2/9VE6LmFqbxW6ipu2mDfYRoWayHMvcIPq+iPqQJkaMOiPCtl4/kPPsYBD7/AtQYFXvRLLjg3YKMzgJqV7ZZWrC+PWO5A7GrJ5jKHYLg7ePVKT4NSQ7R8pkvS+VECNBkXn0nH0wIKEahkRoUSNrYpb17gAqdLhY0+KuyImWv6aaP02r1RxbTv5dT1GMQRFwB/gAlytRmGWFJAsUFBvRI5+4Sm5Q67MpqxCc033ELdTdxzIGRqGPzbSHPtbUOJgQxwLlADZIeXkCcG9tdEtSgQA07mCOWIqTaF2g7FvdatMKn2mE7ifEQbow2tNU9cQgPeVGYlpC0m0UWHoBYNEm/nu6jQKy7LHZIoa4rSxqPiGqkQuDKLKbIv9FW98Qh/KGOTRnTvvJhbIuqClNIyMYO3bXSoWhZCm279QaHsFnFEkYaBM4Esc/ue2NliQlh8YU6oqlXgKP4dr3Yhy2izoUSBjtokVooVmlWacVdFqsB6qAKzWSmRfHdMeXqnmKtHINAzGgyE8bxFbVi+KbhsCRtn+aVaf0agc4w5cHYYq+ZONzfn3AxEgiERyhf/3n0umxCsE6pkmSZ2toghSFgQ4tFbNvMZqZNyYEYj1SEV3YQxjpgTjpxOGThjHw0XzyGa6qO4lwwIBgWdRKbUYkBDwSjXeBFD6T7FOtDjBmWdQqS6m4PgVbJuXvO2m7CeXk+bV4ieMs8QhlXhWHqnArBDFJtSfKxW+m6ez0Sb3bBO5yicGAgnZaBQYxxijapShhWaCaVv+Tosug8vlAvNwdfbi1ZmzmHTaOBrdr1yK123RWqET02NFtpzXTQB120YpVt4gx3E1RBblspEJxzr1w7F5YpGUJSFVunLTfquiW6mpC52xa663T/DPqC4cUKXldvJhUu5HgIR3DEfVrxPWdILpcIYdaSHbDu+F/DBVfQI6X21W2Sfe2SUnwj/doVF714C9kGXWCPkNq+iQBVmWDIfSClSFywunRb1iCoU0RmDsueYXh56tZpuEAIc4BGa6Z3xsl56EL2APJZK0Hz+3yrYYngtjxX/MDEiPCg9u3G+VRMgGAtvejURTa0ePuPmYNmNOticmJjjXhDezU+Y9oilP3ie7Sj5VvnE1Yiy89xkCdnh2Crf11c6N/JwloxrN87wOAOJWp5thw5DnHoO8wp2ijPPZrgwUUtlzt3PiGE10tFdG24AO62bIdgm2DxvmYsOaPTHHlJ95TMmt/FgoU7M4VRB9/sPoFtFafs3H5TLF8fQacTp4Cl1OsjgmvOCsEyNr6xVHtrHCqQQAjzncNTdGU7ZPhpDUEluSpBJQnBGkzxKbUyoNm4Ln6APlzi4UVujqyejxlVJwnBOeh+bN1ig7ABM5YITEsT/NTejtsi6We6V9BKltbf2ft/lKByqYbuWGZrRdKc21iM5CSY0z+LOVAhkyIy96PuUglapcVF2ri0EjXSfjoEupu9Wua5JeOaMlurPcejpIyR04bOEcJirOzivIUzy0exw6DLZLl81HC7ynjO6o5L59lVG6S62n100tirt0pVxQfTsutyww5hoOVoSO9r2M6bMhejIpFqWlSNQ4ib0zdF6g7jFIEg7xzjbCIBYHmFajgvqfbqW8vix7W1k8YmEKlaVmjtz3JbulOykh4+r2EPbmBUV5atJt8tEGLrmY+uy7HTFCq4e8iMyt5W12XJGpElPdiuNle2t7e6yhw94vv2rZVUIkbqPi3nZSI32JDaa2x27QIP87KwASFmTm+IS6+dOwm04uKMRrqaqyVWbLpYVrIFb1EUFQrg2CjCki1DjTLG1ohHZRJZfygDC843inRZOo9TWdCqQDARXJAdD+h2B1badslAMv3CKhd8ho57cHJar8SRtETh6EBf8kkIJ5arFWeQl+KF43wrQpaz4eDuKrgsXSAARJrDMs3phU1hNOqS8W821501SJlMSJzw2tZmryLsf2VZBrKb8VQBkgR9JgT0PrT5tpgr4h4k4BjKoMs3H5T9GtLW2LPaazFRjKDV9ar0A1wDNrd2d7v6oBT64eW9VumUREc8Nt2Lz3oZBvrAC/Z2DZK18jW24gJNyxFYKKWSZDOWnP4siuA8iZpuqS6zTGMSS0RGmg969UajsdyVWLZEHLsSXyPs6zXzT3RQs4j72/Ai2Kc5pR5JICUiYFmRNmXp6Fbz0ntEFZg0VGKLNImedGXEVC2VmmqjV2IJW0afCsHbUKSelW5xo+9zY4kbxNVF1ZUzuqjpmv1oC+t3rB0tS3hHfHZiIr1nhkhtffM3XjOiNsiyxU2udv3pIunuf7PTNTH6VDM0221VZTixZZsJTLzEmhE0EcwgTpvGFZFeLOQ7wjB7cl6MAfiWoqZ8ayjVGh2BSOpMa7pVZa21fcxy3d07bRxqartC1Bm8yJkxA0zniUiVqVs6MjdKKhINd17bdUHuz3Ihj+XKNUOzqSowOarb86/TeG5MpkBGbtdJXXm0MfeNQqCxKIsnJNWofryds14t9vTJvRHHwJDpmg101gCvwJc4J8wob8Yn27VQrkruVil1bOTD+yNm1P/Er9cGE1h33tbiMbSjcFBGFhtvanEHEUETemfMDC3H7RGlQxdiWk2Q9hBCz23V0xKLbznHoa1G58xGOHOyJkxwOSDbr21XC5ZJTfgmYhNJ2+C9tiOqm6i2CW3ZhJhOXwXcwDh2242WU8oEb3FDsDkBgccTNxzB33jSBrpum0bLDcYYVCZZhgE+dg+2t3ieXE0uvFRAb080VSefV8+clBH/1yS+Zq14zSt3tXMuW8S235Dg1aLNr7HDb6lJ4sfelzW9IA8hErkAABCfSURBVO2gxnSZKvFZyrxA4M+2lk9vEWD1kiXIY/Q3ra2wcPobsy7lT87ftI5KlPI1SYFy8atJdle7QLhl4cfmcuX3NNnjFPEQ+xi1uJHcGhxPrDQ1MUMudN1mPUl70CCiiAu/wMvZXEJQeC4+1AyDw4mGIUXHySk8el7LXZ/rVZge3y9ixUXjmjYJpAfueU2BUNijU2ofJckeZpjYSmOzM/SynAkXSyzSK8cTAQIToeWAgfzgB2DChW5/qxxCE8vCqbV4Z3kN5EZ+ba6g4NULSaP+R5ik1ODD37o7hh6lBYDc0pIIVYvPzcup1CHenHRrcGHt/G/DHi2768SZQva4OqP0hbKmeIB6gSx5OU4QPuLDSC72XnMF2N9vmXZILxcP8qg9xcbnpDJjAcp5a9bCdkno05sxHIJ0tu5sKR0O3DttAoKEOVQfxPCTvqMhpDYbc3EyL3/NUoQj56go3AAwAWTq1oSA6doOVlySp7ozWl13TpTRdBTA6CCp5vdGjN0caaqA+v3aDPQUYec0J+oaNzXh9j6V8fq5JfNkkZel7TiAdHAIYofVS/Kt0CMLCBOYwAbTyPaRWoNzG46xqScB9rdxPbO/CO2iJtzeB2IfasU4hJ319Ucr3dSNH5CO0TFAw+k+aC1Asd7dto/rQpZGY+qyEiSQNoGF+VScM0GUzcT5E9WWMo4DFQUEuKx2c14TrppTl8Z16RYVaRuM1/opRnaIYQ/+7jtda/kbnPItbXrtRt8BEyAgtpwer5qhs9AfNFRvyyS6QoKrahtgHXJGNLJNVzCuzCoDRy5Eeiuo9JvQ7ipk2ytgBWyDO89r+GzSivKtsT3pNQk+rzXeFGPCzWUN+38pV+b6C5asRsa5chfa2Su0Iwtpiw6Qlt1CoUqiQXDppcKjwyqGr5bk4pwWiagHNrfoJQfA2r+Vlrb2JlZ/2WC/IgT8yE4AJ1mkPkUfZIhY09fSVh2g2ZVOGCc3oG3CLdxi9Rd0xmhJ4vvYykYfSX+Xs4XZfD9QcAt4O1HEe1vjIljUIpJd2vRHqWNrBZVHK+46+jiM+qqmRaJl31tlHCRGGN6JksCcLcrmEECdSaAqFPqbzDTUkIQVIOppC3CcXRLQVqn/2yTOYB/ZdmaO75AyL/bsh0QIaGdY4GQRIkL8zFsqcblrfpqcA6TKUpUmjtU0ZWCZWbQu/i+sYoS6bOactMKCvWYmyYocXfB+jpsiRoyFIJBUscsfOIYLMTxRnpMlgzUqDKvJDrrKLc86Ilmukh0j4f99M86+KXNh39BVQcWDoTNCsAuR0hNguniYWxPO72auKILD4hu26/g+re/uJU98afAq0xowqtdzVlbp3gQxtvGuN+KKXPG6XKsVi3QPcXRkAKG4lFJG/WD0gGp338/VOCvgrnMIrkJji0ryZFmxJcwWiH+lynZlq8Y88ycWV3zQ93ouLkFfHd1cvP705sNcsUZiulqiEBG60QuWwrtROn+/RHYmLi59YoykUULKxkx8qzkHty3cd5MybGFm3qqhkWE2AQppxYw9Y4+Uwj0bQLm4VXV/40bd8HdrmUFILAjtiOSu63ZbCUtQxVAm5gTCLdTS5CWNPsnaPRmpfV0szl0knUw3aItS5uItM1VvoUc4tEensliKT2RaUc6ZMdn96fya3xEjWeISam+S+oOKyWryAt8W9XvRDkaq9hThtRR+4PsGs/vffpMFlDgjIKmjCchc2ZJlEzomxnE3eRVLgfq945JTOLM68aNvqgUqbhChKudiKfEv0s0bAqKmuLSina910rGbKVOcjxHCaQ9nTtp0/m/9rQW1I0yYa7dp42f3pPM3NfADR2reVLy29EyVxBj2/Vso4dadvf0W2YE7RhvfjFSydvQhp+pefyLe49VX3l4kXimd+h6Xo9dkpFehXM0CgljJetpE88M1nCh2YsspzufMoDT3pqyEMO3Q93y6CLY/9H1/yEC02dtvRxl/xit2j/6+zRHXiC8GodvXX18Y5xCzupJWAsAx3E2r33hO7l3GOxNCn1O7lrFDe9gZRND2CXllUMfp+AFpeuTTt5aOQu8+b+U8Ov/z9ae3b5bevP30/vXFTdxMoLKWYiGPSttJ5uro4vXr95+AXiP9eXFxfn4T91tjHIemczIm9G1ibL3nIAgB32+8WPQ/TX2cl9TxyC5CUYAvG8z79DXKyJ5/AoS2h12eZxPEhmEeeJAn+0dMUA9+6/Wu/1EaZUKyKH/I1l9M6TLhIXKBtD7wkiAUgP5TzUSK7M/L+2zRB4eQp5PdkAsdMtHBCqFab6ySeUOHZ5sp+aRJK9v7v/6iJPbAEzIla+24bg6ke96UttDgAkLIe9PxeJwJ8iaGpjJXgkwrul+7yKTC3wLQO1Mfp1WYo1DsfzQWujDmEEb4rkEfX4qq37Duxih9wRYlMmlzVk3PeqHRY+66UuMb+Rn5MaCg6OtPiTpHg0I0yHgjXQJ7cQQzlhZRIpOoZk2LtFBssxitxqxAAAXGbR7G7C2T/IXcFl1Y5/dZbuxvrd4fw8HvQeCbTJzVq6DO1RYuwlX2Gh/4wZBQHnct8CaDSch2jBz6HIJpVBkTzpgWR3t0VnXiqB4nuob/lyEwqT2UuWi0ouWlQ7awGoVnMAXJZ8oNtpZP+ekYa1tor6jVRTYle4ZOF34LApvbGiuJmSSC0tE9vBidF6h1BJ2BOmMA4fcg0JUCqeuWfp3opFit7k9ly9wM36DfgsDEaNYk+18kCwQq5km7JjL6LQhpqxd+nywQ+JLe1Ot+B0LPNKH/O2SBULDoc7VVr9ebsZMAQhN+aNlaFbuEPSt1EWIyxW+XAmElpnN17i9OBS4K4YBP6T8z62Ktg9gljLtJyVDr5FD1Rs19dQJEi7dgPy4cFgjHhsSW5CR5WcKLbSp3pt67dGi5hK0jsceR+KIAVUvI0mL+paDO4Y11QRwCMxuCZxVXo70ECKqMG5cw+8z2OrAioOtEJYSeempJv50584BC2C5xdpfYmlMxV4IvoDo+WVN7QUJY21pmHr1gXLK7zPhHw8a9NAiuDmFXOZU/apevgzIiB7FY4nB3a39/ma82WBMSTHlICkLMopTU+9LmUZXgPv7MfkkahIoBQT21Sz5v0eKVvF0cgkarQrBpYMmsCBWFXRUCE/SG0tvaJRUJjkKwLwVdSYZAb8eKVnX13mkQFE7RHuViTqWsKSGIoi/5tpZ4ScVJ50IKBCqMXCpWtZsrELoqALXERcVaGDsapu1LCMKW7ouWVvWOaorG1X8LgnwkIcoTLYBbZqiqvX2x6kaZ9tQyuCI6m0EQAtcTt+4ZlxBdRy9T+S0IlHciDi3ozJcQ2ItPuMrLWxk3cLq84fRWUrBLAvy2zh7G+kgYKqtfSIZgWn3RiVYI8rWu4jFS+CntMqbFYiQpPptGQ3cFu9y4EMyG8Ig/kRGRFS0GNUCygKGr/5wIQUbkVcFgqRWUTkQbGvq9fwWCjFJmQmDxsGj0aRIEeisZSFFBQr2nnDRlD9vAlMGWLtyfCyR00SyzCYFZPq7R1IrIosyBuLUQcUrSN+0Zl6yJS9g1tqI+32syCUJT/0XL+2IxEmMDg007V5i0ghSFff3WsuHNxEu4r7aMQ5f0ljVNCCK2q+h3t0JgdR5+EuGbED3KlG15LxFyKS7nUHa7fgmXQ1vS42oX8f2UBARhRfkOgmkQ+CRIJiJ7WifQohN1BmvqafSZjxIvYY1mdnU9jqEruCjbvSc/Km+Dcs0i4kkMAmMiV60d5Q7L6i9qlYCFw0211U3lEiHkfM9h6fmae+QzZRadjMwloapAYC89pUj1/Go/BoHZPo6bPXSzUmqdafxhPmNnr1LZ1FGLS6o9naWOrH/ubPaq1VJvG3lJwmLaVeuQwza12/HXarjbzVL9UO8Q9Za6naNmh7/NQdkRVe1qh8dzgqTBN198rqa8zR3XpJ2qwh9BzHA+ip0eKw914xDofmxChfTStxofaLdXE9/kSxzBZUEHVcs17mE1AYJl4nrDjU06LdBgSSS9XXH9sp59K2VqvaCffAn+qOwD4K4Le6mNcwgvZ0KwVg+iXryIUmo11IOV/bWdnZ3utmUh89Y6UCM+sYdcst49tVeNVk6X19d31s/2NQ41Tx+tw0WHW3UJmwUY9RP4ZWc5cerK/2UyY6R/IFEI/8tl2P8sxR3XP462//kQCv98CNTnzYQQTX5F46NJezptd36/UTHqwA3ziTeMWst8IT55ase2CVvGNyEMRnjECmwSeJ7v+5795QW/Q1O8n+9bX2SuP9rHYc+85a0DI8+E0Pf8cDrJ2xo58DPw0yQfBuoGKP8TGvlBvj+Y2LdRN87EUelx6Md+mYQmhPE4n/F96y0nIX0lAr7F7ncaHCdoEvb/yEuc4SKIzM9rWyB0YhCQ+tbt/QECG4Zvs5kF/2OCG5EJX75vf6Ll/NgxAWHQF1CikUQ1UG89CdmTOiHdgSPqD2LniUPKrzjfMalJeE4+NLgajeyQUiB0QHbYBJqRMjexDYcDudPDJJAQOuRV2KCIHYfOZwzzeKNxAIfoBiP5kP1Kj8Zf80WaFEyn00zIN4NvD3ESGxn6J3fJZ8iUhgw0bYw2JBlC2w+H+ZDoVN/P5NtTKjFT3xtOPbntDOsznCcEvw8yYZCfhqjZoI7joR9ETscL8nn6spJhGE6HHpkOkveH47F1gibuXgwUso2wp16IrQ28aRs6AA6NALsf4Ca9I99LgzDw8Y16A/r2DyJEU4TT8YM2/i+2SIY+G/fpq22GZCdmfFcrnDkiszBRVvJkc2+cLjvGre9RXfvsnoMw9j4ovGM4GgwGnWGAD+l4lOW4HRbajgin8AyiPM4yBD1MgzAOyJSTfCDehg4mIoK+JrOChmKLWegzsLiBF4TBANhF9AHFeOAFTPLGAJLeI2QTusQux9AtcZve5tqVCaDB+UBVCZ9tvgVY8s4sCFN66YTYmRFIQEhEkr0DBAQ5ElxAg+sRsYcuG7aR32OcOBSEQ+zjCJoS4K8Dn9pfuuf6OON58feIOoJL7Nm8swb5TAjn0ztMPPoizBQI0N1DDgHO6vg4CY5ByLOeEhB8tDNcpTMoqBnC+knGC4gGANcBxAh5RBpAbg1qkgdvY4Ew8tibOYmNY2cMMl5mPJ4GIZ1WRZmXBiFDdsRlPdFn0+FGCrJ8wKfDtVUnMvLCkWI2UZw7pAHjAK9jlgxb1feInA5jr7B0mBZyLjAIbbovMxHUie/xE5IgTHEa5cgnRo3cgb68JI8fgYXY4aF4U70GwTHeqjkIufnNo+RNiamHXp7gZloOTrST6izvAn1N9J0IHINApjxTdR5xiMytmhA6gwGTRTBmkz61j2OI4fpjYsFAFzOd0VDOh9MhdMDUD/rtIViLTH4EnY/SPJwM+qQ5A1CoUYcwJAogEAIVE3I0lsEaAAcLOs4QFk7pKdCjk/6E7MAFFgX8xhTZ4YXtPlqwjhqKoA9jPmVKrDNagGgoPrLPMiwd6FPjJmTe5XDgRORy5PgoIwLZUcajvwLYgJwYyQdLrQCvCOd55J1gHXZ8TKJX4lz8kISyHeQTOBboGG1vsWicbwsrms+3B+LjhLe0A5/VGErrAmfQzo8pvv6Yf5JXRJM8TwQG8FGJMPp5NXwYjcUlA3Y+3o7O9+9Q6qOZQkvXz4//0RWNf+lf+pf+f6T/Bz+Lbrr+TnxLAAAAAElFTkSuQmCC"/>
          <p:cNvSpPr>
            <a:spLocks noChangeAspect="1" noChangeArrowheads="1"/>
          </p:cNvSpPr>
          <p:nvPr/>
        </p:nvSpPr>
        <p:spPr bwMode="auto">
          <a:xfrm>
            <a:off x="155575" y="-1881188"/>
            <a:ext cx="2933700"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A"/>
          </a:p>
        </p:txBody>
      </p:sp>
      <p:pic>
        <p:nvPicPr>
          <p:cNvPr id="1036" name="Picture 12" descr="https://encrypted-tbn3.gstatic.com/images?q=tbn:ANd9GcQFF8RD1U6NmtTvtB6GHJD5VWBkh0k5H1VCnZCmdPM6IqD50hC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5362832"/>
            <a:ext cx="2741327" cy="13219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noticias.universia.com.pa/net/images/ciencia-tecnologia/r/ro/rob/robo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16354" y="5240017"/>
            <a:ext cx="2798622" cy="137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35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312496" y="-896470"/>
            <a:ext cx="10058400" cy="2747681"/>
          </a:xfrm>
        </p:spPr>
        <p:txBody>
          <a:bodyPr/>
          <a:lstStyle/>
          <a:p>
            <a:r>
              <a:rPr lang="es-PA" dirty="0" smtClean="0"/>
              <a:t> </a:t>
            </a:r>
            <a:r>
              <a:rPr lang="es-PA" b="1" cap="none" dirty="0" smtClean="0">
                <a:ln w="22225">
                  <a:solidFill>
                    <a:schemeClr val="accent2"/>
                  </a:solidFill>
                  <a:prstDash val="solid"/>
                </a:ln>
                <a:solidFill>
                  <a:schemeClr val="accent2">
                    <a:lumMod val="40000"/>
                    <a:lumOff val="60000"/>
                  </a:schemeClr>
                </a:solidFill>
              </a:rPr>
              <a:t>algunos robot creados </a:t>
            </a:r>
            <a:endParaRPr lang="es-PA" dirty="0"/>
          </a:p>
        </p:txBody>
      </p:sp>
      <p:pic>
        <p:nvPicPr>
          <p:cNvPr id="5122" name="Picture 2" descr="http://tecnomagazine.net/images/asahi-beer-rob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04" y="1725705"/>
            <a:ext cx="4286250" cy="23907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878010" y="5391618"/>
            <a:ext cx="3188484" cy="1322947"/>
          </a:xfrm>
          <a:prstGeom prst="rect">
            <a:avLst/>
          </a:prstGeom>
        </p:spPr>
      </p:pic>
      <p:pic>
        <p:nvPicPr>
          <p:cNvPr id="6" name="Imagen 5"/>
          <p:cNvPicPr>
            <a:picLocks noChangeAspect="1"/>
          </p:cNvPicPr>
          <p:nvPr/>
        </p:nvPicPr>
        <p:blipFill>
          <a:blip r:embed="rId4"/>
          <a:stretch>
            <a:fillRect/>
          </a:stretch>
        </p:blipFill>
        <p:spPr>
          <a:xfrm>
            <a:off x="87704" y="58270"/>
            <a:ext cx="3103133" cy="1322947"/>
          </a:xfrm>
          <a:prstGeom prst="rect">
            <a:avLst/>
          </a:prstGeom>
        </p:spPr>
      </p:pic>
      <p:pic>
        <p:nvPicPr>
          <p:cNvPr id="7" name="Imagen 6"/>
          <p:cNvPicPr>
            <a:picLocks noChangeAspect="1"/>
          </p:cNvPicPr>
          <p:nvPr/>
        </p:nvPicPr>
        <p:blipFill>
          <a:blip r:embed="rId5"/>
          <a:stretch>
            <a:fillRect/>
          </a:stretch>
        </p:blipFill>
        <p:spPr>
          <a:xfrm>
            <a:off x="10170474" y="58270"/>
            <a:ext cx="1896020" cy="2353260"/>
          </a:xfrm>
          <a:prstGeom prst="rect">
            <a:avLst/>
          </a:prstGeom>
        </p:spPr>
      </p:pic>
      <p:pic>
        <p:nvPicPr>
          <p:cNvPr id="5124" name="Picture 4" descr="http://cyckids.com/wp-content/uploads/cyckids-conjunto-robots-protocol-1024x7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613" y="1725705"/>
            <a:ext cx="4074646" cy="23907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bucket1.glanacion.com/anexos/fotos/79/robots-1732279h43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04" y="4248182"/>
            <a:ext cx="4286250" cy="228687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images.telemetro.com/actualidad/participantes-compiten-variedad-disciplinas-incluyendo_MEDIMA20140405_0151_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613" y="4248182"/>
            <a:ext cx="4074646" cy="228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7819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4323" y="-389940"/>
            <a:ext cx="10058400" cy="2743200"/>
          </a:xfrm>
        </p:spPr>
        <p:txBody>
          <a:bodyPr>
            <a:normAutofit/>
          </a:bodyPr>
          <a:lstStyle/>
          <a:p>
            <a:pPr algn="ctr"/>
            <a:r>
              <a:rPr lang="es-PA" sz="3600" b="1" i="1" dirty="0" smtClean="0"/>
              <a:t> </a:t>
            </a:r>
            <a:r>
              <a:rPr lang="es-PA" sz="4400" b="1" i="1" cap="none" dirty="0" smtClean="0">
                <a:ln w="22225">
                  <a:solidFill>
                    <a:schemeClr val="accent2"/>
                  </a:solidFill>
                  <a:prstDash val="solid"/>
                </a:ln>
                <a:solidFill>
                  <a:schemeClr val="accent2">
                    <a:lumMod val="40000"/>
                    <a:lumOff val="60000"/>
                  </a:schemeClr>
                </a:solidFill>
              </a:rPr>
              <a:t>robot</a:t>
            </a:r>
            <a:r>
              <a:rPr lang="es-PA" sz="3600" b="1" i="1" cap="none" dirty="0" smtClean="0">
                <a:ln w="22225">
                  <a:solidFill>
                    <a:schemeClr val="accent2"/>
                  </a:solidFill>
                  <a:prstDash val="solid"/>
                </a:ln>
                <a:solidFill>
                  <a:schemeClr val="accent2">
                    <a:lumMod val="40000"/>
                    <a:lumOff val="60000"/>
                  </a:schemeClr>
                </a:solidFill>
              </a:rPr>
              <a:t> </a:t>
            </a:r>
            <a:r>
              <a:rPr lang="es-PA" sz="4000" b="1" i="1" cap="none" dirty="0" smtClean="0">
                <a:ln w="22225">
                  <a:solidFill>
                    <a:schemeClr val="accent2"/>
                  </a:solidFill>
                  <a:prstDash val="solid"/>
                </a:ln>
                <a:solidFill>
                  <a:schemeClr val="accent2">
                    <a:lumMod val="40000"/>
                    <a:lumOff val="60000"/>
                  </a:schemeClr>
                </a:solidFill>
              </a:rPr>
              <a:t>Software</a:t>
            </a:r>
            <a:r>
              <a:rPr lang="es-PA" sz="3600" b="1" i="1" cap="none" dirty="0" smtClean="0">
                <a:ln w="22225">
                  <a:solidFill>
                    <a:schemeClr val="accent2"/>
                  </a:solidFill>
                  <a:prstDash val="solid"/>
                </a:ln>
                <a:solidFill>
                  <a:schemeClr val="accent2">
                    <a:lumMod val="40000"/>
                    <a:lumOff val="60000"/>
                  </a:schemeClr>
                </a:solidFill>
              </a:rPr>
              <a:t> </a:t>
            </a:r>
            <a:endParaRPr lang="es-PA" sz="3600" b="1" i="1" dirty="0"/>
          </a:p>
        </p:txBody>
      </p:sp>
      <p:sp>
        <p:nvSpPr>
          <p:cNvPr id="3" name="Marcador de texto 2"/>
          <p:cNvSpPr>
            <a:spLocks noGrp="1"/>
          </p:cNvSpPr>
          <p:nvPr>
            <p:ph type="body" idx="1"/>
          </p:nvPr>
        </p:nvSpPr>
        <p:spPr>
          <a:xfrm>
            <a:off x="390841" y="2895965"/>
            <a:ext cx="8535988" cy="2523540"/>
          </a:xfrm>
        </p:spPr>
        <p:txBody>
          <a:bodyPr>
            <a:noAutofit/>
          </a:bodyPr>
          <a:lstStyle/>
          <a:p>
            <a:r>
              <a:rPr lang="es-PA" sz="2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Robótica de exploración: es la parte de la ingeniería del software que se encarga de desarrollar programas capaces de explorar </a:t>
            </a:r>
            <a:r>
              <a:rPr lang="es-PA" sz="28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documentos</a:t>
            </a:r>
            <a:r>
              <a:rPr lang="es-PA" sz="2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en busca de determinados contenidos. Existen diversos servicios  en internet  dedicados a esta  parcela de la robótica</a:t>
            </a:r>
            <a:r>
              <a:rPr lang="es-PA" sz="2400" b="1" i="1" dirty="0" smtClean="0"/>
              <a:t>. </a:t>
            </a:r>
            <a:endParaRPr lang="es-PA" sz="2400" b="1" i="1" dirty="0"/>
          </a:p>
        </p:txBody>
      </p:sp>
      <p:pic>
        <p:nvPicPr>
          <p:cNvPr id="4" name="Imagen 3"/>
          <p:cNvPicPr>
            <a:picLocks noChangeAspect="1"/>
          </p:cNvPicPr>
          <p:nvPr/>
        </p:nvPicPr>
        <p:blipFill>
          <a:blip r:embed="rId2"/>
          <a:stretch>
            <a:fillRect/>
          </a:stretch>
        </p:blipFill>
        <p:spPr>
          <a:xfrm>
            <a:off x="8961157" y="5357253"/>
            <a:ext cx="3103133" cy="1322947"/>
          </a:xfrm>
          <a:prstGeom prst="rect">
            <a:avLst/>
          </a:prstGeom>
        </p:spPr>
      </p:pic>
      <p:pic>
        <p:nvPicPr>
          <p:cNvPr id="5" name="Imagen 4"/>
          <p:cNvPicPr>
            <a:picLocks noChangeAspect="1"/>
          </p:cNvPicPr>
          <p:nvPr/>
        </p:nvPicPr>
        <p:blipFill>
          <a:blip r:embed="rId3"/>
          <a:stretch>
            <a:fillRect/>
          </a:stretch>
        </p:blipFill>
        <p:spPr>
          <a:xfrm>
            <a:off x="10295980" y="0"/>
            <a:ext cx="1896020" cy="2353260"/>
          </a:xfrm>
          <a:prstGeom prst="rect">
            <a:avLst/>
          </a:prstGeom>
        </p:spPr>
      </p:pic>
      <p:pic>
        <p:nvPicPr>
          <p:cNvPr id="6" name="Imagen 5"/>
          <p:cNvPicPr>
            <a:picLocks noChangeAspect="1"/>
          </p:cNvPicPr>
          <p:nvPr/>
        </p:nvPicPr>
        <p:blipFill>
          <a:blip r:embed="rId4"/>
          <a:stretch>
            <a:fillRect/>
          </a:stretch>
        </p:blipFill>
        <p:spPr>
          <a:xfrm>
            <a:off x="76200" y="152765"/>
            <a:ext cx="3188484" cy="1322947"/>
          </a:xfrm>
          <a:prstGeom prst="rect">
            <a:avLst/>
          </a:prstGeom>
        </p:spPr>
      </p:pic>
    </p:spTree>
    <p:extLst>
      <p:ext uri="{BB962C8B-B14F-4D97-AF65-F5344CB8AC3E}">
        <p14:creationId xmlns:p14="http://schemas.microsoft.com/office/powerpoint/2010/main" val="476665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5752" y="0"/>
            <a:ext cx="10058400" cy="2743200"/>
          </a:xfrm>
        </p:spPr>
        <p:txBody>
          <a:bodyPr/>
          <a:lstStyle/>
          <a:p>
            <a:pPr algn="ctr"/>
            <a:r>
              <a:rPr lang="es-PA" sz="4000" b="1" i="1" cap="none" dirty="0" smtClean="0">
                <a:ln w="22225">
                  <a:solidFill>
                    <a:schemeClr val="accent2"/>
                  </a:solidFill>
                  <a:prstDash val="solid"/>
                </a:ln>
                <a:solidFill>
                  <a:schemeClr val="accent2">
                    <a:lumMod val="40000"/>
                    <a:lumOff val="60000"/>
                  </a:schemeClr>
                </a:solidFill>
              </a:rPr>
              <a:t>Tipos de robóticas </a:t>
            </a:r>
            <a:r>
              <a:rPr lang="es-PA" b="1" cap="none" dirty="0" smtClean="0">
                <a:ln w="22225">
                  <a:solidFill>
                    <a:schemeClr val="accent2"/>
                  </a:solidFill>
                  <a:prstDash val="solid"/>
                </a:ln>
                <a:solidFill>
                  <a:schemeClr val="accent2">
                    <a:lumMod val="40000"/>
                    <a:lumOff val="60000"/>
                  </a:schemeClr>
                </a:solidFill>
              </a:rPr>
              <a:t/>
            </a:r>
            <a:br>
              <a:rPr lang="es-PA" b="1" cap="none" dirty="0" smtClean="0">
                <a:ln w="22225">
                  <a:solidFill>
                    <a:schemeClr val="accent2"/>
                  </a:solidFill>
                  <a:prstDash val="solid"/>
                </a:ln>
                <a:solidFill>
                  <a:schemeClr val="accent2">
                    <a:lumMod val="40000"/>
                    <a:lumOff val="60000"/>
                  </a:schemeClr>
                </a:solidFill>
              </a:rPr>
            </a:br>
            <a:r>
              <a:rPr lang="es-PA" dirty="0" smtClean="0"/>
              <a:t> </a:t>
            </a:r>
            <a:endParaRPr lang="es-PA" dirty="0"/>
          </a:p>
        </p:txBody>
      </p:sp>
      <p:sp>
        <p:nvSpPr>
          <p:cNvPr id="3" name="Marcador de texto 2"/>
          <p:cNvSpPr>
            <a:spLocks noGrp="1"/>
          </p:cNvSpPr>
          <p:nvPr>
            <p:ph type="body" idx="1"/>
          </p:nvPr>
        </p:nvSpPr>
        <p:spPr>
          <a:xfrm>
            <a:off x="638355" y="2743200"/>
            <a:ext cx="8581846" cy="2384725"/>
          </a:xfrm>
        </p:spPr>
        <p:txBody>
          <a:bodyPr>
            <a:normAutofit fontScale="25000" lnSpcReduction="20000"/>
          </a:bodyPr>
          <a:lstStyle/>
          <a:p>
            <a:r>
              <a:rPr lang="es-PA" sz="11200" b="1" i="1" dirty="0" smtClean="0">
                <a:ln w="6600">
                  <a:solidFill>
                    <a:schemeClr val="accent2"/>
                  </a:solidFill>
                  <a:prstDash val="solid"/>
                </a:ln>
                <a:solidFill>
                  <a:srgbClr val="FFFFFF"/>
                </a:solidFill>
                <a:effectLst>
                  <a:outerShdw dist="38100" dir="2700000" algn="tl" rotWithShape="0">
                    <a:schemeClr val="accent2"/>
                  </a:outerShdw>
                </a:effectLst>
              </a:rPr>
              <a:t>Robots físicos </a:t>
            </a:r>
          </a:p>
          <a:p>
            <a:endParaRPr lang="es-PA" dirty="0"/>
          </a:p>
          <a:p>
            <a:r>
              <a:rPr lang="es-PA" sz="9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Robot industrial: es la parte de la ingeniería  que se dedica a la construcción de maquinas capaces de realizar tareas mecánicas y repetitivas de una manera muy eficiente y con costes reducidos.</a:t>
            </a:r>
          </a:p>
          <a:p>
            <a:r>
              <a:rPr lang="es-PA" sz="9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Robótica de servicios: es la parte de la ingeniería que se centra  en el diseño y construcción de maquinas capaces de proporcionar servicios directamente a los miembros que forman sociedad. </a:t>
            </a:r>
          </a:p>
          <a:p>
            <a:r>
              <a:rPr lang="es-PA" sz="9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Robótica inteligente: son robot capaces de desarrollar tareas que, desarrollados en un ser humano. Requiere el uso de su capacidad de razonamiento.</a:t>
            </a:r>
          </a:p>
          <a:p>
            <a:r>
              <a:rPr lang="es-PA" sz="9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Robótica humanoide: es la parte de la ingeniería que se dedica al desarrollo sistemas robotizados para  imitar determinados peculiaridades del ser humano </a:t>
            </a:r>
            <a:endParaRPr lang="es-PA" sz="9600" b="1" i="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 name="Imagen 3"/>
          <p:cNvPicPr>
            <a:picLocks noChangeAspect="1"/>
          </p:cNvPicPr>
          <p:nvPr/>
        </p:nvPicPr>
        <p:blipFill>
          <a:blip r:embed="rId2"/>
          <a:stretch>
            <a:fillRect/>
          </a:stretch>
        </p:blipFill>
        <p:spPr>
          <a:xfrm>
            <a:off x="135561" y="48653"/>
            <a:ext cx="3188484" cy="1322947"/>
          </a:xfrm>
          <a:prstGeom prst="rect">
            <a:avLst/>
          </a:prstGeom>
        </p:spPr>
      </p:pic>
      <p:pic>
        <p:nvPicPr>
          <p:cNvPr id="5" name="Imagen 4"/>
          <p:cNvPicPr>
            <a:picLocks noChangeAspect="1"/>
          </p:cNvPicPr>
          <p:nvPr/>
        </p:nvPicPr>
        <p:blipFill>
          <a:blip r:embed="rId3"/>
          <a:stretch>
            <a:fillRect/>
          </a:stretch>
        </p:blipFill>
        <p:spPr>
          <a:xfrm>
            <a:off x="10295980" y="0"/>
            <a:ext cx="1896020" cy="2353260"/>
          </a:xfrm>
          <a:prstGeom prst="rect">
            <a:avLst/>
          </a:prstGeom>
        </p:spPr>
      </p:pic>
      <p:pic>
        <p:nvPicPr>
          <p:cNvPr id="6" name="Imagen 5"/>
          <p:cNvPicPr>
            <a:picLocks noChangeAspect="1"/>
          </p:cNvPicPr>
          <p:nvPr/>
        </p:nvPicPr>
        <p:blipFill>
          <a:blip r:embed="rId4"/>
          <a:stretch>
            <a:fillRect/>
          </a:stretch>
        </p:blipFill>
        <p:spPr>
          <a:xfrm>
            <a:off x="9088867" y="5331853"/>
            <a:ext cx="3103133" cy="1322947"/>
          </a:xfrm>
          <a:prstGeom prst="rect">
            <a:avLst/>
          </a:prstGeom>
        </p:spPr>
      </p:pic>
    </p:spTree>
    <p:extLst>
      <p:ext uri="{BB962C8B-B14F-4D97-AF65-F5344CB8AC3E}">
        <p14:creationId xmlns:p14="http://schemas.microsoft.com/office/powerpoint/2010/main" val="1152711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8613" y="32126"/>
            <a:ext cx="10058400" cy="2743200"/>
          </a:xfrm>
        </p:spPr>
        <p:txBody>
          <a:bodyPr>
            <a:normAutofit/>
          </a:bodyPr>
          <a:lstStyle/>
          <a:p>
            <a:pPr algn="ctr"/>
            <a:r>
              <a:rPr lang="es-PA" sz="4400" b="1" i="1" cap="none" dirty="0" smtClean="0">
                <a:ln w="22225">
                  <a:solidFill>
                    <a:schemeClr val="accent2"/>
                  </a:solidFill>
                  <a:prstDash val="solid"/>
                </a:ln>
                <a:solidFill>
                  <a:schemeClr val="accent2">
                    <a:lumMod val="40000"/>
                    <a:lumOff val="60000"/>
                  </a:schemeClr>
                </a:solidFill>
              </a:rPr>
              <a:t>Clasificación de los robot </a:t>
            </a:r>
            <a:endParaRPr lang="es-PA" sz="4400" b="1" i="1" cap="none" dirty="0">
              <a:ln w="22225">
                <a:solidFill>
                  <a:schemeClr val="accent2"/>
                </a:solidFill>
                <a:prstDash val="solid"/>
              </a:ln>
              <a:solidFill>
                <a:schemeClr val="accent2">
                  <a:lumMod val="40000"/>
                  <a:lumOff val="60000"/>
                </a:schemeClr>
              </a:solidFill>
            </a:endParaRPr>
          </a:p>
        </p:txBody>
      </p:sp>
      <p:sp>
        <p:nvSpPr>
          <p:cNvPr id="3" name="Marcador de texto 2"/>
          <p:cNvSpPr>
            <a:spLocks noGrp="1"/>
          </p:cNvSpPr>
          <p:nvPr>
            <p:ph type="body" idx="1"/>
          </p:nvPr>
        </p:nvSpPr>
        <p:spPr>
          <a:xfrm>
            <a:off x="304688" y="2844881"/>
            <a:ext cx="8535988" cy="1879600"/>
          </a:xfrm>
        </p:spPr>
        <p:txBody>
          <a:bodyPr>
            <a:normAutofit fontScale="25000" lnSpcReduction="20000"/>
          </a:bodyPr>
          <a:lstStyle/>
          <a:p>
            <a:r>
              <a:rPr lang="es-PA" sz="11200" b="1" i="1" dirty="0" smtClean="0">
                <a:ln w="6600">
                  <a:solidFill>
                    <a:schemeClr val="accent2"/>
                  </a:solidFill>
                  <a:prstDash val="solid"/>
                </a:ln>
                <a:solidFill>
                  <a:srgbClr val="FFFFFF"/>
                </a:solidFill>
                <a:effectLst>
                  <a:outerShdw dist="38100" dir="2700000" algn="tl" rotWithShape="0">
                    <a:schemeClr val="accent2"/>
                  </a:outerShdw>
                </a:effectLst>
              </a:rPr>
              <a:t>Según su cronología:</a:t>
            </a:r>
          </a:p>
          <a:p>
            <a:endParaRPr lang="es-PA" sz="9600" b="1" i="1" dirty="0"/>
          </a:p>
          <a:p>
            <a:r>
              <a:rPr lang="es-PA" sz="9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1°generación </a:t>
            </a:r>
          </a:p>
          <a:p>
            <a:r>
              <a:rPr lang="es-PA" sz="9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2° generación </a:t>
            </a:r>
          </a:p>
          <a:p>
            <a:r>
              <a:rPr lang="es-PA" sz="9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3°generación </a:t>
            </a:r>
          </a:p>
          <a:p>
            <a:r>
              <a:rPr lang="es-PA" sz="9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4° generación </a:t>
            </a:r>
          </a:p>
        </p:txBody>
      </p:sp>
      <p:pic>
        <p:nvPicPr>
          <p:cNvPr id="4" name="Imagen 3"/>
          <p:cNvPicPr>
            <a:picLocks noChangeAspect="1"/>
          </p:cNvPicPr>
          <p:nvPr/>
        </p:nvPicPr>
        <p:blipFill>
          <a:blip r:embed="rId2"/>
          <a:stretch>
            <a:fillRect/>
          </a:stretch>
        </p:blipFill>
        <p:spPr>
          <a:xfrm>
            <a:off x="8840676" y="5332926"/>
            <a:ext cx="3188484" cy="1322947"/>
          </a:xfrm>
          <a:prstGeom prst="rect">
            <a:avLst/>
          </a:prstGeom>
        </p:spPr>
      </p:pic>
      <p:pic>
        <p:nvPicPr>
          <p:cNvPr id="6" name="Imagen 5"/>
          <p:cNvPicPr>
            <a:picLocks noChangeAspect="1"/>
          </p:cNvPicPr>
          <p:nvPr/>
        </p:nvPicPr>
        <p:blipFill>
          <a:blip r:embed="rId3"/>
          <a:stretch>
            <a:fillRect/>
          </a:stretch>
        </p:blipFill>
        <p:spPr>
          <a:xfrm>
            <a:off x="0" y="0"/>
            <a:ext cx="2737341" cy="1072989"/>
          </a:xfrm>
          <a:prstGeom prst="rect">
            <a:avLst/>
          </a:prstGeom>
        </p:spPr>
      </p:pic>
      <p:pic>
        <p:nvPicPr>
          <p:cNvPr id="7" name="Imagen 6"/>
          <p:cNvPicPr>
            <a:picLocks noChangeAspect="1"/>
          </p:cNvPicPr>
          <p:nvPr/>
        </p:nvPicPr>
        <p:blipFill>
          <a:blip r:embed="rId4"/>
          <a:stretch>
            <a:fillRect/>
          </a:stretch>
        </p:blipFill>
        <p:spPr>
          <a:xfrm>
            <a:off x="10415417" y="-25395"/>
            <a:ext cx="1896020" cy="2353260"/>
          </a:xfrm>
          <a:prstGeom prst="rect">
            <a:avLst/>
          </a:prstGeom>
        </p:spPr>
      </p:pic>
      <p:pic>
        <p:nvPicPr>
          <p:cNvPr id="6146" name="Picture 2" descr="http://i.ytimg.com/vi/p0D5G93LlPU/hqdefaul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2649" y="2070180"/>
            <a:ext cx="4350327" cy="326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9696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2" y="-587188"/>
            <a:ext cx="10058400" cy="2743200"/>
          </a:xfrm>
        </p:spPr>
        <p:txBody>
          <a:bodyPr>
            <a:normAutofit/>
          </a:bodyPr>
          <a:lstStyle/>
          <a:p>
            <a:pPr algn="ctr"/>
            <a:r>
              <a:rPr lang="es-PA" sz="4400" b="1" i="1" cap="none" dirty="0" smtClean="0">
                <a:ln w="22225">
                  <a:solidFill>
                    <a:schemeClr val="accent2"/>
                  </a:solidFill>
                  <a:prstDash val="solid"/>
                </a:ln>
                <a:solidFill>
                  <a:schemeClr val="accent2">
                    <a:lumMod val="40000"/>
                    <a:lumOff val="60000"/>
                  </a:schemeClr>
                </a:solidFill>
              </a:rPr>
              <a:t>1° generación </a:t>
            </a:r>
            <a:endParaRPr lang="es-PA" sz="4400" b="1" i="1" cap="none" dirty="0">
              <a:ln w="22225">
                <a:solidFill>
                  <a:schemeClr val="accent2"/>
                </a:solidFill>
                <a:prstDash val="solid"/>
              </a:ln>
              <a:solidFill>
                <a:schemeClr val="accent2">
                  <a:lumMod val="40000"/>
                  <a:lumOff val="60000"/>
                </a:schemeClr>
              </a:solidFill>
            </a:endParaRPr>
          </a:p>
        </p:txBody>
      </p:sp>
      <p:sp>
        <p:nvSpPr>
          <p:cNvPr id="3" name="Marcador de texto 2"/>
          <p:cNvSpPr>
            <a:spLocks noGrp="1"/>
          </p:cNvSpPr>
          <p:nvPr>
            <p:ph type="body" idx="1"/>
          </p:nvPr>
        </p:nvSpPr>
        <p:spPr>
          <a:xfrm>
            <a:off x="397341" y="1766047"/>
            <a:ext cx="8535988" cy="1879600"/>
          </a:xfrm>
        </p:spPr>
        <p:txBody>
          <a:bodyPr>
            <a:normAutofit fontScale="32500" lnSpcReduction="20000"/>
          </a:bodyPr>
          <a:lstStyle/>
          <a:p>
            <a:r>
              <a:rPr lang="es-PA" sz="9800" b="1" i="1" dirty="0" smtClean="0">
                <a:ln w="6600">
                  <a:solidFill>
                    <a:schemeClr val="accent2"/>
                  </a:solidFill>
                  <a:prstDash val="solid"/>
                </a:ln>
                <a:solidFill>
                  <a:srgbClr val="FFFFFF"/>
                </a:solidFill>
                <a:effectLst>
                  <a:outerShdw dist="38100" dir="2700000" algn="tl" rotWithShape="0">
                    <a:schemeClr val="accent2"/>
                  </a:outerShdw>
                </a:effectLst>
              </a:rPr>
              <a:t>Manipuladores</a:t>
            </a:r>
            <a:r>
              <a:rPr lang="es-PA" sz="8600" b="1" i="1" dirty="0">
                <a:ln w="6600">
                  <a:solidFill>
                    <a:schemeClr val="accent2"/>
                  </a:solidFill>
                  <a:prstDash val="solid"/>
                </a:ln>
                <a:solidFill>
                  <a:srgbClr val="FFFFFF"/>
                </a:solidFill>
                <a:effectLst>
                  <a:outerShdw dist="38100" dir="2700000" algn="tl" rotWithShape="0">
                    <a:schemeClr val="accent2"/>
                  </a:outerShdw>
                </a:effectLst>
              </a:rPr>
              <a:t>:</a:t>
            </a:r>
            <a:endParaRPr lang="es-PA" sz="8600" b="1" i="1" dirty="0" smtClean="0">
              <a:ln w="6600">
                <a:solidFill>
                  <a:schemeClr val="accent2"/>
                </a:solidFill>
                <a:prstDash val="solid"/>
              </a:ln>
              <a:solidFill>
                <a:srgbClr val="FFFFFF"/>
              </a:solidFill>
              <a:effectLst>
                <a:outerShdw dist="38100" dir="2700000" algn="tl" rotWithShape="0">
                  <a:schemeClr val="accent2"/>
                </a:outerShdw>
              </a:effectLst>
            </a:endParaRPr>
          </a:p>
          <a:p>
            <a:endParaRPr lang="es-PA" dirty="0"/>
          </a:p>
          <a:p>
            <a:r>
              <a:rPr lang="es-PA" sz="7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Son sistemas mecánicos multifuncionales con un  sencillo sistema de control, bien manual, de secuencia fija o de secuencia variable </a:t>
            </a:r>
            <a:endParaRPr lang="es-PA" sz="7400" b="1" i="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 name="Imagen 3"/>
          <p:cNvPicPr>
            <a:picLocks noChangeAspect="1"/>
          </p:cNvPicPr>
          <p:nvPr/>
        </p:nvPicPr>
        <p:blipFill>
          <a:blip r:embed="rId2"/>
          <a:stretch>
            <a:fillRect/>
          </a:stretch>
        </p:blipFill>
        <p:spPr>
          <a:xfrm>
            <a:off x="125506" y="122938"/>
            <a:ext cx="3188484" cy="1322947"/>
          </a:xfrm>
          <a:prstGeom prst="rect">
            <a:avLst/>
          </a:prstGeom>
        </p:spPr>
      </p:pic>
      <p:pic>
        <p:nvPicPr>
          <p:cNvPr id="5" name="Imagen 4"/>
          <p:cNvPicPr>
            <a:picLocks noChangeAspect="1"/>
          </p:cNvPicPr>
          <p:nvPr/>
        </p:nvPicPr>
        <p:blipFill>
          <a:blip r:embed="rId3"/>
          <a:stretch>
            <a:fillRect/>
          </a:stretch>
        </p:blipFill>
        <p:spPr>
          <a:xfrm>
            <a:off x="8933329" y="5337408"/>
            <a:ext cx="3103133" cy="1322947"/>
          </a:xfrm>
          <a:prstGeom prst="rect">
            <a:avLst/>
          </a:prstGeom>
        </p:spPr>
      </p:pic>
      <p:pic>
        <p:nvPicPr>
          <p:cNvPr id="6" name="Imagen 5"/>
          <p:cNvPicPr>
            <a:picLocks noChangeAspect="1"/>
          </p:cNvPicPr>
          <p:nvPr/>
        </p:nvPicPr>
        <p:blipFill>
          <a:blip r:embed="rId4"/>
          <a:stretch>
            <a:fillRect/>
          </a:stretch>
        </p:blipFill>
        <p:spPr>
          <a:xfrm>
            <a:off x="10140442" y="0"/>
            <a:ext cx="1896020" cy="2353260"/>
          </a:xfrm>
          <a:prstGeom prst="rect">
            <a:avLst/>
          </a:prstGeom>
        </p:spPr>
      </p:pic>
      <p:pic>
        <p:nvPicPr>
          <p:cNvPr id="7" name="Imagen 6"/>
          <p:cNvPicPr>
            <a:picLocks noChangeAspect="1"/>
          </p:cNvPicPr>
          <p:nvPr/>
        </p:nvPicPr>
        <p:blipFill>
          <a:blip r:embed="rId5"/>
          <a:stretch>
            <a:fillRect/>
          </a:stretch>
        </p:blipFill>
        <p:spPr>
          <a:xfrm>
            <a:off x="2996187" y="4509247"/>
            <a:ext cx="4048095" cy="2322777"/>
          </a:xfrm>
          <a:prstGeom prst="rect">
            <a:avLst/>
          </a:prstGeom>
        </p:spPr>
      </p:pic>
    </p:spTree>
    <p:extLst>
      <p:ext uri="{BB962C8B-B14F-4D97-AF65-F5344CB8AC3E}">
        <p14:creationId xmlns:p14="http://schemas.microsoft.com/office/powerpoint/2010/main" val="40326343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2" y="-573741"/>
            <a:ext cx="10058400" cy="2743200"/>
          </a:xfrm>
        </p:spPr>
        <p:txBody>
          <a:bodyPr>
            <a:normAutofit/>
          </a:bodyPr>
          <a:lstStyle/>
          <a:p>
            <a:pPr algn="ctr"/>
            <a:r>
              <a:rPr lang="es-PA" sz="4400" b="1" i="1" cap="none" dirty="0" smtClean="0">
                <a:ln w="22225">
                  <a:solidFill>
                    <a:schemeClr val="accent2"/>
                  </a:solidFill>
                  <a:prstDash val="solid"/>
                </a:ln>
                <a:solidFill>
                  <a:schemeClr val="accent2">
                    <a:lumMod val="40000"/>
                    <a:lumOff val="60000"/>
                  </a:schemeClr>
                </a:solidFill>
              </a:rPr>
              <a:t>2° generación </a:t>
            </a:r>
            <a:endParaRPr lang="es-PA" sz="4400" b="1" i="1" cap="none" dirty="0">
              <a:ln w="22225">
                <a:solidFill>
                  <a:schemeClr val="accent2"/>
                </a:solidFill>
                <a:prstDash val="solid"/>
              </a:ln>
              <a:solidFill>
                <a:schemeClr val="accent2">
                  <a:lumMod val="40000"/>
                  <a:lumOff val="60000"/>
                </a:schemeClr>
              </a:solidFill>
            </a:endParaRPr>
          </a:p>
        </p:txBody>
      </p:sp>
      <p:sp>
        <p:nvSpPr>
          <p:cNvPr id="3" name="Marcador de texto 2"/>
          <p:cNvSpPr>
            <a:spLocks noGrp="1"/>
          </p:cNvSpPr>
          <p:nvPr>
            <p:ph type="body" idx="1"/>
          </p:nvPr>
        </p:nvSpPr>
        <p:spPr>
          <a:xfrm>
            <a:off x="112712" y="2005800"/>
            <a:ext cx="8535988" cy="1879600"/>
          </a:xfrm>
        </p:spPr>
        <p:txBody>
          <a:bodyPr>
            <a:normAutofit fontScale="25000" lnSpcReduction="20000"/>
          </a:bodyPr>
          <a:lstStyle/>
          <a:p>
            <a:r>
              <a:rPr lang="es-PA" sz="11200" b="1" i="1" dirty="0" smtClean="0">
                <a:ln w="6600">
                  <a:solidFill>
                    <a:schemeClr val="accent2"/>
                  </a:solidFill>
                  <a:prstDash val="solid"/>
                </a:ln>
                <a:solidFill>
                  <a:srgbClr val="FFFFFF"/>
                </a:solidFill>
                <a:effectLst>
                  <a:outerShdw dist="38100" dir="2700000" algn="tl" rotWithShape="0">
                    <a:schemeClr val="accent2"/>
                  </a:outerShdw>
                </a:effectLst>
              </a:rPr>
              <a:t>También llamados robots de aprendizaje </a:t>
            </a:r>
          </a:p>
          <a:p>
            <a:endParaRPr lang="es-PA" sz="5100" b="1" i="1" dirty="0"/>
          </a:p>
          <a:p>
            <a:r>
              <a:rPr lang="es-PA" sz="9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Repiten una secuencia de movimiento  que a sido ejecutada previamente por un operador humano. El modo de hacerlo es por medio de un dispositivo mecanico.el operador realiza los movimientos requeridos mientras el robot los sigue y los memoriza </a:t>
            </a:r>
            <a:endParaRPr lang="es-PA" sz="9600" b="1" i="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 name="Imagen 3"/>
          <p:cNvPicPr>
            <a:picLocks noChangeAspect="1"/>
          </p:cNvPicPr>
          <p:nvPr/>
        </p:nvPicPr>
        <p:blipFill>
          <a:blip r:embed="rId2"/>
          <a:stretch>
            <a:fillRect/>
          </a:stretch>
        </p:blipFill>
        <p:spPr>
          <a:xfrm>
            <a:off x="144911" y="136385"/>
            <a:ext cx="3188484" cy="1322947"/>
          </a:xfrm>
          <a:prstGeom prst="rect">
            <a:avLst/>
          </a:prstGeom>
        </p:spPr>
      </p:pic>
      <p:pic>
        <p:nvPicPr>
          <p:cNvPr id="5" name="Imagen 4"/>
          <p:cNvPicPr>
            <a:picLocks noChangeAspect="1"/>
          </p:cNvPicPr>
          <p:nvPr/>
        </p:nvPicPr>
        <p:blipFill>
          <a:blip r:embed="rId3"/>
          <a:stretch>
            <a:fillRect/>
          </a:stretch>
        </p:blipFill>
        <p:spPr>
          <a:xfrm>
            <a:off x="10295980" y="0"/>
            <a:ext cx="1896020" cy="2353260"/>
          </a:xfrm>
          <a:prstGeom prst="rect">
            <a:avLst/>
          </a:prstGeom>
        </p:spPr>
      </p:pic>
      <p:pic>
        <p:nvPicPr>
          <p:cNvPr id="6" name="Imagen 5"/>
          <p:cNvPicPr>
            <a:picLocks noChangeAspect="1"/>
          </p:cNvPicPr>
          <p:nvPr/>
        </p:nvPicPr>
        <p:blipFill>
          <a:blip r:embed="rId4"/>
          <a:stretch>
            <a:fillRect/>
          </a:stretch>
        </p:blipFill>
        <p:spPr>
          <a:xfrm>
            <a:off x="9373941" y="5601341"/>
            <a:ext cx="2737341" cy="1072989"/>
          </a:xfrm>
          <a:prstGeom prst="rect">
            <a:avLst/>
          </a:prstGeom>
        </p:spPr>
      </p:pic>
      <p:pic>
        <p:nvPicPr>
          <p:cNvPr id="7" name="Imagen 6"/>
          <p:cNvPicPr>
            <a:picLocks noChangeAspect="1"/>
          </p:cNvPicPr>
          <p:nvPr/>
        </p:nvPicPr>
        <p:blipFill>
          <a:blip r:embed="rId5"/>
          <a:stretch>
            <a:fillRect/>
          </a:stretch>
        </p:blipFill>
        <p:spPr>
          <a:xfrm>
            <a:off x="0" y="4535223"/>
            <a:ext cx="4048095" cy="2322777"/>
          </a:xfrm>
          <a:prstGeom prst="rect">
            <a:avLst/>
          </a:prstGeom>
        </p:spPr>
      </p:pic>
    </p:spTree>
    <p:extLst>
      <p:ext uri="{BB962C8B-B14F-4D97-AF65-F5344CB8AC3E}">
        <p14:creationId xmlns:p14="http://schemas.microsoft.com/office/powerpoint/2010/main" val="8829821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2" y="-497541"/>
            <a:ext cx="10058400" cy="2743200"/>
          </a:xfrm>
        </p:spPr>
        <p:txBody>
          <a:bodyPr>
            <a:normAutofit/>
          </a:bodyPr>
          <a:lstStyle/>
          <a:p>
            <a:pPr algn="ctr"/>
            <a:r>
              <a:rPr lang="es-PA" sz="4400" b="1" cap="none" dirty="0" smtClean="0">
                <a:ln w="22225">
                  <a:solidFill>
                    <a:schemeClr val="accent2"/>
                  </a:solidFill>
                  <a:prstDash val="solid"/>
                </a:ln>
                <a:solidFill>
                  <a:schemeClr val="accent2">
                    <a:lumMod val="40000"/>
                    <a:lumOff val="60000"/>
                  </a:schemeClr>
                </a:solidFill>
              </a:rPr>
              <a:t>3° generación </a:t>
            </a:r>
            <a:endParaRPr lang="es-PA" sz="4400" b="1" cap="none" dirty="0">
              <a:ln w="22225">
                <a:solidFill>
                  <a:schemeClr val="accent2"/>
                </a:solidFill>
                <a:prstDash val="solid"/>
              </a:ln>
              <a:solidFill>
                <a:schemeClr val="accent2">
                  <a:lumMod val="40000"/>
                  <a:lumOff val="60000"/>
                </a:schemeClr>
              </a:solidFill>
            </a:endParaRPr>
          </a:p>
        </p:txBody>
      </p:sp>
      <p:sp>
        <p:nvSpPr>
          <p:cNvPr id="3" name="Marcador de texto 2"/>
          <p:cNvSpPr>
            <a:spLocks noGrp="1"/>
          </p:cNvSpPr>
          <p:nvPr>
            <p:ph type="body" idx="1"/>
          </p:nvPr>
        </p:nvSpPr>
        <p:spPr>
          <a:xfrm>
            <a:off x="397341" y="3182471"/>
            <a:ext cx="8535988" cy="1879600"/>
          </a:xfrm>
        </p:spPr>
        <p:txBody>
          <a:bodyPr>
            <a:normAutofit fontScale="25000" lnSpcReduction="20000"/>
          </a:bodyPr>
          <a:lstStyle/>
          <a:p>
            <a:r>
              <a:rPr lang="es-PA" dirty="0"/>
              <a:t> </a:t>
            </a:r>
            <a:r>
              <a:rPr lang="es-PA" sz="12800" b="1" i="1" dirty="0">
                <a:ln w="6600">
                  <a:solidFill>
                    <a:schemeClr val="accent2"/>
                  </a:solidFill>
                  <a:prstDash val="solid"/>
                </a:ln>
                <a:solidFill>
                  <a:srgbClr val="FFFFFF"/>
                </a:solidFill>
                <a:effectLst>
                  <a:outerShdw dist="38100" dir="2700000" algn="tl" rotWithShape="0">
                    <a:schemeClr val="accent2"/>
                  </a:outerShdw>
                </a:effectLst>
              </a:rPr>
              <a:t>Son </a:t>
            </a:r>
            <a:r>
              <a:rPr lang="es-PA" sz="12800" b="1" i="1" dirty="0" smtClean="0">
                <a:ln w="6600">
                  <a:solidFill>
                    <a:schemeClr val="accent2"/>
                  </a:solidFill>
                  <a:prstDash val="solid"/>
                </a:ln>
                <a:solidFill>
                  <a:srgbClr val="FFFFFF"/>
                </a:solidFill>
                <a:effectLst>
                  <a:outerShdw dist="38100" dir="2700000" algn="tl" rotWithShape="0">
                    <a:schemeClr val="accent2"/>
                  </a:outerShdw>
                </a:effectLst>
              </a:rPr>
              <a:t>también </a:t>
            </a:r>
            <a:r>
              <a:rPr lang="es-PA" sz="12800" b="1" i="1" dirty="0">
                <a:ln w="6600">
                  <a:solidFill>
                    <a:schemeClr val="accent2"/>
                  </a:solidFill>
                  <a:prstDash val="solid"/>
                </a:ln>
                <a:solidFill>
                  <a:srgbClr val="FFFFFF"/>
                </a:solidFill>
                <a:effectLst>
                  <a:outerShdw dist="38100" dir="2700000" algn="tl" rotWithShape="0">
                    <a:schemeClr val="accent2"/>
                  </a:outerShdw>
                </a:effectLst>
              </a:rPr>
              <a:t>llamados robots con control </a:t>
            </a:r>
            <a:r>
              <a:rPr lang="es-PA" sz="12800" b="1" i="1" dirty="0" smtClean="0">
                <a:ln w="6600">
                  <a:solidFill>
                    <a:schemeClr val="accent2"/>
                  </a:solidFill>
                  <a:prstDash val="solid"/>
                </a:ln>
                <a:solidFill>
                  <a:srgbClr val="FFFFFF"/>
                </a:solidFill>
                <a:effectLst>
                  <a:outerShdw dist="38100" dir="2700000" algn="tl" rotWithShape="0">
                    <a:schemeClr val="accent2"/>
                  </a:outerShdw>
                </a:effectLst>
              </a:rPr>
              <a:t>sensor izado</a:t>
            </a:r>
            <a:endParaRPr lang="es-PA" sz="12800" b="1" i="1" dirty="0" smtClean="0"/>
          </a:p>
          <a:p>
            <a:endParaRPr lang="es-PA" sz="3200" b="1" i="1" dirty="0"/>
          </a:p>
          <a:p>
            <a:r>
              <a:rPr lang="es-PA" sz="96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El controlador es una computadora que ejecuta las órdenes de un programa y las envía al manipulador para que realice los movimientos necesarios. Utiliza las computadoras para su estrategia de control y tiene algún conocimiento del ambiente local a través del uso de sensores, los cuales miden el ambiente y modifican su estrategia de control, con esta generación se inicia la era de los robots inteligentes y aparecen los lenguajes de programación para escribir los programas de control</a:t>
            </a:r>
            <a:r>
              <a:rPr lang="es-PA" sz="32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pic>
        <p:nvPicPr>
          <p:cNvPr id="4" name="Imagen 3"/>
          <p:cNvPicPr>
            <a:picLocks noChangeAspect="1"/>
          </p:cNvPicPr>
          <p:nvPr/>
        </p:nvPicPr>
        <p:blipFill>
          <a:blip r:embed="rId2"/>
          <a:stretch>
            <a:fillRect/>
          </a:stretch>
        </p:blipFill>
        <p:spPr>
          <a:xfrm>
            <a:off x="8933329" y="5331432"/>
            <a:ext cx="3188484" cy="1322947"/>
          </a:xfrm>
          <a:prstGeom prst="rect">
            <a:avLst/>
          </a:prstGeom>
        </p:spPr>
      </p:pic>
      <p:pic>
        <p:nvPicPr>
          <p:cNvPr id="5" name="Imagen 4"/>
          <p:cNvPicPr>
            <a:picLocks noChangeAspect="1"/>
          </p:cNvPicPr>
          <p:nvPr/>
        </p:nvPicPr>
        <p:blipFill>
          <a:blip r:embed="rId3"/>
          <a:stretch>
            <a:fillRect/>
          </a:stretch>
        </p:blipFill>
        <p:spPr>
          <a:xfrm>
            <a:off x="10225793" y="0"/>
            <a:ext cx="1896020" cy="2353260"/>
          </a:xfrm>
          <a:prstGeom prst="rect">
            <a:avLst/>
          </a:prstGeom>
        </p:spPr>
      </p:pic>
      <p:pic>
        <p:nvPicPr>
          <p:cNvPr id="6" name="Imagen 5"/>
          <p:cNvPicPr>
            <a:picLocks noChangeAspect="1"/>
          </p:cNvPicPr>
          <p:nvPr/>
        </p:nvPicPr>
        <p:blipFill>
          <a:blip r:embed="rId4"/>
          <a:stretch>
            <a:fillRect/>
          </a:stretch>
        </p:blipFill>
        <p:spPr>
          <a:xfrm>
            <a:off x="151727" y="212585"/>
            <a:ext cx="3103133" cy="1322947"/>
          </a:xfrm>
          <a:prstGeom prst="rect">
            <a:avLst/>
          </a:prstGeom>
        </p:spPr>
      </p:pic>
    </p:spTree>
    <p:extLst>
      <p:ext uri="{BB962C8B-B14F-4D97-AF65-F5344CB8AC3E}">
        <p14:creationId xmlns:p14="http://schemas.microsoft.com/office/powerpoint/2010/main" val="40187087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212" y="-605117"/>
            <a:ext cx="10058400" cy="2743200"/>
          </a:xfrm>
        </p:spPr>
        <p:txBody>
          <a:bodyPr>
            <a:normAutofit/>
          </a:bodyPr>
          <a:lstStyle/>
          <a:p>
            <a:pPr algn="ctr"/>
            <a:r>
              <a:rPr lang="es-PA" sz="4400" b="1" i="1" cap="none" dirty="0" smtClean="0">
                <a:ln w="22225">
                  <a:solidFill>
                    <a:schemeClr val="accent2"/>
                  </a:solidFill>
                  <a:prstDash val="solid"/>
                </a:ln>
                <a:solidFill>
                  <a:schemeClr val="accent2">
                    <a:lumMod val="40000"/>
                    <a:lumOff val="60000"/>
                  </a:schemeClr>
                </a:solidFill>
              </a:rPr>
              <a:t>4° generación </a:t>
            </a:r>
            <a:endParaRPr lang="es-PA" sz="4400" b="1" i="1" cap="none" dirty="0">
              <a:ln w="22225">
                <a:solidFill>
                  <a:schemeClr val="accent2"/>
                </a:solidFill>
                <a:prstDash val="solid"/>
              </a:ln>
              <a:solidFill>
                <a:schemeClr val="accent2">
                  <a:lumMod val="40000"/>
                  <a:lumOff val="60000"/>
                </a:schemeClr>
              </a:solidFill>
            </a:endParaRPr>
          </a:p>
        </p:txBody>
      </p:sp>
      <p:sp>
        <p:nvSpPr>
          <p:cNvPr id="3" name="Marcador de texto 2"/>
          <p:cNvSpPr>
            <a:spLocks noGrp="1"/>
          </p:cNvSpPr>
          <p:nvPr>
            <p:ph type="body" idx="1"/>
          </p:nvPr>
        </p:nvSpPr>
        <p:spPr>
          <a:xfrm>
            <a:off x="502023" y="2138082"/>
            <a:ext cx="8556811" cy="3366246"/>
          </a:xfrm>
        </p:spPr>
        <p:txBody>
          <a:bodyPr>
            <a:normAutofit fontScale="85000" lnSpcReduction="20000"/>
          </a:bodyPr>
          <a:lstStyle/>
          <a:p>
            <a:r>
              <a:rPr lang="es-PA" sz="3500" b="1" i="1" dirty="0">
                <a:ln w="6600">
                  <a:solidFill>
                    <a:schemeClr val="accent2"/>
                  </a:solidFill>
                  <a:prstDash val="solid"/>
                </a:ln>
                <a:solidFill>
                  <a:srgbClr val="FFFFFF"/>
                </a:solidFill>
                <a:effectLst>
                  <a:outerShdw dist="38100" dir="2700000" algn="tl" rotWithShape="0">
                    <a:schemeClr val="accent2"/>
                  </a:outerShdw>
                </a:effectLst>
                <a:latin typeface="+mj-lt"/>
              </a:rPr>
              <a:t>Son llamados </a:t>
            </a:r>
            <a:r>
              <a:rPr lang="es-PA" sz="3500" b="1" i="1" dirty="0" smtClean="0">
                <a:ln w="6600">
                  <a:solidFill>
                    <a:schemeClr val="accent2"/>
                  </a:solidFill>
                  <a:prstDash val="solid"/>
                </a:ln>
                <a:solidFill>
                  <a:srgbClr val="FFFFFF"/>
                </a:solidFill>
                <a:effectLst>
                  <a:outerShdw dist="38100" dir="2700000" algn="tl" rotWithShape="0">
                    <a:schemeClr val="accent2"/>
                  </a:outerShdw>
                </a:effectLst>
                <a:latin typeface="+mj-lt"/>
              </a:rPr>
              <a:t>también </a:t>
            </a:r>
            <a:r>
              <a:rPr lang="es-PA" sz="3500" b="1" i="1" dirty="0">
                <a:ln w="6600">
                  <a:solidFill>
                    <a:schemeClr val="accent2"/>
                  </a:solidFill>
                  <a:prstDash val="solid"/>
                </a:ln>
                <a:solidFill>
                  <a:srgbClr val="FFFFFF"/>
                </a:solidFill>
                <a:effectLst>
                  <a:outerShdw dist="38100" dir="2700000" algn="tl" rotWithShape="0">
                    <a:schemeClr val="accent2"/>
                  </a:outerShdw>
                </a:effectLst>
                <a:latin typeface="+mj-lt"/>
              </a:rPr>
              <a:t>robots </a:t>
            </a:r>
            <a:r>
              <a:rPr lang="es-PA" sz="3500" b="1" i="1" dirty="0" smtClean="0">
                <a:ln w="6600">
                  <a:solidFill>
                    <a:schemeClr val="accent2"/>
                  </a:solidFill>
                  <a:prstDash val="solid"/>
                </a:ln>
                <a:solidFill>
                  <a:srgbClr val="FFFFFF"/>
                </a:solidFill>
                <a:effectLst>
                  <a:outerShdw dist="38100" dir="2700000" algn="tl" rotWithShape="0">
                    <a:schemeClr val="accent2"/>
                  </a:outerShdw>
                </a:effectLst>
                <a:latin typeface="+mj-lt"/>
              </a:rPr>
              <a:t>inteligentes</a:t>
            </a:r>
          </a:p>
          <a:p>
            <a:endParaRPr lang="es-PA" dirty="0"/>
          </a:p>
          <a:p>
            <a:r>
              <a:rPr lang="es-PA" sz="31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Son similares a las anteriores pero </a:t>
            </a:r>
            <a:r>
              <a:rPr lang="es-PA" sz="31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además </a:t>
            </a:r>
            <a:r>
              <a:rPr lang="es-PA" sz="31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poseen sensores que </a:t>
            </a:r>
            <a:r>
              <a:rPr lang="es-PA" sz="31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envían información </a:t>
            </a:r>
            <a:r>
              <a:rPr lang="es-PA" sz="31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a la computadora de control sobre el estado del proceso. La cuarta generación de robots, ya los califica de inteligentes con más y mejores extensiones sensoriales, para comprender sus acciones y el mundo que los rodea</a:t>
            </a:r>
            <a:r>
              <a:rPr lang="es-PA" sz="45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pic>
        <p:nvPicPr>
          <p:cNvPr id="4" name="Imagen 3"/>
          <p:cNvPicPr>
            <a:picLocks noChangeAspect="1"/>
          </p:cNvPicPr>
          <p:nvPr/>
        </p:nvPicPr>
        <p:blipFill>
          <a:blip r:embed="rId2"/>
          <a:stretch>
            <a:fillRect/>
          </a:stretch>
        </p:blipFill>
        <p:spPr>
          <a:xfrm>
            <a:off x="133798" y="105009"/>
            <a:ext cx="3103133" cy="1322947"/>
          </a:xfrm>
          <a:prstGeom prst="rect">
            <a:avLst/>
          </a:prstGeom>
        </p:spPr>
      </p:pic>
      <p:pic>
        <p:nvPicPr>
          <p:cNvPr id="5" name="Imagen 4"/>
          <p:cNvPicPr>
            <a:picLocks noChangeAspect="1"/>
          </p:cNvPicPr>
          <p:nvPr/>
        </p:nvPicPr>
        <p:blipFill>
          <a:blip r:embed="rId3"/>
          <a:stretch>
            <a:fillRect/>
          </a:stretch>
        </p:blipFill>
        <p:spPr>
          <a:xfrm>
            <a:off x="10345016" y="105009"/>
            <a:ext cx="1896020" cy="2353260"/>
          </a:xfrm>
          <a:prstGeom prst="rect">
            <a:avLst/>
          </a:prstGeom>
        </p:spPr>
      </p:pic>
      <p:pic>
        <p:nvPicPr>
          <p:cNvPr id="6" name="Imagen 5"/>
          <p:cNvPicPr>
            <a:picLocks noChangeAspect="1"/>
          </p:cNvPicPr>
          <p:nvPr/>
        </p:nvPicPr>
        <p:blipFill>
          <a:blip r:embed="rId4"/>
          <a:stretch>
            <a:fillRect/>
          </a:stretch>
        </p:blipFill>
        <p:spPr>
          <a:xfrm>
            <a:off x="8143905" y="4414656"/>
            <a:ext cx="4048095" cy="2322777"/>
          </a:xfrm>
          <a:prstGeom prst="rect">
            <a:avLst/>
          </a:prstGeom>
        </p:spPr>
      </p:pic>
    </p:spTree>
    <p:extLst>
      <p:ext uri="{BB962C8B-B14F-4D97-AF65-F5344CB8AC3E}">
        <p14:creationId xmlns:p14="http://schemas.microsoft.com/office/powerpoint/2010/main" val="38027328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836" y="-731465"/>
            <a:ext cx="10058400" cy="2743200"/>
          </a:xfrm>
        </p:spPr>
        <p:txBody>
          <a:bodyPr>
            <a:normAutofit/>
          </a:bodyPr>
          <a:lstStyle/>
          <a:p>
            <a:pPr algn="ctr"/>
            <a:r>
              <a:rPr lang="es-PA" sz="4400" b="1" i="1" cap="none" dirty="0" smtClean="0">
                <a:ln w="22225">
                  <a:solidFill>
                    <a:schemeClr val="accent2"/>
                  </a:solidFill>
                  <a:prstDash val="solid"/>
                </a:ln>
                <a:solidFill>
                  <a:schemeClr val="accent2">
                    <a:lumMod val="40000"/>
                    <a:lumOff val="60000"/>
                  </a:schemeClr>
                </a:solidFill>
              </a:rPr>
              <a:t>Robótica en la medicina </a:t>
            </a:r>
            <a:endParaRPr lang="es-PA" sz="4400" b="1" i="1" cap="none" dirty="0">
              <a:ln w="22225">
                <a:solidFill>
                  <a:schemeClr val="accent2"/>
                </a:solidFill>
                <a:prstDash val="solid"/>
              </a:ln>
              <a:solidFill>
                <a:schemeClr val="accent2">
                  <a:lumMod val="40000"/>
                  <a:lumOff val="60000"/>
                </a:schemeClr>
              </a:solidFill>
            </a:endParaRPr>
          </a:p>
        </p:txBody>
      </p:sp>
      <p:sp>
        <p:nvSpPr>
          <p:cNvPr id="3" name="Marcador de texto 2"/>
          <p:cNvSpPr>
            <a:spLocks noGrp="1"/>
          </p:cNvSpPr>
          <p:nvPr>
            <p:ph type="body" idx="1"/>
          </p:nvPr>
        </p:nvSpPr>
        <p:spPr>
          <a:xfrm>
            <a:off x="253906" y="1479176"/>
            <a:ext cx="8535988" cy="5100917"/>
          </a:xfrm>
        </p:spPr>
        <p:txBody>
          <a:bodyPr>
            <a:normAutofit fontScale="92500" lnSpcReduction="10000"/>
          </a:bodyPr>
          <a:lstStyle/>
          <a:p>
            <a:r>
              <a:rPr lang="es-PA" sz="28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La robótica mejora la calidad de vida de las personas con discapacidad </a:t>
            </a:r>
            <a:r>
              <a:rPr lang="es-PA" sz="28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física</a:t>
            </a:r>
          </a:p>
          <a:p>
            <a:r>
              <a:rPr lang="es-PA" sz="28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Informática y robótica tienen cada vez mayor protagonismo en las intervenciones </a:t>
            </a:r>
            <a:r>
              <a:rPr lang="es-PA" sz="28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quirúrgicas</a:t>
            </a:r>
          </a:p>
          <a:p>
            <a:r>
              <a:rPr lang="es-PA" sz="28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Las personas operadas por robots se han beneficiado en varios aspectos. No sólo la intervención es realizada con mucha más precisión sino que la recuperación es mucho más acelerada. El uso del robot elimina los temblores humanos, es capaz de entrar a zonas inasequibles para los médicos y daña menos tejido sano en los alrededores de la región afectada</a:t>
            </a:r>
            <a:r>
              <a:rPr lang="es-PA" b="1" i="1"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pic>
        <p:nvPicPr>
          <p:cNvPr id="4" name="Imagen 3"/>
          <p:cNvPicPr>
            <a:picLocks noChangeAspect="1"/>
          </p:cNvPicPr>
          <p:nvPr/>
        </p:nvPicPr>
        <p:blipFill>
          <a:blip r:embed="rId2"/>
          <a:stretch>
            <a:fillRect/>
          </a:stretch>
        </p:blipFill>
        <p:spPr>
          <a:xfrm>
            <a:off x="8919210" y="5385220"/>
            <a:ext cx="3103133" cy="1322947"/>
          </a:xfrm>
          <a:prstGeom prst="rect">
            <a:avLst/>
          </a:prstGeom>
        </p:spPr>
      </p:pic>
      <p:pic>
        <p:nvPicPr>
          <p:cNvPr id="5" name="Imagen 4"/>
          <p:cNvPicPr>
            <a:picLocks noChangeAspect="1"/>
          </p:cNvPicPr>
          <p:nvPr/>
        </p:nvPicPr>
        <p:blipFill>
          <a:blip r:embed="rId3"/>
          <a:stretch>
            <a:fillRect/>
          </a:stretch>
        </p:blipFill>
        <p:spPr>
          <a:xfrm>
            <a:off x="10295980" y="0"/>
            <a:ext cx="1896020" cy="2353260"/>
          </a:xfrm>
          <a:prstGeom prst="rect">
            <a:avLst/>
          </a:prstGeom>
        </p:spPr>
      </p:pic>
      <p:pic>
        <p:nvPicPr>
          <p:cNvPr id="6" name="Imagen 5"/>
          <p:cNvPicPr>
            <a:picLocks noChangeAspect="1"/>
          </p:cNvPicPr>
          <p:nvPr/>
        </p:nvPicPr>
        <p:blipFill>
          <a:blip r:embed="rId4"/>
          <a:stretch>
            <a:fillRect/>
          </a:stretch>
        </p:blipFill>
        <p:spPr>
          <a:xfrm>
            <a:off x="253906" y="103641"/>
            <a:ext cx="2737341" cy="1072989"/>
          </a:xfrm>
          <a:prstGeom prst="rect">
            <a:avLst/>
          </a:prstGeom>
        </p:spPr>
      </p:pic>
    </p:spTree>
    <p:extLst>
      <p:ext uri="{BB962C8B-B14F-4D97-AF65-F5344CB8AC3E}">
        <p14:creationId xmlns:p14="http://schemas.microsoft.com/office/powerpoint/2010/main" val="36067377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366" y="-676835"/>
            <a:ext cx="10058400" cy="2743200"/>
          </a:xfrm>
        </p:spPr>
        <p:txBody>
          <a:bodyPr>
            <a:normAutofit/>
          </a:bodyPr>
          <a:lstStyle/>
          <a:p>
            <a:pPr algn="ctr"/>
            <a:r>
              <a:rPr lang="es-PA" sz="4400" b="1" i="1" cap="none" dirty="0" smtClean="0">
                <a:ln w="22225">
                  <a:solidFill>
                    <a:schemeClr val="accent2"/>
                  </a:solidFill>
                  <a:prstDash val="solid"/>
                </a:ln>
                <a:solidFill>
                  <a:schemeClr val="accent2">
                    <a:lumMod val="40000"/>
                    <a:lumOff val="60000"/>
                  </a:schemeClr>
                </a:solidFill>
              </a:rPr>
              <a:t>Robótica en la agricultura </a:t>
            </a:r>
            <a:endParaRPr lang="es-PA" sz="4400" b="1" i="1" cap="none" dirty="0">
              <a:ln w="22225">
                <a:solidFill>
                  <a:schemeClr val="accent2"/>
                </a:solidFill>
                <a:prstDash val="solid"/>
              </a:ln>
              <a:solidFill>
                <a:schemeClr val="accent2">
                  <a:lumMod val="40000"/>
                  <a:lumOff val="60000"/>
                </a:schemeClr>
              </a:solidFill>
            </a:endParaRPr>
          </a:p>
        </p:txBody>
      </p:sp>
      <p:sp>
        <p:nvSpPr>
          <p:cNvPr id="3" name="Marcador de texto 2"/>
          <p:cNvSpPr>
            <a:spLocks noGrp="1"/>
          </p:cNvSpPr>
          <p:nvPr>
            <p:ph type="body" idx="1"/>
          </p:nvPr>
        </p:nvSpPr>
        <p:spPr>
          <a:xfrm>
            <a:off x="684212" y="1792941"/>
            <a:ext cx="8535988" cy="4201459"/>
          </a:xfrm>
        </p:spPr>
        <p:txBody>
          <a:bodyPr>
            <a:noAutofit/>
          </a:bodyPr>
          <a:lstStyle/>
          <a:p>
            <a:r>
              <a:rPr lang="es-PA" sz="24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El uso de robots fuera de las aplicaciones industriales desde hace varios años ha comenzando a mostrar un gran avance en el aporte de soluciones para muchas necesidades que el hombre tiene y que van creciendo día tras día en busca de una mejor forma de vida, mejorando el desarrollo de la sociedad en todos los campos en que exista la posibilidad de robotización. Y de esa necesidad nace una nueva era para el sector agrícola, la era de los robots agricultores, o porque no decirlo, la era de los androides granjeros. Suena un poco fuerte el hablar de androides</a:t>
            </a:r>
            <a:r>
              <a:rPr lang="es-PA" sz="2800" b="1" i="1"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pic>
        <p:nvPicPr>
          <p:cNvPr id="4" name="Imagen 3"/>
          <p:cNvPicPr>
            <a:picLocks noChangeAspect="1"/>
          </p:cNvPicPr>
          <p:nvPr/>
        </p:nvPicPr>
        <p:blipFill>
          <a:blip r:embed="rId2"/>
          <a:stretch>
            <a:fillRect/>
          </a:stretch>
        </p:blipFill>
        <p:spPr>
          <a:xfrm>
            <a:off x="9220200" y="5653634"/>
            <a:ext cx="2737341" cy="1072989"/>
          </a:xfrm>
          <a:prstGeom prst="rect">
            <a:avLst/>
          </a:prstGeom>
        </p:spPr>
      </p:pic>
      <p:pic>
        <p:nvPicPr>
          <p:cNvPr id="5" name="Imagen 4"/>
          <p:cNvPicPr>
            <a:picLocks noChangeAspect="1"/>
          </p:cNvPicPr>
          <p:nvPr/>
        </p:nvPicPr>
        <p:blipFill>
          <a:blip r:embed="rId3"/>
          <a:stretch>
            <a:fillRect/>
          </a:stretch>
        </p:blipFill>
        <p:spPr>
          <a:xfrm>
            <a:off x="10295980" y="0"/>
            <a:ext cx="1896020" cy="2353260"/>
          </a:xfrm>
          <a:prstGeom prst="rect">
            <a:avLst/>
          </a:prstGeom>
        </p:spPr>
      </p:pic>
    </p:spTree>
    <p:extLst>
      <p:ext uri="{BB962C8B-B14F-4D97-AF65-F5344CB8AC3E}">
        <p14:creationId xmlns:p14="http://schemas.microsoft.com/office/powerpoint/2010/main" val="40899583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9060" y="-389940"/>
            <a:ext cx="10058400" cy="2743200"/>
          </a:xfrm>
        </p:spPr>
        <p:txBody>
          <a:bodyPr>
            <a:normAutofit/>
          </a:bodyPr>
          <a:lstStyle/>
          <a:p>
            <a:pPr algn="ctr"/>
            <a:r>
              <a:rPr lang="es-PA" sz="4400" b="1" i="1" cap="none" dirty="0" smtClean="0">
                <a:ln w="22225">
                  <a:solidFill>
                    <a:schemeClr val="accent2"/>
                  </a:solidFill>
                  <a:prstDash val="solid"/>
                </a:ln>
                <a:solidFill>
                  <a:schemeClr val="accent2">
                    <a:lumMod val="40000"/>
                    <a:lumOff val="60000"/>
                  </a:schemeClr>
                </a:solidFill>
              </a:rPr>
              <a:t>Índice </a:t>
            </a:r>
            <a:endParaRPr lang="es-PA" sz="4400" b="1" i="1" cap="none" dirty="0">
              <a:ln w="22225">
                <a:solidFill>
                  <a:schemeClr val="accent2"/>
                </a:solidFill>
                <a:prstDash val="solid"/>
              </a:ln>
              <a:solidFill>
                <a:schemeClr val="accent2">
                  <a:lumMod val="40000"/>
                  <a:lumOff val="60000"/>
                </a:schemeClr>
              </a:solidFill>
            </a:endParaRPr>
          </a:p>
        </p:txBody>
      </p:sp>
      <p:sp>
        <p:nvSpPr>
          <p:cNvPr id="3" name="Marcador de texto 2"/>
          <p:cNvSpPr>
            <a:spLocks noGrp="1"/>
          </p:cNvSpPr>
          <p:nvPr>
            <p:ph type="body" idx="1"/>
          </p:nvPr>
        </p:nvSpPr>
        <p:spPr>
          <a:xfrm>
            <a:off x="684212" y="2061882"/>
            <a:ext cx="8535988" cy="3932518"/>
          </a:xfrm>
        </p:spPr>
        <p:txBody>
          <a:bodyPr>
            <a:normAutofit lnSpcReduction="10000"/>
          </a:bodyPr>
          <a:lstStyle/>
          <a:p>
            <a:pPr marL="457200" indent="-457200">
              <a:buFont typeface="+mj-lt"/>
              <a:buAutoNum type="arabicPeriod"/>
            </a:pPr>
            <a:r>
              <a:rPr lang="es-PA" sz="2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Introducción </a:t>
            </a:r>
          </a:p>
          <a:p>
            <a:pPr marL="457200" indent="-457200">
              <a:buFont typeface="+mj-lt"/>
              <a:buAutoNum type="arabicPeriod"/>
            </a:pPr>
            <a:r>
              <a:rPr lang="es-PA" sz="2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Que es la robótica</a:t>
            </a:r>
          </a:p>
          <a:p>
            <a:pPr marL="457200" indent="-457200">
              <a:buFont typeface="+mj-lt"/>
              <a:buAutoNum type="arabicPeriod"/>
            </a:pPr>
            <a:r>
              <a:rPr lang="es-PA" sz="2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comienzo de la robótica  </a:t>
            </a:r>
          </a:p>
          <a:p>
            <a:pPr marL="457200" indent="-457200">
              <a:buFont typeface="+mj-lt"/>
              <a:buAutoNum type="arabicPeriod"/>
            </a:pPr>
            <a:r>
              <a:rPr lang="es-PA" sz="2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Robótica educativa y sus ramas </a:t>
            </a:r>
          </a:p>
          <a:p>
            <a:pPr marL="457200" indent="-457200">
              <a:buFont typeface="+mj-lt"/>
              <a:buAutoNum type="arabicPeriod"/>
            </a:pPr>
            <a:r>
              <a:rPr lang="es-PA" sz="2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Imaginen sobre la robótica educativa</a:t>
            </a:r>
          </a:p>
          <a:p>
            <a:pPr marL="457200" indent="-457200">
              <a:buFont typeface="+mj-lt"/>
              <a:buAutoNum type="arabicPeriod"/>
            </a:pPr>
            <a:r>
              <a:rPr lang="es-PA" sz="2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Clasificación de los robot  y sus géneros </a:t>
            </a:r>
          </a:p>
          <a:p>
            <a:pPr marL="457200" indent="-457200">
              <a:buFont typeface="+mj-lt"/>
              <a:buAutoNum type="arabicPeriod"/>
            </a:pPr>
            <a:r>
              <a:rPr lang="es-PA" sz="2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rebotica en la medicina   </a:t>
            </a:r>
          </a:p>
          <a:p>
            <a:pPr marL="457200" indent="-457200">
              <a:buFont typeface="+mj-lt"/>
              <a:buAutoNum type="arabicPeriod"/>
            </a:pPr>
            <a:r>
              <a:rPr lang="es-PA" sz="2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Robótica agrícola </a:t>
            </a:r>
          </a:p>
          <a:p>
            <a:pPr marL="457200" indent="-457200">
              <a:buFont typeface="+mj-lt"/>
              <a:buAutoNum type="arabicPeriod"/>
            </a:pPr>
            <a:endParaRPr lang="es-PA" dirty="0" smtClean="0"/>
          </a:p>
          <a:p>
            <a:pPr marL="457200" indent="-457200">
              <a:buFont typeface="+mj-lt"/>
              <a:buAutoNum type="arabicPeriod"/>
            </a:pPr>
            <a:endParaRPr lang="es-PA" dirty="0"/>
          </a:p>
        </p:txBody>
      </p:sp>
      <p:pic>
        <p:nvPicPr>
          <p:cNvPr id="4" name="Imagen 3"/>
          <p:cNvPicPr>
            <a:picLocks noChangeAspect="1"/>
          </p:cNvPicPr>
          <p:nvPr/>
        </p:nvPicPr>
        <p:blipFill>
          <a:blip r:embed="rId2"/>
          <a:stretch>
            <a:fillRect/>
          </a:stretch>
        </p:blipFill>
        <p:spPr>
          <a:xfrm>
            <a:off x="10295980" y="0"/>
            <a:ext cx="1896020" cy="2353260"/>
          </a:xfrm>
          <a:prstGeom prst="rect">
            <a:avLst/>
          </a:prstGeom>
        </p:spPr>
      </p:pic>
      <p:pic>
        <p:nvPicPr>
          <p:cNvPr id="6" name="Imagen 5"/>
          <p:cNvPicPr>
            <a:picLocks noChangeAspect="1"/>
          </p:cNvPicPr>
          <p:nvPr/>
        </p:nvPicPr>
        <p:blipFill>
          <a:blip r:embed="rId3"/>
          <a:stretch>
            <a:fillRect/>
          </a:stretch>
        </p:blipFill>
        <p:spPr>
          <a:xfrm>
            <a:off x="9220200" y="5332926"/>
            <a:ext cx="2737341" cy="1322947"/>
          </a:xfrm>
          <a:prstGeom prst="rect">
            <a:avLst/>
          </a:prstGeom>
        </p:spPr>
      </p:pic>
      <p:pic>
        <p:nvPicPr>
          <p:cNvPr id="7" name="Imagen 6"/>
          <p:cNvPicPr>
            <a:picLocks noChangeAspect="1"/>
          </p:cNvPicPr>
          <p:nvPr/>
        </p:nvPicPr>
        <p:blipFill>
          <a:blip r:embed="rId4"/>
          <a:stretch>
            <a:fillRect/>
          </a:stretch>
        </p:blipFill>
        <p:spPr>
          <a:xfrm>
            <a:off x="223445" y="174498"/>
            <a:ext cx="3103133" cy="1322947"/>
          </a:xfrm>
          <a:prstGeom prst="rect">
            <a:avLst/>
          </a:prstGeom>
        </p:spPr>
      </p:pic>
    </p:spTree>
    <p:extLst>
      <p:ext uri="{BB962C8B-B14F-4D97-AF65-F5344CB8AC3E}">
        <p14:creationId xmlns:p14="http://schemas.microsoft.com/office/powerpoint/2010/main" val="251576857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41406" y="1408670"/>
            <a:ext cx="10058400" cy="2693773"/>
          </a:xfrm>
        </p:spPr>
        <p:txBody>
          <a:bodyPr>
            <a:noAutofit/>
          </a:bodyPr>
          <a:lstStyle/>
          <a:p>
            <a:pPr algn="ctr"/>
            <a:r>
              <a:rPr lang="es-PA" sz="4400" b="1" i="1" cap="none" dirty="0" smtClean="0">
                <a:ln w="22225">
                  <a:solidFill>
                    <a:schemeClr val="accent2"/>
                  </a:solidFill>
                  <a:prstDash val="solid"/>
                </a:ln>
                <a:solidFill>
                  <a:schemeClr val="accent2">
                    <a:lumMod val="40000"/>
                    <a:lumOff val="60000"/>
                  </a:schemeClr>
                </a:solidFill>
              </a:rPr>
              <a:t>Introducción </a:t>
            </a:r>
            <a:r>
              <a:rPr lang="es-PA" sz="3200" b="1" i="1" dirty="0" smtClean="0"/>
              <a:t/>
            </a:r>
            <a:br>
              <a:rPr lang="es-PA" sz="3200" b="1" i="1" dirty="0" smtClean="0"/>
            </a:br>
            <a:r>
              <a:rPr lang="es-PA" sz="3200" b="1" i="1" dirty="0"/>
              <a:t/>
            </a:r>
            <a:br>
              <a:rPr lang="es-PA" sz="3200" b="1" i="1" dirty="0"/>
            </a:br>
            <a:r>
              <a:rPr lang="es-PA" sz="2800" b="1" i="1" cap="none" dirty="0" smtClean="0">
                <a:ln w="9525">
                  <a:solidFill>
                    <a:schemeClr val="bg1"/>
                  </a:solidFill>
                  <a:prstDash val="solid"/>
                </a:ln>
                <a:effectLst>
                  <a:outerShdw blurRad="12700" dist="38100" dir="2700000" algn="tl" rotWithShape="0">
                    <a:schemeClr val="bg1">
                      <a:lumMod val="50000"/>
                    </a:schemeClr>
                  </a:outerShdw>
                </a:effectLst>
              </a:rPr>
              <a:t>en este trabajo veremos que es </a:t>
            </a:r>
            <a:r>
              <a:rPr lang="es-PA" sz="3200" b="1" i="1" cap="none" dirty="0" smtClean="0">
                <a:ln w="9525">
                  <a:solidFill>
                    <a:schemeClr val="bg1"/>
                  </a:solidFill>
                  <a:prstDash val="solid"/>
                </a:ln>
                <a:effectLst>
                  <a:outerShdw blurRad="12700" dist="38100" dir="2700000" algn="tl" rotWithShape="0">
                    <a:schemeClr val="bg1">
                      <a:lumMod val="50000"/>
                    </a:schemeClr>
                  </a:outerShdw>
                </a:effectLst>
              </a:rPr>
              <a:t>la </a:t>
            </a:r>
            <a:r>
              <a:rPr lang="es-PA" sz="2800" b="1" i="1" cap="none" dirty="0" smtClean="0">
                <a:ln w="9525">
                  <a:solidFill>
                    <a:schemeClr val="bg1"/>
                  </a:solidFill>
                  <a:prstDash val="solid"/>
                </a:ln>
                <a:effectLst>
                  <a:outerShdw blurRad="12700" dist="38100" dir="2700000" algn="tl" rotWithShape="0">
                    <a:schemeClr val="bg1">
                      <a:lumMod val="50000"/>
                    </a:schemeClr>
                  </a:outerShdw>
                </a:effectLst>
              </a:rPr>
              <a:t>robótica ,los tipos de robótica y los comienzos de la robótica.</a:t>
            </a:r>
            <a:br>
              <a:rPr lang="es-PA" sz="2800" b="1" i="1" cap="none" dirty="0" smtClean="0">
                <a:ln w="9525">
                  <a:solidFill>
                    <a:schemeClr val="bg1"/>
                  </a:solidFill>
                  <a:prstDash val="solid"/>
                </a:ln>
                <a:effectLst>
                  <a:outerShdw blurRad="12700" dist="38100" dir="2700000" algn="tl" rotWithShape="0">
                    <a:schemeClr val="bg1">
                      <a:lumMod val="50000"/>
                    </a:schemeClr>
                  </a:outerShdw>
                </a:effectLst>
              </a:rPr>
            </a:br>
            <a:r>
              <a:rPr lang="es-PA" sz="2800" b="1" i="1" cap="none" dirty="0" smtClean="0">
                <a:ln w="9525">
                  <a:solidFill>
                    <a:schemeClr val="bg1"/>
                  </a:solidFill>
                  <a:prstDash val="solid"/>
                </a:ln>
                <a:effectLst>
                  <a:outerShdw blurRad="12700" dist="38100" dir="2700000" algn="tl" rotWithShape="0">
                    <a:schemeClr val="bg1">
                      <a:lumMod val="50000"/>
                    </a:schemeClr>
                  </a:outerShdw>
                </a:effectLst>
              </a:rPr>
              <a:t>La </a:t>
            </a:r>
            <a:r>
              <a:rPr lang="es-PA" sz="2400" b="1" i="1" cap="none" dirty="0" smtClean="0">
                <a:ln w="9525">
                  <a:solidFill>
                    <a:schemeClr val="bg1"/>
                  </a:solidFill>
                  <a:prstDash val="solid"/>
                </a:ln>
                <a:effectLst>
                  <a:outerShdw blurRad="12700" dist="38100" dir="2700000" algn="tl" rotWithShape="0">
                    <a:schemeClr val="bg1">
                      <a:lumMod val="50000"/>
                    </a:schemeClr>
                  </a:outerShdw>
                </a:effectLst>
              </a:rPr>
              <a:t>robótica</a:t>
            </a:r>
            <a:r>
              <a:rPr lang="es-PA" sz="2800" b="1" i="1" cap="none" dirty="0" smtClean="0">
                <a:ln w="9525">
                  <a:solidFill>
                    <a:schemeClr val="bg1"/>
                  </a:solidFill>
                  <a:prstDash val="solid"/>
                </a:ln>
                <a:effectLst>
                  <a:outerShdw blurRad="12700" dist="38100" dir="2700000" algn="tl" rotWithShape="0">
                    <a:schemeClr val="bg1">
                      <a:lumMod val="50000"/>
                    </a:schemeClr>
                  </a:outerShdw>
                </a:effectLst>
              </a:rPr>
              <a:t> es un concepto de dominio publico. La mayor parte la gente tiene una idea de lo que es la robótica, sabe sus aplicaciones y su potencial que tiene; sim embargo, no conocen el origen de la palabra robot, ni tienen idea del origen de las aplicaciones útiles de la robótica como ciencia </a:t>
            </a:r>
            <a:r>
              <a:rPr lang="es-PA" sz="3200" b="1" i="1" cap="none" dirty="0" smtClean="0">
                <a:ln w="9525">
                  <a:solidFill>
                    <a:schemeClr val="bg1"/>
                  </a:solidFill>
                  <a:prstDash val="solid"/>
                </a:ln>
                <a:effectLst>
                  <a:outerShdw blurRad="12700" dist="38100" dir="2700000" algn="tl" rotWithShape="0">
                    <a:schemeClr val="bg1">
                      <a:lumMod val="50000"/>
                    </a:schemeClr>
                  </a:outerShdw>
                </a:effectLst>
              </a:rPr>
              <a:t/>
            </a:r>
            <a:br>
              <a:rPr lang="es-PA" sz="3200" b="1" i="1" cap="none" dirty="0" smtClean="0">
                <a:ln w="9525">
                  <a:solidFill>
                    <a:schemeClr val="bg1"/>
                  </a:solidFill>
                  <a:prstDash val="solid"/>
                </a:ln>
                <a:effectLst>
                  <a:outerShdw blurRad="12700" dist="38100" dir="2700000" algn="tl" rotWithShape="0">
                    <a:schemeClr val="bg1">
                      <a:lumMod val="50000"/>
                    </a:schemeClr>
                  </a:outerShdw>
                </a:effectLst>
              </a:rPr>
            </a:br>
            <a:endParaRPr lang="es-PA" sz="3200" b="1" i="1" cap="none" dirty="0">
              <a:ln w="9525">
                <a:solidFill>
                  <a:schemeClr val="bg1"/>
                </a:solidFill>
                <a:prstDash val="solid"/>
              </a:ln>
              <a:effectLst>
                <a:outerShdw blurRad="12700" dist="38100" dir="2700000" algn="tl" rotWithShape="0">
                  <a:schemeClr val="bg1">
                    <a:lumMod val="50000"/>
                  </a:schemeClr>
                </a:outerShdw>
              </a:effectLst>
            </a:endParaRPr>
          </a:p>
        </p:txBody>
      </p:sp>
      <p:pic>
        <p:nvPicPr>
          <p:cNvPr id="2050" name="Picture 2" descr="http://noticias.universia.com.pa/net/images/ciencia-tecnologia/r/ro/rob/rob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5313405"/>
            <a:ext cx="3764692" cy="13221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robodidattica.net/wp-content/uploads/2013/06/robocup-j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3302" y="5313405"/>
            <a:ext cx="3105168" cy="13221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robocup.org.pa/images/main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88" y="5313405"/>
            <a:ext cx="2741885" cy="132217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5"/>
          <a:stretch>
            <a:fillRect/>
          </a:stretch>
        </p:blipFill>
        <p:spPr>
          <a:xfrm>
            <a:off x="10295980" y="6879"/>
            <a:ext cx="1896020" cy="2353260"/>
          </a:xfrm>
          <a:prstGeom prst="rect">
            <a:avLst/>
          </a:prstGeom>
        </p:spPr>
      </p:pic>
    </p:spTree>
    <p:extLst>
      <p:ext uri="{BB962C8B-B14F-4D97-AF65-F5344CB8AC3E}">
        <p14:creationId xmlns:p14="http://schemas.microsoft.com/office/powerpoint/2010/main" val="126749418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549185" y="1"/>
            <a:ext cx="8534400" cy="2298355"/>
          </a:xfrm>
        </p:spPr>
        <p:txBody>
          <a:bodyPr>
            <a:noAutofit/>
          </a:bodyPr>
          <a:lstStyle/>
          <a:p>
            <a:pPr algn="ctr"/>
            <a:r>
              <a:rPr lang="es-PA" sz="4800" b="1" i="1" cap="none" dirty="0" smtClean="0">
                <a:ln w="22225">
                  <a:solidFill>
                    <a:schemeClr val="accent2"/>
                  </a:solidFill>
                  <a:prstDash val="solid"/>
                </a:ln>
                <a:solidFill>
                  <a:schemeClr val="accent2">
                    <a:lumMod val="40000"/>
                    <a:lumOff val="60000"/>
                  </a:schemeClr>
                </a:solidFill>
              </a:rPr>
              <a:t>La</a:t>
            </a:r>
            <a:br>
              <a:rPr lang="es-PA" sz="4800" b="1" i="1" cap="none" dirty="0" smtClean="0">
                <a:ln w="22225">
                  <a:solidFill>
                    <a:schemeClr val="accent2"/>
                  </a:solidFill>
                  <a:prstDash val="solid"/>
                </a:ln>
                <a:solidFill>
                  <a:schemeClr val="accent2">
                    <a:lumMod val="40000"/>
                    <a:lumOff val="60000"/>
                  </a:schemeClr>
                </a:solidFill>
              </a:rPr>
            </a:br>
            <a:r>
              <a:rPr lang="es-PA" sz="4800" b="1" i="1" cap="none" dirty="0" smtClean="0">
                <a:ln w="22225">
                  <a:solidFill>
                    <a:schemeClr val="accent2"/>
                  </a:solidFill>
                  <a:prstDash val="solid"/>
                </a:ln>
                <a:solidFill>
                  <a:schemeClr val="accent2">
                    <a:lumMod val="40000"/>
                    <a:lumOff val="60000"/>
                  </a:schemeClr>
                </a:solidFill>
              </a:rPr>
              <a:t/>
            </a:r>
            <a:br>
              <a:rPr lang="es-PA" sz="4800" b="1" i="1" cap="none" dirty="0" smtClean="0">
                <a:ln w="22225">
                  <a:solidFill>
                    <a:schemeClr val="accent2"/>
                  </a:solidFill>
                  <a:prstDash val="solid"/>
                </a:ln>
                <a:solidFill>
                  <a:schemeClr val="accent2">
                    <a:lumMod val="40000"/>
                    <a:lumOff val="60000"/>
                  </a:schemeClr>
                </a:solidFill>
              </a:rPr>
            </a:br>
            <a:r>
              <a:rPr lang="es-PA" sz="4800" b="1" i="1" cap="none" dirty="0" smtClean="0">
                <a:ln w="22225">
                  <a:solidFill>
                    <a:schemeClr val="accent2"/>
                  </a:solidFill>
                  <a:prstDash val="solid"/>
                </a:ln>
                <a:solidFill>
                  <a:schemeClr val="accent2">
                    <a:lumMod val="40000"/>
                    <a:lumOff val="60000"/>
                  </a:schemeClr>
                </a:solidFill>
              </a:rPr>
              <a:t> robótica </a:t>
            </a:r>
            <a:endParaRPr lang="es-PA" sz="4800" b="1" i="1" cap="none" dirty="0">
              <a:ln w="22225">
                <a:solidFill>
                  <a:schemeClr val="accent2"/>
                </a:solidFill>
                <a:prstDash val="solid"/>
              </a:ln>
              <a:solidFill>
                <a:schemeClr val="accent2">
                  <a:lumMod val="40000"/>
                  <a:lumOff val="60000"/>
                </a:schemeClr>
              </a:solidFill>
            </a:endParaRPr>
          </a:p>
        </p:txBody>
      </p:sp>
      <p:pic>
        <p:nvPicPr>
          <p:cNvPr id="9" name="Imagen 8"/>
          <p:cNvPicPr>
            <a:picLocks noChangeAspect="1"/>
          </p:cNvPicPr>
          <p:nvPr/>
        </p:nvPicPr>
        <p:blipFill>
          <a:blip r:embed="rId2"/>
          <a:stretch>
            <a:fillRect/>
          </a:stretch>
        </p:blipFill>
        <p:spPr>
          <a:xfrm>
            <a:off x="10295980" y="1"/>
            <a:ext cx="1896020" cy="2353260"/>
          </a:xfrm>
          <a:prstGeom prst="rect">
            <a:avLst/>
          </a:prstGeom>
        </p:spPr>
      </p:pic>
      <p:pic>
        <p:nvPicPr>
          <p:cNvPr id="3076" name="Picture 4" descr="http://1.bp.blogspot.com/_01mJ834coUc/TUuWzivl6GI/AAAAAAAAAAM/_7zNGLAd8d4/s1600/im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44693">
            <a:off x="535790" y="2443018"/>
            <a:ext cx="3810000" cy="38957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robocup2015.org/upload/141899974654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0724" y="4536501"/>
            <a:ext cx="4045722" cy="232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929561"/>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normAutofit/>
          </a:bodyPr>
          <a:lstStyle/>
          <a:p>
            <a:r>
              <a:rPr lang="es-PA" sz="4400" b="1" i="1" cap="none" dirty="0" smtClean="0">
                <a:ln w="22225">
                  <a:solidFill>
                    <a:schemeClr val="accent2"/>
                  </a:solidFill>
                  <a:prstDash val="solid"/>
                </a:ln>
                <a:solidFill>
                  <a:schemeClr val="accent2">
                    <a:lumMod val="40000"/>
                    <a:lumOff val="60000"/>
                  </a:schemeClr>
                </a:solidFill>
              </a:rPr>
              <a:t>¿ que es la robótica ?</a:t>
            </a:r>
            <a:endParaRPr lang="es-PA" sz="4400" b="1" i="1" cap="none" dirty="0">
              <a:ln w="22225">
                <a:solidFill>
                  <a:schemeClr val="accent2"/>
                </a:solidFill>
                <a:prstDash val="solid"/>
              </a:ln>
              <a:solidFill>
                <a:schemeClr val="accent2">
                  <a:lumMod val="40000"/>
                  <a:lumOff val="60000"/>
                </a:schemeClr>
              </a:solidFill>
            </a:endParaRPr>
          </a:p>
        </p:txBody>
      </p:sp>
      <p:sp>
        <p:nvSpPr>
          <p:cNvPr id="7" name="Marcador de texto 6"/>
          <p:cNvSpPr>
            <a:spLocks noGrp="1"/>
          </p:cNvSpPr>
          <p:nvPr>
            <p:ph type="body" idx="1"/>
          </p:nvPr>
        </p:nvSpPr>
        <p:spPr>
          <a:xfrm>
            <a:off x="684212" y="3781168"/>
            <a:ext cx="8535988" cy="2213232"/>
          </a:xfrm>
        </p:spPr>
        <p:txBody>
          <a:bodyPr>
            <a:noAutofit/>
          </a:bodyPr>
          <a:lstStyle/>
          <a:p>
            <a:r>
              <a:rPr lang="es-PA" sz="2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Es la ciencia  encaminada  a diseñar  y construir aparatos y sistemas capaces de realizar tareas propias de un ser humano.</a:t>
            </a:r>
          </a:p>
          <a:p>
            <a:r>
              <a:rPr lang="es-PA" sz="2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Con esta definición en general, la palabra “robótica” cubre muchos conceptos diferentes, pero todas giran entorno a  la misma idea </a:t>
            </a:r>
            <a:endParaRPr lang="es-PA" sz="2400" b="1" i="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8" name="Imagen 7"/>
          <p:cNvPicPr>
            <a:picLocks noChangeAspect="1"/>
          </p:cNvPicPr>
          <p:nvPr/>
        </p:nvPicPr>
        <p:blipFill>
          <a:blip r:embed="rId2"/>
          <a:stretch>
            <a:fillRect/>
          </a:stretch>
        </p:blipFill>
        <p:spPr>
          <a:xfrm>
            <a:off x="10295980" y="0"/>
            <a:ext cx="1896020" cy="2353260"/>
          </a:xfrm>
          <a:prstGeom prst="rect">
            <a:avLst/>
          </a:prstGeom>
        </p:spPr>
      </p:pic>
      <p:pic>
        <p:nvPicPr>
          <p:cNvPr id="9" name="Imagen 8"/>
          <p:cNvPicPr>
            <a:picLocks noChangeAspect="1"/>
          </p:cNvPicPr>
          <p:nvPr/>
        </p:nvPicPr>
        <p:blipFill>
          <a:blip r:embed="rId3"/>
          <a:stretch>
            <a:fillRect/>
          </a:stretch>
        </p:blipFill>
        <p:spPr>
          <a:xfrm>
            <a:off x="8798011" y="5332926"/>
            <a:ext cx="3185406" cy="1322947"/>
          </a:xfrm>
          <a:prstGeom prst="rect">
            <a:avLst/>
          </a:prstGeom>
        </p:spPr>
      </p:pic>
      <p:pic>
        <p:nvPicPr>
          <p:cNvPr id="10" name="Imagen 9"/>
          <p:cNvPicPr>
            <a:picLocks noChangeAspect="1"/>
          </p:cNvPicPr>
          <p:nvPr/>
        </p:nvPicPr>
        <p:blipFill>
          <a:blip r:embed="rId4"/>
          <a:stretch>
            <a:fillRect/>
          </a:stretch>
        </p:blipFill>
        <p:spPr>
          <a:xfrm>
            <a:off x="194854" y="67576"/>
            <a:ext cx="3103133" cy="1322947"/>
          </a:xfrm>
          <a:prstGeom prst="rect">
            <a:avLst/>
          </a:prstGeom>
        </p:spPr>
      </p:pic>
    </p:spTree>
    <p:extLst>
      <p:ext uri="{BB962C8B-B14F-4D97-AF65-F5344CB8AC3E}">
        <p14:creationId xmlns:p14="http://schemas.microsoft.com/office/powerpoint/2010/main" val="259609572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9146" y="-389940"/>
            <a:ext cx="10058400" cy="2743200"/>
          </a:xfrm>
        </p:spPr>
        <p:txBody>
          <a:bodyPr/>
          <a:lstStyle/>
          <a:p>
            <a:pPr algn="ctr"/>
            <a:r>
              <a:rPr lang="es-PA" sz="4400" b="1" i="1" cap="none" dirty="0" smtClean="0">
                <a:ln w="22225">
                  <a:solidFill>
                    <a:schemeClr val="accent2"/>
                  </a:solidFill>
                  <a:prstDash val="solid"/>
                </a:ln>
                <a:solidFill>
                  <a:schemeClr val="accent2">
                    <a:lumMod val="40000"/>
                    <a:lumOff val="60000"/>
                  </a:schemeClr>
                </a:solidFill>
              </a:rPr>
              <a:t>Comienzos</a:t>
            </a:r>
            <a:r>
              <a:rPr lang="es-PA" b="1" i="1" cap="none" dirty="0" smtClean="0">
                <a:ln w="22225">
                  <a:solidFill>
                    <a:schemeClr val="accent2"/>
                  </a:solidFill>
                  <a:prstDash val="solid"/>
                </a:ln>
                <a:solidFill>
                  <a:schemeClr val="accent2">
                    <a:lumMod val="40000"/>
                    <a:lumOff val="60000"/>
                  </a:schemeClr>
                </a:solidFill>
              </a:rPr>
              <a:t> de la robótica </a:t>
            </a:r>
            <a:endParaRPr lang="es-PA" b="1" i="1" cap="none" dirty="0">
              <a:ln w="22225">
                <a:solidFill>
                  <a:schemeClr val="accent2"/>
                </a:solidFill>
                <a:prstDash val="solid"/>
              </a:ln>
              <a:solidFill>
                <a:schemeClr val="accent2">
                  <a:lumMod val="40000"/>
                  <a:lumOff val="60000"/>
                </a:schemeClr>
              </a:solidFill>
            </a:endParaRPr>
          </a:p>
        </p:txBody>
      </p:sp>
      <p:sp>
        <p:nvSpPr>
          <p:cNvPr id="3" name="Marcador de texto 2"/>
          <p:cNvSpPr>
            <a:spLocks noGrp="1"/>
          </p:cNvSpPr>
          <p:nvPr>
            <p:ph type="body" idx="1"/>
          </p:nvPr>
        </p:nvSpPr>
        <p:spPr>
          <a:xfrm>
            <a:off x="237580" y="3229600"/>
            <a:ext cx="8535988" cy="1879600"/>
          </a:xfrm>
        </p:spPr>
        <p:txBody>
          <a:bodyPr>
            <a:noAutofit/>
          </a:bodyPr>
          <a:lstStyle/>
          <a:p>
            <a:r>
              <a:rPr lang="es-PA" sz="2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La robótica es una rama de árbol tecnológico, que estudia el diseño y su construcción de maquinas capaces de desempeñar tareas </a:t>
            </a:r>
            <a:r>
              <a:rPr lang="es-PA" sz="28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repetitivas</a:t>
            </a:r>
            <a:r>
              <a:rPr lang="es-PA" sz="2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o peligrosas para el ser humano. La robótica derivada de numerosas ciencias y tecnologías: algebra,  </a:t>
            </a:r>
            <a:r>
              <a:rPr lang="es-PA" sz="28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autómatas</a:t>
            </a:r>
            <a:r>
              <a:rPr lang="es-PA" sz="2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prográmales. </a:t>
            </a:r>
          </a:p>
          <a:p>
            <a:r>
              <a:rPr lang="es-PA" sz="2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Pero la </a:t>
            </a:r>
            <a:r>
              <a:rPr lang="es-PA" sz="28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robótica</a:t>
            </a:r>
            <a:r>
              <a:rPr lang="es-PA" sz="2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actual no tiene nada que ver con la que se dio anteriormente en el año 1946,, en el que dieron las primeras  atentes de inventos sobre robótica ( los primitivos robot de devol )</a:t>
            </a:r>
          </a:p>
          <a:p>
            <a:r>
              <a:rPr lang="es-PA" sz="24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Los comienzos de la robótica pueden fijarse  hacia el año 1772, año en el que se ingenioso  Pierre jaquet droz inventa un escritor </a:t>
            </a:r>
            <a:r>
              <a:rPr lang="es-PA"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automático </a:t>
            </a:r>
            <a:endParaRPr lang="es-PA" b="1" i="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 name="Imagen 3"/>
          <p:cNvPicPr>
            <a:picLocks noChangeAspect="1"/>
          </p:cNvPicPr>
          <p:nvPr/>
        </p:nvPicPr>
        <p:blipFill>
          <a:blip r:embed="rId2"/>
          <a:stretch>
            <a:fillRect/>
          </a:stretch>
        </p:blipFill>
        <p:spPr>
          <a:xfrm>
            <a:off x="10295980" y="0"/>
            <a:ext cx="1896020" cy="2353260"/>
          </a:xfrm>
          <a:prstGeom prst="rect">
            <a:avLst/>
          </a:prstGeom>
        </p:spPr>
      </p:pic>
      <p:pic>
        <p:nvPicPr>
          <p:cNvPr id="5" name="Imagen 4"/>
          <p:cNvPicPr>
            <a:picLocks noChangeAspect="1"/>
          </p:cNvPicPr>
          <p:nvPr/>
        </p:nvPicPr>
        <p:blipFill>
          <a:blip r:embed="rId3"/>
          <a:stretch>
            <a:fillRect/>
          </a:stretch>
        </p:blipFill>
        <p:spPr>
          <a:xfrm>
            <a:off x="237580" y="95415"/>
            <a:ext cx="3103133" cy="1322947"/>
          </a:xfrm>
          <a:prstGeom prst="rect">
            <a:avLst/>
          </a:prstGeom>
        </p:spPr>
      </p:pic>
      <p:pic>
        <p:nvPicPr>
          <p:cNvPr id="6" name="Imagen 5"/>
          <p:cNvPicPr>
            <a:picLocks noChangeAspect="1"/>
          </p:cNvPicPr>
          <p:nvPr/>
        </p:nvPicPr>
        <p:blipFill>
          <a:blip r:embed="rId4"/>
          <a:stretch>
            <a:fillRect/>
          </a:stretch>
        </p:blipFill>
        <p:spPr>
          <a:xfrm>
            <a:off x="8800653" y="5380097"/>
            <a:ext cx="3188484" cy="1322947"/>
          </a:xfrm>
          <a:prstGeom prst="rect">
            <a:avLst/>
          </a:prstGeom>
        </p:spPr>
      </p:pic>
    </p:spTree>
    <p:extLst>
      <p:ext uri="{BB962C8B-B14F-4D97-AF65-F5344CB8AC3E}">
        <p14:creationId xmlns:p14="http://schemas.microsoft.com/office/powerpoint/2010/main" val="15257732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5590" y="-568340"/>
            <a:ext cx="10058400" cy="2743200"/>
          </a:xfrm>
        </p:spPr>
        <p:txBody>
          <a:bodyPr>
            <a:normAutofit/>
          </a:bodyPr>
          <a:lstStyle/>
          <a:p>
            <a:pPr algn="ctr"/>
            <a:r>
              <a:rPr lang="es-PA" sz="4400" b="1" i="1" cap="none" dirty="0" smtClean="0">
                <a:ln w="22225">
                  <a:solidFill>
                    <a:schemeClr val="accent2"/>
                  </a:solidFill>
                  <a:prstDash val="solid"/>
                </a:ln>
                <a:solidFill>
                  <a:schemeClr val="accent2">
                    <a:lumMod val="40000"/>
                    <a:lumOff val="60000"/>
                  </a:schemeClr>
                </a:solidFill>
              </a:rPr>
              <a:t>Robótica</a:t>
            </a:r>
            <a:r>
              <a:rPr lang="es-PA" sz="3600" b="1" i="1" cap="none" dirty="0" smtClean="0">
                <a:ln w="22225">
                  <a:solidFill>
                    <a:schemeClr val="accent2"/>
                  </a:solidFill>
                  <a:prstDash val="solid"/>
                </a:ln>
                <a:solidFill>
                  <a:schemeClr val="accent2">
                    <a:lumMod val="40000"/>
                    <a:lumOff val="60000"/>
                  </a:schemeClr>
                </a:solidFill>
              </a:rPr>
              <a:t> educativa </a:t>
            </a:r>
            <a:endParaRPr lang="es-PA" sz="3600" b="1" i="1" cap="none" dirty="0">
              <a:ln w="22225">
                <a:solidFill>
                  <a:schemeClr val="accent2"/>
                </a:solidFill>
                <a:prstDash val="solid"/>
              </a:ln>
              <a:solidFill>
                <a:schemeClr val="accent2">
                  <a:lumMod val="40000"/>
                  <a:lumOff val="60000"/>
                </a:schemeClr>
              </a:solidFill>
            </a:endParaRPr>
          </a:p>
        </p:txBody>
      </p:sp>
      <p:sp>
        <p:nvSpPr>
          <p:cNvPr id="3" name="Marcador de texto 2"/>
          <p:cNvSpPr>
            <a:spLocks noGrp="1"/>
          </p:cNvSpPr>
          <p:nvPr>
            <p:ph type="body" idx="1"/>
          </p:nvPr>
        </p:nvSpPr>
        <p:spPr>
          <a:xfrm>
            <a:off x="518874" y="3497807"/>
            <a:ext cx="8535988" cy="1879600"/>
          </a:xfrm>
        </p:spPr>
        <p:txBody>
          <a:bodyPr>
            <a:normAutofit fontScale="25000" lnSpcReduction="20000"/>
          </a:bodyPr>
          <a:lstStyle/>
          <a:p>
            <a:endParaRPr lang="es-PA" dirty="0" smtClean="0"/>
          </a:p>
          <a:p>
            <a:r>
              <a:rPr lang="es-PA" sz="9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La robótica educativa es un proceso pedagógico que se utiliza materiales dedicativos tecnológicos multiciplinaries a atreves de los cuales se propicia experiencia científica tecnológicas concretas: que permite integrar las distintas áreas del conocimiento.</a:t>
            </a:r>
          </a:p>
          <a:p>
            <a:r>
              <a:rPr lang="es-PA" sz="9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Es el conjunto de actividades pedagógicas que apoyan y fortalecen áreas especificas del conocimiento y desarrollan competencias en el alumno. Atreves de la concepción, creación, ensamble y puesta en funcionamiento del robots.</a:t>
            </a:r>
          </a:p>
          <a:p>
            <a:endParaRPr lang="es-PA" sz="9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 name="Imagen 3"/>
          <p:cNvPicPr>
            <a:picLocks noChangeAspect="1"/>
          </p:cNvPicPr>
          <p:nvPr/>
        </p:nvPicPr>
        <p:blipFill>
          <a:blip r:embed="rId2"/>
          <a:stretch>
            <a:fillRect/>
          </a:stretch>
        </p:blipFill>
        <p:spPr>
          <a:xfrm>
            <a:off x="137874" y="48653"/>
            <a:ext cx="3188484" cy="1322947"/>
          </a:xfrm>
          <a:prstGeom prst="rect">
            <a:avLst/>
          </a:prstGeom>
        </p:spPr>
      </p:pic>
      <p:pic>
        <p:nvPicPr>
          <p:cNvPr id="5" name="Imagen 4"/>
          <p:cNvPicPr>
            <a:picLocks noChangeAspect="1"/>
          </p:cNvPicPr>
          <p:nvPr/>
        </p:nvPicPr>
        <p:blipFill>
          <a:blip r:embed="rId3"/>
          <a:stretch>
            <a:fillRect/>
          </a:stretch>
        </p:blipFill>
        <p:spPr>
          <a:xfrm>
            <a:off x="8901280" y="5377407"/>
            <a:ext cx="3103133" cy="1322947"/>
          </a:xfrm>
          <a:prstGeom prst="rect">
            <a:avLst/>
          </a:prstGeom>
        </p:spPr>
      </p:pic>
      <p:pic>
        <p:nvPicPr>
          <p:cNvPr id="6" name="Imagen 5"/>
          <p:cNvPicPr>
            <a:picLocks noChangeAspect="1"/>
          </p:cNvPicPr>
          <p:nvPr/>
        </p:nvPicPr>
        <p:blipFill>
          <a:blip r:embed="rId4"/>
          <a:stretch>
            <a:fillRect/>
          </a:stretch>
        </p:blipFill>
        <p:spPr>
          <a:xfrm>
            <a:off x="10295980" y="0"/>
            <a:ext cx="1896020" cy="2353260"/>
          </a:xfrm>
          <a:prstGeom prst="rect">
            <a:avLst/>
          </a:prstGeom>
        </p:spPr>
      </p:pic>
    </p:spTree>
    <p:extLst>
      <p:ext uri="{BB962C8B-B14F-4D97-AF65-F5344CB8AC3E}">
        <p14:creationId xmlns:p14="http://schemas.microsoft.com/office/powerpoint/2010/main" val="58649632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011" y="328705"/>
            <a:ext cx="10058400" cy="2743200"/>
          </a:xfrm>
        </p:spPr>
        <p:txBody>
          <a:bodyPr>
            <a:normAutofit/>
          </a:bodyPr>
          <a:lstStyle/>
          <a:p>
            <a:pPr algn="ctr"/>
            <a:r>
              <a:rPr lang="es-PA" sz="4400" b="1" i="1" cap="none" dirty="0" smtClean="0">
                <a:ln w="22225">
                  <a:solidFill>
                    <a:schemeClr val="accent2"/>
                  </a:solidFill>
                  <a:prstDash val="solid"/>
                </a:ln>
                <a:solidFill>
                  <a:schemeClr val="accent2">
                    <a:lumMod val="40000"/>
                    <a:lumOff val="60000"/>
                  </a:schemeClr>
                </a:solidFill>
              </a:rPr>
              <a:t>Objetivo</a:t>
            </a:r>
            <a:r>
              <a:rPr lang="es-PA" sz="3600" b="1" i="1" cap="none" dirty="0" smtClean="0">
                <a:ln w="22225">
                  <a:solidFill>
                    <a:schemeClr val="accent2"/>
                  </a:solidFill>
                  <a:prstDash val="solid"/>
                </a:ln>
                <a:solidFill>
                  <a:schemeClr val="accent2">
                    <a:lumMod val="40000"/>
                    <a:lumOff val="60000"/>
                  </a:schemeClr>
                </a:solidFill>
              </a:rPr>
              <a:t> de robótica educativa </a:t>
            </a:r>
            <a:endParaRPr lang="es-PA" sz="3600" b="1" i="1" cap="none" dirty="0">
              <a:ln w="22225">
                <a:solidFill>
                  <a:schemeClr val="accent2"/>
                </a:solidFill>
                <a:prstDash val="solid"/>
              </a:ln>
              <a:solidFill>
                <a:schemeClr val="accent2">
                  <a:lumMod val="40000"/>
                  <a:lumOff val="60000"/>
                </a:schemeClr>
              </a:solidFill>
            </a:endParaRPr>
          </a:p>
        </p:txBody>
      </p:sp>
      <p:sp>
        <p:nvSpPr>
          <p:cNvPr id="3" name="Marcador de texto 2"/>
          <p:cNvSpPr>
            <a:spLocks noGrp="1"/>
          </p:cNvSpPr>
          <p:nvPr>
            <p:ph type="body" idx="1"/>
          </p:nvPr>
        </p:nvSpPr>
        <p:spPr>
          <a:xfrm>
            <a:off x="540776" y="3429000"/>
            <a:ext cx="8535988" cy="1879600"/>
          </a:xfrm>
        </p:spPr>
        <p:txBody>
          <a:bodyPr>
            <a:normAutofit fontScale="25000" lnSpcReduction="20000"/>
          </a:bodyPr>
          <a:lstStyle/>
          <a:p>
            <a:pPr marL="457200" indent="-457200">
              <a:buFont typeface="+mj-lt"/>
              <a:buAutoNum type="arabicPeriod"/>
            </a:pPr>
            <a:r>
              <a:rPr lang="es-PA" sz="9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Promover el aprendizaje colaborativo y experimental.</a:t>
            </a:r>
          </a:p>
          <a:p>
            <a:pPr marL="457200" indent="-457200">
              <a:buFont typeface="+mj-lt"/>
              <a:buAutoNum type="arabicPeriod"/>
            </a:pPr>
            <a:r>
              <a:rPr lang="es-PA" sz="9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Desarrollar sus capacidades creativas.</a:t>
            </a:r>
          </a:p>
          <a:p>
            <a:pPr marL="457200" indent="-457200">
              <a:buFont typeface="+mj-lt"/>
              <a:buAutoNum type="arabicPeriod"/>
            </a:pPr>
            <a:r>
              <a:rPr lang="es-PA" sz="9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Desarrollar sus conocimientos </a:t>
            </a:r>
          </a:p>
          <a:p>
            <a:pPr marL="457200" indent="-457200">
              <a:buFont typeface="+mj-lt"/>
              <a:buAutoNum type="arabicPeriod"/>
            </a:pPr>
            <a:r>
              <a:rPr lang="es-PA" sz="9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Desarrollar las capacidades de análisis y síntesis.</a:t>
            </a:r>
          </a:p>
          <a:p>
            <a:pPr marL="457200" indent="-457200">
              <a:buFont typeface="+mj-lt"/>
              <a:buAutoNum type="arabicPeriod"/>
            </a:pPr>
            <a:r>
              <a:rPr lang="es-PA" sz="9600" b="1" i="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Promover la actitud de orden y responsabilidad</a:t>
            </a:r>
            <a:r>
              <a:rPr lang="es-PA" dirty="0" smtClean="0"/>
              <a:t>. </a:t>
            </a:r>
            <a:endParaRPr lang="es-PA" dirty="0"/>
          </a:p>
        </p:txBody>
      </p:sp>
      <p:pic>
        <p:nvPicPr>
          <p:cNvPr id="4" name="Imagen 3"/>
          <p:cNvPicPr>
            <a:picLocks noChangeAspect="1"/>
          </p:cNvPicPr>
          <p:nvPr/>
        </p:nvPicPr>
        <p:blipFill>
          <a:blip r:embed="rId2"/>
          <a:stretch>
            <a:fillRect/>
          </a:stretch>
        </p:blipFill>
        <p:spPr>
          <a:xfrm>
            <a:off x="8883351" y="5308600"/>
            <a:ext cx="3103133" cy="1322947"/>
          </a:xfrm>
          <a:prstGeom prst="rect">
            <a:avLst/>
          </a:prstGeom>
        </p:spPr>
      </p:pic>
      <p:pic>
        <p:nvPicPr>
          <p:cNvPr id="5" name="Imagen 4"/>
          <p:cNvPicPr>
            <a:picLocks noChangeAspect="1"/>
          </p:cNvPicPr>
          <p:nvPr/>
        </p:nvPicPr>
        <p:blipFill>
          <a:blip r:embed="rId3"/>
          <a:stretch>
            <a:fillRect/>
          </a:stretch>
        </p:blipFill>
        <p:spPr>
          <a:xfrm>
            <a:off x="137399" y="149305"/>
            <a:ext cx="2737341" cy="1072989"/>
          </a:xfrm>
          <a:prstGeom prst="rect">
            <a:avLst/>
          </a:prstGeom>
        </p:spPr>
      </p:pic>
      <p:pic>
        <p:nvPicPr>
          <p:cNvPr id="6" name="Imagen 5"/>
          <p:cNvPicPr>
            <a:picLocks noChangeAspect="1"/>
          </p:cNvPicPr>
          <p:nvPr/>
        </p:nvPicPr>
        <p:blipFill>
          <a:blip r:embed="rId4"/>
          <a:stretch>
            <a:fillRect/>
          </a:stretch>
        </p:blipFill>
        <p:spPr>
          <a:xfrm>
            <a:off x="10278695" y="45664"/>
            <a:ext cx="1896020" cy="2353260"/>
          </a:xfrm>
          <a:prstGeom prst="rect">
            <a:avLst/>
          </a:prstGeom>
        </p:spPr>
      </p:pic>
    </p:spTree>
    <p:extLst>
      <p:ext uri="{BB962C8B-B14F-4D97-AF65-F5344CB8AC3E}">
        <p14:creationId xmlns:p14="http://schemas.microsoft.com/office/powerpoint/2010/main" val="2374621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nfoeduacativa.wikispaces.com/file/view/robotica%2011.jpg/438249252/720x517/robotica%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3" y="1400488"/>
            <a:ext cx="12171177" cy="5477435"/>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5"/>
          <p:cNvSpPr>
            <a:spLocks noGrp="1"/>
          </p:cNvSpPr>
          <p:nvPr>
            <p:ph type="title"/>
          </p:nvPr>
        </p:nvSpPr>
        <p:spPr>
          <a:xfrm>
            <a:off x="2941060" y="0"/>
            <a:ext cx="8534400" cy="1507067"/>
          </a:xfrm>
        </p:spPr>
        <p:txBody>
          <a:bodyPr/>
          <a:lstStyle/>
          <a:p>
            <a:pPr algn="ctr"/>
            <a:r>
              <a:rPr lang="es-PA" sz="4400" b="1" cap="none" dirty="0" smtClean="0">
                <a:ln w="22225">
                  <a:solidFill>
                    <a:schemeClr val="accent2"/>
                  </a:solidFill>
                  <a:prstDash val="solid"/>
                </a:ln>
                <a:solidFill>
                  <a:schemeClr val="accent2">
                    <a:lumMod val="40000"/>
                    <a:lumOff val="60000"/>
                  </a:schemeClr>
                </a:solidFill>
              </a:rPr>
              <a:t>Imagen</a:t>
            </a:r>
            <a:r>
              <a:rPr lang="es-PA" b="1" cap="none" dirty="0" smtClean="0">
                <a:ln w="22225">
                  <a:solidFill>
                    <a:schemeClr val="accent2"/>
                  </a:solidFill>
                  <a:prstDash val="solid"/>
                </a:ln>
                <a:solidFill>
                  <a:schemeClr val="accent2">
                    <a:lumMod val="40000"/>
                    <a:lumOff val="60000"/>
                  </a:schemeClr>
                </a:solidFill>
              </a:rPr>
              <a:t> sobre la robótica educativa </a:t>
            </a:r>
            <a:endParaRPr lang="es-PA" b="1" cap="none" dirty="0">
              <a:ln w="22225">
                <a:solidFill>
                  <a:schemeClr val="accent2"/>
                </a:solidFill>
                <a:prstDash val="solid"/>
              </a:ln>
              <a:solidFill>
                <a:schemeClr val="accent2">
                  <a:lumMod val="40000"/>
                  <a:lumOff val="60000"/>
                </a:schemeClr>
              </a:solidFill>
            </a:endParaRPr>
          </a:p>
        </p:txBody>
      </p:sp>
      <p:pic>
        <p:nvPicPr>
          <p:cNvPr id="8" name="Imagen 7"/>
          <p:cNvPicPr>
            <a:picLocks noChangeAspect="1"/>
          </p:cNvPicPr>
          <p:nvPr/>
        </p:nvPicPr>
        <p:blipFill>
          <a:blip r:embed="rId3"/>
          <a:stretch>
            <a:fillRect/>
          </a:stretch>
        </p:blipFill>
        <p:spPr>
          <a:xfrm>
            <a:off x="203719" y="111983"/>
            <a:ext cx="2737341" cy="1069941"/>
          </a:xfrm>
          <a:prstGeom prst="rect">
            <a:avLst/>
          </a:prstGeom>
        </p:spPr>
      </p:pic>
    </p:spTree>
    <p:extLst>
      <p:ext uri="{BB962C8B-B14F-4D97-AF65-F5344CB8AC3E}">
        <p14:creationId xmlns:p14="http://schemas.microsoft.com/office/powerpoint/2010/main" val="2112170959"/>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305</TotalTime>
  <Words>927</Words>
  <Application>Microsoft Office PowerPoint</Application>
  <PresentationFormat>Panorámica</PresentationFormat>
  <Paragraphs>69</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Century Gothic</vt:lpstr>
      <vt:lpstr>Wingdings 3</vt:lpstr>
      <vt:lpstr>Sector</vt:lpstr>
      <vt:lpstr>Republica de panamá         ministerio d e educación         trabajo de informática  tema: robótica  integrantes: Erick palacios  juan cubilla  Felipe serrano  Érica guerra</vt:lpstr>
      <vt:lpstr>Índice </vt:lpstr>
      <vt:lpstr>Introducción   en este trabajo veremos que es la robótica ,los tipos de robótica y los comienzos de la robótica. La robótica es un concepto de dominio publico. La mayor parte la gente tiene una idea de lo que es la robótica, sabe sus aplicaciones y su potencial que tiene; sim embargo, no conocen el origen de la palabra robot, ni tienen idea del origen de las aplicaciones útiles de la robótica como ciencia  </vt:lpstr>
      <vt:lpstr>La   robótica </vt:lpstr>
      <vt:lpstr>¿ que es la robótica ?</vt:lpstr>
      <vt:lpstr>Comienzos de la robótica </vt:lpstr>
      <vt:lpstr>Robótica educativa </vt:lpstr>
      <vt:lpstr>Objetivo de robótica educativa </vt:lpstr>
      <vt:lpstr>Imagen sobre la robótica educativa </vt:lpstr>
      <vt:lpstr> algunos robot creados </vt:lpstr>
      <vt:lpstr> robot Software </vt:lpstr>
      <vt:lpstr>Tipos de robóticas   </vt:lpstr>
      <vt:lpstr>Clasificación de los robot </vt:lpstr>
      <vt:lpstr>1° generación </vt:lpstr>
      <vt:lpstr>2° generación </vt:lpstr>
      <vt:lpstr>3° generación </vt:lpstr>
      <vt:lpstr>4° generación </vt:lpstr>
      <vt:lpstr>Robótica en la medicina </vt:lpstr>
      <vt:lpstr>Robótica en la agricultura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Republica de panamá   ministerio d e educación   trabajo de informática  tema: robótica  integrantes: Erick palacios  juan cubilla  Felipe serrano  erca guerra</dc:title>
  <dc:creator>SERR</dc:creator>
  <cp:lastModifiedBy>SERR</cp:lastModifiedBy>
  <cp:revision>30</cp:revision>
  <dcterms:created xsi:type="dcterms:W3CDTF">2015-05-11T21:57:22Z</dcterms:created>
  <dcterms:modified xsi:type="dcterms:W3CDTF">2015-05-12T03:02:26Z</dcterms:modified>
</cp:coreProperties>
</file>