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5"/>
  </p:notesMasterIdLst>
  <p:sldIdLst>
    <p:sldId id="262" r:id="rId3"/>
    <p:sldId id="265" r:id="rId4"/>
    <p:sldId id="257" r:id="rId5"/>
    <p:sldId id="258" r:id="rId6"/>
    <p:sldId id="259" r:id="rId7"/>
    <p:sldId id="267" r:id="rId8"/>
    <p:sldId id="260" r:id="rId9"/>
    <p:sldId id="269" r:id="rId10"/>
    <p:sldId id="261" r:id="rId11"/>
    <p:sldId id="270" r:id="rId12"/>
    <p:sldId id="271" r:id="rId13"/>
    <p:sldId id="272" r:id="rId14"/>
    <p:sldId id="274" r:id="rId15"/>
    <p:sldId id="279" r:id="rId16"/>
    <p:sldId id="275" r:id="rId17"/>
    <p:sldId id="276" r:id="rId18"/>
    <p:sldId id="273" r:id="rId19"/>
    <p:sldId id="284" r:id="rId20"/>
    <p:sldId id="280" r:id="rId21"/>
    <p:sldId id="281" r:id="rId22"/>
    <p:sldId id="282" r:id="rId23"/>
    <p:sldId id="283" r:id="rId2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4093"/>
    <a:srgbClr val="993300"/>
    <a:srgbClr val="CC3300"/>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53" autoAdjust="0"/>
    <p:restoredTop sz="88500" autoAdjust="0"/>
  </p:normalViewPr>
  <p:slideViewPr>
    <p:cSldViewPr>
      <p:cViewPr varScale="1">
        <p:scale>
          <a:sx n="64" d="100"/>
          <a:sy n="64" d="100"/>
        </p:scale>
        <p:origin x="-149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4164E4-5036-47BB-8774-A38435B6135C}" type="datetimeFigureOut">
              <a:rPr lang="it-IT" smtClean="0"/>
              <a:pPr/>
              <a:t>22/05/2015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E7BC13-0AF9-4D36-9713-DFB1813CC034}"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a:ln/>
        </p:spPr>
      </p:sp>
      <p:sp>
        <p:nvSpPr>
          <p:cNvPr id="69635" name="Segnaposto note 2"/>
          <p:cNvSpPr>
            <a:spLocks noGrp="1"/>
          </p:cNvSpPr>
          <p:nvPr>
            <p:ph type="body" idx="1"/>
          </p:nvPr>
        </p:nvSpPr>
        <p:spPr>
          <a:noFill/>
          <a:ln/>
        </p:spPr>
        <p:txBody>
          <a:bodyPr/>
          <a:lstStyle/>
          <a:p>
            <a:pPr eaLnBrk="1" hangingPunct="1"/>
            <a:endParaRPr lang="it-IT" smtClean="0"/>
          </a:p>
        </p:txBody>
      </p:sp>
      <p:sp>
        <p:nvSpPr>
          <p:cNvPr id="69636" name="Segnaposto numero diapositiva 3"/>
          <p:cNvSpPr>
            <a:spLocks noGrp="1"/>
          </p:cNvSpPr>
          <p:nvPr>
            <p:ph type="sldNum" sz="quarter" idx="5"/>
          </p:nvPr>
        </p:nvSpPr>
        <p:spPr>
          <a:noFill/>
        </p:spPr>
        <p:txBody>
          <a:bodyPr/>
          <a:lstStyle/>
          <a:p>
            <a:fld id="{2DA04904-7475-4FCD-BFC2-AD12DEEA9939}" type="slidenum">
              <a:rPr lang="it-IT" smtClean="0"/>
              <a:pPr/>
              <a:t>1</a:t>
            </a:fld>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8D729540-80F7-4CB3-8174-08A515C34868}" type="slidenum">
              <a:rPr lang="it-IT" smtClean="0"/>
              <a:pPr/>
              <a:t>2</a:t>
            </a:fld>
            <a:endParaRPr lang="it-IT"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it-IT" dirty="0" smtClean="0"/>
          </a:p>
          <a:p>
            <a:pPr eaLnBrk="1" hangingPunct="1"/>
            <a:endParaRPr lang="it-IT"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defTabSz="868363"/>
            <a:fld id="{29ADC577-E054-4940-AEFC-E79DBB41DD39}" type="slidenum">
              <a:rPr lang="en-GB"/>
              <a:pPr defTabSz="868363"/>
              <a:t>3</a:t>
            </a:fld>
            <a:endParaRPr lang="en-GB"/>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pPr defTabSz="868363"/>
            <a:fld id="{89023423-A0B5-4EAC-B1CA-E1E7CCAA5234}" type="slidenum">
              <a:rPr lang="en-GB"/>
              <a:pPr defTabSz="868363"/>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2D9467F0-DA4C-4BAB-A7D0-09B146559512}" type="slidenum">
              <a:rPr lang="it-IT" smtClean="0"/>
              <a:pPr/>
              <a:t>14</a:t>
            </a:fld>
            <a:endParaRPr lang="it-IT"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it-IT" sz="1000" dirty="0" smtClean="0"/>
              <a:t>Nei pigmenti bianchi l’effetto ottico è dovuto alla diffusione non selettiva della luce incidente.</a:t>
            </a:r>
          </a:p>
          <a:p>
            <a:pPr eaLnBrk="1" hangingPunct="1"/>
            <a:r>
              <a:rPr lang="it-IT" sz="1000" dirty="0" smtClean="0"/>
              <a:t>Nei pigmenti colorati l’effetto è invece dovuto all’assorbimento </a:t>
            </a:r>
            <a:r>
              <a:rPr lang="it-IT" sz="1000" b="1" dirty="0" smtClean="0"/>
              <a:t>selettivo</a:t>
            </a:r>
            <a:r>
              <a:rPr lang="it-IT" sz="1000" dirty="0" smtClean="0"/>
              <a:t> di alcune lunghezze d’onde e molto spesso allo </a:t>
            </a:r>
            <a:r>
              <a:rPr lang="it-IT" sz="1000" dirty="0" err="1" smtClean="0"/>
              <a:t>scattering</a:t>
            </a:r>
            <a:r>
              <a:rPr lang="it-IT" sz="1000" dirty="0" smtClean="0"/>
              <a:t> selettivo di alcune lunghezze d’onda.</a:t>
            </a:r>
          </a:p>
          <a:p>
            <a:pPr eaLnBrk="1" hangingPunct="1"/>
            <a:r>
              <a:rPr lang="it-IT" sz="1000" dirty="0" smtClean="0"/>
              <a:t>Nei pigmenti neri il fenomeno ottico è dovuto all’assorbimento non selettivo della luce, in modo da riflettere una componente molto bassa della luce incidente.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COLORANTI  UTILIZZIN TINTORIA</a:t>
            </a:r>
            <a:endParaRPr lang="it-IT" dirty="0"/>
          </a:p>
        </p:txBody>
      </p:sp>
      <p:sp>
        <p:nvSpPr>
          <p:cNvPr id="4" name="Segnaposto numero diapositiva 3"/>
          <p:cNvSpPr>
            <a:spLocks noGrp="1"/>
          </p:cNvSpPr>
          <p:nvPr>
            <p:ph type="sldNum" sz="quarter" idx="10"/>
          </p:nvPr>
        </p:nvSpPr>
        <p:spPr/>
        <p:txBody>
          <a:bodyPr/>
          <a:lstStyle/>
          <a:p>
            <a:fld id="{3AE7BC13-0AF9-4D36-9713-DFB1813CC034}" type="slidenum">
              <a:rPr lang="it-IT" smtClean="0"/>
              <a:pPr/>
              <a:t>16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 CARATTERISTICHE DEI COLORANTI UTIZZATI NELLA TINTURA DEI TESSUTI</a:t>
            </a:r>
            <a:endParaRPr lang="it-IT" dirty="0"/>
          </a:p>
        </p:txBody>
      </p:sp>
      <p:sp>
        <p:nvSpPr>
          <p:cNvPr id="4" name="Segnaposto numero diapositiva 3"/>
          <p:cNvSpPr>
            <a:spLocks noGrp="1"/>
          </p:cNvSpPr>
          <p:nvPr>
            <p:ph type="sldNum" sz="quarter" idx="10"/>
          </p:nvPr>
        </p:nvSpPr>
        <p:spPr/>
        <p:txBody>
          <a:bodyPr/>
          <a:lstStyle/>
          <a:p>
            <a:fld id="{3AE7BC13-0AF9-4D36-9713-DFB1813CC034}" type="slidenum">
              <a:rPr lang="it-IT" smtClean="0"/>
              <a:pPr/>
              <a:t>17</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cstate="print"/>
          <a:srcRect/>
          <a:stretch>
            <a:fillRect/>
          </a:stretch>
        </p:blipFill>
        <p:spPr bwMode="auto">
          <a:xfrm>
            <a:off x="-57150" y="0"/>
            <a:ext cx="1485900" cy="6858000"/>
          </a:xfrm>
          <a:prstGeom prst="rect">
            <a:avLst/>
          </a:prstGeom>
          <a:noFill/>
          <a:ln w="9525">
            <a:noFill/>
            <a:miter lim="800000"/>
            <a:headEnd/>
            <a:tailEnd/>
          </a:ln>
        </p:spPr>
      </p:pic>
      <p:sp>
        <p:nvSpPr>
          <p:cNvPr id="487426" name="Rectangle 2"/>
          <p:cNvSpPr>
            <a:spLocks noGrp="1" noChangeArrowheads="1"/>
          </p:cNvSpPr>
          <p:nvPr>
            <p:ph type="ctrTitle"/>
          </p:nvPr>
        </p:nvSpPr>
        <p:spPr>
          <a:xfrm>
            <a:off x="1719263" y="150813"/>
            <a:ext cx="7132637" cy="784225"/>
          </a:xfrm>
        </p:spPr>
        <p:txBody>
          <a:bodyPr/>
          <a:lstStyle>
            <a:lvl1pPr>
              <a:defRPr/>
            </a:lvl1pPr>
          </a:lstStyle>
          <a:p>
            <a:r>
              <a:rPr lang="it-IT"/>
              <a:t>Fare clic per modificare lo stile del titolo</a:t>
            </a:r>
          </a:p>
        </p:txBody>
      </p:sp>
      <p:sp>
        <p:nvSpPr>
          <p:cNvPr id="487427" name="Rectangle 3"/>
          <p:cNvSpPr>
            <a:spLocks noGrp="1" noChangeArrowheads="1"/>
          </p:cNvSpPr>
          <p:nvPr>
            <p:ph type="subTitle" idx="1"/>
          </p:nvPr>
        </p:nvSpPr>
        <p:spPr>
          <a:xfrm>
            <a:off x="1719263" y="1520825"/>
            <a:ext cx="7132637" cy="1720850"/>
          </a:xfrm>
        </p:spPr>
        <p:txBody>
          <a:bodyPr/>
          <a:lstStyle>
            <a:lvl1pPr marL="0" indent="0" algn="ctr">
              <a:defRPr/>
            </a:lvl1pPr>
          </a:lstStyle>
          <a:p>
            <a:r>
              <a:rPr lang="it-IT"/>
              <a:t>Fare clic per modificare lo stile del sottotitolo dello schema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81775" y="150813"/>
            <a:ext cx="2008188" cy="47117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557213" y="150813"/>
            <a:ext cx="5872162" cy="47117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557213" y="150813"/>
            <a:ext cx="8032750" cy="784225"/>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557213" y="1946275"/>
            <a:ext cx="8032750" cy="2916238"/>
          </a:xfrm>
        </p:spPr>
        <p:txBody>
          <a:bodyPr/>
          <a:lstStyle/>
          <a:p>
            <a:pPr lvl="0"/>
            <a:endParaRPr lang="it-IT"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C9606D7-ECC9-4B93-894A-850EE210EE48}" type="slidenum">
              <a:rPr lang="it-IT"/>
              <a:pPr>
                <a:defRPr/>
              </a:pPr>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B947936E-540B-423E-86AF-7AB394475486}" type="slidenum">
              <a:rPr lang="it-IT"/>
              <a:pPr>
                <a:defRPr/>
              </a:pPr>
              <a:t>‹N›</a:t>
            </a:fld>
            <a:endParaRPr lang="it-I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A24BF9A-2D5C-42F5-83D9-AFF5D5C1BECE}" type="slidenum">
              <a:rPr lang="it-IT"/>
              <a:pPr>
                <a:defRPr/>
              </a:pPr>
              <a:t>‹N›</a:t>
            </a:fld>
            <a:endParaRPr lang="it-I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FDADF728-D041-465C-9B41-A9424B3252D9}" type="slidenum">
              <a:rPr lang="it-IT"/>
              <a:pPr>
                <a:defRPr/>
              </a:pPr>
              <a:t>‹N›</a:t>
            </a:fld>
            <a:endParaRPr 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5AD58873-CE8B-4148-B186-0D5501554B6F}" type="slidenum">
              <a:rPr lang="it-IT"/>
              <a:pPr>
                <a:defRPr/>
              </a:pPr>
              <a:t>‹N›</a:t>
            </a:fld>
            <a:endParaRPr 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FA5BFECC-2D65-4162-BCA0-0D858C92D758}" type="slidenum">
              <a:rPr lang="it-IT"/>
              <a:pPr>
                <a:defRPr/>
              </a:pPr>
              <a:t>‹N›</a:t>
            </a:fld>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8CC2E458-3F82-4693-A179-1D29B0AA1668}"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DB7AA9AC-FD69-4EE0-A5DA-CBA7749AD1B4}" type="slidenum">
              <a:rPr lang="it-IT"/>
              <a:pPr>
                <a:defRPr/>
              </a:pPr>
              <a:t>‹N›</a:t>
            </a:fld>
            <a:endParaRPr lang="it-I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A3ABCA43-6BC3-46DB-A5E0-34403FDF3A9A}" type="slidenum">
              <a:rPr lang="it-IT"/>
              <a:pPr>
                <a:defRPr/>
              </a:pPr>
              <a:t>‹N›</a:t>
            </a:fld>
            <a:endParaRPr lang="it-I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263527F4-512A-41FC-99B4-6A52D252E495}" type="slidenum">
              <a:rPr lang="it-IT"/>
              <a:pPr>
                <a:defRPr/>
              </a:pPr>
              <a:t>‹N›</a:t>
            </a:fld>
            <a:endParaRPr lang="it-I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1D695B7-B78B-4F7C-A36B-7737AB81700A}" type="slidenum">
              <a:rPr lang="it-IT"/>
              <a:pPr>
                <a:defRPr/>
              </a:pPr>
              <a:t>‹N›</a:t>
            </a:fld>
            <a:endParaRPr lang="it-IT"/>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98B546D7-35F3-4BE1-BE23-167876911958}"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557213" y="1946275"/>
            <a:ext cx="3940175" cy="2916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9788" y="1946275"/>
            <a:ext cx="3940175" cy="2916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bwMode="auto">
          <a:xfrm>
            <a:off x="557213" y="150813"/>
            <a:ext cx="8032750" cy="784225"/>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it-IT" smtClean="0"/>
              <a:t>Click to edit Master title style</a:t>
            </a:r>
          </a:p>
        </p:txBody>
      </p:sp>
      <p:sp>
        <p:nvSpPr>
          <p:cNvPr id="486403" name="Rectangle 3"/>
          <p:cNvSpPr>
            <a:spLocks noGrp="1" noChangeArrowheads="1"/>
          </p:cNvSpPr>
          <p:nvPr>
            <p:ph type="body" idx="1"/>
          </p:nvPr>
        </p:nvSpPr>
        <p:spPr bwMode="auto">
          <a:xfrm>
            <a:off x="557213" y="1946275"/>
            <a:ext cx="8032750" cy="2916238"/>
          </a:xfrm>
          <a:prstGeom prst="rect">
            <a:avLst/>
          </a:prstGeom>
          <a:noFill/>
          <a:ln w="9525">
            <a:noFill/>
            <a:miter lim="800000"/>
            <a:headEnd/>
            <a:tailEnd/>
          </a:ln>
          <a:effectLst/>
        </p:spPr>
        <p:txBody>
          <a:bodyPr vert="horz" wrap="square" lIns="180000" tIns="45720" rIns="180000" bIns="45720" numCol="1" anchor="t" anchorCtr="0" compatLnSpc="1">
            <a:prstTxWarp prst="textNoShape">
              <a:avLst/>
            </a:prstTxWarp>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Comic Sans MS" pitchFamily="66" charset="0"/>
        </a:defRPr>
      </a:lvl2pPr>
      <a:lvl3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Comic Sans MS" pitchFamily="66" charset="0"/>
        </a:defRPr>
      </a:lvl3pPr>
      <a:lvl4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Comic Sans MS" pitchFamily="66" charset="0"/>
        </a:defRPr>
      </a:lvl4pPr>
      <a:lvl5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Comic Sans MS" pitchFamily="66" charset="0"/>
        </a:defRPr>
      </a:lvl5pPr>
      <a:lvl6pPr marL="457200" algn="ctr" rtl="0" fontAlgn="base">
        <a:spcBef>
          <a:spcPct val="0"/>
        </a:spcBef>
        <a:spcAft>
          <a:spcPct val="0"/>
        </a:spcAft>
        <a:defRPr sz="4400">
          <a:solidFill>
            <a:srgbClr val="FFFF00"/>
          </a:solidFill>
          <a:effectLst>
            <a:outerShdw blurRad="38100" dist="38100" dir="2700000" algn="tl">
              <a:srgbClr val="000000"/>
            </a:outerShdw>
          </a:effectLst>
          <a:latin typeface="Comic Sans MS" pitchFamily="66" charset="0"/>
        </a:defRPr>
      </a:lvl6pPr>
      <a:lvl7pPr marL="914400" algn="ctr" rtl="0" fontAlgn="base">
        <a:spcBef>
          <a:spcPct val="0"/>
        </a:spcBef>
        <a:spcAft>
          <a:spcPct val="0"/>
        </a:spcAft>
        <a:defRPr sz="4400">
          <a:solidFill>
            <a:srgbClr val="FFFF00"/>
          </a:solidFill>
          <a:effectLst>
            <a:outerShdw blurRad="38100" dist="38100" dir="2700000" algn="tl">
              <a:srgbClr val="000000"/>
            </a:outerShdw>
          </a:effectLst>
          <a:latin typeface="Comic Sans MS" pitchFamily="66" charset="0"/>
        </a:defRPr>
      </a:lvl7pPr>
      <a:lvl8pPr marL="1371600" algn="ctr" rtl="0" fontAlgn="base">
        <a:spcBef>
          <a:spcPct val="0"/>
        </a:spcBef>
        <a:spcAft>
          <a:spcPct val="0"/>
        </a:spcAft>
        <a:defRPr sz="4400">
          <a:solidFill>
            <a:srgbClr val="FFFF00"/>
          </a:solidFill>
          <a:effectLst>
            <a:outerShdw blurRad="38100" dist="38100" dir="2700000" algn="tl">
              <a:srgbClr val="000000"/>
            </a:outerShdw>
          </a:effectLst>
          <a:latin typeface="Comic Sans MS" pitchFamily="66" charset="0"/>
        </a:defRPr>
      </a:lvl8pPr>
      <a:lvl9pPr marL="1828800" algn="ctr" rtl="0" fontAlgn="base">
        <a:spcBef>
          <a:spcPct val="0"/>
        </a:spcBef>
        <a:spcAft>
          <a:spcPct val="0"/>
        </a:spcAft>
        <a:defRPr sz="4400">
          <a:solidFill>
            <a:srgbClr val="FFFF00"/>
          </a:solidFill>
          <a:effectLst>
            <a:outerShdw blurRad="38100" dist="38100" dir="2700000" algn="tl">
              <a:srgbClr val="000000"/>
            </a:outerShdw>
          </a:effectLst>
          <a:latin typeface="Comic Sans MS" pitchFamily="66" charset="0"/>
        </a:defRPr>
      </a:lvl9pPr>
    </p:titleStyle>
    <p:bodyStyle>
      <a:lvl1pPr marL="342900" indent="-342900" algn="just" rtl="0" eaLnBrk="0" fontAlgn="base" hangingPunct="0">
        <a:spcBef>
          <a:spcPct val="50000"/>
        </a:spcBef>
        <a:spcAft>
          <a:spcPct val="0"/>
        </a:spcAft>
        <a:buClr>
          <a:srgbClr val="FFFF00"/>
        </a:buClr>
        <a:defRPr sz="3200">
          <a:solidFill>
            <a:srgbClr val="FFFF00"/>
          </a:solidFill>
          <a:effectLst>
            <a:outerShdw blurRad="38100" dist="38100" dir="2700000" algn="tl">
              <a:srgbClr val="000000"/>
            </a:outerShdw>
          </a:effectLst>
          <a:latin typeface="+mn-lt"/>
          <a:ea typeface="+mn-ea"/>
          <a:cs typeface="+mn-cs"/>
        </a:defRPr>
      </a:lvl1pPr>
      <a:lvl2pPr marL="742950" indent="-285750" algn="just" rtl="0" eaLnBrk="0" fontAlgn="base" hangingPunct="0">
        <a:spcBef>
          <a:spcPct val="50000"/>
        </a:spcBef>
        <a:spcAft>
          <a:spcPct val="0"/>
        </a:spcAft>
        <a:buClr>
          <a:srgbClr val="FFFF00"/>
        </a:buClr>
        <a:defRPr sz="3200">
          <a:solidFill>
            <a:srgbClr val="FFFF00"/>
          </a:solidFill>
          <a:effectLst>
            <a:outerShdw blurRad="38100" dist="38100" dir="2700000" algn="tl">
              <a:srgbClr val="000000"/>
            </a:outerShdw>
          </a:effectLst>
          <a:latin typeface="+mn-lt"/>
        </a:defRPr>
      </a:lvl2pPr>
      <a:lvl3pPr marL="1143000" indent="-228600" algn="just" rtl="0" eaLnBrk="0" fontAlgn="base" hangingPunct="0">
        <a:spcBef>
          <a:spcPct val="50000"/>
        </a:spcBef>
        <a:spcAft>
          <a:spcPct val="0"/>
        </a:spcAft>
        <a:buClr>
          <a:srgbClr val="FFFF00"/>
        </a:buClr>
        <a:defRPr sz="3200">
          <a:solidFill>
            <a:srgbClr val="FFFF00"/>
          </a:solidFill>
          <a:effectLst>
            <a:outerShdw blurRad="38100" dist="38100" dir="2700000" algn="tl">
              <a:srgbClr val="000000"/>
            </a:outerShdw>
          </a:effectLst>
          <a:latin typeface="+mn-lt"/>
        </a:defRPr>
      </a:lvl3pPr>
      <a:lvl4pPr marL="1600200" indent="-228600" algn="just" rtl="0" eaLnBrk="0" fontAlgn="base" hangingPunct="0">
        <a:spcBef>
          <a:spcPct val="50000"/>
        </a:spcBef>
        <a:spcAft>
          <a:spcPct val="0"/>
        </a:spcAft>
        <a:buClr>
          <a:srgbClr val="FFFF00"/>
        </a:buClr>
        <a:defRPr sz="3200">
          <a:solidFill>
            <a:srgbClr val="FFFF00"/>
          </a:solidFill>
          <a:effectLst>
            <a:outerShdw blurRad="38100" dist="38100" dir="2700000" algn="tl">
              <a:srgbClr val="000000"/>
            </a:outerShdw>
          </a:effectLst>
          <a:latin typeface="+mn-lt"/>
        </a:defRPr>
      </a:lvl4pPr>
      <a:lvl5pPr marL="2057400" indent="-228600" algn="just" rtl="0" eaLnBrk="0" fontAlgn="base" hangingPunct="0">
        <a:spcBef>
          <a:spcPct val="50000"/>
        </a:spcBef>
        <a:spcAft>
          <a:spcPct val="0"/>
        </a:spcAft>
        <a:buClr>
          <a:srgbClr val="FFFF00"/>
        </a:buClr>
        <a:defRPr sz="3200">
          <a:solidFill>
            <a:srgbClr val="FFFF00"/>
          </a:solidFill>
          <a:effectLst>
            <a:outerShdw blurRad="38100" dist="38100" dir="2700000" algn="tl">
              <a:srgbClr val="000000"/>
            </a:outerShdw>
          </a:effectLst>
          <a:latin typeface="+mn-lt"/>
        </a:defRPr>
      </a:lvl5pPr>
      <a:lvl6pPr marL="2514600" indent="-228600" algn="just" rtl="0" fontAlgn="base">
        <a:spcBef>
          <a:spcPct val="50000"/>
        </a:spcBef>
        <a:spcAft>
          <a:spcPct val="0"/>
        </a:spcAft>
        <a:buClr>
          <a:srgbClr val="FFFF00"/>
        </a:buClr>
        <a:defRPr sz="3200">
          <a:solidFill>
            <a:srgbClr val="FFFF00"/>
          </a:solidFill>
          <a:effectLst>
            <a:outerShdw blurRad="38100" dist="38100" dir="2700000" algn="tl">
              <a:srgbClr val="000000"/>
            </a:outerShdw>
          </a:effectLst>
          <a:latin typeface="+mn-lt"/>
        </a:defRPr>
      </a:lvl6pPr>
      <a:lvl7pPr marL="2971800" indent="-228600" algn="just" rtl="0" fontAlgn="base">
        <a:spcBef>
          <a:spcPct val="50000"/>
        </a:spcBef>
        <a:spcAft>
          <a:spcPct val="0"/>
        </a:spcAft>
        <a:buClr>
          <a:srgbClr val="FFFF00"/>
        </a:buClr>
        <a:defRPr sz="3200">
          <a:solidFill>
            <a:srgbClr val="FFFF00"/>
          </a:solidFill>
          <a:effectLst>
            <a:outerShdw blurRad="38100" dist="38100" dir="2700000" algn="tl">
              <a:srgbClr val="000000"/>
            </a:outerShdw>
          </a:effectLst>
          <a:latin typeface="+mn-lt"/>
        </a:defRPr>
      </a:lvl7pPr>
      <a:lvl8pPr marL="3429000" indent="-228600" algn="just" rtl="0" fontAlgn="base">
        <a:spcBef>
          <a:spcPct val="50000"/>
        </a:spcBef>
        <a:spcAft>
          <a:spcPct val="0"/>
        </a:spcAft>
        <a:buClr>
          <a:srgbClr val="FFFF00"/>
        </a:buClr>
        <a:defRPr sz="3200">
          <a:solidFill>
            <a:srgbClr val="FFFF00"/>
          </a:solidFill>
          <a:effectLst>
            <a:outerShdw blurRad="38100" dist="38100" dir="2700000" algn="tl">
              <a:srgbClr val="000000"/>
            </a:outerShdw>
          </a:effectLst>
          <a:latin typeface="+mn-lt"/>
        </a:defRPr>
      </a:lvl8pPr>
      <a:lvl9pPr marL="3886200" indent="-228600" algn="just" rtl="0" fontAlgn="base">
        <a:spcBef>
          <a:spcPct val="50000"/>
        </a:spcBef>
        <a:spcAft>
          <a:spcPct val="0"/>
        </a:spcAft>
        <a:buClr>
          <a:srgbClr val="FFFF00"/>
        </a:buClr>
        <a:defRPr sz="3200">
          <a:solidFill>
            <a:srgbClr val="FFFF00"/>
          </a:solidFill>
          <a:effectLst>
            <a:outerShdw blurRad="38100" dist="38100" dir="2700000" algn="tl">
              <a:srgbClr val="000000"/>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4A384D3-BC6E-4154-BBA2-C5A7BD32F8C0}"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1.jpeg"/><Relationship Id="rId7" Type="http://schemas.openxmlformats.org/officeDocument/2006/relationships/image" Target="../media/image34.pn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hyperlink" Target="http://it.wikipedia.org/wiki/Blu" TargetMode="Externa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WordArt 3"/>
          <p:cNvSpPr>
            <a:spLocks noChangeArrowheads="1" noChangeShapeType="1" noTextEdit="1"/>
          </p:cNvSpPr>
          <p:nvPr/>
        </p:nvSpPr>
        <p:spPr bwMode="auto">
          <a:xfrm>
            <a:off x="2411413" y="2133600"/>
            <a:ext cx="4537075" cy="2087563"/>
          </a:xfrm>
          <a:prstGeom prst="rect">
            <a:avLst/>
          </a:prstGeom>
        </p:spPr>
        <p:txBody>
          <a:bodyPr wrap="none" fromWordArt="1">
            <a:prstTxWarp prst="textPlain">
              <a:avLst>
                <a:gd name="adj" fmla="val 50000"/>
              </a:avLst>
            </a:prstTxWarp>
          </a:bodyPr>
          <a:lstStyle/>
          <a:p>
            <a:pPr algn="ctr"/>
            <a:r>
              <a:rPr lang="it-IT"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Luce e colore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3138" name="Rectangle 2"/>
          <p:cNvSpPr>
            <a:spLocks noGrp="1" noChangeArrowheads="1"/>
          </p:cNvSpPr>
          <p:nvPr>
            <p:ph type="title"/>
          </p:nvPr>
        </p:nvSpPr>
        <p:spPr/>
        <p:txBody>
          <a:bodyPr/>
          <a:lstStyle/>
          <a:p>
            <a:pPr eaLnBrk="1" hangingPunct="1">
              <a:defRPr/>
            </a:pPr>
            <a:r>
              <a:rPr lang="it-IT" smtClean="0"/>
              <a:t>Il colore in termini oggettivi</a:t>
            </a:r>
          </a:p>
        </p:txBody>
      </p:sp>
      <p:sp>
        <p:nvSpPr>
          <p:cNvPr id="603139" name="Text Box 3"/>
          <p:cNvSpPr txBox="1">
            <a:spLocks noChangeArrowheads="1"/>
          </p:cNvSpPr>
          <p:nvPr/>
        </p:nvSpPr>
        <p:spPr bwMode="auto">
          <a:xfrm>
            <a:off x="557213" y="3670300"/>
            <a:ext cx="4806950" cy="1793875"/>
          </a:xfrm>
          <a:prstGeom prst="rect">
            <a:avLst/>
          </a:prstGeom>
          <a:noFill/>
          <a:ln w="25400">
            <a:noFill/>
            <a:miter lim="800000"/>
            <a:headEnd type="none" w="sm" len="sm"/>
            <a:tailEnd type="none" w="sm" len="sm"/>
          </a:ln>
          <a:effectLst/>
        </p:spPr>
        <p:txBody>
          <a:bodyPr>
            <a:spAutoFit/>
          </a:bodyPr>
          <a:lstStyle/>
          <a:p>
            <a:pPr marL="185738" indent="-185738" algn="just">
              <a:spcBef>
                <a:spcPct val="50000"/>
              </a:spcBef>
              <a:buSzPct val="50000"/>
              <a:buFont typeface="Wingdings" pitchFamily="2" charset="2"/>
              <a:buChar char="l"/>
              <a:defRPr/>
            </a:pPr>
            <a:r>
              <a:rPr lang="it-IT" sz="1400" i="1">
                <a:solidFill>
                  <a:schemeClr val="tx1"/>
                </a:solidFill>
                <a:effectLst>
                  <a:outerShdw blurRad="38100" dist="38100" dir="2700000" algn="tl">
                    <a:srgbClr val="000000"/>
                  </a:outerShdw>
                </a:effectLst>
                <a:cs typeface="Times New Roman" pitchFamily="18" charset="0"/>
              </a:rPr>
              <a:t>tinta</a:t>
            </a:r>
            <a:r>
              <a:rPr lang="it-IT" sz="1400">
                <a:solidFill>
                  <a:schemeClr val="tx1"/>
                </a:solidFill>
                <a:effectLst>
                  <a:outerShdw blurRad="38100" dist="38100" dir="2700000" algn="tl">
                    <a:srgbClr val="000000"/>
                  </a:outerShdw>
                </a:effectLst>
                <a:cs typeface="Times New Roman" pitchFamily="18" charset="0"/>
              </a:rPr>
              <a:t>, che indica i colori base, ovvero le lunghezze d’onda dell’intervallo visibile</a:t>
            </a:r>
          </a:p>
          <a:p>
            <a:pPr marL="185738" indent="-185738" algn="just">
              <a:spcBef>
                <a:spcPct val="50000"/>
              </a:spcBef>
              <a:buSzPct val="50000"/>
              <a:buFont typeface="Wingdings" pitchFamily="2" charset="2"/>
              <a:buChar char="l"/>
              <a:defRPr/>
            </a:pPr>
            <a:r>
              <a:rPr lang="it-IT" sz="1400" i="1">
                <a:solidFill>
                  <a:schemeClr val="tx1"/>
                </a:solidFill>
                <a:effectLst>
                  <a:outerShdw blurRad="38100" dist="38100" dir="2700000" algn="tl">
                    <a:srgbClr val="000000"/>
                  </a:outerShdw>
                </a:effectLst>
                <a:cs typeface="Times New Roman" pitchFamily="18" charset="0"/>
              </a:rPr>
              <a:t>chiarezza</a:t>
            </a:r>
            <a:r>
              <a:rPr lang="it-IT" sz="1400">
                <a:solidFill>
                  <a:schemeClr val="tx1"/>
                </a:solidFill>
                <a:effectLst>
                  <a:outerShdw blurRad="38100" dist="38100" dir="2700000" algn="tl">
                    <a:srgbClr val="000000"/>
                  </a:outerShdw>
                </a:effectLst>
                <a:cs typeface="Times New Roman" pitchFamily="18" charset="0"/>
              </a:rPr>
              <a:t>, che indica la quantità di bianco e nero presente nel colore</a:t>
            </a:r>
          </a:p>
          <a:p>
            <a:pPr marL="185738" indent="-185738" algn="just">
              <a:spcBef>
                <a:spcPct val="50000"/>
              </a:spcBef>
              <a:buSzPct val="50000"/>
              <a:buFont typeface="Wingdings" pitchFamily="2" charset="2"/>
              <a:buChar char="l"/>
              <a:defRPr/>
            </a:pPr>
            <a:r>
              <a:rPr lang="it-IT" sz="1400" i="1">
                <a:solidFill>
                  <a:schemeClr val="tx1"/>
                </a:solidFill>
                <a:effectLst>
                  <a:outerShdw blurRad="38100" dist="38100" dir="2700000" algn="tl">
                    <a:srgbClr val="000000"/>
                  </a:outerShdw>
                </a:effectLst>
                <a:cs typeface="Times New Roman" pitchFamily="18" charset="0"/>
              </a:rPr>
              <a:t>saturazione</a:t>
            </a:r>
            <a:r>
              <a:rPr lang="it-IT" sz="1400">
                <a:solidFill>
                  <a:schemeClr val="tx1"/>
                </a:solidFill>
                <a:effectLst>
                  <a:outerShdw blurRad="38100" dist="38100" dir="2700000" algn="tl">
                    <a:srgbClr val="000000"/>
                  </a:outerShdw>
                </a:effectLst>
                <a:cs typeface="Times New Roman" pitchFamily="18" charset="0"/>
              </a:rPr>
              <a:t>, che indica la quantità di tinta presente in un dato colore in rapporto al bianco, al nero o al grigio stabilito dal valore di chiarezza</a:t>
            </a:r>
          </a:p>
        </p:txBody>
      </p:sp>
      <p:pic>
        <p:nvPicPr>
          <p:cNvPr id="33796" name="Picture 4" descr="Ruota dei colori"/>
          <p:cNvPicPr>
            <a:picLocks noChangeArrowheads="1"/>
          </p:cNvPicPr>
          <p:nvPr/>
        </p:nvPicPr>
        <p:blipFill>
          <a:blip r:embed="rId2" cstate="print"/>
          <a:srcRect/>
          <a:stretch>
            <a:fillRect/>
          </a:stretch>
        </p:blipFill>
        <p:spPr bwMode="auto">
          <a:xfrm>
            <a:off x="5867400" y="3527425"/>
            <a:ext cx="2638425" cy="2638425"/>
          </a:xfrm>
          <a:prstGeom prst="rect">
            <a:avLst/>
          </a:prstGeom>
          <a:noFill/>
          <a:ln w="9525">
            <a:noFill/>
            <a:miter lim="800000"/>
            <a:headEnd/>
            <a:tailEnd/>
          </a:ln>
        </p:spPr>
      </p:pic>
      <p:sp>
        <p:nvSpPr>
          <p:cNvPr id="603141" name="Text Box 5"/>
          <p:cNvSpPr txBox="1">
            <a:spLocks noChangeArrowheads="1"/>
          </p:cNvSpPr>
          <p:nvPr/>
        </p:nvSpPr>
        <p:spPr bwMode="auto">
          <a:xfrm>
            <a:off x="557213" y="1212850"/>
            <a:ext cx="8032750" cy="2432050"/>
          </a:xfrm>
          <a:prstGeom prst="rect">
            <a:avLst/>
          </a:prstGeom>
          <a:noFill/>
          <a:ln w="25400">
            <a:noFill/>
            <a:miter lim="800000"/>
            <a:headEnd type="none" w="sm" len="sm"/>
            <a:tailEnd type="none" w="sm" len="sm"/>
          </a:ln>
          <a:effectLst/>
        </p:spPr>
        <p:txBody>
          <a:bodyPr>
            <a:spAutoFit/>
          </a:bodyPr>
          <a:lstStyle/>
          <a:p>
            <a:pPr algn="just">
              <a:spcBef>
                <a:spcPct val="50000"/>
              </a:spcBef>
              <a:defRPr/>
            </a:pPr>
            <a:r>
              <a:rPr lang="it-IT" sz="1400">
                <a:solidFill>
                  <a:schemeClr val="tx1"/>
                </a:solidFill>
                <a:effectLst>
                  <a:outerShdw blurRad="38100" dist="38100" dir="2700000" algn="tl">
                    <a:srgbClr val="000000"/>
                  </a:outerShdw>
                </a:effectLst>
                <a:cs typeface="Times New Roman" pitchFamily="18" charset="0"/>
              </a:rPr>
              <a:t>Due situazioni cromatiche sono definibili in maniera semplice: il </a:t>
            </a:r>
            <a:r>
              <a:rPr lang="it-IT" sz="1400" i="1">
                <a:solidFill>
                  <a:schemeClr val="tx1"/>
                </a:solidFill>
                <a:effectLst>
                  <a:outerShdw blurRad="38100" dist="38100" dir="2700000" algn="tl">
                    <a:srgbClr val="000000"/>
                  </a:outerShdw>
                </a:effectLst>
                <a:cs typeface="Times New Roman" pitchFamily="18" charset="0"/>
              </a:rPr>
              <a:t>bianco</a:t>
            </a:r>
            <a:r>
              <a:rPr lang="it-IT" sz="1400">
                <a:solidFill>
                  <a:schemeClr val="tx1"/>
                </a:solidFill>
                <a:effectLst>
                  <a:outerShdw blurRad="38100" dist="38100" dir="2700000" algn="tl">
                    <a:srgbClr val="000000"/>
                  </a:outerShdw>
                </a:effectLst>
                <a:cs typeface="Times New Roman" pitchFamily="18" charset="0"/>
              </a:rPr>
              <a:t> e il </a:t>
            </a:r>
            <a:r>
              <a:rPr lang="it-IT" sz="1400" i="1">
                <a:solidFill>
                  <a:schemeClr val="tx1"/>
                </a:solidFill>
                <a:effectLst>
                  <a:outerShdw blurRad="38100" dist="38100" dir="2700000" algn="tl">
                    <a:srgbClr val="000000"/>
                  </a:outerShdw>
                </a:effectLst>
                <a:cs typeface="Times New Roman" pitchFamily="18" charset="0"/>
              </a:rPr>
              <a:t>nero</a:t>
            </a:r>
            <a:r>
              <a:rPr lang="en-GB" sz="1400">
                <a:solidFill>
                  <a:schemeClr val="tx1"/>
                </a:solidFill>
                <a:effectLst>
                  <a:outerShdw blurRad="38100" dist="38100" dir="2700000" algn="tl">
                    <a:srgbClr val="000000"/>
                  </a:outerShdw>
                </a:effectLst>
                <a:cs typeface="Times New Roman" pitchFamily="18" charset="0"/>
              </a:rPr>
              <a:t>. </a:t>
            </a:r>
            <a:r>
              <a:rPr lang="it-IT" sz="1400">
                <a:solidFill>
                  <a:schemeClr val="tx1"/>
                </a:solidFill>
                <a:effectLst>
                  <a:outerShdw blurRad="38100" dist="38100" dir="2700000" algn="tl">
                    <a:srgbClr val="000000"/>
                  </a:outerShdw>
                </a:effectLst>
                <a:cs typeface="Times New Roman" pitchFamily="18" charset="0"/>
              </a:rPr>
              <a:t>Un corpo che riflette completamente la luce bianca (cioè la luce visibile) appare bianco, mentre un corpo che assorbe completamente la luce bianca appare nero. Come si è detto, appaiono colorati i corpi che riflettono o producono un particolare e limitato intervallo di lunghezze d’onda. Fa eccezione il grigio che, nelle sue varie tonalità, non è un vero colore essendo una miscela di bianco e nero</a:t>
            </a:r>
          </a:p>
          <a:p>
            <a:pPr algn="just">
              <a:spcBef>
                <a:spcPct val="50000"/>
              </a:spcBef>
              <a:defRPr/>
            </a:pPr>
            <a:r>
              <a:rPr lang="it-IT" sz="1400">
                <a:solidFill>
                  <a:schemeClr val="tx1"/>
                </a:solidFill>
                <a:effectLst>
                  <a:outerShdw blurRad="38100" dist="38100" dir="2700000" algn="tl">
                    <a:srgbClr val="000000"/>
                  </a:outerShdw>
                </a:effectLst>
                <a:ea typeface="Arial Unicode MS" pitchFamily="34" charset="-128"/>
                <a:cs typeface="Arial Unicode MS" pitchFamily="34" charset="-128"/>
              </a:rPr>
              <a:t>Per poter valutare e descrivere in termini oggettivi i colori che l’occhio umano riesce a distinguere, esistono sistemi di carte del colore il più importante dei quali è descritto nel </a:t>
            </a:r>
            <a:r>
              <a:rPr lang="it-IT" sz="1400" i="1">
                <a:solidFill>
                  <a:schemeClr val="tx1"/>
                </a:solidFill>
                <a:effectLst>
                  <a:outerShdw blurRad="38100" dist="38100" dir="2700000" algn="tl">
                    <a:srgbClr val="000000"/>
                  </a:outerShdw>
                </a:effectLst>
                <a:ea typeface="Arial Unicode MS" pitchFamily="34" charset="-128"/>
                <a:cs typeface="Arial Unicode MS" pitchFamily="34" charset="-128"/>
              </a:rPr>
              <a:t>Munsell Book of Color</a:t>
            </a:r>
          </a:p>
          <a:p>
            <a:pPr algn="just">
              <a:spcBef>
                <a:spcPct val="50000"/>
              </a:spcBef>
              <a:defRPr/>
            </a:pPr>
            <a:r>
              <a:rPr lang="it-IT" sz="1400">
                <a:solidFill>
                  <a:schemeClr val="tx1"/>
                </a:solidFill>
                <a:effectLst>
                  <a:outerShdw blurRad="38100" dist="38100" dir="2700000" algn="tl">
                    <a:srgbClr val="000000"/>
                  </a:outerShdw>
                </a:effectLst>
                <a:cs typeface="Times New Roman" pitchFamily="18" charset="0"/>
              </a:rPr>
              <a:t>Questi sistemi definiscono ogni colore in base a:</a:t>
            </a:r>
          </a:p>
        </p:txBody>
      </p:sp>
      <p:sp>
        <p:nvSpPr>
          <p:cNvPr id="603142" name="Text Box 6"/>
          <p:cNvSpPr txBox="1">
            <a:spLocks noChangeArrowheads="1"/>
          </p:cNvSpPr>
          <p:nvPr/>
        </p:nvSpPr>
        <p:spPr bwMode="auto">
          <a:xfrm>
            <a:off x="557213" y="5651500"/>
            <a:ext cx="4806950" cy="730250"/>
          </a:xfrm>
          <a:prstGeom prst="rect">
            <a:avLst/>
          </a:prstGeom>
          <a:noFill/>
          <a:ln w="25400">
            <a:noFill/>
            <a:miter lim="800000"/>
            <a:headEnd type="none" w="sm" len="sm"/>
            <a:tailEnd type="none" w="sm" len="sm"/>
          </a:ln>
          <a:effectLst/>
        </p:spPr>
        <p:txBody>
          <a:bodyPr>
            <a:spAutoFit/>
          </a:bodyPr>
          <a:lstStyle/>
          <a:p>
            <a:pPr algn="just">
              <a:spcBef>
                <a:spcPct val="50000"/>
              </a:spcBef>
              <a:defRPr/>
            </a:pPr>
            <a:r>
              <a:rPr lang="it-IT" sz="1400">
                <a:solidFill>
                  <a:schemeClr val="tx1"/>
                </a:solidFill>
                <a:effectLst>
                  <a:outerShdw blurRad="38100" dist="38100" dir="2700000" algn="tl">
                    <a:srgbClr val="000000"/>
                  </a:outerShdw>
                </a:effectLst>
                <a:cs typeface="Times New Roman" pitchFamily="18" charset="0"/>
              </a:rPr>
              <a:t>Tutte le variazioni (circa quattromila) che l’occhio umano è in grado di registrare sono classificabili in termini di queste variabili</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2917" name="Text Box 5"/>
          <p:cNvSpPr txBox="1">
            <a:spLocks noChangeArrowheads="1"/>
          </p:cNvSpPr>
          <p:nvPr/>
        </p:nvSpPr>
        <p:spPr bwMode="auto">
          <a:xfrm>
            <a:off x="557213" y="1196975"/>
            <a:ext cx="8032750" cy="5180013"/>
          </a:xfrm>
          <a:prstGeom prst="rect">
            <a:avLst/>
          </a:prstGeom>
          <a:noFill/>
          <a:ln w="25400">
            <a:noFill/>
            <a:miter lim="800000"/>
            <a:headEnd type="none" w="sm" len="sm"/>
            <a:tailEnd type="none" w="sm" len="sm"/>
          </a:ln>
          <a:effectLst/>
        </p:spPr>
        <p:txBody>
          <a:bodyPr>
            <a:spAutoFit/>
          </a:bodyPr>
          <a:lstStyle/>
          <a:p>
            <a:pPr algn="just">
              <a:spcBef>
                <a:spcPct val="50000"/>
              </a:spcBef>
              <a:defRPr/>
            </a:pPr>
            <a:r>
              <a:rPr lang="it-IT" sz="1800">
                <a:solidFill>
                  <a:schemeClr val="tx1"/>
                </a:solidFill>
                <a:effectLst>
                  <a:outerShdw blurRad="38100" dist="38100" dir="2700000" algn="tl">
                    <a:srgbClr val="000000"/>
                  </a:outerShdw>
                </a:effectLst>
                <a:ea typeface="Arial Unicode MS" pitchFamily="34" charset="-128"/>
                <a:cs typeface="Arial Unicode MS" pitchFamily="34" charset="-128"/>
              </a:rPr>
              <a:t>Un particolare colore può essere ottenuto (a parte la possibilità di emettere luce propria) miscelando colori puri, primari o secondari</a:t>
            </a:r>
          </a:p>
          <a:p>
            <a:pPr algn="just">
              <a:spcBef>
                <a:spcPct val="50000"/>
              </a:spcBef>
              <a:defRPr/>
            </a:pPr>
            <a:endParaRPr lang="it-IT" sz="1800">
              <a:solidFill>
                <a:schemeClr val="tx1"/>
              </a:solidFill>
              <a:effectLst>
                <a:outerShdw blurRad="38100" dist="38100" dir="2700000" algn="tl">
                  <a:srgbClr val="000000"/>
                </a:outerShdw>
              </a:effectLst>
              <a:ea typeface="Arial Unicode MS" pitchFamily="34" charset="-128"/>
              <a:cs typeface="Arial Unicode MS" pitchFamily="34" charset="-128"/>
            </a:endParaRPr>
          </a:p>
          <a:p>
            <a:pPr algn="just">
              <a:spcBef>
                <a:spcPct val="50000"/>
              </a:spcBef>
              <a:defRPr/>
            </a:pPr>
            <a:endParaRPr lang="it-IT" sz="1800">
              <a:solidFill>
                <a:schemeClr val="tx1"/>
              </a:solidFill>
              <a:effectLst>
                <a:outerShdw blurRad="38100" dist="38100" dir="2700000" algn="tl">
                  <a:srgbClr val="000000"/>
                </a:outerShdw>
              </a:effectLst>
              <a:ea typeface="Arial Unicode MS" pitchFamily="34" charset="-128"/>
              <a:cs typeface="Arial Unicode MS" pitchFamily="34" charset="-128"/>
            </a:endParaRPr>
          </a:p>
          <a:p>
            <a:pPr algn="just">
              <a:spcBef>
                <a:spcPct val="50000"/>
              </a:spcBef>
              <a:defRPr/>
            </a:pPr>
            <a:endParaRPr lang="it-IT" sz="1800">
              <a:solidFill>
                <a:schemeClr val="tx1"/>
              </a:solidFill>
              <a:effectLst>
                <a:outerShdw blurRad="38100" dist="38100" dir="2700000" algn="tl">
                  <a:srgbClr val="000000"/>
                </a:outerShdw>
              </a:effectLst>
              <a:ea typeface="Arial Unicode MS" pitchFamily="34" charset="-128"/>
              <a:cs typeface="Arial Unicode MS" pitchFamily="34" charset="-128"/>
            </a:endParaRPr>
          </a:p>
          <a:p>
            <a:pPr algn="just">
              <a:spcBef>
                <a:spcPct val="50000"/>
              </a:spcBef>
              <a:defRPr/>
            </a:pPr>
            <a:endParaRPr lang="it-IT" sz="1800">
              <a:solidFill>
                <a:schemeClr val="tx1"/>
              </a:solidFill>
              <a:effectLst>
                <a:outerShdw blurRad="38100" dist="38100" dir="2700000" algn="tl">
                  <a:srgbClr val="000000"/>
                </a:outerShdw>
              </a:effectLst>
              <a:ea typeface="Arial Unicode MS" pitchFamily="34" charset="-128"/>
              <a:cs typeface="Arial Unicode MS" pitchFamily="34" charset="-128"/>
            </a:endParaRPr>
          </a:p>
          <a:p>
            <a:pPr algn="just">
              <a:spcBef>
                <a:spcPct val="50000"/>
              </a:spcBef>
              <a:defRPr/>
            </a:pPr>
            <a:endParaRPr lang="it-IT" sz="1800">
              <a:solidFill>
                <a:schemeClr val="tx1"/>
              </a:solidFill>
              <a:effectLst>
                <a:outerShdw blurRad="38100" dist="38100" dir="2700000" algn="tl">
                  <a:srgbClr val="000000"/>
                </a:outerShdw>
              </a:effectLst>
              <a:ea typeface="Arial Unicode MS" pitchFamily="34" charset="-128"/>
              <a:cs typeface="Arial Unicode MS" pitchFamily="34" charset="-128"/>
            </a:endParaRPr>
          </a:p>
          <a:p>
            <a:pPr algn="just">
              <a:spcBef>
                <a:spcPct val="50000"/>
              </a:spcBef>
              <a:defRPr/>
            </a:pPr>
            <a:endParaRPr lang="it-IT" sz="1800">
              <a:solidFill>
                <a:schemeClr val="tx1"/>
              </a:solidFill>
              <a:effectLst>
                <a:outerShdw blurRad="38100" dist="38100" dir="2700000" algn="tl">
                  <a:srgbClr val="000000"/>
                </a:outerShdw>
              </a:effectLst>
              <a:ea typeface="Arial Unicode MS" pitchFamily="34" charset="-128"/>
              <a:cs typeface="Arial Unicode MS" pitchFamily="34" charset="-128"/>
            </a:endParaRPr>
          </a:p>
          <a:p>
            <a:pPr algn="just">
              <a:spcBef>
                <a:spcPct val="50000"/>
              </a:spcBef>
              <a:defRPr/>
            </a:pPr>
            <a:endParaRPr lang="it-IT" sz="1800">
              <a:solidFill>
                <a:schemeClr val="tx1"/>
              </a:solidFill>
              <a:effectLst>
                <a:outerShdw blurRad="38100" dist="38100" dir="2700000" algn="tl">
                  <a:srgbClr val="000000"/>
                </a:outerShdw>
              </a:effectLst>
              <a:ea typeface="Arial Unicode MS" pitchFamily="34" charset="-128"/>
              <a:cs typeface="Arial Unicode MS" pitchFamily="34" charset="-128"/>
            </a:endParaRPr>
          </a:p>
          <a:p>
            <a:pPr algn="just">
              <a:spcBef>
                <a:spcPct val="50000"/>
              </a:spcBef>
              <a:defRPr/>
            </a:pPr>
            <a:endParaRPr lang="it-IT" sz="1800">
              <a:solidFill>
                <a:schemeClr val="tx1"/>
              </a:solidFill>
              <a:effectLst>
                <a:outerShdw blurRad="38100" dist="38100" dir="2700000" algn="tl">
                  <a:srgbClr val="000000"/>
                </a:outerShdw>
              </a:effectLst>
              <a:ea typeface="Arial Unicode MS" pitchFamily="34" charset="-128"/>
              <a:cs typeface="Arial Unicode MS" pitchFamily="34" charset="-128"/>
            </a:endParaRPr>
          </a:p>
          <a:p>
            <a:pPr algn="just">
              <a:spcBef>
                <a:spcPct val="50000"/>
              </a:spcBef>
              <a:defRPr/>
            </a:pPr>
            <a:endParaRPr lang="en-US" sz="1200">
              <a:solidFill>
                <a:schemeClr val="tx1"/>
              </a:solidFill>
              <a:effectLst>
                <a:outerShdw blurRad="38100" dist="38100" dir="2700000" algn="tl">
                  <a:srgbClr val="000000"/>
                </a:outerShdw>
              </a:effectLst>
              <a:ea typeface="Arial Unicode MS" pitchFamily="34" charset="-128"/>
              <a:cs typeface="Arial Unicode MS" pitchFamily="34" charset="-128"/>
            </a:endParaRPr>
          </a:p>
          <a:p>
            <a:pPr algn="just">
              <a:spcBef>
                <a:spcPct val="50000"/>
              </a:spcBef>
              <a:defRPr/>
            </a:pPr>
            <a:r>
              <a:rPr lang="en-US" sz="1800">
                <a:solidFill>
                  <a:schemeClr val="tx1"/>
                </a:solidFill>
                <a:effectLst>
                  <a:outerShdw blurRad="38100" dist="38100" dir="2700000" algn="tl">
                    <a:srgbClr val="000000"/>
                  </a:outerShdw>
                </a:effectLst>
                <a:ea typeface="Arial Unicode MS" pitchFamily="34" charset="-128"/>
                <a:cs typeface="Arial Unicode MS" pitchFamily="34" charset="-128"/>
              </a:rPr>
              <a:t>L’ultima figura, nota come </a:t>
            </a:r>
            <a:r>
              <a:rPr lang="en-US" sz="1800" i="1">
                <a:solidFill>
                  <a:schemeClr val="tx1"/>
                </a:solidFill>
                <a:effectLst>
                  <a:outerShdw blurRad="38100" dist="38100" dir="2700000" algn="tl">
                    <a:srgbClr val="000000"/>
                  </a:outerShdw>
                </a:effectLst>
                <a:ea typeface="Arial Unicode MS" pitchFamily="34" charset="-128"/>
                <a:cs typeface="Arial Unicode MS" pitchFamily="34" charset="-128"/>
              </a:rPr>
              <a:t>ruota dei colori</a:t>
            </a:r>
            <a:r>
              <a:rPr lang="en-US" sz="1800">
                <a:solidFill>
                  <a:schemeClr val="tx1"/>
                </a:solidFill>
                <a:effectLst>
                  <a:outerShdw blurRad="38100" dist="38100" dir="2700000" algn="tl">
                    <a:srgbClr val="000000"/>
                  </a:outerShdw>
                </a:effectLst>
                <a:ea typeface="Arial Unicode MS" pitchFamily="34" charset="-128"/>
                <a:cs typeface="Arial Unicode MS" pitchFamily="34" charset="-128"/>
              </a:rPr>
              <a:t>, contiene tutte le tinte principali. Sir Isaac Newton sviluppò il primo diagramma circolare dei colori già nel 1666</a:t>
            </a:r>
            <a:endParaRPr lang="it-IT" sz="1800">
              <a:solidFill>
                <a:schemeClr val="tx1"/>
              </a:solidFill>
              <a:effectLst>
                <a:outerShdw blurRad="38100" dist="38100" dir="2700000" algn="tl">
                  <a:srgbClr val="000000"/>
                </a:outerShdw>
              </a:effectLst>
              <a:ea typeface="Arial Unicode MS" pitchFamily="34" charset="-128"/>
              <a:cs typeface="Arial Unicode MS" pitchFamily="34" charset="-128"/>
            </a:endParaRPr>
          </a:p>
        </p:txBody>
      </p:sp>
      <p:sp>
        <p:nvSpPr>
          <p:cNvPr id="422914" name="Rectangle 2"/>
          <p:cNvSpPr>
            <a:spLocks noGrp="1" noChangeArrowheads="1"/>
          </p:cNvSpPr>
          <p:nvPr>
            <p:ph type="title"/>
          </p:nvPr>
        </p:nvSpPr>
        <p:spPr/>
        <p:txBody>
          <a:bodyPr/>
          <a:lstStyle/>
          <a:p>
            <a:pPr eaLnBrk="1" hangingPunct="1">
              <a:defRPr/>
            </a:pPr>
            <a:r>
              <a:rPr lang="it-IT" smtClean="0"/>
              <a:t>Produzione di colore</a:t>
            </a:r>
          </a:p>
        </p:txBody>
      </p:sp>
      <p:sp>
        <p:nvSpPr>
          <p:cNvPr id="422918" name="Text Box 6"/>
          <p:cNvSpPr txBox="1">
            <a:spLocks noChangeArrowheads="1"/>
          </p:cNvSpPr>
          <p:nvPr/>
        </p:nvSpPr>
        <p:spPr bwMode="auto">
          <a:xfrm>
            <a:off x="557213" y="2044700"/>
            <a:ext cx="6607175" cy="2840038"/>
          </a:xfrm>
          <a:prstGeom prst="rect">
            <a:avLst/>
          </a:prstGeom>
          <a:noFill/>
          <a:ln w="25400">
            <a:noFill/>
            <a:miter lim="800000"/>
            <a:headEnd type="none" w="sm" len="sm"/>
            <a:tailEnd type="none" w="sm" len="sm"/>
          </a:ln>
          <a:effectLst/>
        </p:spPr>
        <p:txBody>
          <a:bodyPr>
            <a:spAutoFit/>
          </a:bodyPr>
          <a:lstStyle/>
          <a:p>
            <a:pPr marL="177800" indent="-177800" algn="just">
              <a:spcBef>
                <a:spcPct val="50000"/>
              </a:spcBef>
              <a:buFontTx/>
              <a:buChar char="•"/>
              <a:defRPr/>
            </a:pPr>
            <a:r>
              <a:rPr lang="it-IT" sz="1800">
                <a:solidFill>
                  <a:schemeClr val="tx1"/>
                </a:solidFill>
                <a:effectLst>
                  <a:outerShdw blurRad="38100" dist="38100" dir="2700000" algn="tl">
                    <a:srgbClr val="000000"/>
                  </a:outerShdw>
                </a:effectLst>
                <a:ea typeface="Arial Unicode MS" pitchFamily="34" charset="-128"/>
                <a:cs typeface="Arial Unicode MS" pitchFamily="34" charset="-128"/>
              </a:rPr>
              <a:t>i colori primari sono il rosso, il blu e il giallo: essi non possono essere ottenuti da alcuna combinazione degli altri colori</a:t>
            </a:r>
          </a:p>
          <a:p>
            <a:pPr marL="177800" indent="-177800" algn="just">
              <a:spcBef>
                <a:spcPct val="50000"/>
              </a:spcBef>
              <a:buFontTx/>
              <a:buChar char="•"/>
              <a:defRPr/>
            </a:pPr>
            <a:r>
              <a:rPr lang="it-IT" sz="1800">
                <a:solidFill>
                  <a:schemeClr val="tx1"/>
                </a:solidFill>
                <a:effectLst>
                  <a:outerShdw blurRad="38100" dist="38100" dir="2700000" algn="tl">
                    <a:srgbClr val="000000"/>
                  </a:outerShdw>
                </a:effectLst>
                <a:ea typeface="Arial Unicode MS" pitchFamily="34" charset="-128"/>
                <a:cs typeface="Arial Unicode MS" pitchFamily="34" charset="-128"/>
              </a:rPr>
              <a:t>i colori secondari, formati miscelando i colori primari, sono l’arancione (rosso + giallo), il verde (giallo + blu) e il viola (blu + rosso)</a:t>
            </a:r>
          </a:p>
          <a:p>
            <a:pPr marL="177800" indent="-177800" algn="just">
              <a:spcBef>
                <a:spcPct val="50000"/>
              </a:spcBef>
              <a:buFontTx/>
              <a:buChar char="•"/>
              <a:defRPr/>
            </a:pPr>
            <a:r>
              <a:rPr lang="it-IT" sz="1800">
                <a:solidFill>
                  <a:schemeClr val="tx1"/>
                </a:solidFill>
                <a:effectLst>
                  <a:outerShdw blurRad="38100" dist="38100" dir="2700000" algn="tl">
                    <a:srgbClr val="000000"/>
                  </a:outerShdw>
                </a:effectLst>
                <a:ea typeface="Arial Unicode MS" pitchFamily="34" charset="-128"/>
                <a:cs typeface="Arial Unicode MS" pitchFamily="34" charset="-128"/>
              </a:rPr>
              <a:t>i colori terziari, formati miscelando un colore primario e uno secondario, sono il giallo</a:t>
            </a:r>
            <a:r>
              <a:rPr lang="en-US" sz="1800">
                <a:solidFill>
                  <a:schemeClr val="tx1"/>
                </a:solidFill>
                <a:effectLst>
                  <a:outerShdw blurRad="38100" dist="38100" dir="2700000" algn="tl">
                    <a:srgbClr val="000000"/>
                  </a:outerShdw>
                </a:effectLst>
                <a:ea typeface="Arial Unicode MS" pitchFamily="34" charset="-128"/>
                <a:cs typeface="Arial Unicode MS" pitchFamily="34" charset="-128"/>
              </a:rPr>
              <a:t>-arancione, il rosso-arancione, il rosso-viola, il blu-viola, il blu-verde e il giallo-verde</a:t>
            </a:r>
            <a:endParaRPr lang="it-IT" sz="1800">
              <a:solidFill>
                <a:schemeClr val="tx1"/>
              </a:solidFill>
              <a:effectLst>
                <a:outerShdw blurRad="38100" dist="38100" dir="2700000" algn="tl">
                  <a:srgbClr val="000000"/>
                </a:outerShdw>
              </a:effectLst>
              <a:ea typeface="Arial Unicode MS" pitchFamily="34" charset="-128"/>
              <a:cs typeface="Arial Unicode MS" pitchFamily="34" charset="-128"/>
            </a:endParaRPr>
          </a:p>
        </p:txBody>
      </p:sp>
      <p:pic>
        <p:nvPicPr>
          <p:cNvPr id="34821" name="Picture 9" descr="Primary colors"/>
          <p:cNvPicPr>
            <a:picLocks noChangeAspect="1" noChangeArrowheads="1"/>
          </p:cNvPicPr>
          <p:nvPr/>
        </p:nvPicPr>
        <p:blipFill>
          <a:blip r:embed="rId2" cstate="print"/>
          <a:srcRect/>
          <a:stretch>
            <a:fillRect/>
          </a:stretch>
        </p:blipFill>
        <p:spPr bwMode="auto">
          <a:xfrm>
            <a:off x="7596188" y="2060575"/>
            <a:ext cx="857250" cy="857250"/>
          </a:xfrm>
          <a:prstGeom prst="rect">
            <a:avLst/>
          </a:prstGeom>
          <a:noFill/>
          <a:ln w="9525">
            <a:noFill/>
            <a:miter lim="800000"/>
            <a:headEnd/>
            <a:tailEnd/>
          </a:ln>
        </p:spPr>
      </p:pic>
      <p:pic>
        <p:nvPicPr>
          <p:cNvPr id="34822" name="Picture 11" descr="6partwheel"/>
          <p:cNvPicPr>
            <a:picLocks noChangeAspect="1" noChangeArrowheads="1"/>
          </p:cNvPicPr>
          <p:nvPr/>
        </p:nvPicPr>
        <p:blipFill>
          <a:blip r:embed="rId3" cstate="print"/>
          <a:srcRect/>
          <a:stretch>
            <a:fillRect/>
          </a:stretch>
        </p:blipFill>
        <p:spPr bwMode="auto">
          <a:xfrm>
            <a:off x="7596188" y="3068638"/>
            <a:ext cx="857250" cy="857250"/>
          </a:xfrm>
          <a:prstGeom prst="rect">
            <a:avLst/>
          </a:prstGeom>
          <a:noFill/>
          <a:ln w="9525">
            <a:noFill/>
            <a:miter lim="800000"/>
            <a:headEnd/>
            <a:tailEnd/>
          </a:ln>
        </p:spPr>
      </p:pic>
      <p:pic>
        <p:nvPicPr>
          <p:cNvPr id="34823" name="Picture 13" descr="12part"/>
          <p:cNvPicPr>
            <a:picLocks noChangeAspect="1" noChangeArrowheads="1"/>
          </p:cNvPicPr>
          <p:nvPr/>
        </p:nvPicPr>
        <p:blipFill>
          <a:blip r:embed="rId4" cstate="print"/>
          <a:srcRect/>
          <a:stretch>
            <a:fillRect/>
          </a:stretch>
        </p:blipFill>
        <p:spPr bwMode="auto">
          <a:xfrm>
            <a:off x="7596188" y="4076700"/>
            <a:ext cx="857250" cy="85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1570" name="Text Box 2"/>
          <p:cNvSpPr txBox="1">
            <a:spLocks noChangeArrowheads="1"/>
          </p:cNvSpPr>
          <p:nvPr/>
        </p:nvSpPr>
        <p:spPr bwMode="auto">
          <a:xfrm>
            <a:off x="557213" y="1052513"/>
            <a:ext cx="8032750" cy="2014537"/>
          </a:xfrm>
          <a:prstGeom prst="rect">
            <a:avLst/>
          </a:prstGeom>
          <a:noFill/>
          <a:ln w="25400">
            <a:noFill/>
            <a:miter lim="800000"/>
            <a:headEnd type="none" w="sm" len="sm"/>
            <a:tailEnd type="none" w="sm" len="sm"/>
          </a:ln>
          <a:effectLst/>
        </p:spPr>
        <p:txBody>
          <a:bodyPr>
            <a:spAutoFit/>
          </a:bodyPr>
          <a:lstStyle/>
          <a:p>
            <a:pPr algn="just">
              <a:spcBef>
                <a:spcPct val="50000"/>
              </a:spcBef>
              <a:defRPr/>
            </a:pPr>
            <a:r>
              <a:rPr lang="it-IT" sz="1800">
                <a:solidFill>
                  <a:schemeClr val="tx1"/>
                </a:solidFill>
                <a:effectLst>
                  <a:outerShdw blurRad="38100" dist="38100" dir="2700000" algn="tl">
                    <a:srgbClr val="000000"/>
                  </a:outerShdw>
                </a:effectLst>
                <a:ea typeface="Arial Unicode MS" pitchFamily="34" charset="-128"/>
                <a:cs typeface="Arial Unicode MS" pitchFamily="34" charset="-128"/>
              </a:rPr>
              <a:t>I colori corrispondenti alla lunghezza d’onda assorbita e a quella riflessa da un oggetto sono tra loro </a:t>
            </a:r>
            <a:r>
              <a:rPr lang="it-IT" sz="1800" i="1">
                <a:solidFill>
                  <a:schemeClr val="tx1"/>
                </a:solidFill>
                <a:effectLst>
                  <a:outerShdw blurRad="38100" dist="38100" dir="2700000" algn="tl">
                    <a:srgbClr val="000000"/>
                  </a:outerShdw>
                </a:effectLst>
                <a:ea typeface="Arial Unicode MS" pitchFamily="34" charset="-128"/>
                <a:cs typeface="Arial Unicode MS" pitchFamily="34" charset="-128"/>
              </a:rPr>
              <a:t>complementari</a:t>
            </a:r>
            <a:r>
              <a:rPr lang="it-IT" sz="1800">
                <a:solidFill>
                  <a:schemeClr val="tx1"/>
                </a:solidFill>
                <a:effectLst>
                  <a:outerShdw blurRad="38100" dist="38100" dir="2700000" algn="tl">
                    <a:srgbClr val="000000"/>
                  </a:outerShdw>
                </a:effectLst>
                <a:ea typeface="Arial Unicode MS" pitchFamily="34" charset="-128"/>
                <a:cs typeface="Arial Unicode MS" pitchFamily="34" charset="-128"/>
              </a:rPr>
              <a:t>. Un oggetto che sia in grado di assorbire la radiazione a 400-440 nm (luce violetta) apparirà giallo-verde; un oggetto che assorba nel range 600-700 nm (luce rossa) appare di colore blu-verde. Con queste informazioni e conoscendo le caratteristiche di assorbimento della luce di un pigmento è possibile generare i colori in modi diversi. Per esempio, il colore rosa si può ottenere in tre modi:</a:t>
            </a:r>
          </a:p>
        </p:txBody>
      </p:sp>
      <p:sp>
        <p:nvSpPr>
          <p:cNvPr id="621571" name="Rectangle 3"/>
          <p:cNvSpPr>
            <a:spLocks noGrp="1" noChangeArrowheads="1"/>
          </p:cNvSpPr>
          <p:nvPr>
            <p:ph type="title"/>
          </p:nvPr>
        </p:nvSpPr>
        <p:spPr/>
        <p:txBody>
          <a:bodyPr/>
          <a:lstStyle/>
          <a:p>
            <a:pPr eaLnBrk="1" hangingPunct="1">
              <a:defRPr/>
            </a:pPr>
            <a:r>
              <a:rPr lang="it-IT" smtClean="0"/>
              <a:t>Colori complementari</a:t>
            </a:r>
          </a:p>
        </p:txBody>
      </p:sp>
      <p:sp>
        <p:nvSpPr>
          <p:cNvPr id="621572" name="Text Box 4"/>
          <p:cNvSpPr txBox="1">
            <a:spLocks noChangeArrowheads="1"/>
          </p:cNvSpPr>
          <p:nvPr/>
        </p:nvSpPr>
        <p:spPr bwMode="auto">
          <a:xfrm>
            <a:off x="557213" y="5667375"/>
            <a:ext cx="8032750" cy="641350"/>
          </a:xfrm>
          <a:prstGeom prst="rect">
            <a:avLst/>
          </a:prstGeom>
          <a:noFill/>
          <a:ln w="25400">
            <a:noFill/>
            <a:miter lim="800000"/>
            <a:headEnd type="none" w="sm" len="sm"/>
            <a:tailEnd type="none" w="sm" len="sm"/>
          </a:ln>
          <a:effectLst/>
        </p:spPr>
        <p:txBody>
          <a:bodyPr>
            <a:spAutoFit/>
          </a:bodyPr>
          <a:lstStyle/>
          <a:p>
            <a:pPr algn="just">
              <a:spcBef>
                <a:spcPct val="50000"/>
              </a:spcBef>
              <a:defRPr/>
            </a:pPr>
            <a:r>
              <a:rPr lang="it-IT" sz="1800">
                <a:solidFill>
                  <a:schemeClr val="tx1"/>
                </a:solidFill>
                <a:effectLst>
                  <a:outerShdw blurRad="38100" dist="38100" dir="2700000" algn="tl">
                    <a:srgbClr val="000000"/>
                  </a:outerShdw>
                </a:effectLst>
                <a:ea typeface="Arial Unicode MS" pitchFamily="34" charset="-128"/>
                <a:cs typeface="Arial Unicode MS" pitchFamily="34" charset="-128"/>
              </a:rPr>
              <a:t>La miscelazione di colori puri può avvenire per sintesi </a:t>
            </a:r>
            <a:r>
              <a:rPr lang="it-IT" sz="1800" i="1">
                <a:solidFill>
                  <a:schemeClr val="tx1"/>
                </a:solidFill>
                <a:effectLst>
                  <a:outerShdw blurRad="38100" dist="38100" dir="2700000" algn="tl">
                    <a:srgbClr val="000000"/>
                  </a:outerShdw>
                </a:effectLst>
                <a:ea typeface="Arial Unicode MS" pitchFamily="34" charset="-128"/>
                <a:cs typeface="Arial Unicode MS" pitchFamily="34" charset="-128"/>
              </a:rPr>
              <a:t>additiva</a:t>
            </a:r>
            <a:r>
              <a:rPr lang="it-IT" sz="1800">
                <a:solidFill>
                  <a:schemeClr val="tx1"/>
                </a:solidFill>
                <a:effectLst>
                  <a:outerShdw blurRad="38100" dist="38100" dir="2700000" algn="tl">
                    <a:srgbClr val="000000"/>
                  </a:outerShdw>
                </a:effectLst>
                <a:ea typeface="Arial Unicode MS" pitchFamily="34" charset="-128"/>
                <a:cs typeface="Arial Unicode MS" pitchFamily="34" charset="-128"/>
              </a:rPr>
              <a:t> o </a:t>
            </a:r>
            <a:r>
              <a:rPr lang="it-IT" sz="1800" i="1">
                <a:solidFill>
                  <a:schemeClr val="tx1"/>
                </a:solidFill>
                <a:effectLst>
                  <a:outerShdw blurRad="38100" dist="38100" dir="2700000" algn="tl">
                    <a:srgbClr val="000000"/>
                  </a:outerShdw>
                </a:effectLst>
                <a:ea typeface="Arial Unicode MS" pitchFamily="34" charset="-128"/>
                <a:cs typeface="Arial Unicode MS" pitchFamily="34" charset="-128"/>
              </a:rPr>
              <a:t>sottrattiva</a:t>
            </a:r>
          </a:p>
        </p:txBody>
      </p:sp>
      <p:grpSp>
        <p:nvGrpSpPr>
          <p:cNvPr id="2" name="Group 7"/>
          <p:cNvGrpSpPr>
            <a:grpSpLocks/>
          </p:cNvGrpSpPr>
          <p:nvPr/>
        </p:nvGrpSpPr>
        <p:grpSpPr bwMode="auto">
          <a:xfrm>
            <a:off x="557213" y="3344863"/>
            <a:ext cx="7964487" cy="2043112"/>
            <a:chOff x="351" y="2069"/>
            <a:chExt cx="5017" cy="1287"/>
          </a:xfrm>
        </p:grpSpPr>
        <p:pic>
          <p:nvPicPr>
            <p:cNvPr id="35846" name="Picture 5" descr="Colori complementari"/>
            <p:cNvPicPr>
              <a:picLocks noChangeArrowheads="1"/>
            </p:cNvPicPr>
            <p:nvPr/>
          </p:nvPicPr>
          <p:blipFill>
            <a:blip r:embed="rId2" cstate="print"/>
            <a:srcRect/>
            <a:stretch>
              <a:fillRect/>
            </a:stretch>
          </p:blipFill>
          <p:spPr bwMode="auto">
            <a:xfrm>
              <a:off x="4080" y="2069"/>
              <a:ext cx="1288" cy="1287"/>
            </a:xfrm>
            <a:prstGeom prst="rect">
              <a:avLst/>
            </a:prstGeom>
            <a:noFill/>
            <a:ln w="9525">
              <a:noFill/>
              <a:miter lim="800000"/>
              <a:headEnd/>
              <a:tailEnd/>
            </a:ln>
          </p:spPr>
        </p:pic>
        <p:sp>
          <p:nvSpPr>
            <p:cNvPr id="621574" name="Text Box 6"/>
            <p:cNvSpPr txBox="1">
              <a:spLocks noChangeArrowheads="1"/>
            </p:cNvSpPr>
            <p:nvPr/>
          </p:nvSpPr>
          <p:spPr bwMode="auto">
            <a:xfrm>
              <a:off x="351" y="2078"/>
              <a:ext cx="3393" cy="1270"/>
            </a:xfrm>
            <a:prstGeom prst="rect">
              <a:avLst/>
            </a:prstGeom>
            <a:noFill/>
            <a:ln w="25400">
              <a:noFill/>
              <a:miter lim="800000"/>
              <a:headEnd type="none" w="sm" len="sm"/>
              <a:tailEnd type="none" w="sm" len="sm"/>
            </a:ln>
            <a:effectLst/>
          </p:spPr>
          <p:txBody>
            <a:bodyPr>
              <a:spAutoFit/>
            </a:bodyPr>
            <a:lstStyle/>
            <a:p>
              <a:pPr marL="193675" indent="-193675" algn="just">
                <a:spcBef>
                  <a:spcPct val="50000"/>
                </a:spcBef>
                <a:buFontTx/>
                <a:buChar char="•"/>
                <a:defRPr/>
              </a:pPr>
              <a:r>
                <a:rPr lang="it-IT" sz="1800">
                  <a:solidFill>
                    <a:schemeClr val="tx1"/>
                  </a:solidFill>
                  <a:effectLst>
                    <a:outerShdw blurRad="38100" dist="38100" dir="2700000" algn="tl">
                      <a:srgbClr val="000000"/>
                    </a:outerShdw>
                  </a:effectLst>
                  <a:ea typeface="Arial Unicode MS" pitchFamily="34" charset="-128"/>
                  <a:cs typeface="Arial Unicode MS" pitchFamily="34" charset="-128"/>
                </a:rPr>
                <a:t>diluendo luce arancio (</a:t>
              </a:r>
              <a:r>
                <a:rPr lang="it-IT" sz="1800">
                  <a:solidFill>
                    <a:schemeClr val="tx1"/>
                  </a:solidFill>
                  <a:effectLst>
                    <a:outerShdw blurRad="38100" dist="38100" dir="2700000" algn="tl">
                      <a:srgbClr val="000000"/>
                    </a:outerShdw>
                  </a:effectLst>
                  <a:cs typeface="Arial" charset="0"/>
                </a:rPr>
                <a:t>~</a:t>
              </a:r>
              <a:r>
                <a:rPr lang="it-IT" sz="1800">
                  <a:solidFill>
                    <a:schemeClr val="tx1"/>
                  </a:solidFill>
                  <a:effectLst>
                    <a:outerShdw blurRad="38100" dist="38100" dir="2700000" algn="tl">
                      <a:srgbClr val="000000"/>
                    </a:outerShdw>
                  </a:effectLst>
                  <a:ea typeface="Arial Unicode MS" pitchFamily="34" charset="-128"/>
                  <a:cs typeface="Arial Unicode MS" pitchFamily="34" charset="-128"/>
                </a:rPr>
                <a:t>620 nm) con luce bianca</a:t>
              </a:r>
            </a:p>
            <a:p>
              <a:pPr marL="193675" indent="-193675" algn="just">
                <a:spcBef>
                  <a:spcPct val="50000"/>
                </a:spcBef>
                <a:buFontTx/>
                <a:buChar char="•"/>
                <a:defRPr/>
              </a:pPr>
              <a:r>
                <a:rPr lang="it-IT" sz="1800">
                  <a:solidFill>
                    <a:schemeClr val="tx1"/>
                  </a:solidFill>
                  <a:effectLst>
                    <a:outerShdw blurRad="38100" dist="38100" dir="2700000" algn="tl">
                      <a:srgbClr val="000000"/>
                    </a:outerShdw>
                  </a:effectLst>
                  <a:ea typeface="Arial Unicode MS" pitchFamily="34" charset="-128"/>
                  <a:cs typeface="Arial Unicode MS" pitchFamily="34" charset="-128"/>
                </a:rPr>
                <a:t>miscelando luce rossa (</a:t>
              </a:r>
              <a:r>
                <a:rPr lang="it-IT" sz="1800">
                  <a:solidFill>
                    <a:schemeClr val="tx1"/>
                  </a:solidFill>
                  <a:effectLst>
                    <a:outerShdw blurRad="38100" dist="38100" dir="2700000" algn="tl">
                      <a:srgbClr val="000000"/>
                    </a:outerShdw>
                  </a:effectLst>
                  <a:cs typeface="Arial" charset="0"/>
                </a:rPr>
                <a:t>~</a:t>
              </a:r>
              <a:r>
                <a:rPr lang="it-IT" sz="1800">
                  <a:solidFill>
                    <a:schemeClr val="tx1"/>
                  </a:solidFill>
                  <a:effectLst>
                    <a:outerShdw blurRad="38100" dist="38100" dir="2700000" algn="tl">
                      <a:srgbClr val="000000"/>
                    </a:outerShdw>
                  </a:effectLst>
                  <a:ea typeface="Arial Unicode MS" pitchFamily="34" charset="-128"/>
                  <a:cs typeface="Arial Unicode MS" pitchFamily="34" charset="-128"/>
                </a:rPr>
                <a:t>700 nm) e ciano (</a:t>
              </a:r>
              <a:r>
                <a:rPr lang="it-IT" sz="1800">
                  <a:solidFill>
                    <a:schemeClr val="tx1"/>
                  </a:solidFill>
                  <a:effectLst>
                    <a:outerShdw blurRad="38100" dist="38100" dir="2700000" algn="tl">
                      <a:srgbClr val="000000"/>
                    </a:outerShdw>
                  </a:effectLst>
                  <a:cs typeface="Arial" charset="0"/>
                </a:rPr>
                <a:t>~</a:t>
              </a:r>
              <a:r>
                <a:rPr lang="it-IT" sz="1800">
                  <a:solidFill>
                    <a:schemeClr val="tx1"/>
                  </a:solidFill>
                  <a:effectLst>
                    <a:outerShdw blurRad="38100" dist="38100" dir="2700000" algn="tl">
                      <a:srgbClr val="000000"/>
                    </a:outerShdw>
                  </a:effectLst>
                  <a:ea typeface="Arial Unicode MS" pitchFamily="34" charset="-128"/>
                  <a:cs typeface="Arial Unicode MS" pitchFamily="34" charset="-128"/>
                </a:rPr>
                <a:t>490 nm)</a:t>
              </a:r>
            </a:p>
            <a:p>
              <a:pPr marL="193675" indent="-193675" algn="just">
                <a:spcBef>
                  <a:spcPct val="50000"/>
                </a:spcBef>
                <a:buFontTx/>
                <a:buChar char="•"/>
                <a:defRPr/>
              </a:pPr>
              <a:r>
                <a:rPr lang="it-IT" sz="1800">
                  <a:solidFill>
                    <a:schemeClr val="tx1"/>
                  </a:solidFill>
                  <a:effectLst>
                    <a:outerShdw blurRad="38100" dist="38100" dir="2700000" algn="tl">
                      <a:srgbClr val="000000"/>
                    </a:outerShdw>
                  </a:effectLst>
                  <a:ea typeface="Arial Unicode MS" pitchFamily="34" charset="-128"/>
                  <a:cs typeface="Arial Unicode MS" pitchFamily="34" charset="-128"/>
                </a:rPr>
                <a:t>miscelando luce rossa (</a:t>
              </a:r>
              <a:r>
                <a:rPr lang="it-IT" sz="1800">
                  <a:solidFill>
                    <a:schemeClr val="tx1"/>
                  </a:solidFill>
                  <a:effectLst>
                    <a:outerShdw blurRad="38100" dist="38100" dir="2700000" algn="tl">
                      <a:srgbClr val="000000"/>
                    </a:outerShdw>
                  </a:effectLst>
                  <a:cs typeface="Arial" charset="0"/>
                </a:rPr>
                <a:t>~</a:t>
              </a:r>
              <a:r>
                <a:rPr lang="it-IT" sz="1800">
                  <a:solidFill>
                    <a:schemeClr val="tx1"/>
                  </a:solidFill>
                  <a:effectLst>
                    <a:outerShdw blurRad="38100" dist="38100" dir="2700000" algn="tl">
                      <a:srgbClr val="000000"/>
                    </a:outerShdw>
                  </a:effectLst>
                  <a:ea typeface="Arial Unicode MS" pitchFamily="34" charset="-128"/>
                  <a:cs typeface="Arial Unicode MS" pitchFamily="34" charset="-128"/>
                </a:rPr>
                <a:t>700 nm), verde (</a:t>
              </a:r>
              <a:r>
                <a:rPr lang="it-IT" sz="1800">
                  <a:solidFill>
                    <a:schemeClr val="tx1"/>
                  </a:solidFill>
                  <a:effectLst>
                    <a:outerShdw blurRad="38100" dist="38100" dir="2700000" algn="tl">
                      <a:srgbClr val="000000"/>
                    </a:outerShdw>
                  </a:effectLst>
                  <a:cs typeface="Arial" charset="0"/>
                </a:rPr>
                <a:t>~5</a:t>
              </a:r>
              <a:r>
                <a:rPr lang="it-IT" sz="1800">
                  <a:solidFill>
                    <a:schemeClr val="tx1"/>
                  </a:solidFill>
                  <a:effectLst>
                    <a:outerShdw blurRad="38100" dist="38100" dir="2700000" algn="tl">
                      <a:srgbClr val="000000"/>
                    </a:outerShdw>
                  </a:effectLst>
                  <a:ea typeface="Arial Unicode MS" pitchFamily="34" charset="-128"/>
                  <a:cs typeface="Arial Unicode MS" pitchFamily="34" charset="-128"/>
                </a:rPr>
                <a:t>20 nm) e violetta (</a:t>
              </a:r>
              <a:r>
                <a:rPr lang="it-IT" sz="1800">
                  <a:solidFill>
                    <a:schemeClr val="tx1"/>
                  </a:solidFill>
                  <a:effectLst>
                    <a:outerShdw blurRad="38100" dist="38100" dir="2700000" algn="tl">
                      <a:srgbClr val="000000"/>
                    </a:outerShdw>
                  </a:effectLst>
                  <a:cs typeface="Arial" charset="0"/>
                </a:rPr>
                <a:t>~420</a:t>
              </a:r>
              <a:r>
                <a:rPr lang="it-IT" sz="1800">
                  <a:solidFill>
                    <a:schemeClr val="tx1"/>
                  </a:solidFill>
                  <a:effectLst>
                    <a:outerShdw blurRad="38100" dist="38100" dir="2700000" algn="tl">
                      <a:srgbClr val="000000"/>
                    </a:outerShdw>
                  </a:effectLst>
                  <a:ea typeface="Arial Unicode MS" pitchFamily="34" charset="-128"/>
                  <a:cs typeface="Arial Unicode MS" pitchFamily="34" charset="-128"/>
                </a:rPr>
                <a:t> nm)</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p:txBody>
          <a:bodyPr/>
          <a:lstStyle/>
          <a:p>
            <a:pPr eaLnBrk="1" hangingPunct="1">
              <a:defRPr/>
            </a:pPr>
            <a:r>
              <a:rPr lang="it-IT" smtClean="0"/>
              <a:t>Tipi di materiali coloranti</a:t>
            </a:r>
          </a:p>
        </p:txBody>
      </p:sp>
      <p:sp>
        <p:nvSpPr>
          <p:cNvPr id="407555" name="Text Box 3"/>
          <p:cNvSpPr txBox="1">
            <a:spLocks noChangeArrowheads="1"/>
          </p:cNvSpPr>
          <p:nvPr/>
        </p:nvSpPr>
        <p:spPr bwMode="auto">
          <a:xfrm>
            <a:off x="557213" y="1219200"/>
            <a:ext cx="8032750" cy="5105400"/>
          </a:xfrm>
          <a:prstGeom prst="rect">
            <a:avLst/>
          </a:prstGeom>
          <a:noFill/>
          <a:ln w="25400">
            <a:noFill/>
            <a:miter lim="800000"/>
            <a:headEnd type="none" w="sm" len="sm"/>
            <a:tailEnd type="none" w="sm" len="sm"/>
          </a:ln>
          <a:effectLst/>
        </p:spPr>
        <p:txBody>
          <a:bodyPr/>
          <a:lstStyle/>
          <a:p>
            <a:pPr marL="185738" indent="-185738" algn="just">
              <a:spcBef>
                <a:spcPct val="50000"/>
              </a:spcBef>
              <a:buFontTx/>
              <a:buChar char="•"/>
              <a:defRPr/>
            </a:pPr>
            <a:r>
              <a:rPr lang="it-IT" sz="1600" b="1">
                <a:solidFill>
                  <a:schemeClr val="tx1"/>
                </a:solidFill>
                <a:effectLst>
                  <a:outerShdw blurRad="38100" dist="38100" dir="2700000" algn="tl">
                    <a:srgbClr val="000000"/>
                  </a:outerShdw>
                </a:effectLst>
                <a:ea typeface="Arial Unicode MS" pitchFamily="34" charset="-128"/>
                <a:cs typeface="Arial Unicode MS" pitchFamily="34" charset="-128"/>
              </a:rPr>
              <a:t>Pigmenti</a:t>
            </a:r>
            <a:r>
              <a:rPr lang="it-IT" sz="1600">
                <a:solidFill>
                  <a:schemeClr val="tx1"/>
                </a:solidFill>
                <a:effectLst>
                  <a:outerShdw blurRad="38100" dist="38100" dir="2700000" algn="tl">
                    <a:srgbClr val="000000"/>
                  </a:outerShdw>
                </a:effectLst>
                <a:ea typeface="Arial Unicode MS" pitchFamily="34" charset="-128"/>
                <a:cs typeface="Arial Unicode MS" pitchFamily="34" charset="-128"/>
              </a:rPr>
              <a:t>: sostanze generalmente inorganiche (minerali, rocce o prodotti di sintesi) aventi proprietà coprenti, insolubili nel mezzo disperdente col quale formano un impasto più o meno denso. Sono dotati di </a:t>
            </a:r>
            <a:r>
              <a:rPr lang="it-IT" sz="1600" i="1">
                <a:solidFill>
                  <a:schemeClr val="tx1"/>
                </a:solidFill>
                <a:effectLst>
                  <a:outerShdw blurRad="38100" dist="38100" dir="2700000" algn="tl">
                    <a:srgbClr val="000000"/>
                  </a:outerShdw>
                </a:effectLst>
                <a:ea typeface="Arial Unicode MS" pitchFamily="34" charset="-128"/>
                <a:cs typeface="Arial Unicode MS" pitchFamily="34" charset="-128"/>
              </a:rPr>
              <a:t>colore</a:t>
            </a:r>
            <a:r>
              <a:rPr lang="it-IT" sz="1600">
                <a:solidFill>
                  <a:schemeClr val="tx1"/>
                </a:solidFill>
                <a:effectLst>
                  <a:outerShdw blurRad="38100" dist="38100" dir="2700000" algn="tl">
                    <a:srgbClr val="000000"/>
                  </a:outerShdw>
                </a:effectLst>
                <a:ea typeface="Arial Unicode MS" pitchFamily="34" charset="-128"/>
                <a:cs typeface="Arial Unicode MS" pitchFamily="34" charset="-128"/>
              </a:rPr>
              <a:t> e di </a:t>
            </a:r>
            <a:r>
              <a:rPr lang="it-IT" sz="1600" i="1">
                <a:solidFill>
                  <a:schemeClr val="tx1"/>
                </a:solidFill>
                <a:effectLst>
                  <a:outerShdw blurRad="38100" dist="38100" dir="2700000" algn="tl">
                    <a:srgbClr val="000000"/>
                  </a:outerShdw>
                </a:effectLst>
                <a:ea typeface="Arial Unicode MS" pitchFamily="34" charset="-128"/>
                <a:cs typeface="Arial Unicode MS" pitchFamily="34" charset="-128"/>
              </a:rPr>
              <a:t>corpo</a:t>
            </a:r>
            <a:r>
              <a:rPr lang="it-IT" sz="1600">
                <a:solidFill>
                  <a:schemeClr val="tx1"/>
                </a:solidFill>
                <a:effectLst>
                  <a:outerShdw blurRad="38100" dist="38100" dir="2700000" algn="tl">
                    <a:srgbClr val="000000"/>
                  </a:outerShdw>
                </a:effectLst>
                <a:ea typeface="Arial Unicode MS" pitchFamily="34" charset="-128"/>
                <a:cs typeface="Arial Unicode MS" pitchFamily="34" charset="-128"/>
              </a:rPr>
              <a:t>; impartiscono il proprio colore aderendo mediante un legante alla superficie del mezzo che si desidera colorare. </a:t>
            </a:r>
            <a:r>
              <a:rPr lang="it-IT" sz="1600">
                <a:solidFill>
                  <a:schemeClr val="tx1"/>
                </a:solidFill>
                <a:effectLst>
                  <a:outerShdw blurRad="38100" dist="38100" dir="2700000" algn="tl">
                    <a:srgbClr val="000000"/>
                  </a:outerShdw>
                </a:effectLst>
                <a:cs typeface="Arial" charset="0"/>
              </a:rPr>
              <a:t>Sono generalmente stabili agli agenti atmosferici e alla luce (</a:t>
            </a:r>
            <a:r>
              <a:rPr lang="it-IT" sz="1600" i="1">
                <a:solidFill>
                  <a:schemeClr val="tx1"/>
                </a:solidFill>
                <a:effectLst>
                  <a:outerShdw blurRad="38100" dist="38100" dir="2700000" algn="tl">
                    <a:srgbClr val="000000"/>
                  </a:outerShdw>
                </a:effectLst>
                <a:cs typeface="Arial" charset="0"/>
              </a:rPr>
              <a:t>lightfastness</a:t>
            </a:r>
            <a:r>
              <a:rPr lang="it-IT" sz="1600">
                <a:solidFill>
                  <a:schemeClr val="tx1"/>
                </a:solidFill>
                <a:effectLst>
                  <a:outerShdw blurRad="38100" dist="38100" dir="2700000" algn="tl">
                    <a:srgbClr val="000000"/>
                  </a:outerShdw>
                </a:effectLst>
                <a:cs typeface="Arial" charset="0"/>
              </a:rPr>
              <a:t> in inglese), tranne alcuni composti a base di piombo.</a:t>
            </a:r>
            <a:r>
              <a:rPr lang="it-IT" sz="1600">
                <a:solidFill>
                  <a:schemeClr val="tx1"/>
                </a:solidFill>
                <a:effectLst>
                  <a:outerShdw blurRad="38100" dist="38100" dir="2700000" algn="tl">
                    <a:srgbClr val="000000"/>
                  </a:outerShdw>
                </a:effectLst>
                <a:cs typeface="Times New Roman" pitchFamily="18" charset="0"/>
              </a:rPr>
              <a:t> </a:t>
            </a:r>
            <a:r>
              <a:rPr lang="it-IT" sz="1600">
                <a:solidFill>
                  <a:schemeClr val="tx1"/>
                </a:solidFill>
                <a:effectLst>
                  <a:outerShdw blurRad="38100" dist="38100" dir="2700000" algn="tl">
                    <a:srgbClr val="000000"/>
                  </a:outerShdw>
                </a:effectLst>
                <a:ea typeface="Arial Unicode MS" pitchFamily="34" charset="-128"/>
                <a:cs typeface="Arial Unicode MS" pitchFamily="34" charset="-128"/>
              </a:rPr>
              <a:t>Vengono utilizzati soprattutto nell’arte pittorica</a:t>
            </a:r>
            <a:endParaRPr lang="it-IT" sz="1600" i="1">
              <a:solidFill>
                <a:schemeClr val="tx1"/>
              </a:solidFill>
              <a:effectLst>
                <a:outerShdw blurRad="38100" dist="38100" dir="2700000" algn="tl">
                  <a:srgbClr val="000000"/>
                </a:outerShdw>
              </a:effectLst>
              <a:ea typeface="Arial Unicode MS" pitchFamily="34" charset="-128"/>
              <a:cs typeface="Arial Unicode MS" pitchFamily="34" charset="-128"/>
            </a:endParaRPr>
          </a:p>
          <a:p>
            <a:pPr marL="185738" indent="-185738" algn="just">
              <a:spcBef>
                <a:spcPct val="50000"/>
              </a:spcBef>
              <a:buFontTx/>
              <a:buChar char="•"/>
              <a:defRPr/>
            </a:pPr>
            <a:r>
              <a:rPr lang="it-IT" sz="1600" b="1">
                <a:solidFill>
                  <a:schemeClr val="tx1"/>
                </a:solidFill>
                <a:effectLst>
                  <a:outerShdw blurRad="38100" dist="38100" dir="2700000" algn="tl">
                    <a:srgbClr val="000000"/>
                  </a:outerShdw>
                </a:effectLst>
                <a:ea typeface="Arial Unicode MS" pitchFamily="34" charset="-128"/>
                <a:cs typeface="Arial Unicode MS" pitchFamily="34" charset="-128"/>
              </a:rPr>
              <a:t>Coloranti</a:t>
            </a:r>
            <a:r>
              <a:rPr lang="it-IT" sz="1600">
                <a:solidFill>
                  <a:schemeClr val="tx1"/>
                </a:solidFill>
                <a:effectLst>
                  <a:outerShdw blurRad="38100" dist="38100" dir="2700000" algn="tl">
                    <a:srgbClr val="000000"/>
                  </a:outerShdw>
                </a:effectLst>
                <a:ea typeface="Arial Unicode MS" pitchFamily="34" charset="-128"/>
                <a:cs typeface="Arial Unicode MS" pitchFamily="34" charset="-128"/>
              </a:rPr>
              <a:t>: sostanze generalmente organiche trasparenti, solubili nel mezzo disperdente. Sono dotati di </a:t>
            </a:r>
            <a:r>
              <a:rPr lang="it-IT" sz="1600" i="1">
                <a:solidFill>
                  <a:schemeClr val="tx1"/>
                </a:solidFill>
                <a:effectLst>
                  <a:outerShdw blurRad="38100" dist="38100" dir="2700000" algn="tl">
                    <a:srgbClr val="000000"/>
                  </a:outerShdw>
                </a:effectLst>
                <a:ea typeface="Arial Unicode MS" pitchFamily="34" charset="-128"/>
                <a:cs typeface="Arial Unicode MS" pitchFamily="34" charset="-128"/>
              </a:rPr>
              <a:t>colore</a:t>
            </a:r>
            <a:r>
              <a:rPr lang="it-IT" sz="1600">
                <a:solidFill>
                  <a:schemeClr val="tx1"/>
                </a:solidFill>
                <a:effectLst>
                  <a:outerShdw blurRad="38100" dist="38100" dir="2700000" algn="tl">
                    <a:srgbClr val="000000"/>
                  </a:outerShdw>
                </a:effectLst>
                <a:ea typeface="Arial Unicode MS" pitchFamily="34" charset="-128"/>
                <a:cs typeface="Arial Unicode MS" pitchFamily="34" charset="-128"/>
              </a:rPr>
              <a:t> ma non di </a:t>
            </a:r>
            <a:r>
              <a:rPr lang="it-IT" sz="1600" i="1">
                <a:solidFill>
                  <a:schemeClr val="tx1"/>
                </a:solidFill>
                <a:effectLst>
                  <a:outerShdw blurRad="38100" dist="38100" dir="2700000" algn="tl">
                    <a:srgbClr val="000000"/>
                  </a:outerShdw>
                </a:effectLst>
                <a:ea typeface="Arial Unicode MS" pitchFamily="34" charset="-128"/>
                <a:cs typeface="Arial Unicode MS" pitchFamily="34" charset="-128"/>
              </a:rPr>
              <a:t>corpo</a:t>
            </a:r>
            <a:r>
              <a:rPr lang="it-IT" sz="1600">
                <a:solidFill>
                  <a:schemeClr val="tx1"/>
                </a:solidFill>
                <a:effectLst>
                  <a:outerShdw blurRad="38100" dist="38100" dir="2700000" algn="tl">
                    <a:srgbClr val="000000"/>
                  </a:outerShdw>
                </a:effectLst>
                <a:ea typeface="Arial Unicode MS" pitchFamily="34" charset="-128"/>
                <a:cs typeface="Arial Unicode MS" pitchFamily="34" charset="-128"/>
              </a:rPr>
              <a:t>; impartiscono il proprio colore per inclusione, assorbimento o legame chimico con il mezzo che si desidera colorare</a:t>
            </a:r>
            <a:r>
              <a:rPr lang="it-IT" sz="1600" i="1">
                <a:solidFill>
                  <a:schemeClr val="tx1"/>
                </a:solidFill>
                <a:effectLst>
                  <a:outerShdw blurRad="38100" dist="38100" dir="2700000" algn="tl">
                    <a:srgbClr val="000000"/>
                  </a:outerShdw>
                </a:effectLst>
                <a:ea typeface="Arial Unicode MS" pitchFamily="34" charset="-128"/>
                <a:cs typeface="Arial Unicode MS" pitchFamily="34" charset="-128"/>
              </a:rPr>
              <a:t>. </a:t>
            </a:r>
            <a:r>
              <a:rPr lang="it-IT" sz="1600">
                <a:solidFill>
                  <a:schemeClr val="tx1"/>
                </a:solidFill>
                <a:effectLst>
                  <a:outerShdw blurRad="38100" dist="38100" dir="2700000" algn="tl">
                    <a:srgbClr val="000000"/>
                  </a:outerShdw>
                </a:effectLst>
                <a:cs typeface="Arial" charset="0"/>
              </a:rPr>
              <a:t>Sono meno stabili dei pigmenti, in particolare se utilizzati nei manoscritti e nei quadri</a:t>
            </a:r>
            <a:r>
              <a:rPr lang="it-IT" sz="1600" i="1">
                <a:solidFill>
                  <a:schemeClr val="tx1"/>
                </a:solidFill>
                <a:effectLst>
                  <a:outerShdw blurRad="38100" dist="38100" dir="2700000" algn="tl">
                    <a:srgbClr val="000000"/>
                  </a:outerShdw>
                </a:effectLst>
                <a:cs typeface="Arial" charset="0"/>
              </a:rPr>
              <a:t>.</a:t>
            </a:r>
            <a:r>
              <a:rPr lang="it-IT" sz="1600" i="1">
                <a:solidFill>
                  <a:schemeClr val="tx1"/>
                </a:solidFill>
                <a:effectLst>
                  <a:outerShdw blurRad="38100" dist="38100" dir="2700000" algn="tl">
                    <a:srgbClr val="000000"/>
                  </a:outerShdw>
                </a:effectLst>
                <a:cs typeface="Times New Roman" pitchFamily="18" charset="0"/>
              </a:rPr>
              <a:t> </a:t>
            </a:r>
            <a:r>
              <a:rPr lang="it-IT" sz="1600">
                <a:solidFill>
                  <a:schemeClr val="tx1"/>
                </a:solidFill>
                <a:effectLst>
                  <a:outerShdw blurRad="38100" dist="38100" dir="2700000" algn="tl">
                    <a:srgbClr val="000000"/>
                  </a:outerShdw>
                </a:effectLst>
                <a:ea typeface="Arial Unicode MS" pitchFamily="34" charset="-128"/>
                <a:cs typeface="Arial Unicode MS" pitchFamily="34" charset="-128"/>
              </a:rPr>
              <a:t>Vengono utilizzati soprattutto per la tintura dei tessuti, es. </a:t>
            </a:r>
            <a:r>
              <a:rPr lang="it-IT" sz="1600" i="1">
                <a:solidFill>
                  <a:schemeClr val="tx1"/>
                </a:solidFill>
                <a:effectLst>
                  <a:outerShdw blurRad="38100" dist="38100" dir="2700000" algn="tl">
                    <a:srgbClr val="000000"/>
                  </a:outerShdw>
                </a:effectLst>
                <a:ea typeface="Arial Unicode MS" pitchFamily="34" charset="-128"/>
                <a:cs typeface="Arial Unicode MS" pitchFamily="34" charset="-128"/>
              </a:rPr>
              <a:t>Arzica</a:t>
            </a:r>
            <a:r>
              <a:rPr lang="it-IT" sz="1600">
                <a:solidFill>
                  <a:schemeClr val="tx1"/>
                </a:solidFill>
                <a:effectLst>
                  <a:outerShdw blurRad="38100" dist="38100" dir="2700000" algn="tl">
                    <a:srgbClr val="000000"/>
                  </a:outerShdw>
                </a:effectLst>
                <a:ea typeface="Arial Unicode MS" pitchFamily="34" charset="-128"/>
                <a:cs typeface="Arial Unicode MS" pitchFamily="34" charset="-128"/>
              </a:rPr>
              <a:t>, </a:t>
            </a:r>
            <a:r>
              <a:rPr lang="it-IT" sz="1600" i="1">
                <a:solidFill>
                  <a:schemeClr val="tx1"/>
                </a:solidFill>
                <a:effectLst>
                  <a:outerShdw blurRad="38100" dist="38100" dir="2700000" algn="tl">
                    <a:srgbClr val="000000"/>
                  </a:outerShdw>
                </a:effectLst>
                <a:ea typeface="Arial Unicode MS" pitchFamily="34" charset="-128"/>
                <a:cs typeface="Arial Unicode MS" pitchFamily="34" charset="-128"/>
              </a:rPr>
              <a:t>Zafferano</a:t>
            </a:r>
          </a:p>
          <a:p>
            <a:pPr marL="185738" indent="-185738" algn="just">
              <a:spcBef>
                <a:spcPct val="50000"/>
              </a:spcBef>
              <a:buFontTx/>
              <a:buChar char="•"/>
              <a:defRPr/>
            </a:pPr>
            <a:r>
              <a:rPr lang="it-IT" sz="1600" b="1">
                <a:solidFill>
                  <a:schemeClr val="tx1"/>
                </a:solidFill>
                <a:effectLst>
                  <a:outerShdw blurRad="38100" dist="38100" dir="2700000" algn="tl">
                    <a:srgbClr val="000000"/>
                  </a:outerShdw>
                </a:effectLst>
                <a:ea typeface="Arial Unicode MS" pitchFamily="34" charset="-128"/>
                <a:cs typeface="Arial Unicode MS" pitchFamily="34" charset="-128"/>
              </a:rPr>
              <a:t>Lacche</a:t>
            </a:r>
            <a:r>
              <a:rPr lang="it-IT" sz="1600">
                <a:solidFill>
                  <a:schemeClr val="tx1"/>
                </a:solidFill>
                <a:effectLst>
                  <a:outerShdw blurRad="38100" dist="38100" dir="2700000" algn="tl">
                    <a:srgbClr val="000000"/>
                  </a:outerShdw>
                </a:effectLst>
                <a:ea typeface="Arial Unicode MS" pitchFamily="34" charset="-128"/>
                <a:cs typeface="Arial Unicode MS" pitchFamily="34" charset="-128"/>
              </a:rPr>
              <a:t>: coloranti intrappolati in un substrato solido come calcare o argilla, precipitati e successivamente polverizzati, da utilizzare analogamente ai pigmenti, es. </a:t>
            </a:r>
            <a:r>
              <a:rPr lang="it-IT" sz="1600" i="1">
                <a:solidFill>
                  <a:schemeClr val="tx1"/>
                </a:solidFill>
                <a:effectLst>
                  <a:outerShdw blurRad="38100" dist="38100" dir="2700000" algn="tl">
                    <a:srgbClr val="000000"/>
                  </a:outerShdw>
                </a:effectLst>
                <a:ea typeface="Arial Unicode MS" pitchFamily="34" charset="-128"/>
                <a:cs typeface="Arial Unicode MS" pitchFamily="34" charset="-128"/>
              </a:rPr>
              <a:t>Robbia</a:t>
            </a:r>
            <a:r>
              <a:rPr lang="it-IT" sz="1600">
                <a:solidFill>
                  <a:schemeClr val="tx1"/>
                </a:solidFill>
                <a:effectLst>
                  <a:outerShdw blurRad="38100" dist="38100" dir="2700000" algn="tl">
                    <a:srgbClr val="000000"/>
                  </a:outerShdw>
                </a:effectLst>
                <a:ea typeface="Arial Unicode MS" pitchFamily="34" charset="-128"/>
                <a:cs typeface="Arial Unicode MS" pitchFamily="34" charset="-128"/>
              </a:rPr>
              <a:t>, </a:t>
            </a:r>
            <a:r>
              <a:rPr lang="it-IT" sz="1600" i="1">
                <a:solidFill>
                  <a:schemeClr val="tx1"/>
                </a:solidFill>
                <a:effectLst>
                  <a:outerShdw blurRad="38100" dist="38100" dir="2700000" algn="tl">
                    <a:srgbClr val="000000"/>
                  </a:outerShdw>
                </a:effectLst>
                <a:ea typeface="Arial Unicode MS" pitchFamily="34" charset="-128"/>
                <a:cs typeface="Arial Unicode MS" pitchFamily="34" charset="-128"/>
              </a:rPr>
              <a:t>Cocciniglia</a:t>
            </a:r>
          </a:p>
          <a:p>
            <a:pPr marL="185738" indent="-185738" algn="just">
              <a:spcBef>
                <a:spcPct val="50000"/>
              </a:spcBef>
              <a:buFontTx/>
              <a:buChar char="•"/>
              <a:defRPr/>
            </a:pPr>
            <a:r>
              <a:rPr lang="it-IT" sz="1600" b="1">
                <a:solidFill>
                  <a:schemeClr val="tx1"/>
                </a:solidFill>
                <a:effectLst>
                  <a:outerShdw blurRad="38100" dist="38100" dir="2700000" algn="tl">
                    <a:srgbClr val="000000"/>
                  </a:outerShdw>
                </a:effectLst>
                <a:ea typeface="Arial Unicode MS" pitchFamily="34" charset="-128"/>
                <a:cs typeface="Arial Unicode MS" pitchFamily="34" charset="-128"/>
              </a:rPr>
              <a:t>Mordenti</a:t>
            </a:r>
            <a:r>
              <a:rPr lang="it-IT" sz="1600">
                <a:solidFill>
                  <a:schemeClr val="tx1"/>
                </a:solidFill>
                <a:effectLst>
                  <a:outerShdw blurRad="38100" dist="38100" dir="2700000" algn="tl">
                    <a:srgbClr val="000000"/>
                  </a:outerShdw>
                </a:effectLst>
                <a:ea typeface="Arial Unicode MS" pitchFamily="34" charset="-128"/>
                <a:cs typeface="Arial Unicode MS" pitchFamily="34" charset="-128"/>
              </a:rPr>
              <a:t>: composti intermediari utilizzati per fissare chimicamente i coloranti al substrato, generalmente costituiti da sali metallici che possono conferire colori diversi a seconda del metallo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838200" y="609600"/>
            <a:ext cx="8001000" cy="5480050"/>
          </a:xfrm>
          <a:prstGeom prst="rect">
            <a:avLst/>
          </a:prstGeom>
          <a:noFill/>
          <a:ln w="9525">
            <a:noFill/>
            <a:miter lim="800000"/>
            <a:headEnd/>
            <a:tailEnd/>
          </a:ln>
        </p:spPr>
        <p:txBody>
          <a:bodyPr>
            <a:spAutoFit/>
          </a:bodyPr>
          <a:lstStyle/>
          <a:p>
            <a:endParaRPr lang="it-IT" sz="1600" dirty="0">
              <a:latin typeface="Tahoma" pitchFamily="34" charset="0"/>
            </a:endParaRPr>
          </a:p>
          <a:p>
            <a:r>
              <a:rPr lang="it-IT" sz="1600" dirty="0">
                <a:latin typeface="Tahoma" pitchFamily="34" charset="0"/>
              </a:rPr>
              <a:t>Pigmenti bianchi: calcite, alcune fasi del calcio solfato, caolinite (alluminosilicato di calcio)</a:t>
            </a:r>
          </a:p>
          <a:p>
            <a:r>
              <a:rPr lang="it-IT" sz="1600" dirty="0">
                <a:latin typeface="Tahoma" pitchFamily="34" charset="0"/>
              </a:rPr>
              <a:t>Pigmenti neri: solfuro di antimonio e galena (solfuro di piombo)</a:t>
            </a:r>
          </a:p>
          <a:p>
            <a:r>
              <a:rPr lang="it-IT" sz="1600" dirty="0">
                <a:latin typeface="Tahoma" pitchFamily="34" charset="0"/>
              </a:rPr>
              <a:t>Smalti colorati per mattoni (pigmenti ceramici) erano usati dai Caldei</a:t>
            </a:r>
          </a:p>
          <a:p>
            <a:endParaRPr lang="it-IT" sz="1600" dirty="0">
              <a:latin typeface="Tahoma" pitchFamily="34" charset="0"/>
            </a:endParaRPr>
          </a:p>
          <a:p>
            <a:r>
              <a:rPr lang="it-IT" sz="1600" dirty="0">
                <a:latin typeface="Tahoma" pitchFamily="34" charset="0"/>
              </a:rPr>
              <a:t>Sviluppi importanti nel campo dei pigmenti ebbero luogo nel primo periodo del Rinascimento.</a:t>
            </a:r>
          </a:p>
          <a:p>
            <a:r>
              <a:rPr lang="it-IT" sz="1600" dirty="0">
                <a:latin typeface="Tahoma" pitchFamily="34" charset="0"/>
              </a:rPr>
              <a:t>Il carminio fu introdotto dal Messico dagli Spagnoli. Vetri blu contenenti cobalto e smalti furono sviluppati in Europa.</a:t>
            </a:r>
          </a:p>
          <a:p>
            <a:endParaRPr lang="it-IT" sz="1600" dirty="0">
              <a:latin typeface="Tahoma" pitchFamily="34" charset="0"/>
            </a:endParaRPr>
          </a:p>
          <a:p>
            <a:endParaRPr lang="it-IT" sz="1600" dirty="0">
              <a:latin typeface="Tahoma" pitchFamily="34" charset="0"/>
            </a:endParaRPr>
          </a:p>
          <a:p>
            <a:r>
              <a:rPr lang="it-IT" sz="1600" i="1" dirty="0">
                <a:latin typeface="Tahoma" pitchFamily="34" charset="0"/>
              </a:rPr>
              <a:t>Industria dei pigmenti:</a:t>
            </a:r>
            <a:r>
              <a:rPr lang="it-IT" sz="1600" dirty="0">
                <a:latin typeface="Tahoma" pitchFamily="34" charset="0"/>
              </a:rPr>
              <a:t> </a:t>
            </a:r>
          </a:p>
          <a:p>
            <a:endParaRPr lang="it-IT" sz="1600" dirty="0">
              <a:latin typeface="Tahoma" pitchFamily="34" charset="0"/>
            </a:endParaRPr>
          </a:p>
          <a:p>
            <a:r>
              <a:rPr lang="it-IT" sz="1600" dirty="0">
                <a:latin typeface="Tahoma" pitchFamily="34" charset="0"/>
              </a:rPr>
              <a:t>XVIII secolo: Blu di Berlino 1704, blu di cobalto 1777, verde di </a:t>
            </a:r>
            <a:r>
              <a:rPr lang="it-IT" sz="1600" dirty="0" err="1">
                <a:latin typeface="Tahoma" pitchFamily="34" charset="0"/>
              </a:rPr>
              <a:t>Scheele</a:t>
            </a:r>
            <a:r>
              <a:rPr lang="it-IT" sz="1600" dirty="0">
                <a:latin typeface="Tahoma" pitchFamily="34" charset="0"/>
              </a:rPr>
              <a:t>, giallo cromo 1778)</a:t>
            </a:r>
          </a:p>
          <a:p>
            <a:endParaRPr lang="it-IT" sz="1600" dirty="0">
              <a:latin typeface="Tahoma" pitchFamily="34" charset="0"/>
            </a:endParaRPr>
          </a:p>
          <a:p>
            <a:r>
              <a:rPr lang="it-IT" sz="1600" dirty="0">
                <a:latin typeface="Tahoma" pitchFamily="34" charset="0"/>
              </a:rPr>
              <a:t>XIX secolo: blu oltremare, pigmenti al cobalto, pigmenti all’ossido di ferro, pigmenti al cadmio</a:t>
            </a:r>
          </a:p>
          <a:p>
            <a:endParaRPr lang="it-IT" sz="1600" dirty="0">
              <a:latin typeface="Tahoma" pitchFamily="34" charset="0"/>
            </a:endParaRPr>
          </a:p>
          <a:p>
            <a:r>
              <a:rPr lang="it-IT" sz="1600" dirty="0">
                <a:latin typeface="Tahoma" pitchFamily="34" charset="0"/>
              </a:rPr>
              <a:t>XX secolo: i pigmenti divennero oggetto di studi scientifici</a:t>
            </a:r>
          </a:p>
          <a:p>
            <a:endParaRPr lang="en-GB" sz="1600" dirty="0">
              <a:latin typeface="Tahom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9" name="Rectangle 3"/>
          <p:cNvSpPr>
            <a:spLocks noGrp="1" noChangeArrowheads="1"/>
          </p:cNvSpPr>
          <p:nvPr>
            <p:ph type="title"/>
          </p:nvPr>
        </p:nvSpPr>
        <p:spPr/>
        <p:txBody>
          <a:bodyPr/>
          <a:lstStyle/>
          <a:p>
            <a:pPr eaLnBrk="1" hangingPunct="1">
              <a:defRPr/>
            </a:pPr>
            <a:r>
              <a:rPr lang="it-IT" smtClean="0"/>
              <a:t>Introduzione ai coloranti</a:t>
            </a:r>
          </a:p>
        </p:txBody>
      </p:sp>
      <p:sp>
        <p:nvSpPr>
          <p:cNvPr id="628744" name="Rectangle 8"/>
          <p:cNvSpPr>
            <a:spLocks noGrp="1" noChangeArrowheads="1"/>
          </p:cNvSpPr>
          <p:nvPr>
            <p:ph type="body" idx="1"/>
          </p:nvPr>
        </p:nvSpPr>
        <p:spPr>
          <a:xfrm>
            <a:off x="557213" y="1125538"/>
            <a:ext cx="8032750" cy="1465262"/>
          </a:xfrm>
        </p:spPr>
        <p:txBody>
          <a:bodyPr lIns="90000" rIns="90000">
            <a:spAutoFit/>
          </a:bodyPr>
          <a:lstStyle/>
          <a:p>
            <a:pPr marL="0" indent="0" eaLnBrk="1" hangingPunct="1">
              <a:buClrTx/>
              <a:defRPr/>
            </a:pPr>
            <a:r>
              <a:rPr lang="it-IT" sz="1800" smtClean="0">
                <a:solidFill>
                  <a:schemeClr val="tx1"/>
                </a:solidFill>
              </a:rPr>
              <a:t>I coloranti costituiscono un insieme di materiali artistici di grande fascino, a causa degli usi che se ne faceva in antichità. Estratti dalle piante e dagli animali, e quindi di costo generalmente più elevato rispetto ai pigmenti, i coloranti trovavano impiego soprattutto in campo tessile, ovvero nella tintura delle vesti</a:t>
            </a:r>
            <a:endParaRPr lang="it-IT" sz="1800" smtClean="0"/>
          </a:p>
        </p:txBody>
      </p:sp>
      <p:pic>
        <p:nvPicPr>
          <p:cNvPr id="55300" name="Picture 6" descr="001web"/>
          <p:cNvPicPr>
            <a:picLocks noChangeAspect="1" noChangeArrowheads="1"/>
          </p:cNvPicPr>
          <p:nvPr/>
        </p:nvPicPr>
        <p:blipFill>
          <a:blip r:embed="rId2" cstate="print"/>
          <a:srcRect/>
          <a:stretch>
            <a:fillRect/>
          </a:stretch>
        </p:blipFill>
        <p:spPr bwMode="auto">
          <a:xfrm>
            <a:off x="633413" y="3286125"/>
            <a:ext cx="2281237" cy="2951163"/>
          </a:xfrm>
          <a:prstGeom prst="rect">
            <a:avLst/>
          </a:prstGeom>
          <a:noFill/>
          <a:ln w="9525">
            <a:noFill/>
            <a:miter lim="800000"/>
            <a:headEnd/>
            <a:tailEnd/>
          </a:ln>
        </p:spPr>
      </p:pic>
      <p:pic>
        <p:nvPicPr>
          <p:cNvPr id="55301" name="Picture 7" descr="ancient_textiles"/>
          <p:cNvPicPr>
            <a:picLocks noChangeAspect="1" noChangeArrowheads="1"/>
          </p:cNvPicPr>
          <p:nvPr/>
        </p:nvPicPr>
        <p:blipFill>
          <a:blip r:embed="rId3" cstate="print"/>
          <a:srcRect/>
          <a:stretch>
            <a:fillRect/>
          </a:stretch>
        </p:blipFill>
        <p:spPr bwMode="auto">
          <a:xfrm>
            <a:off x="6364288" y="2709863"/>
            <a:ext cx="2095500" cy="2371725"/>
          </a:xfrm>
          <a:prstGeom prst="rect">
            <a:avLst/>
          </a:prstGeom>
          <a:noFill/>
          <a:ln w="9525">
            <a:noFill/>
            <a:miter lim="800000"/>
            <a:headEnd/>
            <a:tailEnd/>
          </a:ln>
        </p:spPr>
      </p:pic>
      <p:sp>
        <p:nvSpPr>
          <p:cNvPr id="628746" name="Rectangle 10"/>
          <p:cNvSpPr>
            <a:spLocks noChangeArrowheads="1"/>
          </p:cNvSpPr>
          <p:nvPr/>
        </p:nvSpPr>
        <p:spPr bwMode="auto">
          <a:xfrm>
            <a:off x="3276600" y="5668963"/>
            <a:ext cx="5313363" cy="641350"/>
          </a:xfrm>
          <a:prstGeom prst="rect">
            <a:avLst/>
          </a:prstGeom>
          <a:noFill/>
          <a:ln w="9525">
            <a:noFill/>
            <a:miter lim="800000"/>
            <a:headEnd/>
            <a:tailEnd/>
          </a:ln>
          <a:effectLst/>
        </p:spPr>
        <p:txBody>
          <a:bodyPr lIns="90000" rIns="90000">
            <a:spAutoFit/>
          </a:bodyPr>
          <a:lstStyle/>
          <a:p>
            <a:pPr algn="just">
              <a:spcBef>
                <a:spcPct val="50000"/>
              </a:spcBef>
              <a:defRPr/>
            </a:pPr>
            <a:r>
              <a:rPr lang="it-IT" sz="1800">
                <a:solidFill>
                  <a:schemeClr val="tx1"/>
                </a:solidFill>
                <a:effectLst>
                  <a:outerShdw blurRad="38100" dist="38100" dir="2700000" algn="tl">
                    <a:srgbClr val="000000"/>
                  </a:outerShdw>
                </a:effectLst>
              </a:rPr>
              <a:t>L’uso di Porpora di Tiro, ad esempio, era riservato ai cosiddetti </a:t>
            </a:r>
            <a:r>
              <a:rPr lang="it-IT" sz="1800" i="1">
                <a:solidFill>
                  <a:schemeClr val="tx1"/>
                </a:solidFill>
                <a:effectLst>
                  <a:outerShdw blurRad="38100" dist="38100" dir="2700000" algn="tl">
                    <a:srgbClr val="000000"/>
                  </a:outerShdw>
                </a:effectLst>
              </a:rPr>
              <a:t>Codici Porpora </a:t>
            </a:r>
            <a:r>
              <a:rPr lang="it-IT" sz="1800">
                <a:solidFill>
                  <a:schemeClr val="tx1"/>
                </a:solidFill>
                <a:effectLst>
                  <a:outerShdw blurRad="38100" dist="38100" dir="2700000" algn="tl">
                    <a:srgbClr val="000000"/>
                  </a:outerShdw>
                </a:effectLst>
              </a:rPr>
              <a:t>(sx)</a:t>
            </a:r>
          </a:p>
        </p:txBody>
      </p:sp>
      <p:sp>
        <p:nvSpPr>
          <p:cNvPr id="628747" name="Rectangle 11"/>
          <p:cNvSpPr>
            <a:spLocks noChangeArrowheads="1"/>
          </p:cNvSpPr>
          <p:nvPr/>
        </p:nvSpPr>
        <p:spPr bwMode="auto">
          <a:xfrm>
            <a:off x="3276600" y="2925763"/>
            <a:ext cx="2735263" cy="2427287"/>
          </a:xfrm>
          <a:prstGeom prst="rect">
            <a:avLst/>
          </a:prstGeom>
          <a:noFill/>
          <a:ln w="9525">
            <a:noFill/>
            <a:miter lim="800000"/>
            <a:headEnd/>
            <a:tailEnd/>
          </a:ln>
          <a:effectLst/>
        </p:spPr>
        <p:txBody>
          <a:bodyPr lIns="90000" rIns="90000">
            <a:spAutoFit/>
          </a:bodyPr>
          <a:lstStyle/>
          <a:p>
            <a:pPr algn="just">
              <a:spcBef>
                <a:spcPct val="50000"/>
              </a:spcBef>
              <a:defRPr/>
            </a:pPr>
            <a:r>
              <a:rPr lang="it-IT" sz="1800">
                <a:solidFill>
                  <a:schemeClr val="tx1"/>
                </a:solidFill>
                <a:effectLst>
                  <a:outerShdw blurRad="38100" dist="38100" dir="2700000" algn="tl">
                    <a:srgbClr val="000000"/>
                  </a:outerShdw>
                </a:effectLst>
              </a:rPr>
              <a:t>fibroso, ne impartisce la colorazione richiesta</a:t>
            </a:r>
          </a:p>
          <a:p>
            <a:pPr algn="just">
              <a:spcBef>
                <a:spcPct val="50000"/>
              </a:spcBef>
              <a:defRPr/>
            </a:pPr>
            <a:r>
              <a:rPr lang="it-IT" sz="1800">
                <a:solidFill>
                  <a:schemeClr val="tx1"/>
                </a:solidFill>
                <a:effectLst>
                  <a:outerShdw blurRad="38100" dist="38100" dir="2700000" algn="tl">
                    <a:srgbClr val="000000"/>
                  </a:outerShdw>
                </a:effectLst>
              </a:rPr>
              <a:t>Nelle tecniche pittoriche l’impiego dei coloranti era </a:t>
            </a:r>
            <a:br>
              <a:rPr lang="it-IT" sz="1800">
                <a:solidFill>
                  <a:schemeClr val="tx1"/>
                </a:solidFill>
                <a:effectLst>
                  <a:outerShdw blurRad="38100" dist="38100" dir="2700000" algn="tl">
                    <a:srgbClr val="000000"/>
                  </a:outerShdw>
                </a:effectLst>
              </a:rPr>
            </a:br>
            <a:r>
              <a:rPr lang="it-IT" sz="1800">
                <a:solidFill>
                  <a:schemeClr val="tx1"/>
                </a:solidFill>
                <a:effectLst>
                  <a:outerShdw blurRad="38100" dist="38100" dir="2700000" algn="tl">
                    <a:srgbClr val="000000"/>
                  </a:outerShdw>
                </a:effectLst>
              </a:rPr>
              <a:t>limitato, a causa della scarsa resistenza alla luce</a:t>
            </a:r>
          </a:p>
        </p:txBody>
      </p:sp>
      <p:sp>
        <p:nvSpPr>
          <p:cNvPr id="628748" name="Rectangle 12"/>
          <p:cNvSpPr>
            <a:spLocks noChangeArrowheads="1"/>
          </p:cNvSpPr>
          <p:nvPr/>
        </p:nvSpPr>
        <p:spPr bwMode="auto">
          <a:xfrm>
            <a:off x="557213" y="2638425"/>
            <a:ext cx="5454650" cy="641350"/>
          </a:xfrm>
          <a:prstGeom prst="rect">
            <a:avLst/>
          </a:prstGeom>
          <a:noFill/>
          <a:ln w="9525">
            <a:noFill/>
            <a:miter lim="800000"/>
            <a:headEnd/>
            <a:tailEnd/>
          </a:ln>
          <a:effectLst/>
        </p:spPr>
        <p:txBody>
          <a:bodyPr lIns="90000" rIns="90000">
            <a:spAutoFit/>
          </a:bodyPr>
          <a:lstStyle/>
          <a:p>
            <a:pPr algn="just">
              <a:spcBef>
                <a:spcPct val="50000"/>
              </a:spcBef>
              <a:defRPr/>
            </a:pPr>
            <a:r>
              <a:rPr lang="it-IT" sz="1800">
                <a:solidFill>
                  <a:schemeClr val="tx1"/>
                </a:solidFill>
                <a:effectLst>
                  <a:outerShdw blurRad="38100" dist="38100" dir="2700000" algn="tl">
                    <a:srgbClr val="000000"/>
                  </a:outerShdw>
                </a:effectLst>
              </a:rPr>
              <a:t>La miscela di tintura, penetrando nel supporto</a:t>
            </a:r>
            <a:br>
              <a:rPr lang="it-IT" sz="1800">
                <a:solidFill>
                  <a:schemeClr val="tx1"/>
                </a:solidFill>
                <a:effectLst>
                  <a:outerShdw blurRad="38100" dist="38100" dir="2700000" algn="tl">
                    <a:srgbClr val="000000"/>
                  </a:outerShdw>
                </a:effectLst>
              </a:rPr>
            </a:br>
            <a:endParaRPr lang="it-IT" sz="1800">
              <a:solidFill>
                <a:schemeClr val="tx1"/>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p:txBody>
          <a:bodyPr/>
          <a:lstStyle/>
          <a:p>
            <a:pPr eaLnBrk="1" hangingPunct="1">
              <a:defRPr/>
            </a:pPr>
            <a:r>
              <a:rPr lang="it-IT" dirty="0" smtClean="0"/>
              <a:t>Un po’ di storia</a:t>
            </a:r>
          </a:p>
        </p:txBody>
      </p:sp>
      <p:sp>
        <p:nvSpPr>
          <p:cNvPr id="643075" name="Rectangle 3"/>
          <p:cNvSpPr>
            <a:spLocks noGrp="1" noChangeArrowheads="1"/>
          </p:cNvSpPr>
          <p:nvPr>
            <p:ph type="body" idx="1"/>
          </p:nvPr>
        </p:nvSpPr>
        <p:spPr>
          <a:xfrm>
            <a:off x="557213" y="1127125"/>
            <a:ext cx="8032750" cy="1006475"/>
          </a:xfrm>
        </p:spPr>
        <p:txBody>
          <a:bodyPr lIns="90000" rIns="90000">
            <a:spAutoFit/>
          </a:bodyPr>
          <a:lstStyle/>
          <a:p>
            <a:pPr marL="0" indent="0" eaLnBrk="1" hangingPunct="1">
              <a:buClrTx/>
              <a:defRPr/>
            </a:pPr>
            <a:r>
              <a:rPr lang="it-IT" sz="2000" smtClean="0"/>
              <a:t>Le prime evidenze dell’impiego di coloranti nella tintura di tessuti sono state trovate nella valle dell’Indo, uno dei più antichi centri di civilizzazione (attuale Pakistan) e risalgono a circa 4000 anni fa</a:t>
            </a:r>
          </a:p>
        </p:txBody>
      </p:sp>
      <p:pic>
        <p:nvPicPr>
          <p:cNvPr id="56324" name="Picture 11" descr="T051792A"/>
          <p:cNvPicPr>
            <a:picLocks noChangeAspect="1" noChangeArrowheads="1"/>
          </p:cNvPicPr>
          <p:nvPr/>
        </p:nvPicPr>
        <p:blipFill>
          <a:blip r:embed="rId3" cstate="print"/>
          <a:srcRect/>
          <a:stretch>
            <a:fillRect/>
          </a:stretch>
        </p:blipFill>
        <p:spPr bwMode="auto">
          <a:xfrm>
            <a:off x="657225" y="2446338"/>
            <a:ext cx="3267075" cy="2786062"/>
          </a:xfrm>
          <a:prstGeom prst="rect">
            <a:avLst/>
          </a:prstGeom>
          <a:noFill/>
          <a:ln w="9525">
            <a:noFill/>
            <a:miter lim="800000"/>
            <a:headEnd/>
            <a:tailEnd/>
          </a:ln>
        </p:spPr>
      </p:pic>
      <p:sp>
        <p:nvSpPr>
          <p:cNvPr id="643084" name="Rectangle 12"/>
          <p:cNvSpPr>
            <a:spLocks noChangeArrowheads="1"/>
          </p:cNvSpPr>
          <p:nvPr/>
        </p:nvSpPr>
        <p:spPr bwMode="auto">
          <a:xfrm>
            <a:off x="4356100" y="2420938"/>
            <a:ext cx="4233863" cy="2835275"/>
          </a:xfrm>
          <a:prstGeom prst="rect">
            <a:avLst/>
          </a:prstGeom>
          <a:noFill/>
          <a:ln w="9525">
            <a:noFill/>
            <a:miter lim="800000"/>
            <a:headEnd/>
            <a:tailEnd/>
          </a:ln>
          <a:effectLst/>
        </p:spPr>
        <p:txBody>
          <a:bodyPr lIns="90000" rIns="90000">
            <a:spAutoFit/>
          </a:bodyPr>
          <a:lstStyle/>
          <a:p>
            <a:pPr algn="just">
              <a:spcBef>
                <a:spcPct val="50000"/>
              </a:spcBef>
              <a:defRPr/>
            </a:pPr>
            <a:r>
              <a:rPr lang="it-IT" sz="2000">
                <a:solidFill>
                  <a:schemeClr val="tx1"/>
                </a:solidFill>
                <a:effectLst>
                  <a:outerShdw blurRad="38100" dist="38100" dir="2700000" algn="tl">
                    <a:srgbClr val="000000"/>
                  </a:outerShdw>
                </a:effectLst>
              </a:rPr>
              <a:t>I primi coloranti erano ottenuti con grande fatica a partire dalle piante (</a:t>
            </a:r>
            <a:r>
              <a:rPr lang="it-IT" sz="2000" i="1">
                <a:solidFill>
                  <a:schemeClr val="tx1"/>
                </a:solidFill>
                <a:effectLst>
                  <a:outerShdw blurRad="38100" dist="38100" dir="2700000" algn="tl">
                    <a:srgbClr val="000000"/>
                  </a:outerShdw>
                </a:effectLst>
              </a:rPr>
              <a:t>indaco</a:t>
            </a:r>
            <a:r>
              <a:rPr lang="it-IT" sz="2000">
                <a:solidFill>
                  <a:schemeClr val="tx1"/>
                </a:solidFill>
                <a:effectLst>
                  <a:outerShdw blurRad="38100" dist="38100" dir="2700000" algn="tl">
                    <a:srgbClr val="000000"/>
                  </a:outerShdw>
                </a:effectLst>
              </a:rPr>
              <a:t>, </a:t>
            </a:r>
            <a:r>
              <a:rPr lang="it-IT" sz="2000" i="1">
                <a:solidFill>
                  <a:schemeClr val="tx1"/>
                </a:solidFill>
                <a:effectLst>
                  <a:outerShdw blurRad="38100" dist="38100" dir="2700000" algn="tl">
                    <a:srgbClr val="000000"/>
                  </a:outerShdw>
                </a:effectLst>
              </a:rPr>
              <a:t>robbia</a:t>
            </a:r>
            <a:r>
              <a:rPr lang="it-IT" sz="2000">
                <a:solidFill>
                  <a:schemeClr val="tx1"/>
                </a:solidFill>
                <a:effectLst>
                  <a:outerShdw blurRad="38100" dist="38100" dir="2700000" algn="tl">
                    <a:srgbClr val="000000"/>
                  </a:outerShdw>
                </a:effectLst>
              </a:rPr>
              <a:t>) e dagli animali (</a:t>
            </a:r>
            <a:r>
              <a:rPr lang="it-IT" sz="2000" i="1">
                <a:solidFill>
                  <a:schemeClr val="tx1"/>
                </a:solidFill>
                <a:effectLst>
                  <a:outerShdw blurRad="38100" dist="38100" dir="2700000" algn="tl">
                    <a:srgbClr val="000000"/>
                  </a:outerShdw>
                </a:effectLst>
              </a:rPr>
              <a:t>cocciniglia</a:t>
            </a:r>
            <a:r>
              <a:rPr lang="it-IT" sz="2000">
                <a:solidFill>
                  <a:schemeClr val="tx1"/>
                </a:solidFill>
                <a:effectLst>
                  <a:outerShdw blurRad="38100" dist="38100" dir="2700000" algn="tl">
                    <a:srgbClr val="000000"/>
                  </a:outerShdw>
                </a:effectLst>
              </a:rPr>
              <a:t>, </a:t>
            </a:r>
            <a:r>
              <a:rPr lang="it-IT" sz="2000" i="1">
                <a:solidFill>
                  <a:schemeClr val="tx1"/>
                </a:solidFill>
                <a:effectLst>
                  <a:outerShdw blurRad="38100" dist="38100" dir="2700000" algn="tl">
                    <a:srgbClr val="000000"/>
                  </a:outerShdw>
                </a:effectLst>
              </a:rPr>
              <a:t>porpora di Tiro</a:t>
            </a:r>
            <a:r>
              <a:rPr lang="it-IT" sz="2000">
                <a:solidFill>
                  <a:schemeClr val="tx1"/>
                </a:solidFill>
                <a:effectLst>
                  <a:outerShdw blurRad="38100" dist="38100" dir="2700000" algn="tl">
                    <a:srgbClr val="000000"/>
                  </a:outerShdw>
                </a:effectLst>
              </a:rPr>
              <a:t>). Per produrre 1 oncia (</a:t>
            </a:r>
            <a:r>
              <a:rPr lang="en-US" sz="2000">
                <a:solidFill>
                  <a:schemeClr val="tx1"/>
                </a:solidFill>
                <a:effectLst>
                  <a:outerShdw blurRad="38100" dist="38100" dir="2700000" algn="tl">
                    <a:srgbClr val="000000"/>
                  </a:outerShdw>
                </a:effectLst>
              </a:rPr>
              <a:t>~</a:t>
            </a:r>
            <a:r>
              <a:rPr lang="it-IT" sz="2000">
                <a:solidFill>
                  <a:schemeClr val="tx1"/>
                </a:solidFill>
                <a:effectLst>
                  <a:outerShdw blurRad="38100" dist="38100" dir="2700000" algn="tl">
                    <a:srgbClr val="000000"/>
                  </a:outerShdw>
                </a:effectLst>
              </a:rPr>
              <a:t>31 g) di porpora di Tiro erano necessari circa 250.000 molluschi; il prezzo del colorante ottenuto era l’equivalente di 4000 €</a:t>
            </a:r>
          </a:p>
        </p:txBody>
      </p:sp>
      <p:sp>
        <p:nvSpPr>
          <p:cNvPr id="643085" name="Rectangle 13"/>
          <p:cNvSpPr>
            <a:spLocks noChangeArrowheads="1"/>
          </p:cNvSpPr>
          <p:nvPr/>
        </p:nvSpPr>
        <p:spPr bwMode="auto">
          <a:xfrm>
            <a:off x="557213" y="5607050"/>
            <a:ext cx="8032750" cy="701675"/>
          </a:xfrm>
          <a:prstGeom prst="rect">
            <a:avLst/>
          </a:prstGeom>
          <a:noFill/>
          <a:ln w="9525">
            <a:noFill/>
            <a:miter lim="800000"/>
            <a:headEnd/>
            <a:tailEnd/>
          </a:ln>
          <a:effectLst/>
        </p:spPr>
        <p:txBody>
          <a:bodyPr lIns="90000" rIns="90000">
            <a:spAutoFit/>
          </a:bodyPr>
          <a:lstStyle/>
          <a:p>
            <a:pPr algn="just">
              <a:spcBef>
                <a:spcPct val="50000"/>
              </a:spcBef>
              <a:defRPr/>
            </a:pPr>
            <a:r>
              <a:rPr lang="it-IT" sz="2000">
                <a:solidFill>
                  <a:schemeClr val="tx1"/>
                </a:solidFill>
                <a:effectLst>
                  <a:outerShdw blurRad="38100" dist="38100" dir="2700000" algn="tl">
                    <a:srgbClr val="000000"/>
                  </a:outerShdw>
                </a:effectLst>
              </a:rPr>
              <a:t>Il primo colorante sintetico, il </a:t>
            </a:r>
            <a:r>
              <a:rPr lang="it-IT" sz="2000" i="1">
                <a:solidFill>
                  <a:schemeClr val="tx1"/>
                </a:solidFill>
                <a:effectLst>
                  <a:outerShdw blurRad="38100" dist="38100" dir="2700000" algn="tl">
                    <a:srgbClr val="000000"/>
                  </a:outerShdw>
                </a:effectLst>
              </a:rPr>
              <a:t>malva</a:t>
            </a:r>
            <a:r>
              <a:rPr lang="it-IT" sz="2000">
                <a:solidFill>
                  <a:schemeClr val="tx1"/>
                </a:solidFill>
                <a:effectLst>
                  <a:outerShdw blurRad="38100" dist="38100" dir="2700000" algn="tl">
                    <a:srgbClr val="000000"/>
                  </a:outerShdw>
                </a:effectLst>
              </a:rPr>
              <a:t>, fu creato nel 1856. Attualmente i coloranti disponibili sono centinaia di migliaia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548680"/>
            <a:ext cx="8604448" cy="830997"/>
          </a:xfrm>
          <a:prstGeom prst="rect">
            <a:avLst/>
          </a:prstGeom>
        </p:spPr>
        <p:txBody>
          <a:bodyPr wrap="square">
            <a:spAutoFit/>
          </a:bodyPr>
          <a:lstStyle/>
          <a:p>
            <a:pPr algn="ctr"/>
            <a:r>
              <a:rPr lang="it-IT" sz="2400" dirty="0" smtClean="0"/>
              <a:t>CARATTERISTICHE DEI COLORANTI UTIZZATI  NELLA TINTURA DEI TESSUTI</a:t>
            </a:r>
            <a:endParaRPr lang="it-IT" sz="2400" dirty="0"/>
          </a:p>
        </p:txBody>
      </p:sp>
      <p:sp>
        <p:nvSpPr>
          <p:cNvPr id="3" name="Rettangolo 2"/>
          <p:cNvSpPr/>
          <p:nvPr/>
        </p:nvSpPr>
        <p:spPr>
          <a:xfrm>
            <a:off x="899592" y="1988841"/>
            <a:ext cx="7704856" cy="4031873"/>
          </a:xfrm>
          <a:prstGeom prst="rect">
            <a:avLst/>
          </a:prstGeom>
        </p:spPr>
        <p:txBody>
          <a:bodyPr wrap="square">
            <a:spAutoFit/>
          </a:bodyPr>
          <a:lstStyle/>
          <a:p>
            <a:r>
              <a:rPr lang="it-IT" sz="3200" dirty="0" smtClean="0"/>
              <a:t>1. Il colorante deve essere solubile o reso tale, e deve fissarsi sulle fibre o su altri materiali porosi in modo stabile</a:t>
            </a:r>
          </a:p>
          <a:p>
            <a:r>
              <a:rPr lang="it-IT" sz="3200" dirty="0" smtClean="0"/>
              <a:t>2. Il colorante deve essere stabile alla luce.</a:t>
            </a:r>
          </a:p>
          <a:p>
            <a:r>
              <a:rPr lang="it-IT" sz="3200" dirty="0" smtClean="0"/>
              <a:t>3. Il colorante non deve modificarsi con il chimismo del lavaggio (uso di tensioattivi, ceneri,sbiancanti)</a:t>
            </a:r>
            <a:endParaRPr lang="it-IT"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rot="21414898">
            <a:off x="428596" y="428604"/>
            <a:ext cx="5357557" cy="954107"/>
          </a:xfrm>
          <a:prstGeom prst="rect">
            <a:avLst/>
          </a:prstGeom>
          <a:noFill/>
        </p:spPr>
        <p:txBody>
          <a:bodyPr wrap="none" rtlCol="0">
            <a:spAutoFit/>
          </a:bodyPr>
          <a:lstStyle/>
          <a:p>
            <a:r>
              <a:rPr lang="it-IT" sz="2800" dirty="0" smtClean="0"/>
              <a:t>La “bestia nera!” dei coloranti: </a:t>
            </a:r>
          </a:p>
          <a:p>
            <a:r>
              <a:rPr lang="it-IT" sz="2800" dirty="0" smtClean="0"/>
              <a:t>LA CANDEGGINA :</a:t>
            </a:r>
            <a:endParaRPr lang="it-IT" sz="2800" dirty="0"/>
          </a:p>
        </p:txBody>
      </p:sp>
      <p:pic>
        <p:nvPicPr>
          <p:cNvPr id="1026" name="Picture 2"/>
          <p:cNvPicPr>
            <a:picLocks noChangeAspect="1" noChangeArrowheads="1"/>
          </p:cNvPicPr>
          <p:nvPr/>
        </p:nvPicPr>
        <p:blipFill>
          <a:blip r:embed="rId2" cstate="print"/>
          <a:srcRect/>
          <a:stretch>
            <a:fillRect/>
          </a:stretch>
        </p:blipFill>
        <p:spPr bwMode="auto">
          <a:xfrm rot="916452">
            <a:off x="6764782" y="174143"/>
            <a:ext cx="1612907" cy="2169082"/>
          </a:xfrm>
          <a:prstGeom prst="rect">
            <a:avLst/>
          </a:prstGeom>
          <a:noFill/>
          <a:ln w="9525">
            <a:noFill/>
            <a:miter lim="800000"/>
            <a:headEnd/>
            <a:tailEnd/>
          </a:ln>
          <a:effectLst/>
        </p:spPr>
      </p:pic>
      <p:sp>
        <p:nvSpPr>
          <p:cNvPr id="6" name="CasellaDiTesto 5"/>
          <p:cNvSpPr txBox="1"/>
          <p:nvPr/>
        </p:nvSpPr>
        <p:spPr>
          <a:xfrm>
            <a:off x="357158" y="2428868"/>
            <a:ext cx="7454285" cy="1384995"/>
          </a:xfrm>
          <a:prstGeom prst="rect">
            <a:avLst/>
          </a:prstGeom>
          <a:noFill/>
        </p:spPr>
        <p:txBody>
          <a:bodyPr wrap="none" rtlCol="0">
            <a:spAutoFit/>
          </a:bodyPr>
          <a:lstStyle/>
          <a:p>
            <a:r>
              <a:rPr lang="it-IT" sz="2200" dirty="0" smtClean="0"/>
              <a:t>Il colore è dato dalla presenza di particolari strutture </a:t>
            </a:r>
          </a:p>
          <a:p>
            <a:r>
              <a:rPr lang="it-IT" sz="2200" dirty="0" smtClean="0"/>
              <a:t>dette  </a:t>
            </a:r>
            <a:r>
              <a:rPr lang="it-IT" sz="2200" b="1" i="1" dirty="0" smtClean="0"/>
              <a:t>cromofori</a:t>
            </a:r>
            <a:r>
              <a:rPr lang="it-IT" sz="2200" dirty="0" smtClean="0"/>
              <a:t> che sono responsabili di tutto ciò che </a:t>
            </a:r>
          </a:p>
          <a:p>
            <a:r>
              <a:rPr lang="it-IT" sz="2200" dirty="0" smtClean="0"/>
              <a:t>è colorato, quindi anche delle macchie.</a:t>
            </a:r>
          </a:p>
          <a:p>
            <a:endParaRPr lang="it-IT" dirty="0"/>
          </a:p>
        </p:txBody>
      </p:sp>
      <p:pic>
        <p:nvPicPr>
          <p:cNvPr id="1028" name="Picture 4"/>
          <p:cNvPicPr>
            <a:picLocks noChangeAspect="1" noChangeArrowheads="1"/>
          </p:cNvPicPr>
          <p:nvPr/>
        </p:nvPicPr>
        <p:blipFill>
          <a:blip r:embed="rId3" cstate="print"/>
          <a:srcRect/>
          <a:stretch>
            <a:fillRect/>
          </a:stretch>
        </p:blipFill>
        <p:spPr bwMode="auto">
          <a:xfrm rot="21234807">
            <a:off x="430072" y="4385457"/>
            <a:ext cx="3368565" cy="2214554"/>
          </a:xfrm>
          <a:prstGeom prst="rect">
            <a:avLst/>
          </a:prstGeom>
          <a:noFill/>
          <a:ln w="9525">
            <a:noFill/>
            <a:miter lim="800000"/>
            <a:headEnd/>
            <a:tailEnd/>
          </a:ln>
          <a:effectLst/>
        </p:spPr>
      </p:pic>
      <p:sp>
        <p:nvSpPr>
          <p:cNvPr id="10" name="CasellaDiTesto 9"/>
          <p:cNvSpPr txBox="1"/>
          <p:nvPr/>
        </p:nvSpPr>
        <p:spPr>
          <a:xfrm rot="427665">
            <a:off x="3856728" y="4405186"/>
            <a:ext cx="5463355" cy="1477328"/>
          </a:xfrm>
          <a:prstGeom prst="rect">
            <a:avLst/>
          </a:prstGeom>
          <a:noFill/>
        </p:spPr>
        <p:txBody>
          <a:bodyPr wrap="none" rtlCol="0">
            <a:spAutoFit/>
          </a:bodyPr>
          <a:lstStyle/>
          <a:p>
            <a:r>
              <a:rPr lang="it-IT" sz="2400" dirty="0" smtClean="0"/>
              <a:t>L’azione delle candeggine, interviene </a:t>
            </a:r>
          </a:p>
          <a:p>
            <a:r>
              <a:rPr lang="it-IT" sz="2400" dirty="0" smtClean="0"/>
              <a:t>sui cromofori  distruggendoli, </a:t>
            </a:r>
          </a:p>
          <a:p>
            <a:r>
              <a:rPr lang="it-IT" sz="2400" dirty="0" smtClean="0"/>
              <a:t>rendendo la macchia trasparente.</a:t>
            </a:r>
          </a:p>
          <a:p>
            <a:endParaRPr lang="it-IT"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rot="10800000" flipV="1">
            <a:off x="1403648" y="178064"/>
            <a:ext cx="5482150" cy="584775"/>
          </a:xfrm>
          <a:prstGeom prst="rect">
            <a:avLst/>
          </a:prstGeom>
        </p:spPr>
        <p:txBody>
          <a:bodyPr wrap="square">
            <a:spAutoFit/>
          </a:bodyPr>
          <a:lstStyle/>
          <a:p>
            <a:r>
              <a:rPr lang="it-IT" sz="3200" b="1" dirty="0" smtClean="0">
                <a:solidFill>
                  <a:srgbClr val="FF0000"/>
                </a:solidFill>
              </a:rPr>
              <a:t>COLORANTI</a:t>
            </a:r>
            <a:r>
              <a:rPr lang="it-IT" b="1" dirty="0" smtClean="0">
                <a:solidFill>
                  <a:srgbClr val="FF0000"/>
                </a:solidFill>
              </a:rPr>
              <a:t>    VEGETALI ROSSI</a:t>
            </a:r>
            <a:endParaRPr lang="it-IT" dirty="0">
              <a:solidFill>
                <a:srgbClr val="FF0000"/>
              </a:solidFill>
            </a:endParaRPr>
          </a:p>
        </p:txBody>
      </p:sp>
      <p:pic>
        <p:nvPicPr>
          <p:cNvPr id="31746" name="Picture 2"/>
          <p:cNvPicPr>
            <a:picLocks noChangeAspect="1" noChangeArrowheads="1"/>
          </p:cNvPicPr>
          <p:nvPr/>
        </p:nvPicPr>
        <p:blipFill>
          <a:blip r:embed="rId2" cstate="print"/>
          <a:srcRect/>
          <a:stretch>
            <a:fillRect/>
          </a:stretch>
        </p:blipFill>
        <p:spPr bwMode="auto">
          <a:xfrm>
            <a:off x="683569" y="1124745"/>
            <a:ext cx="2098780" cy="1296143"/>
          </a:xfrm>
          <a:prstGeom prst="rect">
            <a:avLst/>
          </a:prstGeom>
          <a:noFill/>
          <a:ln w="9525">
            <a:noFill/>
            <a:miter lim="800000"/>
            <a:headEnd/>
            <a:tailEnd/>
          </a:ln>
        </p:spPr>
      </p:pic>
      <p:pic>
        <p:nvPicPr>
          <p:cNvPr id="31747" name="Picture 3"/>
          <p:cNvPicPr>
            <a:picLocks noChangeAspect="1" noChangeArrowheads="1"/>
          </p:cNvPicPr>
          <p:nvPr/>
        </p:nvPicPr>
        <p:blipFill>
          <a:blip r:embed="rId3" cstate="print"/>
          <a:srcRect/>
          <a:stretch>
            <a:fillRect/>
          </a:stretch>
        </p:blipFill>
        <p:spPr bwMode="auto">
          <a:xfrm>
            <a:off x="596125" y="2420888"/>
            <a:ext cx="2206466" cy="1008113"/>
          </a:xfrm>
          <a:prstGeom prst="rect">
            <a:avLst/>
          </a:prstGeom>
          <a:noFill/>
          <a:ln w="9525">
            <a:noFill/>
            <a:miter lim="800000"/>
            <a:headEnd/>
            <a:tailEnd/>
          </a:ln>
        </p:spPr>
      </p:pic>
      <p:pic>
        <p:nvPicPr>
          <p:cNvPr id="31748" name="Picture 4"/>
          <p:cNvPicPr>
            <a:picLocks noChangeAspect="1" noChangeArrowheads="1"/>
          </p:cNvPicPr>
          <p:nvPr/>
        </p:nvPicPr>
        <p:blipFill>
          <a:blip r:embed="rId4" cstate="print"/>
          <a:srcRect/>
          <a:stretch>
            <a:fillRect/>
          </a:stretch>
        </p:blipFill>
        <p:spPr bwMode="auto">
          <a:xfrm>
            <a:off x="611560" y="3429000"/>
            <a:ext cx="2160240" cy="1066800"/>
          </a:xfrm>
          <a:prstGeom prst="rect">
            <a:avLst/>
          </a:prstGeom>
          <a:noFill/>
          <a:ln w="9525">
            <a:noFill/>
            <a:miter lim="800000"/>
            <a:headEnd/>
            <a:tailEnd/>
          </a:ln>
        </p:spPr>
      </p:pic>
      <p:sp>
        <p:nvSpPr>
          <p:cNvPr id="6" name="Rettangolo 5"/>
          <p:cNvSpPr/>
          <p:nvPr/>
        </p:nvSpPr>
        <p:spPr>
          <a:xfrm>
            <a:off x="3275856" y="889844"/>
            <a:ext cx="5868144" cy="5016758"/>
          </a:xfrm>
          <a:prstGeom prst="rect">
            <a:avLst/>
          </a:prstGeom>
        </p:spPr>
        <p:txBody>
          <a:bodyPr wrap="square">
            <a:spAutoFit/>
          </a:bodyPr>
          <a:lstStyle/>
          <a:p>
            <a:r>
              <a:rPr lang="it-IT" sz="2000" dirty="0" smtClean="0"/>
              <a:t>Il</a:t>
            </a:r>
          </a:p>
          <a:p>
            <a:r>
              <a:rPr lang="it-IT" sz="2000" dirty="0" smtClean="0"/>
              <a:t>colorante più importante ed</a:t>
            </a:r>
          </a:p>
          <a:p>
            <a:r>
              <a:rPr lang="it-IT" sz="2000" dirty="0" smtClean="0"/>
              <a:t>uno dei più conosciuti ed</a:t>
            </a:r>
          </a:p>
          <a:p>
            <a:r>
              <a:rPr lang="it-IT" sz="2000" dirty="0" smtClean="0"/>
              <a:t>utilizzati in antichità;</a:t>
            </a:r>
          </a:p>
          <a:p>
            <a:r>
              <a:rPr lang="it-IT" sz="2000" dirty="0" smtClean="0"/>
              <a:t>preparata a partire dalle radici</a:t>
            </a:r>
          </a:p>
          <a:p>
            <a:r>
              <a:rPr lang="it-IT" sz="2000" dirty="0" smtClean="0"/>
              <a:t>della pianta </a:t>
            </a:r>
            <a:r>
              <a:rPr lang="it-IT" sz="2000" i="1" dirty="0" err="1" smtClean="0"/>
              <a:t>rubia</a:t>
            </a:r>
            <a:r>
              <a:rPr lang="it-IT" sz="2000" i="1" dirty="0" smtClean="0"/>
              <a:t> </a:t>
            </a:r>
            <a:r>
              <a:rPr lang="it-IT" sz="2000" i="1" dirty="0" err="1" smtClean="0"/>
              <a:t>tinctorum</a:t>
            </a:r>
            <a:endParaRPr lang="it-IT" sz="2000" i="1" dirty="0" smtClean="0"/>
          </a:p>
          <a:p>
            <a:r>
              <a:rPr lang="it-IT" sz="2000" dirty="0" smtClean="0"/>
              <a:t>(foto accanto) e da altre</a:t>
            </a:r>
          </a:p>
          <a:p>
            <a:r>
              <a:rPr lang="it-IT" sz="2000" dirty="0" smtClean="0"/>
              <a:t>piante erbacee appartenenti</a:t>
            </a:r>
          </a:p>
          <a:p>
            <a:r>
              <a:rPr lang="it-IT" sz="2000" dirty="0" smtClean="0"/>
              <a:t>alla famiglia delle </a:t>
            </a:r>
            <a:r>
              <a:rPr lang="it-IT" sz="2000" dirty="0" err="1" smtClean="0"/>
              <a:t>Rubiaceae</a:t>
            </a:r>
            <a:r>
              <a:rPr lang="it-IT" sz="2000" dirty="0" smtClean="0"/>
              <a:t>. È costituita da più composti tutti derivati dell’antrachinone, le cui</a:t>
            </a:r>
          </a:p>
          <a:p>
            <a:r>
              <a:rPr lang="it-IT" sz="2000" dirty="0" smtClean="0"/>
              <a:t>percentuali variano da pianta a pianta e dipendono dal tipo di processo messo in atto per estrarre</a:t>
            </a:r>
          </a:p>
          <a:p>
            <a:r>
              <a:rPr lang="it-IT" sz="2000" dirty="0" smtClean="0"/>
              <a:t>il principio colorante.</a:t>
            </a:r>
          </a:p>
          <a:p>
            <a:r>
              <a:rPr lang="it-IT" sz="2000" dirty="0" smtClean="0"/>
              <a:t>I composti principali presenti nella robbia sono l’alizarina, la </a:t>
            </a:r>
            <a:r>
              <a:rPr lang="it-IT" sz="2000" dirty="0" err="1" smtClean="0"/>
              <a:t>purpurina</a:t>
            </a:r>
            <a:r>
              <a:rPr lang="it-IT" sz="2000" dirty="0" smtClean="0"/>
              <a:t>, </a:t>
            </a:r>
            <a:r>
              <a:rPr lang="it-IT" sz="2000" dirty="0" err="1" smtClean="0"/>
              <a:t>pseudopurpurina</a:t>
            </a:r>
            <a:r>
              <a:rPr lang="it-IT" dirty="0" smtClean="0"/>
              <a:t>,</a:t>
            </a:r>
            <a:endParaRPr lang="it-IT" dirty="0"/>
          </a:p>
        </p:txBody>
      </p:sp>
      <p:pic>
        <p:nvPicPr>
          <p:cNvPr id="31756" name="Picture 12" descr="Skeletal formula of alizarin"/>
          <p:cNvPicPr>
            <a:picLocks noChangeAspect="1" noChangeArrowheads="1"/>
          </p:cNvPicPr>
          <p:nvPr/>
        </p:nvPicPr>
        <p:blipFill>
          <a:blip r:embed="rId5" cstate="print">
            <a:lum/>
          </a:blip>
          <a:srcRect/>
          <a:stretch>
            <a:fillRect/>
          </a:stretch>
        </p:blipFill>
        <p:spPr bwMode="auto">
          <a:xfrm>
            <a:off x="467544" y="5085184"/>
            <a:ext cx="2232248" cy="1495606"/>
          </a:xfrm>
          <a:prstGeom prst="rect">
            <a:avLst/>
          </a:prstGeom>
          <a:noFill/>
        </p:spPr>
      </p:pic>
      <p:sp>
        <p:nvSpPr>
          <p:cNvPr id="31758" name="AutoShape 14" descr="Risultati immagini per alizarin r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131763" y="260350"/>
            <a:ext cx="9012237" cy="5859463"/>
          </a:xfrm>
          <a:prstGeom prst="rect">
            <a:avLst/>
          </a:prstGeom>
          <a:noFill/>
          <a:ln w="9525">
            <a:noFill/>
            <a:miter lim="800000"/>
            <a:headEnd/>
            <a:tailEnd/>
          </a:ln>
        </p:spPr>
        <p:txBody>
          <a:bodyPr>
            <a:spAutoFit/>
          </a:bodyPr>
          <a:lstStyle/>
          <a:p>
            <a:r>
              <a:rPr lang="it-IT" b="1" dirty="0">
                <a:solidFill>
                  <a:srgbClr val="FFFF00"/>
                </a:solidFill>
              </a:rPr>
              <a:t>La visione: </a:t>
            </a:r>
          </a:p>
          <a:p>
            <a:r>
              <a:rPr lang="it-IT" b="1" dirty="0">
                <a:solidFill>
                  <a:srgbClr val="FFFF00"/>
                </a:solidFill>
              </a:rPr>
              <a:t>uno strumento molto utile per ottenere  delle informazioni dall’ambiente esterno!</a:t>
            </a:r>
          </a:p>
          <a:p>
            <a:r>
              <a:rPr lang="it-IT" b="1" dirty="0">
                <a:solidFill>
                  <a:srgbClr val="FFFF00"/>
                </a:solidFill>
              </a:rPr>
              <a:t>Percezione delle “forme” (linee verticali, oblique ecc. ecc.)</a:t>
            </a:r>
          </a:p>
          <a:p>
            <a:r>
              <a:rPr lang="it-IT" b="1" dirty="0">
                <a:solidFill>
                  <a:srgbClr val="FFFF00"/>
                </a:solidFill>
              </a:rPr>
              <a:t>Percezione dei colori</a:t>
            </a:r>
          </a:p>
          <a:p>
            <a:r>
              <a:rPr lang="it-IT" b="1" dirty="0">
                <a:solidFill>
                  <a:srgbClr val="FFFF00"/>
                </a:solidFill>
              </a:rPr>
              <a:t>Visone notturna (in bianco e nero!)</a:t>
            </a:r>
          </a:p>
          <a:p>
            <a:r>
              <a:rPr lang="it-IT" b="1" dirty="0">
                <a:solidFill>
                  <a:srgbClr val="FFFF00"/>
                </a:solidFill>
              </a:rPr>
              <a:t>Percezione del movimento</a:t>
            </a:r>
          </a:p>
          <a:p>
            <a:endParaRPr lang="it-IT" b="1" dirty="0">
              <a:solidFill>
                <a:srgbClr val="FFFF00"/>
              </a:solidFill>
            </a:endParaRPr>
          </a:p>
          <a:p>
            <a:r>
              <a:rPr lang="it-IT" b="1" dirty="0">
                <a:solidFill>
                  <a:srgbClr val="FFFF00"/>
                </a:solidFill>
              </a:rPr>
              <a:t>Ruolo centrale nell’evoluzione delle specie viventi</a:t>
            </a:r>
          </a:p>
          <a:p>
            <a:endParaRPr lang="it-IT" b="1" dirty="0">
              <a:solidFill>
                <a:srgbClr val="FFFF00"/>
              </a:solidFill>
            </a:endParaRPr>
          </a:p>
          <a:p>
            <a:r>
              <a:rPr lang="it-IT" b="1" dirty="0">
                <a:solidFill>
                  <a:srgbClr val="FFFF00"/>
                </a:solidFill>
              </a:rPr>
              <a:t>Molto sviluppata nell’essere umano a discapito degli altri sensi.</a:t>
            </a:r>
          </a:p>
          <a:p>
            <a:endParaRPr lang="it-IT" b="1" dirty="0">
              <a:solidFill>
                <a:srgbClr val="FFFF00"/>
              </a:solidFill>
            </a:endParaRPr>
          </a:p>
          <a:p>
            <a:r>
              <a:rPr lang="it-IT" b="1" dirty="0">
                <a:solidFill>
                  <a:srgbClr val="FFFF00"/>
                </a:solidFill>
              </a:rPr>
              <a:t>Diverso tipo di vista negli atri esseri viventi:</a:t>
            </a:r>
          </a:p>
          <a:p>
            <a:endParaRPr lang="it-IT" b="1" dirty="0">
              <a:solidFill>
                <a:srgbClr val="FFFF00"/>
              </a:solidFill>
            </a:endParaRPr>
          </a:p>
          <a:p>
            <a:r>
              <a:rPr lang="it-IT" b="1" dirty="0">
                <a:solidFill>
                  <a:srgbClr val="FFFF00"/>
                </a:solidFill>
              </a:rPr>
              <a:t>La percezione visiva è “soggettiva”: non è la misura di qualcosa di </a:t>
            </a:r>
          </a:p>
          <a:p>
            <a:r>
              <a:rPr lang="it-IT" b="1" dirty="0">
                <a:solidFill>
                  <a:srgbClr val="FFFF00"/>
                </a:solidFill>
              </a:rPr>
              <a:t>intrinseco all’oggetto “percepito”, ma dipende dal soggetto che “percepisce” </a:t>
            </a:r>
          </a:p>
          <a:p>
            <a:r>
              <a:rPr lang="it-IT" b="1" dirty="0">
                <a:solidFill>
                  <a:srgbClr val="FFFF00"/>
                </a:solidFill>
              </a:rPr>
              <a:t>ed in particolare dallo strumento “sensoriale”, </a:t>
            </a:r>
          </a:p>
          <a:p>
            <a:r>
              <a:rPr lang="it-IT" b="1" dirty="0">
                <a:solidFill>
                  <a:srgbClr val="FFFF00"/>
                </a:solidFill>
              </a:rPr>
              <a:t>che comprende </a:t>
            </a:r>
            <a:r>
              <a:rPr lang="it-IT" b="1" i="1" u="sng" dirty="0">
                <a:solidFill>
                  <a:srgbClr val="FFFF00"/>
                </a:solidFill>
              </a:rPr>
              <a:t>l’occhio e il cervello</a:t>
            </a:r>
            <a:r>
              <a:rPr lang="it-IT" b="1" dirty="0">
                <a:solidFill>
                  <a:srgbClr val="FFFF00"/>
                </a:solidFill>
              </a:rPr>
              <a:t> </a:t>
            </a:r>
          </a:p>
          <a:p>
            <a:endParaRPr lang="it-IT" b="1" dirty="0">
              <a:solidFill>
                <a:srgbClr val="FFFF00"/>
              </a:solidFill>
            </a:endParaRPr>
          </a:p>
          <a:p>
            <a:r>
              <a:rPr lang="it-IT" b="1" dirty="0">
                <a:solidFill>
                  <a:srgbClr val="FFFF00"/>
                </a:solidFill>
              </a:rPr>
              <a:t>Per questo esperimenti visivi (spesso basati sui colori) sono usati da psicologi ed etologi per capire come funziono il cervello e la mente dell’uomo e degli altri animali</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8820471" cy="769441"/>
          </a:xfrm>
          <a:prstGeom prst="rect">
            <a:avLst/>
          </a:prstGeom>
        </p:spPr>
        <p:txBody>
          <a:bodyPr wrap="square">
            <a:spAutoFit/>
          </a:bodyPr>
          <a:lstStyle/>
          <a:p>
            <a:r>
              <a:rPr lang="it-IT" b="1" dirty="0" smtClean="0"/>
              <a:t>                      </a:t>
            </a:r>
            <a:r>
              <a:rPr lang="it-IT" sz="4400" b="1" dirty="0" smtClean="0"/>
              <a:t>COLORANTI</a:t>
            </a:r>
            <a:r>
              <a:rPr lang="it-IT" b="1" dirty="0" smtClean="0"/>
              <a:t> VEGETALI GIALLI</a:t>
            </a:r>
            <a:endParaRPr lang="it-IT" dirty="0"/>
          </a:p>
        </p:txBody>
      </p:sp>
      <p:sp>
        <p:nvSpPr>
          <p:cNvPr id="3" name="Rettangolo 2"/>
          <p:cNvSpPr/>
          <p:nvPr/>
        </p:nvSpPr>
        <p:spPr>
          <a:xfrm>
            <a:off x="395536" y="692697"/>
            <a:ext cx="8352928" cy="369332"/>
          </a:xfrm>
          <a:prstGeom prst="rect">
            <a:avLst/>
          </a:prstGeom>
        </p:spPr>
        <p:txBody>
          <a:bodyPr wrap="square">
            <a:spAutoFit/>
          </a:bodyPr>
          <a:lstStyle/>
          <a:p>
            <a:r>
              <a:rPr lang="it-IT" dirty="0" smtClean="0"/>
              <a:t>Questi coloranti sono costituiti soprattutto da flavonoidi</a:t>
            </a:r>
            <a:endParaRPr lang="it-IT" dirty="0"/>
          </a:p>
        </p:txBody>
      </p:sp>
      <p:sp>
        <p:nvSpPr>
          <p:cNvPr id="4" name="Rettangolo 3"/>
          <p:cNvSpPr/>
          <p:nvPr/>
        </p:nvSpPr>
        <p:spPr>
          <a:xfrm>
            <a:off x="323528" y="1052736"/>
            <a:ext cx="8820472" cy="1477328"/>
          </a:xfrm>
          <a:prstGeom prst="rect">
            <a:avLst/>
          </a:prstGeom>
        </p:spPr>
        <p:txBody>
          <a:bodyPr wrap="square">
            <a:spAutoFit/>
          </a:bodyPr>
          <a:lstStyle/>
          <a:p>
            <a:r>
              <a:rPr lang="it-IT" dirty="0" smtClean="0"/>
              <a:t>che sono ampiamente distribuiti nel mondo vegetale. La scelta delle piante da utilizzare dipendeva dalla disponibilità locale. Ciò non significa che tutti meritano di essere considerati come colori perché non sono ugualmente stabili alla luce.</a:t>
            </a:r>
          </a:p>
          <a:p>
            <a:r>
              <a:rPr lang="it-IT" b="1" i="1" dirty="0" smtClean="0"/>
              <a:t>Erba guada. Appartiene alla famiglia delle </a:t>
            </a:r>
            <a:r>
              <a:rPr lang="it-IT" b="1" i="1" dirty="0" err="1" smtClean="0"/>
              <a:t>Resedaceae</a:t>
            </a:r>
            <a:r>
              <a:rPr lang="it-IT" b="1" i="1" dirty="0" smtClean="0"/>
              <a:t> che cresce come </a:t>
            </a:r>
            <a:endParaRPr lang="it-IT" dirty="0" smtClean="0"/>
          </a:p>
          <a:p>
            <a:r>
              <a:rPr lang="it-IT" dirty="0" smtClean="0"/>
              <a:t>erba spontanea in tutta Europa, Cina mentre in India viene coltivata. </a:t>
            </a:r>
            <a:endParaRPr lang="it-IT" dirty="0"/>
          </a:p>
        </p:txBody>
      </p:sp>
      <p:pic>
        <p:nvPicPr>
          <p:cNvPr id="1026" name="Picture 2"/>
          <p:cNvPicPr>
            <a:picLocks noChangeAspect="1" noChangeArrowheads="1"/>
          </p:cNvPicPr>
          <p:nvPr/>
        </p:nvPicPr>
        <p:blipFill>
          <a:blip r:embed="rId2" cstate="print"/>
          <a:srcRect/>
          <a:stretch>
            <a:fillRect/>
          </a:stretch>
        </p:blipFill>
        <p:spPr bwMode="auto">
          <a:xfrm flipV="1">
            <a:off x="251520" y="2495188"/>
            <a:ext cx="2520280" cy="2257750"/>
          </a:xfrm>
          <a:prstGeom prst="rect">
            <a:avLst/>
          </a:prstGeom>
          <a:noFill/>
          <a:ln w="9525">
            <a:noFill/>
            <a:miter lim="800000"/>
            <a:headEnd/>
            <a:tailEnd/>
          </a:ln>
        </p:spPr>
      </p:pic>
      <p:sp>
        <p:nvSpPr>
          <p:cNvPr id="6" name="Rettangolo 5"/>
          <p:cNvSpPr/>
          <p:nvPr/>
        </p:nvSpPr>
        <p:spPr>
          <a:xfrm>
            <a:off x="3491880" y="2564904"/>
            <a:ext cx="4572000" cy="1846659"/>
          </a:xfrm>
          <a:prstGeom prst="rect">
            <a:avLst/>
          </a:prstGeom>
        </p:spPr>
        <p:txBody>
          <a:bodyPr>
            <a:spAutoFit/>
          </a:bodyPr>
          <a:lstStyle/>
          <a:p>
            <a:r>
              <a:rPr lang="it-IT" sz="2000" dirty="0" smtClean="0"/>
              <a:t>Nei</a:t>
            </a:r>
          </a:p>
          <a:p>
            <a:r>
              <a:rPr lang="it-IT" sz="2000" dirty="0" smtClean="0"/>
              <a:t>fiori disposti a spiga, di colore giallo-verdastro</a:t>
            </a:r>
            <a:r>
              <a:rPr lang="it-IT" dirty="0" smtClean="0"/>
              <a:t>, è presente la luteolina</a:t>
            </a:r>
          </a:p>
          <a:p>
            <a:r>
              <a:rPr lang="it-IT" dirty="0" smtClean="0"/>
              <a:t>come principio colorante, insieme all’</a:t>
            </a:r>
            <a:r>
              <a:rPr lang="it-IT" dirty="0" err="1" smtClean="0"/>
              <a:t>apigenina</a:t>
            </a:r>
            <a:r>
              <a:rPr lang="it-IT" dirty="0" smtClean="0"/>
              <a:t>, entrambi come</a:t>
            </a:r>
          </a:p>
          <a:p>
            <a:r>
              <a:rPr lang="it-IT" dirty="0" smtClean="0"/>
              <a:t>glicosidi15. </a:t>
            </a:r>
            <a:endParaRPr lang="it-IT" dirty="0"/>
          </a:p>
        </p:txBody>
      </p:sp>
      <p:pic>
        <p:nvPicPr>
          <p:cNvPr id="1032" name="Picture 8" descr="http://upload.wikimedia.org/wikipedia/commons/thumb/6/60/Luteolin.svg/250px-Luteolin.svg.png"/>
          <p:cNvPicPr>
            <a:picLocks noChangeAspect="1" noChangeArrowheads="1"/>
          </p:cNvPicPr>
          <p:nvPr/>
        </p:nvPicPr>
        <p:blipFill>
          <a:blip r:embed="rId3" cstate="print"/>
          <a:srcRect/>
          <a:stretch>
            <a:fillRect/>
          </a:stretch>
        </p:blipFill>
        <p:spPr bwMode="auto">
          <a:xfrm>
            <a:off x="1187624" y="4509120"/>
            <a:ext cx="2381250" cy="1600200"/>
          </a:xfrm>
          <a:prstGeom prst="rect">
            <a:avLst/>
          </a:prstGeom>
          <a:noFill/>
        </p:spPr>
      </p:pic>
      <p:sp>
        <p:nvSpPr>
          <p:cNvPr id="11" name="Rettangolo 10"/>
          <p:cNvSpPr/>
          <p:nvPr/>
        </p:nvSpPr>
        <p:spPr>
          <a:xfrm rot="11164786" flipV="1">
            <a:off x="1415700" y="6348346"/>
            <a:ext cx="2669351" cy="369332"/>
          </a:xfrm>
          <a:prstGeom prst="rect">
            <a:avLst/>
          </a:prstGeom>
        </p:spPr>
        <p:txBody>
          <a:bodyPr wrap="square">
            <a:spAutoFit/>
          </a:bodyPr>
          <a:lstStyle/>
          <a:p>
            <a:r>
              <a:rPr lang="it-IT" b="1" dirty="0" smtClean="0"/>
              <a:t>Luteolina</a:t>
            </a:r>
            <a:endParaRPr lang="it-IT" dirty="0"/>
          </a:p>
        </p:txBody>
      </p:sp>
      <p:pic>
        <p:nvPicPr>
          <p:cNvPr id="1034" name="Picture 10" descr="Apigenin.png"/>
          <p:cNvPicPr>
            <a:picLocks noChangeAspect="1" noChangeArrowheads="1"/>
          </p:cNvPicPr>
          <p:nvPr/>
        </p:nvPicPr>
        <p:blipFill>
          <a:blip r:embed="rId4" cstate="print"/>
          <a:srcRect/>
          <a:stretch>
            <a:fillRect/>
          </a:stretch>
        </p:blipFill>
        <p:spPr bwMode="auto">
          <a:xfrm>
            <a:off x="5004048" y="4365104"/>
            <a:ext cx="2381250" cy="1285876"/>
          </a:xfrm>
          <a:prstGeom prst="rect">
            <a:avLst/>
          </a:prstGeom>
          <a:noFill/>
        </p:spPr>
      </p:pic>
      <p:sp>
        <p:nvSpPr>
          <p:cNvPr id="15" name="Rettangolo 14"/>
          <p:cNvSpPr/>
          <p:nvPr/>
        </p:nvSpPr>
        <p:spPr>
          <a:xfrm rot="21411733">
            <a:off x="6890901" y="5627725"/>
            <a:ext cx="1620975" cy="369332"/>
          </a:xfrm>
          <a:prstGeom prst="rect">
            <a:avLst/>
          </a:prstGeom>
        </p:spPr>
        <p:txBody>
          <a:bodyPr wrap="square">
            <a:spAutoFit/>
          </a:bodyPr>
          <a:lstStyle/>
          <a:p>
            <a:r>
              <a:rPr lang="it-IT" b="1" dirty="0" err="1" smtClean="0"/>
              <a:t>Apigenina</a:t>
            </a:r>
            <a:endParaRPr lang="it-IT"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43608" y="260648"/>
            <a:ext cx="7272808" cy="769441"/>
          </a:xfrm>
          <a:prstGeom prst="rect">
            <a:avLst/>
          </a:prstGeom>
        </p:spPr>
        <p:txBody>
          <a:bodyPr wrap="square">
            <a:spAutoFit/>
          </a:bodyPr>
          <a:lstStyle/>
          <a:p>
            <a:r>
              <a:rPr lang="it-IT" b="1" dirty="0" smtClean="0"/>
              <a:t> </a:t>
            </a:r>
            <a:r>
              <a:rPr lang="it-IT" sz="4400" b="1" dirty="0" smtClean="0">
                <a:solidFill>
                  <a:srgbClr val="993300"/>
                </a:solidFill>
              </a:rPr>
              <a:t>COLORANTI</a:t>
            </a:r>
            <a:r>
              <a:rPr lang="it-IT" b="1" dirty="0" smtClean="0">
                <a:solidFill>
                  <a:srgbClr val="993300"/>
                </a:solidFill>
              </a:rPr>
              <a:t> VEGETALI Marroni</a:t>
            </a:r>
            <a:endParaRPr lang="it-IT" dirty="0">
              <a:solidFill>
                <a:srgbClr val="993300"/>
              </a:solidFill>
            </a:endParaRPr>
          </a:p>
        </p:txBody>
      </p:sp>
      <p:sp>
        <p:nvSpPr>
          <p:cNvPr id="3" name="Rettangolo 2"/>
          <p:cNvSpPr/>
          <p:nvPr/>
        </p:nvSpPr>
        <p:spPr>
          <a:xfrm>
            <a:off x="3059832" y="980728"/>
            <a:ext cx="5688632" cy="5262979"/>
          </a:xfrm>
          <a:prstGeom prst="rect">
            <a:avLst/>
          </a:prstGeom>
        </p:spPr>
        <p:txBody>
          <a:bodyPr wrap="square">
            <a:spAutoFit/>
          </a:bodyPr>
          <a:lstStyle/>
          <a:p>
            <a:r>
              <a:rPr lang="it-IT" sz="2800" dirty="0" smtClean="0"/>
              <a:t>I coloranti marroni disponibili sono piuttosto pochi. Uno di questi è stato</a:t>
            </a:r>
          </a:p>
          <a:p>
            <a:r>
              <a:rPr lang="it-IT" sz="2800" dirty="0" smtClean="0"/>
              <a:t>isolato la prima volta dal guscio delle noci della specie </a:t>
            </a:r>
            <a:r>
              <a:rPr lang="it-IT" sz="2800" i="1" dirty="0" err="1" smtClean="0"/>
              <a:t>Juglans</a:t>
            </a:r>
            <a:r>
              <a:rPr lang="it-IT" sz="2800" i="1" dirty="0" smtClean="0"/>
              <a:t> regia. Esso è</a:t>
            </a:r>
          </a:p>
          <a:p>
            <a:r>
              <a:rPr lang="it-IT" sz="2800" dirty="0" smtClean="0"/>
              <a:t>presente nel guscio sotto forma </a:t>
            </a:r>
            <a:r>
              <a:rPr lang="it-IT" sz="2800" dirty="0" err="1" smtClean="0"/>
              <a:t>idrochinonica</a:t>
            </a:r>
            <a:r>
              <a:rPr lang="it-IT" sz="2800" dirty="0" smtClean="0"/>
              <a:t> incolore (1,4,5-</a:t>
            </a:r>
          </a:p>
          <a:p>
            <a:r>
              <a:rPr lang="it-IT" sz="2800" dirty="0" err="1" smtClean="0"/>
              <a:t>idrossinaftalene</a:t>
            </a:r>
            <a:r>
              <a:rPr lang="it-IT" sz="2800" dirty="0" smtClean="0"/>
              <a:t>), ma viene ossidato all’aria a chinone e in questa forma</a:t>
            </a:r>
          </a:p>
          <a:p>
            <a:r>
              <a:rPr lang="it-IT" sz="2800" dirty="0" smtClean="0"/>
              <a:t>macchia la pelle di marrone.</a:t>
            </a:r>
            <a:endParaRPr lang="it-IT" sz="2800" dirty="0"/>
          </a:p>
        </p:txBody>
      </p:sp>
      <p:pic>
        <p:nvPicPr>
          <p:cNvPr id="55300" name="Picture 4" descr="Risultati immagini per immagine mallo di noce"/>
          <p:cNvPicPr>
            <a:picLocks noChangeAspect="1" noChangeArrowheads="1"/>
          </p:cNvPicPr>
          <p:nvPr/>
        </p:nvPicPr>
        <p:blipFill>
          <a:blip r:embed="rId2" cstate="print"/>
          <a:srcRect/>
          <a:stretch>
            <a:fillRect/>
          </a:stretch>
        </p:blipFill>
        <p:spPr bwMode="auto">
          <a:xfrm>
            <a:off x="251520" y="1628800"/>
            <a:ext cx="2466975" cy="1847851"/>
          </a:xfrm>
          <a:prstGeom prst="rect">
            <a:avLst/>
          </a:prstGeom>
          <a:noFill/>
        </p:spPr>
      </p:pic>
      <p:pic>
        <p:nvPicPr>
          <p:cNvPr id="55302" name="Picture 6" descr="Juglone.svg"/>
          <p:cNvPicPr>
            <a:picLocks noChangeAspect="1" noChangeArrowheads="1"/>
          </p:cNvPicPr>
          <p:nvPr/>
        </p:nvPicPr>
        <p:blipFill>
          <a:blip r:embed="rId3" cstate="print"/>
          <a:srcRect/>
          <a:stretch>
            <a:fillRect/>
          </a:stretch>
        </p:blipFill>
        <p:spPr bwMode="auto">
          <a:xfrm>
            <a:off x="323528" y="4149080"/>
            <a:ext cx="1143000" cy="1590675"/>
          </a:xfrm>
          <a:prstGeom prst="rect">
            <a:avLst/>
          </a:prstGeom>
          <a:noFill/>
        </p:spPr>
      </p:pic>
      <p:sp>
        <p:nvSpPr>
          <p:cNvPr id="8" name="Rettangolo 7"/>
          <p:cNvSpPr/>
          <p:nvPr/>
        </p:nvSpPr>
        <p:spPr>
          <a:xfrm flipH="1">
            <a:off x="971600" y="3573016"/>
            <a:ext cx="2016224" cy="400110"/>
          </a:xfrm>
          <a:prstGeom prst="rect">
            <a:avLst/>
          </a:prstGeom>
        </p:spPr>
        <p:txBody>
          <a:bodyPr wrap="square">
            <a:spAutoFit/>
          </a:bodyPr>
          <a:lstStyle/>
          <a:p>
            <a:r>
              <a:rPr lang="it-IT" sz="2000" b="1" dirty="0" err="1" smtClean="0"/>
              <a:t>Juglone</a:t>
            </a:r>
            <a:endParaRPr lang="it-IT"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331640" y="404664"/>
            <a:ext cx="7632848" cy="792088"/>
          </a:xfrm>
          <a:prstGeom prst="rect">
            <a:avLst/>
          </a:prstGeom>
        </p:spPr>
        <p:txBody>
          <a:bodyPr wrap="square">
            <a:spAutoFit/>
          </a:bodyPr>
          <a:lstStyle/>
          <a:p>
            <a:r>
              <a:rPr lang="it-IT" sz="4400" b="1" dirty="0" smtClean="0">
                <a:solidFill>
                  <a:schemeClr val="bg2">
                    <a:lumMod val="60000"/>
                    <a:lumOff val="40000"/>
                  </a:schemeClr>
                </a:solidFill>
              </a:rPr>
              <a:t>COLORANTI</a:t>
            </a:r>
            <a:r>
              <a:rPr lang="it-IT" b="1" dirty="0" smtClean="0">
                <a:solidFill>
                  <a:schemeClr val="bg2">
                    <a:lumMod val="60000"/>
                    <a:lumOff val="40000"/>
                  </a:schemeClr>
                </a:solidFill>
              </a:rPr>
              <a:t> VEGETALI BLU</a:t>
            </a:r>
            <a:endParaRPr lang="it-IT" dirty="0">
              <a:solidFill>
                <a:schemeClr val="bg2">
                  <a:lumMod val="60000"/>
                  <a:lumOff val="40000"/>
                </a:schemeClr>
              </a:solidFill>
            </a:endParaRPr>
          </a:p>
        </p:txBody>
      </p:sp>
      <p:sp>
        <p:nvSpPr>
          <p:cNvPr id="3" name="Rettangolo 2"/>
          <p:cNvSpPr/>
          <p:nvPr/>
        </p:nvSpPr>
        <p:spPr>
          <a:xfrm>
            <a:off x="323528" y="1268761"/>
            <a:ext cx="5328592" cy="2616101"/>
          </a:xfrm>
          <a:prstGeom prst="rect">
            <a:avLst/>
          </a:prstGeom>
        </p:spPr>
        <p:txBody>
          <a:bodyPr wrap="square">
            <a:spAutoFit/>
          </a:bodyPr>
          <a:lstStyle/>
          <a:p>
            <a:r>
              <a:rPr lang="it-IT" sz="2000" b="1" dirty="0" smtClean="0"/>
              <a:t>Guado.</a:t>
            </a:r>
          </a:p>
          <a:p>
            <a:r>
              <a:rPr lang="it-IT" b="1" dirty="0" smtClean="0"/>
              <a:t> È una pianta appartenente alla specie </a:t>
            </a:r>
            <a:r>
              <a:rPr lang="it-IT" b="1" i="1" dirty="0" err="1" smtClean="0"/>
              <a:t>Isatis</a:t>
            </a:r>
            <a:r>
              <a:rPr lang="it-IT" b="1" i="1" dirty="0" smtClean="0"/>
              <a:t> </a:t>
            </a:r>
            <a:r>
              <a:rPr lang="it-IT" b="1" i="1" dirty="0" err="1" smtClean="0"/>
              <a:t>tinctoria</a:t>
            </a:r>
            <a:r>
              <a:rPr lang="it-IT" b="1" i="1" dirty="0" smtClean="0"/>
              <a:t> che cresce in Europa, e in Anatolia </a:t>
            </a:r>
            <a:r>
              <a:rPr lang="it-IT" dirty="0" smtClean="0"/>
              <a:t>come pianta incolta.</a:t>
            </a:r>
            <a:endParaRPr lang="it-IT" b="1" i="1" dirty="0" smtClean="0"/>
          </a:p>
          <a:p>
            <a:r>
              <a:rPr lang="it-IT" dirty="0" smtClean="0"/>
              <a:t>Le foglie contengono lo stesso principio colorante come pianta incolta</a:t>
            </a:r>
          </a:p>
          <a:p>
            <a:r>
              <a:rPr lang="it-IT" dirty="0" smtClean="0"/>
              <a:t>dell’indaco ma in percentuale minore insieme ad altre impurità</a:t>
            </a:r>
          </a:p>
          <a:p>
            <a:endParaRPr lang="it-IT" dirty="0"/>
          </a:p>
        </p:txBody>
      </p:sp>
      <p:sp>
        <p:nvSpPr>
          <p:cNvPr id="56322" name="AutoShape 2" descr="data:image/jpeg;base64,/9j/4AAQSkZJRgABAQAAAQABAAD/2wCEAAkGBxQTEhUUExQWFhQXFxQVGBcXFxgaFhcYFRcXFxUVFhgYHCggGBolHBgXITEiJSkrLi4uFx8zODMsNygtLisBCgoKDg0OGxAQGywkHyQsLCwsLCwsLCwsLCwsLCwsLCwsLCwsLCwsLCwsLCwsLCwsLCwsLCwsLCwsLCwsLCwsLP/AABEIAMIBAwMBIgACEQEDEQH/xAAbAAABBQEBAAAAAAAAAAAAAAAEAAIDBQYBB//EAEcQAAEDAgMFBAcDCgUEAgMAAAEAAhEDIQQxQQUSUWFxIoGRoQYTMrHB0fBCUnIUFUNTYoKSsuHxIzNzotIHk8LiFmMkNFT/xAAZAQADAQEBAAAAAAAAAAAAAAABAgMABAX/xAAmEQACAgEEAwEAAQUAAAAAAAAAAQIRAxIhMVEEE0EUYSIyQpGh/9oADAMBAAIRAxEAPwDx5dSCN2RhBVrU6Zyc6/QXN9LDPRKlbosQYag6o4NY1z3H7LQXHwC0GG9CMa65pBg/beweQJPktlitoNpAMogNbHs0wG245FD/AJdWnea+/I363uu6Pix+s53nfxFPQ/6b4kiXVKLe95jrLQu4T0GY4x+Uk5XbS7PSS+60NTaNT1e455cXZ5WHCdSp8PiHAQHNAjIgHyVl42Pom80zPu/6eAGBiZ1j1d4PR/mY0UD/AECOmJZ03D3+y43C1L6gI7Tg3WGyd7mQbT3oGvVaTADgJ+9E9bLPxsfRlmn2Z+p6BVr7lWm+BYdsEnhcQOsrP7R2TXoR62k9gORIlp6OEjzXoP5aC6AS1g4Znh3clYjEB7HNed5jhG4WggjSxtIiFGfjQrbYpHPL6eQArdeiPo4GgV67Zcb02OFmjSo8angDlmeTcD6HMGMALt6i0CoWX3hJ7NInI3zPAFaXH1pMaCZ5k2jp8EPHwb6pBy5dqQytiXEmDAznVx+8eKGdxJ+J6lMfU0Fz7sgo2g8b/Xgu85iQxz9/uSN+P11UeWpM/XDJQl+onhEoGCyyOMeK61xzn65hQMfHOdOoUwIGVp+uKxhuMotqsLHAFp04H7zT9krA7TwRovLT1B4jivRN3zVT6Q4L1tOPtC4PMad4UPIxala5K4sml0+DBvaF1IhRuaeK8s7QrDU99zWDNxDRwkmBovVtiegWGptBrA1353Jawcg1pv3z3LybB1yx7XjNrg4dWmQtHi/S/EVJipufhkE99/JdOBw5kQy6vh6rT2fh2WZhcOzmKTZ7zEnvRNGgDMNaIE2a0LxA7Zqn2qrz1cT7yjKW0AWOJc8uAtAOpvJ6Lqjlh8RBwker1wOA8AqTaOz6Twd6mw9WN+S8xdtB4MtLweRIXKm2K5/TVP4j81vfD6jeuXZJ6SYJlKp2LAzbQdFTSisXiTUjeJJGpMkoWFwZGnLY6o3W5yVxd3UxxhTGOykmyuLGHK09Hq4ZVuJJaWjPMkWtxEjvVSi9luitSP8A9lP+YIxdOwNWjdYZlUCXbrQZP+I8AzxESrSlsstMmrSY6w49BchO/wAIu7Uk3bwBIBMW1ge5S0MTSJDm0S4kNu7IWDIJMgdm9897mV0+2ZDSgqhsEOAPrAQRYhpuOu+jWbApjNx8h75XaWIqNbajYCzWu4OIIu0ACBPOQrWrTDmkOyIv9cUvsn2bSigq7Mpg3c8RmeyMzAzb1UA2bSJA36gGhhkHwb1Vrh4NR1OqJcQN0n2ajYgkD73FVWJpMZULWPJbAtd0EyC0bvC2eSrrlxbEomd6OjSoe9oPuhdpbH3SYrU94ZyC06G53jxHirXDPJY05ndHeYz5KvdimEkvpEHskkE6gGSbXFlCWSfY9IkrNFNkEtLrzBmTkLxfM+KpnGSPH5KwxuoEAaamAGgIEiI5AL1MaqKOd8g+pFgBcn3jmoWPk5mAJv4aKWpRkGeh95SfTJNrAeY/omMR1mSDfpGfDVRMcd29ybXOsG4MZWzTw24AntW5QB5n5KMvcHxwGXU6IMxJTYeBIBzBt3xdEtFhOuvRRF5LSIi3eVKRFjwmPFZGJAD9aqOqAQeEf2UzGe6/VR1MhwiOiIDzzatAMqvaBaZ8boWArP0rpxiCeLQfeD7lULyMiqbR6EHcUSACRbVX2FxtKmWn1YeBFrRbq0g85BWeBRuHxzmOaW/ZJIEmJI3SbckcboElZo8d6Vl7SxlFjAeBIP8AsDR5Krol7mOIZLWwXOkw2TAnqbKpabqzpVnNpvbJDXRvCTBgyJGsFVjNye4jilwAYisZyHn80O95XMQbphfbT60Um2PSInuTQVwroCkwnd3moyFIUyVjCSShJAwlPhDD2Hg5p8CFAnNMX4XWCewOcWCWNaSTeSG56zxyRtKtW3R2WB0xc2+zGR1k+AQYp7zRHI+WXVFUtmzm9xvOljMyOCdsVRi1u6LfBFxaN7d3td32e5E1Ad0xnFkLgqAYIEm83jpoANEcxFE5JXsVtTAPcwyQHA7zD9ppGoPDks7hyXVXF4DXbx3mgmzgBwynPvlbghZf0moblRlQXDuy4c2iQ7ibAjOFaMrZNoPwmJDuyPshv9VJUdZUuycC8VHuuGGYOWdzAPAk+CfjacQPXkQA0gkXj4lSyRXwZM7jTJnl9d6FrDutom0qwNpmLT7lI0fXNepjdxTISVMhcP7z9BMxDSTDc/qOqlORJtF8ptnl1XfWHMjh1HMQnFK+rTLN20gETw8+d09zG70wWkwZmd68xGUW75UuJfJiCRMHjBzB8k31DgS4ZcDwQCTOc3OTDZMRebi3eVwGGzBDjrmeMd+Xeu02EtNo0A7hcqR1Kwg3i17RxKJhUz2QdYnz/qmnMDkpGjn/AGUNZ0AuKwDD+mD/APGA4MHnJVJKK2tiPWVnu4mB0Fh7kM0Lx8stU2z0IKopDAy4KJ1Ue4JRW7ByT4oWLN0QszVk2l/hygqTLrSHZThgvXfZL90XF4gm2eoVoY6sVyMliM1GpsQ26iOS52h7IHFIFIhdAUwnJSlOhchYw2Ul2EljDtxJ1OynaFKAgNR6Rg9qsaxsh8hrZ7BF4H3oRrPSFg/R1P8AYP8AyWcbjvWsY+e0GgOGVwIJ6/0XadQjUE+/mu9YYPc5JSZq2ekQ/VnvcAfIFSU/SJx/QiOPrP8A0WWpVRPEoxzzmdPDuVV48BHNmh/+RO+43+I/JAbR2sard1zGRIMwTBBkHO39VWtr6yAPrLio6taMiI803oh0LrZZVNvPFopgadl3u3lWYraBeZdTZPGHcPxIdrd48BqZ+pK5iarWDPSISvBDoOpg2Fx27UNgGndFic7xnla3gtJScCBF/rRefbTrQzPtOdIjg3M+Nle+je1t8BpMPGfA8wPehjyKMtA7g3HUabjPn8E1wOmQ8VI2pvWcOcj3p250I4GF1ESADLsEmZzNk71V53SDlNh5cF0tbORB6H4rnZn2p5T71jElW5HK9viuOsPruCW/w/p46rj4i+axhhP18lQelG0RTZu/adpw5lWW0toNptLnZARbPkBzXn+0MY6q8vdrpwGgXN5GZQVLktix6mAkpzU8DkicOwHReWtztoHaLhHsEnuJ8BPwTarQBkhxVuu3x1sznzcoNwrJcvQdoejpp7No1d6fWFxI0GjfcV5zhK8OXqW0NuM/M1Fge0vNRwLZ7TQJOWguF0RT+EZPc8qxzIKDeLd6IxtUkoFzioSgUUhBdhdphSBoXG+S64IHFM30YaITH0wFqCDSkifVBcQow5q2nov6NUXsbUxDid64YDADdC4i9+5Y2mLi8c+HNb6hiSxjGsPZY1vbPsiBAdGpN4V/Hgm7ZPLJpbFwzDYRtqdARxggcJ3ibrj8BhTcU7ng5wHmQEDRqVKlx2f23Xcfg2eQTvyV4uW75ic5txmZXopL4cjsmGz8PeJHSp8yufkFM6n+L5KWi6143dZgkeF09+7Ihw8D8fkmSQAR+z26OJ/eMeVkMdmgSrAvb97jpc/NRF4uZnTJbYxW1KJGluH1kg62GFyAPrXmraqZy8kLV4pWkEzm0Nnh2VnacOkaIDBYWo4ywGRqLXWgqjxmOmSt6EC0AnouWWBSlZaOVpUC7LxmIsHUz+IEeMSr2kKjs6fjEHmmYZw1gcs/LgjmVm6X+u9dUE0qslLdnKVF8ez/ALh804g6sJ+uKkZiDp4f2TKlYwdOJsE4gNVqHIM8Y+JVVtGvVjsMEjiYA8JVpUdE6jjoUO9s6/07kGFGKx+zsQ8y8gxMCbDjAQrtkVOA8VtMS1CVacW1XJPx4t27LxzNKjG0MO5x3QJKu8BsJ5zIHmjaFMb5sJgK6wkRGv1mUuPxo/RpZ38BcL6IB3tVeoDJ+KMf6E0P14B5UxPeN+UWKgHF3K4b0tmjKdQ/ssHBo7R6SuqOOMeCEpuXJSM9BWZ/lED/AEgD5vUr/Qhsf55gD7gmePtZdys3YiDYX4ky+Of3QoXvcRyGmngqaRCirehdEfpqhPDdb9eaDq+h1H9Y/wAAO660rmDhFkJWeBYD4dwQcV9Cmygf6MUxYPcekfJBVdiMEw498fBX2Jqd06D5KurXOp5m0KEsUOiqnLsz+Mo+r5jj8EI10q5xt2mbi/19cFTsbAXDlhpex0wlaOwkugpKQ5Gxy3mzsKHUKJ9WX9gE9p4y6FYJgXovo9SccOwh8SwgDhYjjxv3IwYs+AxmFpAloo1YmCZcRmBIJdPhwKtWbDpG5D54+sf81BRw1ab1bchcZcRByPirLB0qgd2nBzYOnanesSQAIi0cuapql2RpAVXZdAXAcSDun/EfnaAb8DKdSwdAHd3STqPWPHxUu0hB3wA6CN9n3mt+0Bq4fUwnbVrUS1jgJc6C0icpG9fI9CqRk/5FaCKGyKDxO66de26ePFdOwaH3T/G//kn7JuZGW7Gh1EZd6LxdNxjdcWwbxFxwu0oTlJOrMkqM47CU/wD+Wprm6pPtQNYu2DnrBiFE7BiLYful97E5kwBNr9eCtmYbEEDeqiY0Azho+6JEhxyGajNKpvHerNvJ3Rm2WkAA5wCZmB7I5pHJ9hoyu0cE4EEURmMgd7jYSSVJSa4fZdzlhB53IVljWgPYTW3jvtsMoNgIB5rR4PJGGdo2hMx4BkwIyz16Kem7ktuHgXJAHMwg20qj3AtrDdkzuukwXEgSBYhtv7XsvJfQrxozrHGPha/VSCk7gT3H4BaVhrBtMCpTJ7Qc45OMjcjmbzGqnw+Kj/MrU3CBkWi+vdn5dS/6ZdA9aMgcO7Rj+m48+4JlXDvy3HgfgcPeFvHlUeKqOc/cjtB02MAsg7r/ABseYS/pkw+tIzX5sqn7DvAD+aFDU2PV/VmPxM8+0resajHw4XuWuGo6C4z14qwx9Rvq5dO64aAk9ocr96SeeaCoI83dh3/lTacwYJO6Zte1wtbS2E8iW1BPNpnxDvgqfC0GHGS2YFOL83TPgFusILKCzT1cjuKoom7Erj2fV5fecPLdPvSOya83DScrPE36xw8lpq+IbTaXOyEeZjVV+IdQqAvfvsaWtMmACJIbGeZPVWjnyCOCKr8114/yjI1DmfByRwFYZ03eE+5XjKFKm6oG1N15YQ6wEHdLg8kNFwJNj7hCeRBjFHIQTkATm6c5uBOkZ5mq8iYuhGZq4apP+XU/gf8AAILEscMwRrBBafAreflDHey9p0sQb8Laqs2wW9nea0tMtk/ZJHZ7ibd4WXlSvdG9aMJVMDKNOJMoSve8OA5h0nyV5tGnDA71ZDTnDYI4TGmSB9XvNJL3QNLQLIvMZRMrtHFjKDPMEe9AB6M2tXEls72UEfV1WtXJllqkdMFSJkk2UlIc43Neg7Cax2Goh4BF8zEXPj0XnrV6N6JEHD0xYkb1uHacjEDr6XFFlLeZ2yI3Y7UA5AA8eivaarKWEZ90eHBWVMo7/RJaf8RgwMv3i4xMgf3VTtPBOY8CZpOLnNFoa+O1bSc+FzxC0LChttYb1lFwiXAbzbSd5txHu71WEqZJrYEZtJtMQDEgXtkLEW6q5NZtri4kXFxqRxVDgsAa7WOcYAuDe8iLA5aHuVxVosaN4tksaQLS6DcgJslAjZG/aNL9Y03iAQTMxEBA49tAu7Z7To+8J3gGgGNIGvNddXbvEtwzrT2iwDKcsyb+9NqY8iS5jGWdBc8aeyDIESpNDFLtJ1KzWscDvA3BgHesbmBfJajAmyx20trFzmDeZd7bNJfqPtNtrHdzWr2c6ySmmGywr4VtRu66YzsYORGfeo6vqab2l5Ic24N4lzdyTuiCYbHLOyKplDjEnev2jcbgblGUk6+USdE90PGDlwQ4bB4YsEF26IMEuBBfcEiAbgQRlAM6ydgBRcIpu3t0NHCADvNGQmCPK6Z+U5AUXXcAZaIsQAbcrg8kbhXS2d3d5dO4e5HVYHjlFWyOlh2sndEbxLjcmSczfoqLaRD3DdMVKZc5jtJycx06Hny6LRVChPVgEkC5zRToSjJuxZq1faJAaLGxbnvtdugXBGavXBpbFiB2TNxbNU206PqsR2bNqDe5bws4CL3BB4Z9F3ZNWqaZuAd8gkg6Ai0ayB5rZFcbQFyQtpf/AJTjpuMjxfPwWiwyzNB0ViC8OdDZy4nTT+i0uHK5oLcow5iixbgwCKW+LyGgSO6LzJ81IxQdpr53S4kuvvdmIs0NmAeo71W6NGOo5SqU3v7VEtcby5okw0HMHhaOXRR0X4be3WCCQBADgIN9LC58SpxjniQaTpF5vEE/sg3jhKdRxTnEAsItMkEHTlHnoqKSC8MkrIsRhGFwcRcEuFzYmxMdBHjxVXtmq2Cxxs4QRrebjmFdVVWYug1xkiSPrJC+yZkdpY57aJpmHOBDCdXMIJa8cZAgoVjf8MzmeMTHci/SnCgOZUAzJYRFiTdvTI+Kpm4wy8RlAEXzP9Uz3iZcmU2q0Cq6EKApse+ajjEXyUIUHydCHpLiS1mE1bnCOovw9Lsjeaxrbe1IzvreVhWLTYDZdVtFtQm1T2Ggzb7zvl4q/jtqXBPLwW7QQJFR7f2d9w/hMi3LNE0Ma79ZV/7jviVXMovyLfAz/VFsovAu2BzIhdqjF/DlbZY08XU/WVP43/NSDF1P1tT+N3zVdSEHI+I/up4PAjuHndOscegWwj8oeP0lSPxuA7oKirPd+sqf9x5np2kxwKi9U46eZ+SbSugWPc0HQHrfxlDO3R9lo0MAJPa/iPNDvpEmSUroIJi8TDmkXggxrYzYLa7I2zSgbzi38QI88vNYurgwMs9Tz0lWuz6ggA8v6FRli1PcdSo31DalE5VqZ/fb80bTxTD9tp/eHzWEp1oMEd8WjgQpfVtBI3QRNpAkdDql/L/IfYb1ldv3h4hOdiWD7Tf4gsI2m3Ro6ELr3N+63wHwR/L/ACD2GxqbQpa1aY6vb80HU2xQH6an3PB9xWXbUHhpATHNOYt9eS35V2b2FjtvH0am5D53XyYY82IIOmaGxm26ZZuMY+Ij7LR758lXVG3IHUdUDXj61PxKP54g1sjoP/xCWjdIiIJt1OvgtDgts1GwC9jvxCD4tMeSxdTHNa8Bxicxw4Sr7CObAiL+HWUVjg9jNyW5raG3j9qif3XA/wA26jKW3aZzDx+7P8krKMrRHDwPdoUUKs63HDPwW/NB8G9jNQzbVA/pAOoc3+YJ52pROVan/G35rK/lJycAeYsVBWqE5T+8Pit+Vdm9hq342mcqjD+8PmhK+Ib95viFla2IgZAoSq5pvut8BKR+L/IfYWPpKQ+kQHNmWn2ho4H3KixVSmxpDXsLyL3mTEDJR1QMoFv2fkhariRn9aIeilyHWZnFg7xJ1uogjdq5i9vigQuOcdMqOmLtDklyV1KMcaV6LsnFCrg6YF3Uhdv2nBsyG93BedALV+iuAFSmXSWkPiQeTTrZVw5NDJ5I6kXGGlwmdxnBts9ZNyZU9Ou1s2BB1Iknhnoo8Ts8SN6qZ50y4kxP2Tn3KejscwD66ncB15aSDqQSuxZ4nO4MdTxhOQEeY+SlpuLhx8gpaewHuu2pT/dJ+SJZ6O1DnUb4OPyT/ogLoYFIGcJjnWjRHP2K4GDVH8B019rRd/NLAe1VPCdyB47yPviDQyoeJiPH5KF0zbP6zWoGwGRd7zP4f+KGxmyqbI3ab6hM/adAjKQ2JnopvyIjaGZbEOAEkx9fV0Ng6ZvBIHPxkTktJWwbxJbTZTzvAnO0m5NptbS+aqqQh0AyddZ0Jk6IRy6nQdNElIVND8fJE0t4G+feJ964x8Z27/miKVaTpOVvqPNdCEY5tQrjnOOTZ7x8VKMQdBYaR8VIKs6BOArqgqaM8xl1TGPqjMDxVluj6zUFSI+j4nJagFdVNQi5Ech80LUpnv8ArVH1HAmxy10/qovVb3sgu/CCY7wpyklyMkZ/G4AOLfxGTxH9/erTC4eBYxpFvcu4jCua5ocA0kEgZns5kxbzRmGsLX+R+vJTg4ttoZ3VMdTc8a8rg/CxU9N7/uj3fBSC/tHLhkQefFPAYMx8VdCDBWMTHdIUbsRNoP10RIAJgCE11FMKA1apjXw+ZQtckCYIHddHVG5+EoaozQBKxiurSefv+aBqsfyHn8FbPbmgqzdVOSGTM/tGkfa8UFKudpRumbKiC8/MqkdWN2h8pJSkojjg8Ld+gn+Q/wD1D/K1eeheg+gH+Q7/AFHe5qZIVvY0WGLzHrKbTzAHZieZm4blx5JorNIaXYY+zEQQGxJAygZ5qd+8SAx4aRmCJBBjz+aKpmsG/oy6Te4BFo78/JNYjRNhsRuTFKBJJ3STJ3QZAi8yB3I9jg+nJBaHNuDYiRlyIUWEL90b8b2u7McolS1yd0wJKwALDEOqmnUPaDAP2agv2usRI5FA4yiKVQNa9xETBkxJNrXi31oZUwtR7ZiHC7DPaafiDrdUlB+/Uc5wDSXGWgmzm2iNDMnvVoiM0uzyfVtm+Y7gTGaFr4esXWqQO1oNfZEBs98p+AxgcdwaN75Gf1yU9fFsZG89omYvnGccVGWzGRTbQwrWOYX1HXIDQSYN2ntEzrHDNFv2ZSOdNs8QIPi2EzaWLDmNc1hdcgW4ak6CyLqVALkwp27GQIfR6i774/fJ/mlSs9Gqf6yp4t/4o+kU3F4l7I3GF05mCYuLwM7Tzy7qKcuwUirbgcP+srHsh0ReDEfZ5gdSivzXh4a41ngOEtlzRP8AtRtCd4A0Giz+0AIG7LWDKbtB6AgaqNmIeQ0/k17iCMmmDIkRcg2ztrIminLv/otIio7Iw9SYe90AE9qLHLQZpztgYcD2CernnylFU6lYgHdY0kNkbht2oI9oZC/NPpveQS9oBkwAZ7Ok8+PRCU5dhSRn6zKbTNJjCN3fbDRJHU9/guYDHb7omQZiwsRw5WKkqP8AV1ZBik8wYiabySdcmuJ8UHs+sXVnOIIhzpmLQCL2ztmEr4MR4trfyqnYyN4E3gWJEKy/M9J5mC13FhjxGR8EzFNHrafV38pVnhyoYpO9hmimxWwy0/5zb3h4LcoHtCQMxohxsur9lrX82PafGSCrn15cD66jYAgxMxAJDQPaBNom+XFPmk0ua15Y80jeSRBBcHcZFznquyOaaJuKKJ9Cs3Ok/uaSO8iVDUrOyILRzEe9aRjrWxQOUb27lJznMn4d6tBUBuCCORlU/TJC+tHn76zdCPH4IevWETIPWFusdUAgEe1LQbQHRYHqqDE4sNbv7oIkiYyAOZ7k68hv4DQZiuW6kDlIQ1STYAuHEA26QtXhsWHGLEHIhsXziwjJB7WeN2C4NnWRPcklnfQygYTbTyIabd9++FUhXuNwIqO7B9nMkG8oY7Cf95vn8lyTbk7OiKpFYVxWX5kqcW+J+S6loYp4Xon/AE//AP1z/qO9zV54AvUNi7PYMHQLCWPNPe3m5uJ7Tg4XBzMC6rixud0TnJJF1uOnsuieU3sFOyjVkHfFhGXTly/sqTB4+rMb9JxGjgQ497XQjfzw9sAsYeYeY/kReCfRlmrr/RpGFSgrON284Z0h/wBz/wBE/wD+RH9UP4//AER9M+iepGjlZjb1PcrtdmKgmODmwCbZyC0XTz6RP/VtH75P/iEJjdqPqbpLafZdvCWkwf4k8MU0+AOSDdkbLLXuqGwJO6NYPIWAuUVULGQxlEuiAIaN0D8R5Kjq7Wrn9JHANa0HzlCVa73GHPc7kSSPDLyReCbe4NSRa7V2i4CHuYzTcad5/UR8lahyxGMPZgQOHxK1mHrA3BBHEKOXFoHjKy1olF0yq6g5G0ypDEWMfUa4FrxBgbu7vGRJcRA4RnkiKDK27DntJ7N4ifvTb65aMxVDfabkHdcAR+0LjpYJMwIkHefN7b3ERB7rIpsdRg1zuOwlR0kPqNcTkAACN2Q7meqkqlR0cExl2i/XzjLU+K7UKIstN/0lV+bBuuDyTvCDfThz71l951IPbm5rt0nU3zve4IPetrUKzW02MbiN95AaWCb5lpyjXTwRUhGh9d5NWkXG5mGj8MknmrvCuWPxm1ga1N4b2BMk5kZWGgvPFajAVQQCCCDkRkkUHHkN2WVZ7w2WAE8DqPmoaVXfcBUoQTkYDh2RNzFtQEsQyQLbwE9mbHhPEck5uMcIlhg7t23AnlnCa6HWNyWxFhXYYu3WABxAsARkd8che6Kdgm7zXCQWlzhBtLp3iRrmc8lHRx4c6CCDMCYnIZ348MkU4prsWUHHkr9puaQWuyI7wdHDmCFTjaLqdJzXjefSAysHMNmvHJXGMwjXkF2giFQekuCAYKjTG4QCJIG4SJ8DB4WTKuBALZtyDwk+yRyz70tp0g7O/wBa+CCfjdxrQAe1aeMGVLtHFG+6wuIIHAXEzOuaM+TRKui077oAi0KYv4ofDOO86SJt7kYx85j68UqSLp7Ee/zSXTHFJYNmJweEfVduU2lzuWnMnQL0EVjSoUqTj26bWiW5AjI9NO7mp9m4anRbu0t0DUyJceJOZXcfhfWts+CDIyiTa41VcX9BOcbQJVcagFRluLRFjnIteUqWKJvlxByPyQZw9alcN3vwwQR0mQu+tn22OaeYN+8LpU0zncWiwa/jf4fNPIt2f6qt/KGt+1bmD8lM3GN+83uN06kgaWF7390nnXvPcgKm0mjM+R+AXDjibhrzw7J+K2uPZtLCXV84UJxMCIQDsYbjcJ5wonPqESGwFN5UMoMKrYto668l3BtAa17HEFxuQd0jlZVTqLnZmUThab6Z9mRaQbdFP2pvfgb1tGpoY6sB2KhdycA73QfNH4bbtbhTcRmIcD7ysyMeG3O8OIv8EYMax4Ba8Bw6DxnI+RTevHIFyRp6e3qn6tkfjP8AxT2+kD4tTb/Ef+Kzor6nsnj9krr8VoTHx+ab0Y+hdci+qekD4sGDxPxCDq7YrH7TW9G/8iVUfl7Z45dFytVmZcPr61R9OPo2qRJisdUdY1HH97dH+2JVe/syTYeZUOJ2jTbN5cqyttHedkY6x5JW4R4DUmFmtLwT9qQB0EyrjBVywyxxbJvq3vBt35rJYmo5zg7KPZAyEK82di2uA4x2m8/vDkhGUZOmZxa3NhhtvPFn0w7mwwf4Xf8AJWNDb1E5lzD+00iO8W81kG1oF8jkeB4HkiadSBdZ+PB8G1s2dLHUn+zUY7o4H4qVzlh3VA4RujoRIPyUfYGTR3C/klfi9M3sNpUKr8cwOY5pEyCI6hZd7+DnDiN589bFCOJOro5ucfKUv5n2HWgnZ2C7DXVdMpgGQIMlD7WxoNmPHPd7R6CLDvQdSmJsB7yhMTVgX8kXh+tmUuiKlX3CZtvXvn1KJZipyKocXiN55IsMgoRUPFQlV7F4t0aU1V1Zv17uJSS7BssGpxzSSUGdCOypWvPEpJJkBim6fK6knXArOtKmp1TOZ8V1JAyJjVdGZ8SusqnifFdSRYUPpOPFEUahMyT4pJLADqIlpnimVaYMggEXzCSSIKKnF0wBYAdyrj7XekkjbEIKgTSLH8R9xSSRsU4Gi1lNh2ickkkBkSuaJSISSQXIWT7NqEm5PirnDm/ekkvQxcI5cnI9+fcmuNh3fBJJVJkNU3HVDV9evxSSQZkQzY9FQbScd431+aSShl/tKQ5BHJiSS5GWJmhJJJAY/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6324" name="AutoShape 4" descr="data:image/jpeg;base64,/9j/4AAQSkZJRgABAQAAAQABAAD/2wCEAAkGBxQTEhUUExQWFhQXFxQVGBcXFxgaFhcYFRcXFxUVFhgYHCggGBolHBgXITEiJSkrLi4uFx8zODMsNygtLisBCgoKDg0OGxAQGywkHyQsLCwsLCwsLCwsLCwsLCwsLCwsLCwsLCwsLCwsLCwsLCwsLCwsLCwsLCwsLCwsLCwsLP/AABEIAMIBAwMBIgACEQEDEQH/xAAbAAABBQEBAAAAAAAAAAAAAAAEAAIDBQYBB//EAEcQAAEDAgMFBAcDCgUEAgMAAAEAAhEDIQQxQQUSUWFxIoGRoQYTMrHB0fBCUnIUFUNTYoKSsuHxIzNzotIHk8LiFmMkNFT/xAAZAQADAQEBAAAAAAAAAAAAAAABAgMABAX/xAAmEQACAgEEAwEAAQUAAAAAAAAAAQIRAxIhMVEEE0EUYSIyQpGh/9oADAMBAAIRAxEAPwDx5dSCN2RhBVrU6Zyc6/QXN9LDPRKlbosQYag6o4NY1z3H7LQXHwC0GG9CMa65pBg/beweQJPktlitoNpAMogNbHs0wG245FD/AJdWnea+/I363uu6Pix+s53nfxFPQ/6b4kiXVKLe95jrLQu4T0GY4x+Uk5XbS7PSS+60NTaNT1e455cXZ5WHCdSp8PiHAQHNAjIgHyVl42Pom80zPu/6eAGBiZ1j1d4PR/mY0UD/AECOmJZ03D3+y43C1L6gI7Tg3WGyd7mQbT3oGvVaTADgJ+9E9bLPxsfRlmn2Z+p6BVr7lWm+BYdsEnhcQOsrP7R2TXoR62k9gORIlp6OEjzXoP5aC6AS1g4Znh3clYjEB7HNed5jhG4WggjSxtIiFGfjQrbYpHPL6eQArdeiPo4GgV67Zcb02OFmjSo8angDlmeTcD6HMGMALt6i0CoWX3hJ7NInI3zPAFaXH1pMaCZ5k2jp8EPHwb6pBy5dqQytiXEmDAznVx+8eKGdxJ+J6lMfU0Fz7sgo2g8b/Xgu85iQxz9/uSN+P11UeWpM/XDJQl+onhEoGCyyOMeK61xzn65hQMfHOdOoUwIGVp+uKxhuMotqsLHAFp04H7zT9krA7TwRovLT1B4jivRN3zVT6Q4L1tOPtC4PMad4UPIxala5K4sml0+DBvaF1IhRuaeK8s7QrDU99zWDNxDRwkmBovVtiegWGptBrA1353Jawcg1pv3z3LybB1yx7XjNrg4dWmQtHi/S/EVJipufhkE99/JdOBw5kQy6vh6rT2fh2WZhcOzmKTZ7zEnvRNGgDMNaIE2a0LxA7Zqn2qrz1cT7yjKW0AWOJc8uAtAOpvJ6Lqjlh8RBwker1wOA8AqTaOz6Twd6mw9WN+S8xdtB4MtLweRIXKm2K5/TVP4j81vfD6jeuXZJ6SYJlKp2LAzbQdFTSisXiTUjeJJGpMkoWFwZGnLY6o3W5yVxd3UxxhTGOykmyuLGHK09Hq4ZVuJJaWjPMkWtxEjvVSi9luitSP8A9lP+YIxdOwNWjdYZlUCXbrQZP+I8AzxESrSlsstMmrSY6w49BchO/wAIu7Uk3bwBIBMW1ge5S0MTSJDm0S4kNu7IWDIJMgdm9897mV0+2ZDSgqhsEOAPrAQRYhpuOu+jWbApjNx8h75XaWIqNbajYCzWu4OIIu0ACBPOQrWrTDmkOyIv9cUvsn2bSigq7Mpg3c8RmeyMzAzb1UA2bSJA36gGhhkHwb1Vrh4NR1OqJcQN0n2ajYgkD73FVWJpMZULWPJbAtd0EyC0bvC2eSrrlxbEomd6OjSoe9oPuhdpbH3SYrU94ZyC06G53jxHirXDPJY05ndHeYz5KvdimEkvpEHskkE6gGSbXFlCWSfY9IkrNFNkEtLrzBmTkLxfM+KpnGSPH5KwxuoEAaamAGgIEiI5AL1MaqKOd8g+pFgBcn3jmoWPk5mAJv4aKWpRkGeh95SfTJNrAeY/omMR1mSDfpGfDVRMcd29ybXOsG4MZWzTw24AntW5QB5n5KMvcHxwGXU6IMxJTYeBIBzBt3xdEtFhOuvRRF5LSIi3eVKRFjwmPFZGJAD9aqOqAQeEf2UzGe6/VR1MhwiOiIDzzatAMqvaBaZ8boWArP0rpxiCeLQfeD7lULyMiqbR6EHcUSACRbVX2FxtKmWn1YeBFrRbq0g85BWeBRuHxzmOaW/ZJIEmJI3SbckcboElZo8d6Vl7SxlFjAeBIP8AsDR5Krol7mOIZLWwXOkw2TAnqbKpabqzpVnNpvbJDXRvCTBgyJGsFVjNye4jilwAYisZyHn80O95XMQbphfbT60Um2PSInuTQVwroCkwnd3moyFIUyVjCSShJAwlPhDD2Hg5p8CFAnNMX4XWCewOcWCWNaSTeSG56zxyRtKtW3R2WB0xc2+zGR1k+AQYp7zRHI+WXVFUtmzm9xvOljMyOCdsVRi1u6LfBFxaN7d3td32e5E1Ad0xnFkLgqAYIEm83jpoANEcxFE5JXsVtTAPcwyQHA7zD9ppGoPDks7hyXVXF4DXbx3mgmzgBwynPvlbghZf0moblRlQXDuy4c2iQ7ibAjOFaMrZNoPwmJDuyPshv9VJUdZUuycC8VHuuGGYOWdzAPAk+CfjacQPXkQA0gkXj4lSyRXwZM7jTJnl9d6FrDutom0qwNpmLT7lI0fXNepjdxTISVMhcP7z9BMxDSTDc/qOqlORJtF8ptnl1XfWHMjh1HMQnFK+rTLN20gETw8+d09zG70wWkwZmd68xGUW75UuJfJiCRMHjBzB8k31DgS4ZcDwQCTOc3OTDZMRebi3eVwGGzBDjrmeMd+Xeu02EtNo0A7hcqR1Kwg3i17RxKJhUz2QdYnz/qmnMDkpGjn/AGUNZ0AuKwDD+mD/APGA4MHnJVJKK2tiPWVnu4mB0Fh7kM0Lx8stU2z0IKopDAy4KJ1Ue4JRW7ByT4oWLN0QszVk2l/hygqTLrSHZThgvXfZL90XF4gm2eoVoY6sVyMliM1GpsQ26iOS52h7IHFIFIhdAUwnJSlOhchYw2Ul2EljDtxJ1OynaFKAgNR6Rg9qsaxsh8hrZ7BF4H3oRrPSFg/R1P8AYP8AyWcbjvWsY+e0GgOGVwIJ6/0XadQjUE+/mu9YYPc5JSZq2ekQ/VnvcAfIFSU/SJx/QiOPrP8A0WWpVRPEoxzzmdPDuVV48BHNmh/+RO+43+I/JAbR2sard1zGRIMwTBBkHO39VWtr6yAPrLio6taMiI803oh0LrZZVNvPFopgadl3u3lWYraBeZdTZPGHcPxIdrd48BqZ+pK5iarWDPSISvBDoOpg2Fx27UNgGndFic7xnla3gtJScCBF/rRefbTrQzPtOdIjg3M+Nle+je1t8BpMPGfA8wPehjyKMtA7g3HUabjPn8E1wOmQ8VI2pvWcOcj3p250I4GF1ESADLsEmZzNk71V53SDlNh5cF0tbORB6H4rnZn2p5T71jElW5HK9viuOsPruCW/w/p46rj4i+axhhP18lQelG0RTZu/adpw5lWW0toNptLnZARbPkBzXn+0MY6q8vdrpwGgXN5GZQVLktix6mAkpzU8DkicOwHReWtztoHaLhHsEnuJ8BPwTarQBkhxVuu3x1sznzcoNwrJcvQdoejpp7No1d6fWFxI0GjfcV5zhK8OXqW0NuM/M1Fge0vNRwLZ7TQJOWguF0RT+EZPc8qxzIKDeLd6IxtUkoFzioSgUUhBdhdphSBoXG+S64IHFM30YaITH0wFqCDSkifVBcQow5q2nov6NUXsbUxDid64YDADdC4i9+5Y2mLi8c+HNb6hiSxjGsPZY1vbPsiBAdGpN4V/Hgm7ZPLJpbFwzDYRtqdARxggcJ3ibrj8BhTcU7ng5wHmQEDRqVKlx2f23Xcfg2eQTvyV4uW75ic5txmZXopL4cjsmGz8PeJHSp8yufkFM6n+L5KWi6143dZgkeF09+7Ihw8D8fkmSQAR+z26OJ/eMeVkMdmgSrAvb97jpc/NRF4uZnTJbYxW1KJGluH1kg62GFyAPrXmraqZy8kLV4pWkEzm0Nnh2VnacOkaIDBYWo4ywGRqLXWgqjxmOmSt6EC0AnouWWBSlZaOVpUC7LxmIsHUz+IEeMSr2kKjs6fjEHmmYZw1gcs/LgjmVm6X+u9dUE0qslLdnKVF8ez/ALh804g6sJ+uKkZiDp4f2TKlYwdOJsE4gNVqHIM8Y+JVVtGvVjsMEjiYA8JVpUdE6jjoUO9s6/07kGFGKx+zsQ8y8gxMCbDjAQrtkVOA8VtMS1CVacW1XJPx4t27LxzNKjG0MO5x3QJKu8BsJ5zIHmjaFMb5sJgK6wkRGv1mUuPxo/RpZ38BcL6IB3tVeoDJ+KMf6E0P14B5UxPeN+UWKgHF3K4b0tmjKdQ/ssHBo7R6SuqOOMeCEpuXJSM9BWZ/lED/AEgD5vUr/Qhsf55gD7gmePtZdys3YiDYX4ky+Of3QoXvcRyGmngqaRCirehdEfpqhPDdb9eaDq+h1H9Y/wAAO660rmDhFkJWeBYD4dwQcV9Cmygf6MUxYPcekfJBVdiMEw498fBX2Jqd06D5KurXOp5m0KEsUOiqnLsz+Mo+r5jj8EI10q5xt2mbi/19cFTsbAXDlhpex0wlaOwkugpKQ5Gxy3mzsKHUKJ9WX9gE9p4y6FYJgXovo9SccOwh8SwgDhYjjxv3IwYs+AxmFpAloo1YmCZcRmBIJdPhwKtWbDpG5D54+sf81BRw1ab1bchcZcRByPirLB0qgd2nBzYOnanesSQAIi0cuapql2RpAVXZdAXAcSDun/EfnaAb8DKdSwdAHd3STqPWPHxUu0hB3wA6CN9n3mt+0Bq4fUwnbVrUS1jgJc6C0icpG9fI9CqRk/5FaCKGyKDxO66de26ePFdOwaH3T/G//kn7JuZGW7Gh1EZd6LxdNxjdcWwbxFxwu0oTlJOrMkqM47CU/wD+Wprm6pPtQNYu2DnrBiFE7BiLYful97E5kwBNr9eCtmYbEEDeqiY0Azho+6JEhxyGajNKpvHerNvJ3Rm2WkAA5wCZmB7I5pHJ9hoyu0cE4EEURmMgd7jYSSVJSa4fZdzlhB53IVljWgPYTW3jvtsMoNgIB5rR4PJGGdo2hMx4BkwIyz16Kem7ktuHgXJAHMwg20qj3AtrDdkzuukwXEgSBYhtv7XsvJfQrxozrHGPha/VSCk7gT3H4BaVhrBtMCpTJ7Qc45OMjcjmbzGqnw+Kj/MrU3CBkWi+vdn5dS/6ZdA9aMgcO7Rj+m48+4JlXDvy3HgfgcPeFvHlUeKqOc/cjtB02MAsg7r/ABseYS/pkw+tIzX5sqn7DvAD+aFDU2PV/VmPxM8+0resajHw4XuWuGo6C4z14qwx9Rvq5dO64aAk9ocr96SeeaCoI83dh3/lTacwYJO6Zte1wtbS2E8iW1BPNpnxDvgqfC0GHGS2YFOL83TPgFusILKCzT1cjuKoom7Erj2fV5fecPLdPvSOya83DScrPE36xw8lpq+IbTaXOyEeZjVV+IdQqAvfvsaWtMmACJIbGeZPVWjnyCOCKr8114/yjI1DmfByRwFYZ03eE+5XjKFKm6oG1N15YQ6wEHdLg8kNFwJNj7hCeRBjFHIQTkATm6c5uBOkZ5mq8iYuhGZq4apP+XU/gf8AAILEscMwRrBBafAreflDHey9p0sQb8Laqs2wW9nea0tMtk/ZJHZ7ibd4WXlSvdG9aMJVMDKNOJMoSve8OA5h0nyV5tGnDA71ZDTnDYI4TGmSB9XvNJL3QNLQLIvMZRMrtHFjKDPMEe9AB6M2tXEls72UEfV1WtXJllqkdMFSJkk2UlIc43Neg7Cax2Goh4BF8zEXPj0XnrV6N6JEHD0xYkb1uHacjEDr6XFFlLeZ2yI3Y7UA5AA8eivaarKWEZ90eHBWVMo7/RJaf8RgwMv3i4xMgf3VTtPBOY8CZpOLnNFoa+O1bSc+FzxC0LChttYb1lFwiXAbzbSd5txHu71WEqZJrYEZtJtMQDEgXtkLEW6q5NZtri4kXFxqRxVDgsAa7WOcYAuDe8iLA5aHuVxVosaN4tksaQLS6DcgJslAjZG/aNL9Y03iAQTMxEBA49tAu7Z7To+8J3gGgGNIGvNddXbvEtwzrT2iwDKcsyb+9NqY8iS5jGWdBc8aeyDIESpNDFLtJ1KzWscDvA3BgHesbmBfJajAmyx20trFzmDeZd7bNJfqPtNtrHdzWr2c6ySmmGywr4VtRu66YzsYORGfeo6vqab2l5Ic24N4lzdyTuiCYbHLOyKplDjEnev2jcbgblGUk6+USdE90PGDlwQ4bB4YsEF26IMEuBBfcEiAbgQRlAM6ydgBRcIpu3t0NHCADvNGQmCPK6Z+U5AUXXcAZaIsQAbcrg8kbhXS2d3d5dO4e5HVYHjlFWyOlh2sndEbxLjcmSczfoqLaRD3DdMVKZc5jtJycx06Hny6LRVChPVgEkC5zRToSjJuxZq1faJAaLGxbnvtdugXBGavXBpbFiB2TNxbNU206PqsR2bNqDe5bws4CL3BB4Z9F3ZNWqaZuAd8gkg6Ai0ayB5rZFcbQFyQtpf/AJTjpuMjxfPwWiwyzNB0ViC8OdDZy4nTT+i0uHK5oLcow5iixbgwCKW+LyGgSO6LzJ81IxQdpr53S4kuvvdmIs0NmAeo71W6NGOo5SqU3v7VEtcby5okw0HMHhaOXRR0X4be3WCCQBADgIN9LC58SpxjniQaTpF5vEE/sg3jhKdRxTnEAsItMkEHTlHnoqKSC8MkrIsRhGFwcRcEuFzYmxMdBHjxVXtmq2Cxxs4QRrebjmFdVVWYug1xkiSPrJC+yZkdpY57aJpmHOBDCdXMIJa8cZAgoVjf8MzmeMTHci/SnCgOZUAzJYRFiTdvTI+Kpm4wy8RlAEXzP9Uz3iZcmU2q0Cq6EKApse+ajjEXyUIUHydCHpLiS1mE1bnCOovw9Lsjeaxrbe1IzvreVhWLTYDZdVtFtQm1T2Ggzb7zvl4q/jtqXBPLwW7QQJFR7f2d9w/hMi3LNE0Ma79ZV/7jviVXMovyLfAz/VFsovAu2BzIhdqjF/DlbZY08XU/WVP43/NSDF1P1tT+N3zVdSEHI+I/up4PAjuHndOscegWwj8oeP0lSPxuA7oKirPd+sqf9x5np2kxwKi9U46eZ+SbSugWPc0HQHrfxlDO3R9lo0MAJPa/iPNDvpEmSUroIJi8TDmkXggxrYzYLa7I2zSgbzi38QI88vNYurgwMs9Tz0lWuz6ggA8v6FRli1PcdSo31DalE5VqZ/fb80bTxTD9tp/eHzWEp1oMEd8WjgQpfVtBI3QRNpAkdDql/L/IfYb1ldv3h4hOdiWD7Tf4gsI2m3Ro6ELr3N+63wHwR/L/ACD2GxqbQpa1aY6vb80HU2xQH6an3PB9xWXbUHhpATHNOYt9eS35V2b2FjtvH0am5D53XyYY82IIOmaGxm26ZZuMY+Ij7LR758lXVG3IHUdUDXj61PxKP54g1sjoP/xCWjdIiIJt1OvgtDgts1GwC9jvxCD4tMeSxdTHNa8Bxicxw4Sr7CObAiL+HWUVjg9jNyW5raG3j9qif3XA/wA26jKW3aZzDx+7P8krKMrRHDwPdoUUKs63HDPwW/NB8G9jNQzbVA/pAOoc3+YJ52pROVan/G35rK/lJycAeYsVBWqE5T+8Pit+Vdm9hq342mcqjD+8PmhK+Ib95viFla2IgZAoSq5pvut8BKR+L/IfYWPpKQ+kQHNmWn2ho4H3KixVSmxpDXsLyL3mTEDJR1QMoFv2fkhariRn9aIeilyHWZnFg7xJ1uogjdq5i9vigQuOcdMqOmLtDklyV1KMcaV6LsnFCrg6YF3Uhdv2nBsyG93BedALV+iuAFSmXSWkPiQeTTrZVw5NDJ5I6kXGGlwmdxnBts9ZNyZU9Ou1s2BB1Iknhnoo8Ts8SN6qZ50y4kxP2Tn3KejscwD66ncB15aSDqQSuxZ4nO4MdTxhOQEeY+SlpuLhx8gpaewHuu2pT/dJ+SJZ6O1DnUb4OPyT/ogLoYFIGcJjnWjRHP2K4GDVH8B019rRd/NLAe1VPCdyB47yPviDQyoeJiPH5KF0zbP6zWoGwGRd7zP4f+KGxmyqbI3ab6hM/adAjKQ2JnopvyIjaGZbEOAEkx9fV0Ng6ZvBIHPxkTktJWwbxJbTZTzvAnO0m5NptbS+aqqQh0AyddZ0Jk6IRy6nQdNElIVND8fJE0t4G+feJ964x8Z27/miKVaTpOVvqPNdCEY5tQrjnOOTZ7x8VKMQdBYaR8VIKs6BOArqgqaM8xl1TGPqjMDxVluj6zUFSI+j4nJagFdVNQi5Ech80LUpnv8ArVH1HAmxy10/qovVb3sgu/CCY7wpyklyMkZ/G4AOLfxGTxH9/erTC4eBYxpFvcu4jCua5ocA0kEgZns5kxbzRmGsLX+R+vJTg4ttoZ3VMdTc8a8rg/CxU9N7/uj3fBSC/tHLhkQefFPAYMx8VdCDBWMTHdIUbsRNoP10RIAJgCE11FMKA1apjXw+ZQtckCYIHddHVG5+EoaozQBKxiurSefv+aBqsfyHn8FbPbmgqzdVOSGTM/tGkfa8UFKudpRumbKiC8/MqkdWN2h8pJSkojjg8Ld+gn+Q/wD1D/K1eeheg+gH+Q7/AFHe5qZIVvY0WGLzHrKbTzAHZieZm4blx5JorNIaXYY+zEQQGxJAygZ5qd+8SAx4aRmCJBBjz+aKpmsG/oy6Te4BFo78/JNYjRNhsRuTFKBJJ3STJ3QZAi8yB3I9jg+nJBaHNuDYiRlyIUWEL90b8b2u7McolS1yd0wJKwALDEOqmnUPaDAP2agv2usRI5FA4yiKVQNa9xETBkxJNrXi31oZUwtR7ZiHC7DPaafiDrdUlB+/Uc5wDSXGWgmzm2iNDMnvVoiM0uzyfVtm+Y7gTGaFr4esXWqQO1oNfZEBs98p+AxgcdwaN75Gf1yU9fFsZG89omYvnGccVGWzGRTbQwrWOYX1HXIDQSYN2ntEzrHDNFv2ZSOdNs8QIPi2EzaWLDmNc1hdcgW4ak6CyLqVALkwp27GQIfR6i774/fJ/mlSs9Gqf6yp4t/4o+kU3F4l7I3GF05mCYuLwM7Tzy7qKcuwUirbgcP+srHsh0ReDEfZ5gdSivzXh4a41ngOEtlzRP8AtRtCd4A0Giz+0AIG7LWDKbtB6AgaqNmIeQ0/k17iCMmmDIkRcg2ztrIminLv/otIio7Iw9SYe90AE9qLHLQZpztgYcD2CernnylFU6lYgHdY0kNkbht2oI9oZC/NPpveQS9oBkwAZ7Ok8+PRCU5dhSRn6zKbTNJjCN3fbDRJHU9/guYDHb7omQZiwsRw5WKkqP8AV1ZBik8wYiabySdcmuJ8UHs+sXVnOIIhzpmLQCL2ztmEr4MR4trfyqnYyN4E3gWJEKy/M9J5mC13FhjxGR8EzFNHrafV38pVnhyoYpO9hmimxWwy0/5zb3h4LcoHtCQMxohxsur9lrX82PafGSCrn15cD66jYAgxMxAJDQPaBNom+XFPmk0ua15Y80jeSRBBcHcZFznquyOaaJuKKJ9Cs3Ok/uaSO8iVDUrOyILRzEe9aRjrWxQOUb27lJznMn4d6tBUBuCCORlU/TJC+tHn76zdCPH4IevWETIPWFusdUAgEe1LQbQHRYHqqDE4sNbv7oIkiYyAOZ7k68hv4DQZiuW6kDlIQ1STYAuHEA26QtXhsWHGLEHIhsXziwjJB7WeN2C4NnWRPcklnfQygYTbTyIabd9++FUhXuNwIqO7B9nMkG8oY7Cf95vn8lyTbk7OiKpFYVxWX5kqcW+J+S6loYp4Xon/AE//AP1z/qO9zV54AvUNi7PYMHQLCWPNPe3m5uJ7Tg4XBzMC6rixud0TnJJF1uOnsuieU3sFOyjVkHfFhGXTly/sqTB4+rMb9JxGjgQ497XQjfzw9sAsYeYeY/kReCfRlmrr/RpGFSgrON284Z0h/wBz/wBE/wD+RH9UP4//AER9M+iepGjlZjb1PcrtdmKgmODmwCbZyC0XTz6RP/VtH75P/iEJjdqPqbpLafZdvCWkwf4k8MU0+AOSDdkbLLXuqGwJO6NYPIWAuUVULGQxlEuiAIaN0D8R5Kjq7Wrn9JHANa0HzlCVa73GHPc7kSSPDLyReCbe4NSRa7V2i4CHuYzTcad5/UR8lahyxGMPZgQOHxK1mHrA3BBHEKOXFoHjKy1olF0yq6g5G0ypDEWMfUa4FrxBgbu7vGRJcRA4RnkiKDK27DntJ7N4ifvTb65aMxVDfabkHdcAR+0LjpYJMwIkHefN7b3ERB7rIpsdRg1zuOwlR0kPqNcTkAACN2Q7meqkqlR0cExl2i/XzjLU+K7UKIstN/0lV+bBuuDyTvCDfThz71l951IPbm5rt0nU3zve4IPetrUKzW02MbiN95AaWCb5lpyjXTwRUhGh9d5NWkXG5mGj8MknmrvCuWPxm1ga1N4b2BMk5kZWGgvPFajAVQQCCCDkRkkUHHkN2WVZ7w2WAE8DqPmoaVXfcBUoQTkYDh2RNzFtQEsQyQLbwE9mbHhPEck5uMcIlhg7t23AnlnCa6HWNyWxFhXYYu3WABxAsARkd8che6Kdgm7zXCQWlzhBtLp3iRrmc8lHRx4c6CCDMCYnIZ348MkU4prsWUHHkr9puaQWuyI7wdHDmCFTjaLqdJzXjefSAysHMNmvHJXGMwjXkF2giFQekuCAYKjTG4QCJIG4SJ8DB4WTKuBALZtyDwk+yRyz70tp0g7O/wBa+CCfjdxrQAe1aeMGVLtHFG+6wuIIHAXEzOuaM+TRKui077oAi0KYv4ofDOO86SJt7kYx85j68UqSLp7Ee/zSXTHFJYNmJweEfVduU2lzuWnMnQL0EVjSoUqTj26bWiW5AjI9NO7mp9m4anRbu0t0DUyJceJOZXcfhfWts+CDIyiTa41VcX9BOcbQJVcagFRluLRFjnIteUqWKJvlxByPyQZw9alcN3vwwQR0mQu+tn22OaeYN+8LpU0zncWiwa/jf4fNPIt2f6qt/KGt+1bmD8lM3GN+83uN06kgaWF7390nnXvPcgKm0mjM+R+AXDjibhrzw7J+K2uPZtLCXV84UJxMCIQDsYbjcJ5wonPqESGwFN5UMoMKrYto668l3BtAa17HEFxuQd0jlZVTqLnZmUThab6Z9mRaQbdFP2pvfgb1tGpoY6sB2KhdycA73QfNH4bbtbhTcRmIcD7ysyMeG3O8OIv8EYMax4Ba8Bw6DxnI+RTevHIFyRp6e3qn6tkfjP8AxT2+kD4tTb/Ef+Kzor6nsnj9krr8VoTHx+ab0Y+hdci+qekD4sGDxPxCDq7YrH7TW9G/8iVUfl7Z45dFytVmZcPr61R9OPo2qRJisdUdY1HH97dH+2JVe/syTYeZUOJ2jTbN5cqyttHedkY6x5JW4R4DUmFmtLwT9qQB0EyrjBVywyxxbJvq3vBt35rJYmo5zg7KPZAyEK82di2uA4x2m8/vDkhGUZOmZxa3NhhtvPFn0w7mwwf4Xf8AJWNDb1E5lzD+00iO8W81kG1oF8jkeB4HkiadSBdZ+PB8G1s2dLHUn+zUY7o4H4qVzlh3VA4RujoRIPyUfYGTR3C/klfi9M3sNpUKr8cwOY5pEyCI6hZd7+DnDiN589bFCOJOro5ucfKUv5n2HWgnZ2C7DXVdMpgGQIMlD7WxoNmPHPd7R6CLDvQdSmJsB7yhMTVgX8kXh+tmUuiKlX3CZtvXvn1KJZipyKocXiN55IsMgoRUPFQlV7F4t0aU1V1Zv17uJSS7BssGpxzSSUGdCOypWvPEpJJkBim6fK6knXArOtKmp1TOZ8V1JAyJjVdGZ8SusqnifFdSRYUPpOPFEUahMyT4pJLADqIlpnimVaYMggEXzCSSIKKnF0wBYAdyrj7XekkjbEIKgTSLH8R9xSSRsU4Gi1lNh2ickkkBkSuaJSISSQXIWT7NqEm5PirnDm/ekkvQxcI5cnI9+fcmuNh3fBJJVJkNU3HVDV9evxSSQZkQzY9FQbScd431+aSShl/tKQ5BHJiSS5GWJmhJJJAY/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6326" name="AutoShape 6" descr="data:image/jpeg;base64,/9j/4AAQSkZJRgABAQAAAQABAAD/2wCEAAkGBxQTEhUUExQWFhQXFxQVGBcXFxgaFhcYFRcXFxUVFhgYHCggGBolHBgXITEiJSkrLi4uFx8zODMsNygtLisBCgoKDg0OGxAQGywkHyQsLCwsLCwsLCwsLCwsLCwsLCwsLCwsLCwsLCwsLCwsLCwsLCwsLCwsLCwsLCwsLCwsLP/AABEIAMIBAwMBIgACEQEDEQH/xAAbAAABBQEBAAAAAAAAAAAAAAAEAAIDBQYBB//EAEcQAAEDAgMFBAcDCgUEAgMAAAEAAhEDIQQxQQUSUWFxIoGRoQYTMrHB0fBCUnIUFUNTYoKSsuHxIzNzotIHk8LiFmMkNFT/xAAZAQADAQEBAAAAAAAAAAAAAAABAgMABAX/xAAmEQACAgEEAwEAAQUAAAAAAAAAAQIRAxIhMVEEE0EUYSIyQpGh/9oADAMBAAIRAxEAPwDx5dSCN2RhBVrU6Zyc6/QXN9LDPRKlbosQYag6o4NY1z3H7LQXHwC0GG9CMa65pBg/beweQJPktlitoNpAMogNbHs0wG245FD/AJdWnea+/I363uu6Pix+s53nfxFPQ/6b4kiXVKLe95jrLQu4T0GY4x+Uk5XbS7PSS+60NTaNT1e455cXZ5WHCdSp8PiHAQHNAjIgHyVl42Pom80zPu/6eAGBiZ1j1d4PR/mY0UD/AECOmJZ03D3+y43C1L6gI7Tg3WGyd7mQbT3oGvVaTADgJ+9E9bLPxsfRlmn2Z+p6BVr7lWm+BYdsEnhcQOsrP7R2TXoR62k9gORIlp6OEjzXoP5aC6AS1g4Znh3clYjEB7HNed5jhG4WggjSxtIiFGfjQrbYpHPL6eQArdeiPo4GgV67Zcb02OFmjSo8angDlmeTcD6HMGMALt6i0CoWX3hJ7NInI3zPAFaXH1pMaCZ5k2jp8EPHwb6pBy5dqQytiXEmDAznVx+8eKGdxJ+J6lMfU0Fz7sgo2g8b/Xgu85iQxz9/uSN+P11UeWpM/XDJQl+onhEoGCyyOMeK61xzn65hQMfHOdOoUwIGVp+uKxhuMotqsLHAFp04H7zT9krA7TwRovLT1B4jivRN3zVT6Q4L1tOPtC4PMad4UPIxala5K4sml0+DBvaF1IhRuaeK8s7QrDU99zWDNxDRwkmBovVtiegWGptBrA1353Jawcg1pv3z3LybB1yx7XjNrg4dWmQtHi/S/EVJipufhkE99/JdOBw5kQy6vh6rT2fh2WZhcOzmKTZ7zEnvRNGgDMNaIE2a0LxA7Zqn2qrz1cT7yjKW0AWOJc8uAtAOpvJ6Lqjlh8RBwker1wOA8AqTaOz6Twd6mw9WN+S8xdtB4MtLweRIXKm2K5/TVP4j81vfD6jeuXZJ6SYJlKp2LAzbQdFTSisXiTUjeJJGpMkoWFwZGnLY6o3W5yVxd3UxxhTGOykmyuLGHK09Hq4ZVuJJaWjPMkWtxEjvVSi9luitSP8A9lP+YIxdOwNWjdYZlUCXbrQZP+I8AzxESrSlsstMmrSY6w49BchO/wAIu7Uk3bwBIBMW1ge5S0MTSJDm0S4kNu7IWDIJMgdm9897mV0+2ZDSgqhsEOAPrAQRYhpuOu+jWbApjNx8h75XaWIqNbajYCzWu4OIIu0ACBPOQrWrTDmkOyIv9cUvsn2bSigq7Mpg3c8RmeyMzAzb1UA2bSJA36gGhhkHwb1Vrh4NR1OqJcQN0n2ajYgkD73FVWJpMZULWPJbAtd0EyC0bvC2eSrrlxbEomd6OjSoe9oPuhdpbH3SYrU94ZyC06G53jxHirXDPJY05ndHeYz5KvdimEkvpEHskkE6gGSbXFlCWSfY9IkrNFNkEtLrzBmTkLxfM+KpnGSPH5KwxuoEAaamAGgIEiI5AL1MaqKOd8g+pFgBcn3jmoWPk5mAJv4aKWpRkGeh95SfTJNrAeY/omMR1mSDfpGfDVRMcd29ybXOsG4MZWzTw24AntW5QB5n5KMvcHxwGXU6IMxJTYeBIBzBt3xdEtFhOuvRRF5LSIi3eVKRFjwmPFZGJAD9aqOqAQeEf2UzGe6/VR1MhwiOiIDzzatAMqvaBaZ8boWArP0rpxiCeLQfeD7lULyMiqbR6EHcUSACRbVX2FxtKmWn1YeBFrRbq0g85BWeBRuHxzmOaW/ZJIEmJI3SbckcboElZo8d6Vl7SxlFjAeBIP8AsDR5Krol7mOIZLWwXOkw2TAnqbKpabqzpVnNpvbJDXRvCTBgyJGsFVjNye4jilwAYisZyHn80O95XMQbphfbT60Um2PSInuTQVwroCkwnd3moyFIUyVjCSShJAwlPhDD2Hg5p8CFAnNMX4XWCewOcWCWNaSTeSG56zxyRtKtW3R2WB0xc2+zGR1k+AQYp7zRHI+WXVFUtmzm9xvOljMyOCdsVRi1u6LfBFxaN7d3td32e5E1Ad0xnFkLgqAYIEm83jpoANEcxFE5JXsVtTAPcwyQHA7zD9ppGoPDks7hyXVXF4DXbx3mgmzgBwynPvlbghZf0moblRlQXDuy4c2iQ7ibAjOFaMrZNoPwmJDuyPshv9VJUdZUuycC8VHuuGGYOWdzAPAk+CfjacQPXkQA0gkXj4lSyRXwZM7jTJnl9d6FrDutom0qwNpmLT7lI0fXNepjdxTISVMhcP7z9BMxDSTDc/qOqlORJtF8ptnl1XfWHMjh1HMQnFK+rTLN20gETw8+d09zG70wWkwZmd68xGUW75UuJfJiCRMHjBzB8k31DgS4ZcDwQCTOc3OTDZMRebi3eVwGGzBDjrmeMd+Xeu02EtNo0A7hcqR1Kwg3i17RxKJhUz2QdYnz/qmnMDkpGjn/AGUNZ0AuKwDD+mD/APGA4MHnJVJKK2tiPWVnu4mB0Fh7kM0Lx8stU2z0IKopDAy4KJ1Ue4JRW7ByT4oWLN0QszVk2l/hygqTLrSHZThgvXfZL90XF4gm2eoVoY6sVyMliM1GpsQ26iOS52h7IHFIFIhdAUwnJSlOhchYw2Ul2EljDtxJ1OynaFKAgNR6Rg9qsaxsh8hrZ7BF4H3oRrPSFg/R1P8AYP8AyWcbjvWsY+e0GgOGVwIJ6/0XadQjUE+/mu9YYPc5JSZq2ekQ/VnvcAfIFSU/SJx/QiOPrP8A0WWpVRPEoxzzmdPDuVV48BHNmh/+RO+43+I/JAbR2sard1zGRIMwTBBkHO39VWtr6yAPrLio6taMiI803oh0LrZZVNvPFopgadl3u3lWYraBeZdTZPGHcPxIdrd48BqZ+pK5iarWDPSISvBDoOpg2Fx27UNgGndFic7xnla3gtJScCBF/rRefbTrQzPtOdIjg3M+Nle+je1t8BpMPGfA8wPehjyKMtA7g3HUabjPn8E1wOmQ8VI2pvWcOcj3p250I4GF1ESADLsEmZzNk71V53SDlNh5cF0tbORB6H4rnZn2p5T71jElW5HK9viuOsPruCW/w/p46rj4i+axhhP18lQelG0RTZu/adpw5lWW0toNptLnZARbPkBzXn+0MY6q8vdrpwGgXN5GZQVLktix6mAkpzU8DkicOwHReWtztoHaLhHsEnuJ8BPwTarQBkhxVuu3x1sznzcoNwrJcvQdoejpp7No1d6fWFxI0GjfcV5zhK8OXqW0NuM/M1Fge0vNRwLZ7TQJOWguF0RT+EZPc8qxzIKDeLd6IxtUkoFzioSgUUhBdhdphSBoXG+S64IHFM30YaITH0wFqCDSkifVBcQow5q2nov6NUXsbUxDid64YDADdC4i9+5Y2mLi8c+HNb6hiSxjGsPZY1vbPsiBAdGpN4V/Hgm7ZPLJpbFwzDYRtqdARxggcJ3ibrj8BhTcU7ng5wHmQEDRqVKlx2f23Xcfg2eQTvyV4uW75ic5txmZXopL4cjsmGz8PeJHSp8yufkFM6n+L5KWi6143dZgkeF09+7Ihw8D8fkmSQAR+z26OJ/eMeVkMdmgSrAvb97jpc/NRF4uZnTJbYxW1KJGluH1kg62GFyAPrXmraqZy8kLV4pWkEzm0Nnh2VnacOkaIDBYWo4ywGRqLXWgqjxmOmSt6EC0AnouWWBSlZaOVpUC7LxmIsHUz+IEeMSr2kKjs6fjEHmmYZw1gcs/LgjmVm6X+u9dUE0qslLdnKVF8ez/ALh804g6sJ+uKkZiDp4f2TKlYwdOJsE4gNVqHIM8Y+JVVtGvVjsMEjiYA8JVpUdE6jjoUO9s6/07kGFGKx+zsQ8y8gxMCbDjAQrtkVOA8VtMS1CVacW1XJPx4t27LxzNKjG0MO5x3QJKu8BsJ5zIHmjaFMb5sJgK6wkRGv1mUuPxo/RpZ38BcL6IB3tVeoDJ+KMf6E0P14B5UxPeN+UWKgHF3K4b0tmjKdQ/ssHBo7R6SuqOOMeCEpuXJSM9BWZ/lED/AEgD5vUr/Qhsf55gD7gmePtZdys3YiDYX4ky+Of3QoXvcRyGmngqaRCirehdEfpqhPDdb9eaDq+h1H9Y/wAAO660rmDhFkJWeBYD4dwQcV9Cmygf6MUxYPcekfJBVdiMEw498fBX2Jqd06D5KurXOp5m0KEsUOiqnLsz+Mo+r5jj8EI10q5xt2mbi/19cFTsbAXDlhpex0wlaOwkugpKQ5Gxy3mzsKHUKJ9WX9gE9p4y6FYJgXovo9SccOwh8SwgDhYjjxv3IwYs+AxmFpAloo1YmCZcRmBIJdPhwKtWbDpG5D54+sf81BRw1ab1bchcZcRByPirLB0qgd2nBzYOnanesSQAIi0cuapql2RpAVXZdAXAcSDun/EfnaAb8DKdSwdAHd3STqPWPHxUu0hB3wA6CN9n3mt+0Bq4fUwnbVrUS1jgJc6C0icpG9fI9CqRk/5FaCKGyKDxO66de26ePFdOwaH3T/G//kn7JuZGW7Gh1EZd6LxdNxjdcWwbxFxwu0oTlJOrMkqM47CU/wD+Wprm6pPtQNYu2DnrBiFE7BiLYful97E5kwBNr9eCtmYbEEDeqiY0Azho+6JEhxyGajNKpvHerNvJ3Rm2WkAA5wCZmB7I5pHJ9hoyu0cE4EEURmMgd7jYSSVJSa4fZdzlhB53IVljWgPYTW3jvtsMoNgIB5rR4PJGGdo2hMx4BkwIyz16Kem7ktuHgXJAHMwg20qj3AtrDdkzuukwXEgSBYhtv7XsvJfQrxozrHGPha/VSCk7gT3H4BaVhrBtMCpTJ7Qc45OMjcjmbzGqnw+Kj/MrU3CBkWi+vdn5dS/6ZdA9aMgcO7Rj+m48+4JlXDvy3HgfgcPeFvHlUeKqOc/cjtB02MAsg7r/ABseYS/pkw+tIzX5sqn7DvAD+aFDU2PV/VmPxM8+0resajHw4XuWuGo6C4z14qwx9Rvq5dO64aAk9ocr96SeeaCoI83dh3/lTacwYJO6Zte1wtbS2E8iW1BPNpnxDvgqfC0GHGS2YFOL83TPgFusILKCzT1cjuKoom7Erj2fV5fecPLdPvSOya83DScrPE36xw8lpq+IbTaXOyEeZjVV+IdQqAvfvsaWtMmACJIbGeZPVWjnyCOCKr8114/yjI1DmfByRwFYZ03eE+5XjKFKm6oG1N15YQ6wEHdLg8kNFwJNj7hCeRBjFHIQTkATm6c5uBOkZ5mq8iYuhGZq4apP+XU/gf8AAILEscMwRrBBafAreflDHey9p0sQb8Laqs2wW9nea0tMtk/ZJHZ7ibd4WXlSvdG9aMJVMDKNOJMoSve8OA5h0nyV5tGnDA71ZDTnDYI4TGmSB9XvNJL3QNLQLIvMZRMrtHFjKDPMEe9AB6M2tXEls72UEfV1WtXJllqkdMFSJkk2UlIc43Neg7Cax2Goh4BF8zEXPj0XnrV6N6JEHD0xYkb1uHacjEDr6XFFlLeZ2yI3Y7UA5AA8eivaarKWEZ90eHBWVMo7/RJaf8RgwMv3i4xMgf3VTtPBOY8CZpOLnNFoa+O1bSc+FzxC0LChttYb1lFwiXAbzbSd5txHu71WEqZJrYEZtJtMQDEgXtkLEW6q5NZtri4kXFxqRxVDgsAa7WOcYAuDe8iLA5aHuVxVosaN4tksaQLS6DcgJslAjZG/aNL9Y03iAQTMxEBA49tAu7Z7To+8J3gGgGNIGvNddXbvEtwzrT2iwDKcsyb+9NqY8iS5jGWdBc8aeyDIESpNDFLtJ1KzWscDvA3BgHesbmBfJajAmyx20trFzmDeZd7bNJfqPtNtrHdzWr2c6ySmmGywr4VtRu66YzsYORGfeo6vqab2l5Ic24N4lzdyTuiCYbHLOyKplDjEnev2jcbgblGUk6+USdE90PGDlwQ4bB4YsEF26IMEuBBfcEiAbgQRlAM6ydgBRcIpu3t0NHCADvNGQmCPK6Z+U5AUXXcAZaIsQAbcrg8kbhXS2d3d5dO4e5HVYHjlFWyOlh2sndEbxLjcmSczfoqLaRD3DdMVKZc5jtJycx06Hny6LRVChPVgEkC5zRToSjJuxZq1faJAaLGxbnvtdugXBGavXBpbFiB2TNxbNU206PqsR2bNqDe5bws4CL3BB4Z9F3ZNWqaZuAd8gkg6Ai0ayB5rZFcbQFyQtpf/AJTjpuMjxfPwWiwyzNB0ViC8OdDZy4nTT+i0uHK5oLcow5iixbgwCKW+LyGgSO6LzJ81IxQdpr53S4kuvvdmIs0NmAeo71W6NGOo5SqU3v7VEtcby5okw0HMHhaOXRR0X4be3WCCQBADgIN9LC58SpxjniQaTpF5vEE/sg3jhKdRxTnEAsItMkEHTlHnoqKSC8MkrIsRhGFwcRcEuFzYmxMdBHjxVXtmq2Cxxs4QRrebjmFdVVWYug1xkiSPrJC+yZkdpY57aJpmHOBDCdXMIJa8cZAgoVjf8MzmeMTHci/SnCgOZUAzJYRFiTdvTI+Kpm4wy8RlAEXzP9Uz3iZcmU2q0Cq6EKApse+ajjEXyUIUHydCHpLiS1mE1bnCOovw9Lsjeaxrbe1IzvreVhWLTYDZdVtFtQm1T2Ggzb7zvl4q/jtqXBPLwW7QQJFR7f2d9w/hMi3LNE0Ma79ZV/7jviVXMovyLfAz/VFsovAu2BzIhdqjF/DlbZY08XU/WVP43/NSDF1P1tT+N3zVdSEHI+I/up4PAjuHndOscegWwj8oeP0lSPxuA7oKirPd+sqf9x5np2kxwKi9U46eZ+SbSugWPc0HQHrfxlDO3R9lo0MAJPa/iPNDvpEmSUroIJi8TDmkXggxrYzYLa7I2zSgbzi38QI88vNYurgwMs9Tz0lWuz6ggA8v6FRli1PcdSo31DalE5VqZ/fb80bTxTD9tp/eHzWEp1oMEd8WjgQpfVtBI3QRNpAkdDql/L/IfYb1ldv3h4hOdiWD7Tf4gsI2m3Ro6ELr3N+63wHwR/L/ACD2GxqbQpa1aY6vb80HU2xQH6an3PB9xWXbUHhpATHNOYt9eS35V2b2FjtvH0am5D53XyYY82IIOmaGxm26ZZuMY+Ij7LR758lXVG3IHUdUDXj61PxKP54g1sjoP/xCWjdIiIJt1OvgtDgts1GwC9jvxCD4tMeSxdTHNa8Bxicxw4Sr7CObAiL+HWUVjg9jNyW5raG3j9qif3XA/wA26jKW3aZzDx+7P8krKMrRHDwPdoUUKs63HDPwW/NB8G9jNQzbVA/pAOoc3+YJ52pROVan/G35rK/lJycAeYsVBWqE5T+8Pit+Vdm9hq342mcqjD+8PmhK+Ib95viFla2IgZAoSq5pvut8BKR+L/IfYWPpKQ+kQHNmWn2ho4H3KixVSmxpDXsLyL3mTEDJR1QMoFv2fkhariRn9aIeilyHWZnFg7xJ1uogjdq5i9vigQuOcdMqOmLtDklyV1KMcaV6LsnFCrg6YF3Uhdv2nBsyG93BedALV+iuAFSmXSWkPiQeTTrZVw5NDJ5I6kXGGlwmdxnBts9ZNyZU9Ou1s2BB1Iknhnoo8Ts8SN6qZ50y4kxP2Tn3KejscwD66ncB15aSDqQSuxZ4nO4MdTxhOQEeY+SlpuLhx8gpaewHuu2pT/dJ+SJZ6O1DnUb4OPyT/ogLoYFIGcJjnWjRHP2K4GDVH8B019rRd/NLAe1VPCdyB47yPviDQyoeJiPH5KF0zbP6zWoGwGRd7zP4f+KGxmyqbI3ab6hM/adAjKQ2JnopvyIjaGZbEOAEkx9fV0Ng6ZvBIHPxkTktJWwbxJbTZTzvAnO0m5NptbS+aqqQh0AyddZ0Jk6IRy6nQdNElIVND8fJE0t4G+feJ964x8Z27/miKVaTpOVvqPNdCEY5tQrjnOOTZ7x8VKMQdBYaR8VIKs6BOArqgqaM8xl1TGPqjMDxVluj6zUFSI+j4nJagFdVNQi5Ech80LUpnv8ArVH1HAmxy10/qovVb3sgu/CCY7wpyklyMkZ/G4AOLfxGTxH9/erTC4eBYxpFvcu4jCua5ocA0kEgZns5kxbzRmGsLX+R+vJTg4ttoZ3VMdTc8a8rg/CxU9N7/uj3fBSC/tHLhkQefFPAYMx8VdCDBWMTHdIUbsRNoP10RIAJgCE11FMKA1apjXw+ZQtckCYIHddHVG5+EoaozQBKxiurSefv+aBqsfyHn8FbPbmgqzdVOSGTM/tGkfa8UFKudpRumbKiC8/MqkdWN2h8pJSkojjg8Ld+gn+Q/wD1D/K1eeheg+gH+Q7/AFHe5qZIVvY0WGLzHrKbTzAHZieZm4blx5JorNIaXYY+zEQQGxJAygZ5qd+8SAx4aRmCJBBjz+aKpmsG/oy6Te4BFo78/JNYjRNhsRuTFKBJJ3STJ3QZAi8yB3I9jg+nJBaHNuDYiRlyIUWEL90b8b2u7McolS1yd0wJKwALDEOqmnUPaDAP2agv2usRI5FA4yiKVQNa9xETBkxJNrXi31oZUwtR7ZiHC7DPaafiDrdUlB+/Uc5wDSXGWgmzm2iNDMnvVoiM0uzyfVtm+Y7gTGaFr4esXWqQO1oNfZEBs98p+AxgcdwaN75Gf1yU9fFsZG89omYvnGccVGWzGRTbQwrWOYX1HXIDQSYN2ntEzrHDNFv2ZSOdNs8QIPi2EzaWLDmNc1hdcgW4ak6CyLqVALkwp27GQIfR6i774/fJ/mlSs9Gqf6yp4t/4o+kU3F4l7I3GF05mCYuLwM7Tzy7qKcuwUirbgcP+srHsh0ReDEfZ5gdSivzXh4a41ngOEtlzRP8AtRtCd4A0Giz+0AIG7LWDKbtB6AgaqNmIeQ0/k17iCMmmDIkRcg2ztrIminLv/otIio7Iw9SYe90AE9qLHLQZpztgYcD2CernnylFU6lYgHdY0kNkbht2oI9oZC/NPpveQS9oBkwAZ7Ok8+PRCU5dhSRn6zKbTNJjCN3fbDRJHU9/guYDHb7omQZiwsRw5WKkqP8AV1ZBik8wYiabySdcmuJ8UHs+sXVnOIIhzpmLQCL2ztmEr4MR4trfyqnYyN4E3gWJEKy/M9J5mC13FhjxGR8EzFNHrafV38pVnhyoYpO9hmimxWwy0/5zb3h4LcoHtCQMxohxsur9lrX82PafGSCrn15cD66jYAgxMxAJDQPaBNom+XFPmk0ua15Y80jeSRBBcHcZFznquyOaaJuKKJ9Cs3Ok/uaSO8iVDUrOyILRzEe9aRjrWxQOUb27lJznMn4d6tBUBuCCORlU/TJC+tHn76zdCPH4IevWETIPWFusdUAgEe1LQbQHRYHqqDE4sNbv7oIkiYyAOZ7k68hv4DQZiuW6kDlIQ1STYAuHEA26QtXhsWHGLEHIhsXziwjJB7WeN2C4NnWRPcklnfQygYTbTyIabd9++FUhXuNwIqO7B9nMkG8oY7Cf95vn8lyTbk7OiKpFYVxWX5kqcW+J+S6loYp4Xon/AE//AP1z/qO9zV54AvUNi7PYMHQLCWPNPe3m5uJ7Tg4XBzMC6rixud0TnJJF1uOnsuieU3sFOyjVkHfFhGXTly/sqTB4+rMb9JxGjgQ497XQjfzw9sAsYeYeY/kReCfRlmrr/RpGFSgrON284Z0h/wBz/wBE/wD+RH9UP4//AER9M+iepGjlZjb1PcrtdmKgmODmwCbZyC0XTz6RP/VtH75P/iEJjdqPqbpLafZdvCWkwf4k8MU0+AOSDdkbLLXuqGwJO6NYPIWAuUVULGQxlEuiAIaN0D8R5Kjq7Wrn9JHANa0HzlCVa73GHPc7kSSPDLyReCbe4NSRa7V2i4CHuYzTcad5/UR8lahyxGMPZgQOHxK1mHrA3BBHEKOXFoHjKy1olF0yq6g5G0ypDEWMfUa4FrxBgbu7vGRJcRA4RnkiKDK27DntJ7N4ifvTb65aMxVDfabkHdcAR+0LjpYJMwIkHefN7b3ERB7rIpsdRg1zuOwlR0kPqNcTkAACN2Q7meqkqlR0cExl2i/XzjLU+K7UKIstN/0lV+bBuuDyTvCDfThz71l951IPbm5rt0nU3zve4IPetrUKzW02MbiN95AaWCb5lpyjXTwRUhGh9d5NWkXG5mGj8MknmrvCuWPxm1ga1N4b2BMk5kZWGgvPFajAVQQCCCDkRkkUHHkN2WVZ7w2WAE8DqPmoaVXfcBUoQTkYDh2RNzFtQEsQyQLbwE9mbHhPEck5uMcIlhg7t23AnlnCa6HWNyWxFhXYYu3WABxAsARkd8che6Kdgm7zXCQWlzhBtLp3iRrmc8lHRx4c6CCDMCYnIZ348MkU4prsWUHHkr9puaQWuyI7wdHDmCFTjaLqdJzXjefSAysHMNmvHJXGMwjXkF2giFQekuCAYKjTG4QCJIG4SJ8DB4WTKuBALZtyDwk+yRyz70tp0g7O/wBa+CCfjdxrQAe1aeMGVLtHFG+6wuIIHAXEzOuaM+TRKui077oAi0KYv4ofDOO86SJt7kYx85j68UqSLp7Ee/zSXTHFJYNmJweEfVduU2lzuWnMnQL0EVjSoUqTj26bWiW5AjI9NO7mp9m4anRbu0t0DUyJceJOZXcfhfWts+CDIyiTa41VcX9BOcbQJVcagFRluLRFjnIteUqWKJvlxByPyQZw9alcN3vwwQR0mQu+tn22OaeYN+8LpU0zncWiwa/jf4fNPIt2f6qt/KGt+1bmD8lM3GN+83uN06kgaWF7390nnXvPcgKm0mjM+R+AXDjibhrzw7J+K2uPZtLCXV84UJxMCIQDsYbjcJ5wonPqESGwFN5UMoMKrYto668l3BtAa17HEFxuQd0jlZVTqLnZmUThab6Z9mRaQbdFP2pvfgb1tGpoY6sB2KhdycA73QfNH4bbtbhTcRmIcD7ysyMeG3O8OIv8EYMax4Ba8Bw6DxnI+RTevHIFyRp6e3qn6tkfjP8AxT2+kD4tTb/Ef+Kzor6nsnj9krr8VoTHx+ab0Y+hdci+qekD4sGDxPxCDq7YrH7TW9G/8iVUfl7Z45dFytVmZcPr61R9OPo2qRJisdUdY1HH97dH+2JVe/syTYeZUOJ2jTbN5cqyttHedkY6x5JW4R4DUmFmtLwT9qQB0EyrjBVywyxxbJvq3vBt35rJYmo5zg7KPZAyEK82di2uA4x2m8/vDkhGUZOmZxa3NhhtvPFn0w7mwwf4Xf8AJWNDb1E5lzD+00iO8W81kG1oF8jkeB4HkiadSBdZ+PB8G1s2dLHUn+zUY7o4H4qVzlh3VA4RujoRIPyUfYGTR3C/klfi9M3sNpUKr8cwOY5pEyCI6hZd7+DnDiN589bFCOJOro5ucfKUv5n2HWgnZ2C7DXVdMpgGQIMlD7WxoNmPHPd7R6CLDvQdSmJsB7yhMTVgX8kXh+tmUuiKlX3CZtvXvn1KJZipyKocXiN55IsMgoRUPFQlV7F4t0aU1V1Zv17uJSS7BssGpxzSSUGdCOypWvPEpJJkBim6fK6knXArOtKmp1TOZ8V1JAyJjVdGZ8SusqnifFdSRYUPpOPFEUahMyT4pJLADqIlpnimVaYMggEXzCSSIKKnF0wBYAdyrj7XekkjbEIKgTSLH8R9xSSRsU4Gi1lNh2ickkkBkSuaJSISSQXIWT7NqEm5PirnDm/ekkvQxcI5cnI9+fcmuNh3fBJJVJkNU3HVDV9evxSSQZkQzY9FQbScd431+aSShl/tKQ5BHJiSS5GWJmhJJJAY/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56334" name="Picture 14" descr="http://vestirebiologico.altervista.org/wp-content/uploads/2014/05/EC-seta-buretta-tinta-con-guado.jpg"/>
          <p:cNvPicPr>
            <a:picLocks noChangeAspect="1" noChangeArrowheads="1"/>
          </p:cNvPicPr>
          <p:nvPr/>
        </p:nvPicPr>
        <p:blipFill>
          <a:blip r:embed="rId2" cstate="print"/>
          <a:srcRect/>
          <a:stretch>
            <a:fillRect/>
          </a:stretch>
        </p:blipFill>
        <p:spPr bwMode="auto">
          <a:xfrm>
            <a:off x="155579" y="-10529876"/>
            <a:ext cx="2683793" cy="2012845"/>
          </a:xfrm>
          <a:prstGeom prst="rect">
            <a:avLst/>
          </a:prstGeom>
          <a:noFill/>
        </p:spPr>
      </p:pic>
      <p:pic>
        <p:nvPicPr>
          <p:cNvPr id="11" name="Picture 14" descr="http://vestirebiologico.altervista.org/wp-content/uploads/2014/05/EC-seta-buretta-tinta-con-guado.jpg"/>
          <p:cNvPicPr>
            <a:picLocks noChangeAspect="1" noChangeArrowheads="1"/>
          </p:cNvPicPr>
          <p:nvPr/>
        </p:nvPicPr>
        <p:blipFill>
          <a:blip r:embed="rId2" cstate="print"/>
          <a:srcRect/>
          <a:stretch>
            <a:fillRect/>
          </a:stretch>
        </p:blipFill>
        <p:spPr bwMode="auto">
          <a:xfrm>
            <a:off x="0" y="-10540552"/>
            <a:ext cx="2683793" cy="2012845"/>
          </a:xfrm>
          <a:prstGeom prst="rect">
            <a:avLst/>
          </a:prstGeom>
          <a:noFill/>
        </p:spPr>
      </p:pic>
      <p:pic>
        <p:nvPicPr>
          <p:cNvPr id="56338" name="Picture 18" descr="http://www.trafioriepiante.it/images/infogardening/poltrona/BluPastello/Senza-titolo-13.jpg"/>
          <p:cNvPicPr>
            <a:picLocks noChangeAspect="1" noChangeArrowheads="1"/>
          </p:cNvPicPr>
          <p:nvPr/>
        </p:nvPicPr>
        <p:blipFill>
          <a:blip r:embed="rId3" cstate="print"/>
          <a:srcRect/>
          <a:stretch>
            <a:fillRect/>
          </a:stretch>
        </p:blipFill>
        <p:spPr bwMode="auto">
          <a:xfrm>
            <a:off x="6948264" y="476672"/>
            <a:ext cx="1543050" cy="2438400"/>
          </a:xfrm>
          <a:prstGeom prst="rect">
            <a:avLst/>
          </a:prstGeom>
          <a:noFill/>
        </p:spPr>
      </p:pic>
      <p:pic>
        <p:nvPicPr>
          <p:cNvPr id="56339" name="Picture 19"/>
          <p:cNvPicPr>
            <a:picLocks noChangeAspect="1" noChangeArrowheads="1"/>
          </p:cNvPicPr>
          <p:nvPr/>
        </p:nvPicPr>
        <p:blipFill>
          <a:blip r:embed="rId4" cstate="print"/>
          <a:srcRect/>
          <a:stretch>
            <a:fillRect/>
          </a:stretch>
        </p:blipFill>
        <p:spPr bwMode="auto">
          <a:xfrm flipH="1">
            <a:off x="611560" y="3630623"/>
            <a:ext cx="1872208" cy="2678697"/>
          </a:xfrm>
          <a:prstGeom prst="rect">
            <a:avLst/>
          </a:prstGeom>
          <a:noFill/>
          <a:ln w="9525">
            <a:noFill/>
            <a:miter lim="800000"/>
            <a:headEnd/>
            <a:tailEnd/>
          </a:ln>
        </p:spPr>
      </p:pic>
      <p:sp>
        <p:nvSpPr>
          <p:cNvPr id="16" name="Rettangolo 15"/>
          <p:cNvSpPr/>
          <p:nvPr/>
        </p:nvSpPr>
        <p:spPr>
          <a:xfrm>
            <a:off x="2699792" y="3105835"/>
            <a:ext cx="3528392" cy="923330"/>
          </a:xfrm>
          <a:prstGeom prst="rect">
            <a:avLst/>
          </a:prstGeom>
        </p:spPr>
        <p:txBody>
          <a:bodyPr wrap="square">
            <a:spAutoFit/>
          </a:bodyPr>
          <a:lstStyle/>
          <a:p>
            <a:endParaRPr lang="it-IT" dirty="0" smtClean="0"/>
          </a:p>
          <a:p>
            <a:r>
              <a:rPr lang="it-IT" dirty="0" smtClean="0"/>
              <a:t>Il guado fa parte delle cosiddette </a:t>
            </a:r>
            <a:r>
              <a:rPr lang="it-IT" i="1" dirty="0" smtClean="0"/>
              <a:t>piante da </a:t>
            </a:r>
            <a:r>
              <a:rPr lang="it-IT" i="1" dirty="0" smtClean="0">
                <a:hlinkClick r:id="rId5" tooltip="Blu"/>
              </a:rPr>
              <a:t>blu</a:t>
            </a:r>
            <a:r>
              <a:rPr lang="it-IT" dirty="0" smtClean="0"/>
              <a:t> </a:t>
            </a:r>
            <a:endParaRPr lang="it-IT" dirty="0"/>
          </a:p>
        </p:txBody>
      </p:sp>
      <p:sp>
        <p:nvSpPr>
          <p:cNvPr id="17" name="Rettangolo 16"/>
          <p:cNvSpPr/>
          <p:nvPr/>
        </p:nvSpPr>
        <p:spPr>
          <a:xfrm>
            <a:off x="2555776" y="4005064"/>
            <a:ext cx="4572000" cy="923330"/>
          </a:xfrm>
          <a:prstGeom prst="rect">
            <a:avLst/>
          </a:prstGeom>
        </p:spPr>
        <p:txBody>
          <a:bodyPr>
            <a:spAutoFit/>
          </a:bodyPr>
          <a:lstStyle/>
          <a:p>
            <a:r>
              <a:rPr lang="it-IT" dirty="0" smtClean="0"/>
              <a:t>Il colorante si estrae dalle foglie di questa pianta raccolte durante il primo anno di vita.</a:t>
            </a:r>
            <a:endParaRPr lang="it-IT" dirty="0"/>
          </a:p>
        </p:txBody>
      </p:sp>
      <p:pic>
        <p:nvPicPr>
          <p:cNvPr id="56341" name="Picture 21" descr="http://www.trafioriepiante.it/images/infogardening/poltrona/BluPastello/Senza-titolo-4.jpg"/>
          <p:cNvPicPr>
            <a:picLocks noChangeAspect="1" noChangeArrowheads="1"/>
          </p:cNvPicPr>
          <p:nvPr/>
        </p:nvPicPr>
        <p:blipFill>
          <a:blip r:embed="rId6" cstate="print"/>
          <a:srcRect/>
          <a:stretch>
            <a:fillRect/>
          </a:stretch>
        </p:blipFill>
        <p:spPr bwMode="auto">
          <a:xfrm rot="377340" flipV="1">
            <a:off x="7175304" y="3446097"/>
            <a:ext cx="1715286" cy="1610046"/>
          </a:xfrm>
          <a:prstGeom prst="rect">
            <a:avLst/>
          </a:prstGeom>
          <a:noFill/>
        </p:spPr>
      </p:pic>
      <p:pic>
        <p:nvPicPr>
          <p:cNvPr id="56343" name="Picture 23" descr="Isatin.png"/>
          <p:cNvPicPr>
            <a:picLocks noChangeAspect="1" noChangeArrowheads="1"/>
          </p:cNvPicPr>
          <p:nvPr/>
        </p:nvPicPr>
        <p:blipFill>
          <a:blip r:embed="rId7" cstate="print"/>
          <a:srcRect/>
          <a:stretch>
            <a:fillRect/>
          </a:stretch>
        </p:blipFill>
        <p:spPr bwMode="auto">
          <a:xfrm>
            <a:off x="4572000" y="4725144"/>
            <a:ext cx="1905000" cy="1666875"/>
          </a:xfrm>
          <a:prstGeom prst="rect">
            <a:avLst/>
          </a:prstGeom>
          <a:noFill/>
        </p:spPr>
      </p:pic>
      <p:sp>
        <p:nvSpPr>
          <p:cNvPr id="20" name="Rettangolo 19"/>
          <p:cNvSpPr/>
          <p:nvPr/>
        </p:nvSpPr>
        <p:spPr>
          <a:xfrm>
            <a:off x="3059832" y="5013176"/>
            <a:ext cx="1214639" cy="369332"/>
          </a:xfrm>
          <a:prstGeom prst="rect">
            <a:avLst/>
          </a:prstGeom>
        </p:spPr>
        <p:txBody>
          <a:bodyPr wrap="square">
            <a:spAutoFit/>
          </a:bodyPr>
          <a:lstStyle/>
          <a:p>
            <a:r>
              <a:rPr lang="it-IT" b="1" dirty="0" smtClean="0"/>
              <a:t>Isatina</a:t>
            </a:r>
            <a:endParaRPr lang="it-IT" dirty="0"/>
          </a:p>
        </p:txBody>
      </p:sp>
      <p:pic>
        <p:nvPicPr>
          <p:cNvPr id="56345" name="Picture 25" descr="http://images.treccani.it/enc/media/share/images/orig/system/galleries/NPT/VOL_5/FORMULE/indossile_01.jpg"/>
          <p:cNvPicPr>
            <a:picLocks noChangeAspect="1" noChangeArrowheads="1"/>
          </p:cNvPicPr>
          <p:nvPr/>
        </p:nvPicPr>
        <p:blipFill>
          <a:blip r:embed="rId8" cstate="print"/>
          <a:srcRect/>
          <a:stretch>
            <a:fillRect/>
          </a:stretch>
        </p:blipFill>
        <p:spPr bwMode="auto">
          <a:xfrm>
            <a:off x="10116616" y="2924944"/>
            <a:ext cx="2331255" cy="129614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p:txBody>
          <a:bodyPr/>
          <a:lstStyle/>
          <a:p>
            <a:pPr eaLnBrk="1" hangingPunct="1">
              <a:defRPr/>
            </a:pPr>
            <a:r>
              <a:rPr lang="it-IT" smtClean="0"/>
              <a:t>La luce</a:t>
            </a:r>
            <a:endParaRPr lang="en-GB" smtClean="0"/>
          </a:p>
        </p:txBody>
      </p:sp>
      <p:sp>
        <p:nvSpPr>
          <p:cNvPr id="398340" name="Text Box 4"/>
          <p:cNvSpPr txBox="1">
            <a:spLocks noChangeArrowheads="1"/>
          </p:cNvSpPr>
          <p:nvPr/>
        </p:nvSpPr>
        <p:spPr bwMode="auto">
          <a:xfrm>
            <a:off x="2955925" y="4540250"/>
            <a:ext cx="3200400" cy="861774"/>
          </a:xfrm>
          <a:prstGeom prst="rect">
            <a:avLst/>
          </a:prstGeom>
          <a:noFill/>
          <a:ln w="25400">
            <a:noFill/>
            <a:miter lim="800000"/>
            <a:headEnd type="none" w="sm" len="sm"/>
            <a:tailEnd type="none" w="sm" len="sm"/>
          </a:ln>
          <a:effectLst/>
        </p:spPr>
        <p:txBody>
          <a:bodyPr>
            <a:spAutoFit/>
          </a:bodyPr>
          <a:lstStyle/>
          <a:p>
            <a:pPr algn="just">
              <a:spcBef>
                <a:spcPct val="50000"/>
              </a:spcBef>
              <a:buClr>
                <a:schemeClr val="tx1"/>
              </a:buClr>
              <a:buSzPct val="50000"/>
              <a:buFont typeface="Wingdings" pitchFamily="2" charset="2"/>
              <a:buChar char="l"/>
              <a:defRPr/>
            </a:pPr>
            <a:r>
              <a:rPr lang="it-IT" sz="2000" dirty="0">
                <a:solidFill>
                  <a:schemeClr val="tx1"/>
                </a:solidFill>
                <a:effectLst>
                  <a:outerShdw blurRad="38100" dist="38100" dir="2700000" algn="tl">
                    <a:srgbClr val="000000"/>
                  </a:outerShdw>
                </a:effectLst>
              </a:rPr>
              <a:t> L = lunghezza d’onda (</a:t>
            </a:r>
            <a:r>
              <a:rPr lang="it-IT" sz="2000" dirty="0">
                <a:solidFill>
                  <a:schemeClr val="tx1"/>
                </a:solidFill>
                <a:effectLst>
                  <a:outerShdw blurRad="38100" dist="38100" dir="2700000" algn="tl">
                    <a:srgbClr val="000000"/>
                  </a:outerShdw>
                </a:effectLst>
                <a:sym typeface="Symbol" pitchFamily="18" charset="2"/>
              </a:rPr>
              <a:t></a:t>
            </a:r>
            <a:r>
              <a:rPr lang="it-IT" sz="2000" dirty="0">
                <a:solidFill>
                  <a:schemeClr val="tx1"/>
                </a:solidFill>
                <a:effectLst>
                  <a:outerShdw blurRad="38100" dist="38100" dir="2700000" algn="tl">
                    <a:srgbClr val="000000"/>
                  </a:outerShdw>
                </a:effectLst>
              </a:rPr>
              <a:t>)</a:t>
            </a:r>
          </a:p>
          <a:p>
            <a:pPr algn="just">
              <a:spcBef>
                <a:spcPct val="50000"/>
              </a:spcBef>
              <a:buClr>
                <a:schemeClr val="tx1"/>
              </a:buClr>
              <a:buSzPct val="50000"/>
              <a:buFont typeface="Wingdings" pitchFamily="2" charset="2"/>
              <a:buChar char="l"/>
              <a:defRPr/>
            </a:pPr>
            <a:r>
              <a:rPr lang="it-IT" sz="2000" dirty="0">
                <a:solidFill>
                  <a:schemeClr val="tx1"/>
                </a:solidFill>
                <a:effectLst>
                  <a:outerShdw blurRad="38100" dist="38100" dir="2700000" algn="tl">
                    <a:srgbClr val="000000"/>
                  </a:outerShdw>
                </a:effectLst>
              </a:rPr>
              <a:t> F = frequenza (</a:t>
            </a:r>
            <a:r>
              <a:rPr lang="it-IT" sz="2000" dirty="0">
                <a:solidFill>
                  <a:schemeClr val="tx1"/>
                </a:solidFill>
                <a:effectLst>
                  <a:outerShdw blurRad="38100" dist="38100" dir="2700000" algn="tl">
                    <a:srgbClr val="000000"/>
                  </a:outerShdw>
                </a:effectLst>
                <a:sym typeface="Symbol" pitchFamily="18" charset="2"/>
              </a:rPr>
              <a:t></a:t>
            </a:r>
            <a:r>
              <a:rPr lang="it-IT" sz="2000" dirty="0" smtClean="0">
                <a:solidFill>
                  <a:schemeClr val="tx1"/>
                </a:solidFill>
                <a:effectLst>
                  <a:outerShdw blurRad="38100" dist="38100" dir="2700000" algn="tl">
                    <a:srgbClr val="000000"/>
                  </a:outerShdw>
                </a:effectLst>
              </a:rPr>
              <a:t>)</a:t>
            </a:r>
            <a:endParaRPr lang="it-IT" sz="2000" dirty="0">
              <a:solidFill>
                <a:schemeClr val="tx1"/>
              </a:solidFill>
              <a:effectLst>
                <a:outerShdw blurRad="38100" dist="38100" dir="2700000" algn="tl">
                  <a:srgbClr val="000000"/>
                </a:outerShdw>
              </a:effectLst>
            </a:endParaRPr>
          </a:p>
        </p:txBody>
      </p:sp>
      <p:sp>
        <p:nvSpPr>
          <p:cNvPr id="398343" name="Text Box 7"/>
          <p:cNvSpPr txBox="1">
            <a:spLocks noChangeArrowheads="1"/>
          </p:cNvSpPr>
          <p:nvPr/>
        </p:nvSpPr>
        <p:spPr bwMode="auto">
          <a:xfrm>
            <a:off x="557213" y="1219200"/>
            <a:ext cx="8032750" cy="1006475"/>
          </a:xfrm>
          <a:prstGeom prst="rect">
            <a:avLst/>
          </a:prstGeom>
          <a:noFill/>
          <a:ln w="25400">
            <a:noFill/>
            <a:miter lim="800000"/>
            <a:headEnd type="none" w="sm" len="sm"/>
            <a:tailEnd type="none" w="sm" len="sm"/>
          </a:ln>
          <a:effectLst/>
        </p:spPr>
        <p:txBody>
          <a:bodyPr>
            <a:spAutoFit/>
          </a:bodyPr>
          <a:lstStyle/>
          <a:p>
            <a:pPr algn="just">
              <a:spcBef>
                <a:spcPct val="50000"/>
              </a:spcBef>
              <a:buClr>
                <a:schemeClr val="tx1"/>
              </a:buClr>
              <a:buSzPct val="50000"/>
              <a:buFont typeface="Wingdings" pitchFamily="2" charset="2"/>
              <a:buNone/>
              <a:defRPr/>
            </a:pPr>
            <a:r>
              <a:rPr lang="it-IT" sz="2000" dirty="0">
                <a:solidFill>
                  <a:schemeClr val="tx1"/>
                </a:solidFill>
                <a:effectLst>
                  <a:outerShdw blurRad="38100" dist="38100" dir="2700000" algn="tl">
                    <a:srgbClr val="000000"/>
                  </a:outerShdw>
                </a:effectLst>
                <a:cs typeface="Times New Roman" pitchFamily="18" charset="0"/>
              </a:rPr>
              <a:t>Non si può parlare di colore senza parlare prima di luce, la madre di tutti i colori, il personaggio più importante in qualsiasi rappresentazione artistica</a:t>
            </a:r>
            <a:endParaRPr lang="en-GB" sz="2000" dirty="0">
              <a:solidFill>
                <a:schemeClr val="tx1"/>
              </a:solidFill>
              <a:effectLst>
                <a:outerShdw blurRad="38100" dist="38100" dir="2700000" algn="tl">
                  <a:srgbClr val="000000"/>
                </a:outerShdw>
              </a:effectLst>
            </a:endParaRPr>
          </a:p>
        </p:txBody>
      </p:sp>
      <p:grpSp>
        <p:nvGrpSpPr>
          <p:cNvPr id="2" name="Group 12"/>
          <p:cNvGrpSpPr>
            <a:grpSpLocks/>
          </p:cNvGrpSpPr>
          <p:nvPr/>
        </p:nvGrpSpPr>
        <p:grpSpPr bwMode="auto">
          <a:xfrm>
            <a:off x="685800" y="2549525"/>
            <a:ext cx="7904163" cy="1665288"/>
            <a:chOff x="432" y="1625"/>
            <a:chExt cx="4979" cy="1049"/>
          </a:xfrm>
        </p:grpSpPr>
        <p:sp>
          <p:nvSpPr>
            <p:cNvPr id="398341" name="Text Box 5"/>
            <p:cNvSpPr txBox="1">
              <a:spLocks noChangeArrowheads="1"/>
            </p:cNvSpPr>
            <p:nvPr/>
          </p:nvSpPr>
          <p:spPr bwMode="auto">
            <a:xfrm>
              <a:off x="3269" y="1775"/>
              <a:ext cx="2142" cy="634"/>
            </a:xfrm>
            <a:prstGeom prst="rect">
              <a:avLst/>
            </a:prstGeom>
            <a:noFill/>
            <a:ln w="25400">
              <a:noFill/>
              <a:miter lim="800000"/>
              <a:headEnd type="none" w="sm" len="sm"/>
              <a:tailEnd type="none" w="sm" len="sm"/>
            </a:ln>
            <a:effectLst/>
          </p:spPr>
          <p:txBody>
            <a:bodyPr>
              <a:spAutoFit/>
            </a:bodyPr>
            <a:lstStyle/>
            <a:p>
              <a:pPr algn="just">
                <a:spcBef>
                  <a:spcPct val="50000"/>
                </a:spcBef>
                <a:defRPr/>
              </a:pPr>
              <a:r>
                <a:rPr lang="it-IT" sz="2000">
                  <a:solidFill>
                    <a:schemeClr val="tx1"/>
                  </a:solidFill>
                  <a:effectLst>
                    <a:outerShdw blurRad="38100" dist="38100" dir="2700000" algn="tl">
                      <a:srgbClr val="000000"/>
                    </a:outerShdw>
                  </a:effectLst>
                </a:rPr>
                <a:t>La luce ha natura ondulatoria (onde) e corpuscolare (fotoni)</a:t>
              </a:r>
              <a:endParaRPr lang="en-GB" sz="2000">
                <a:solidFill>
                  <a:schemeClr val="tx1"/>
                </a:solidFill>
                <a:effectLst>
                  <a:outerShdw blurRad="38100" dist="38100" dir="2700000" algn="tl">
                    <a:srgbClr val="000000"/>
                  </a:outerShdw>
                </a:effectLst>
              </a:endParaRPr>
            </a:p>
          </p:txBody>
        </p:sp>
        <p:pic>
          <p:nvPicPr>
            <p:cNvPr id="24583" name="Picture 9" descr="Luce"/>
            <p:cNvPicPr>
              <a:picLocks noChangeAspect="1" noChangeArrowheads="1"/>
            </p:cNvPicPr>
            <p:nvPr/>
          </p:nvPicPr>
          <p:blipFill>
            <a:blip r:embed="rId3" cstate="print"/>
            <a:srcRect/>
            <a:stretch>
              <a:fillRect/>
            </a:stretch>
          </p:blipFill>
          <p:spPr bwMode="auto">
            <a:xfrm>
              <a:off x="432" y="1625"/>
              <a:ext cx="2570" cy="1049"/>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p:txBody>
          <a:bodyPr/>
          <a:lstStyle/>
          <a:p>
            <a:pPr eaLnBrk="1" hangingPunct="1">
              <a:defRPr/>
            </a:pPr>
            <a:r>
              <a:rPr lang="it-IT" smtClean="0"/>
              <a:t>Lo spettro elettromagnetico</a:t>
            </a:r>
          </a:p>
        </p:txBody>
      </p:sp>
      <p:sp>
        <p:nvSpPr>
          <p:cNvPr id="373771" name="Text Box 11"/>
          <p:cNvSpPr txBox="1">
            <a:spLocks noChangeArrowheads="1"/>
          </p:cNvSpPr>
          <p:nvPr/>
        </p:nvSpPr>
        <p:spPr bwMode="auto">
          <a:xfrm>
            <a:off x="557213" y="4581525"/>
            <a:ext cx="8032750" cy="2139047"/>
          </a:xfrm>
          <a:prstGeom prst="rect">
            <a:avLst/>
          </a:prstGeom>
          <a:noFill/>
          <a:ln w="25400">
            <a:noFill/>
            <a:miter lim="800000"/>
            <a:headEnd type="none" w="sm" len="sm"/>
            <a:tailEnd type="none" w="sm" len="sm"/>
          </a:ln>
          <a:effectLst/>
        </p:spPr>
        <p:txBody>
          <a:bodyPr>
            <a:spAutoFit/>
          </a:bodyPr>
          <a:lstStyle/>
          <a:p>
            <a:pPr algn="just">
              <a:spcBef>
                <a:spcPct val="50000"/>
              </a:spcBef>
              <a:defRPr/>
            </a:pPr>
            <a:r>
              <a:rPr lang="it-IT" sz="1400" b="1" dirty="0">
                <a:solidFill>
                  <a:srgbClr val="FFFF00"/>
                </a:solidFill>
              </a:rPr>
              <a:t>Lo spettro elettromagnetico comprende l'intera gamma delle lunghezze d'onda esistenti in natura, dalle onde radio, lunghissime e poco energetiche, ai raggi cosmici, cortissimi e dotati di straordinaria energia. Fenomeni fisici apparentemente diversissimi, come le onde radio che trasportano suoni e voci nell'etere e i raggi X che impressionano le lastre radiografiche, appartengono in realtà alla medesima dimensione, quella delle onde elettromagnetiche.</a:t>
            </a:r>
          </a:p>
          <a:p>
            <a:pPr algn="just">
              <a:spcBef>
                <a:spcPct val="50000"/>
              </a:spcBef>
              <a:defRPr/>
            </a:pPr>
            <a:r>
              <a:rPr lang="it-IT" sz="1400" b="1" dirty="0">
                <a:solidFill>
                  <a:srgbClr val="FFFF00"/>
                </a:solidFill>
              </a:rPr>
              <a:t>La luce visibile, ovvero l'insieme delle lunghezze d'onda a cui l'occhio umano è sensibile e che sono alla base della percezione dei colori, costituisce solo una piccolissima porzione all'interno dello spettro elettromagnetico, cioè tra 380 e 780 nanometri</a:t>
            </a:r>
          </a:p>
        </p:txBody>
      </p:sp>
      <p:grpSp>
        <p:nvGrpSpPr>
          <p:cNvPr id="2" name="Group 15"/>
          <p:cNvGrpSpPr>
            <a:grpSpLocks/>
          </p:cNvGrpSpPr>
          <p:nvPr/>
        </p:nvGrpSpPr>
        <p:grpSpPr bwMode="auto">
          <a:xfrm>
            <a:off x="984250" y="1119188"/>
            <a:ext cx="7175500" cy="3352800"/>
            <a:chOff x="620" y="576"/>
            <a:chExt cx="4520" cy="2112"/>
          </a:xfrm>
        </p:grpSpPr>
        <p:pic>
          <p:nvPicPr>
            <p:cNvPr id="25605" name="Picture 16" descr="Spettro elettromagnetico"/>
            <p:cNvPicPr>
              <a:picLocks noChangeAspect="1" noChangeArrowheads="1"/>
            </p:cNvPicPr>
            <p:nvPr/>
          </p:nvPicPr>
          <p:blipFill>
            <a:blip r:embed="rId3" cstate="print"/>
            <a:srcRect/>
            <a:stretch>
              <a:fillRect/>
            </a:stretch>
          </p:blipFill>
          <p:spPr bwMode="auto">
            <a:xfrm>
              <a:off x="620" y="576"/>
              <a:ext cx="4520" cy="1805"/>
            </a:xfrm>
            <a:prstGeom prst="rect">
              <a:avLst/>
            </a:prstGeom>
            <a:noFill/>
            <a:ln w="9525">
              <a:noFill/>
              <a:miter lim="800000"/>
              <a:headEnd/>
              <a:tailEnd/>
            </a:ln>
          </p:spPr>
        </p:pic>
        <p:sp>
          <p:nvSpPr>
            <p:cNvPr id="373777" name="Line 17"/>
            <p:cNvSpPr>
              <a:spLocks noChangeShapeType="1"/>
            </p:cNvSpPr>
            <p:nvPr/>
          </p:nvSpPr>
          <p:spPr bwMode="auto">
            <a:xfrm>
              <a:off x="2016" y="2448"/>
              <a:ext cx="1728" cy="0"/>
            </a:xfrm>
            <a:prstGeom prst="line">
              <a:avLst/>
            </a:prstGeom>
            <a:noFill/>
            <a:ln w="25400">
              <a:solidFill>
                <a:schemeClr val="bg2"/>
              </a:solidFill>
              <a:round/>
              <a:headEnd type="none" w="sm" len="sm"/>
              <a:tailEnd type="triangle" w="lg" len="lg"/>
            </a:ln>
            <a:effectLst/>
          </p:spPr>
          <p:txBody>
            <a:bodyPr>
              <a:spAutoFit/>
            </a:bodyPr>
            <a:lstStyle/>
            <a:p>
              <a:pPr>
                <a:defRPr/>
              </a:pPr>
              <a:endParaRPr lang="it-IT"/>
            </a:p>
          </p:txBody>
        </p:sp>
        <p:sp>
          <p:nvSpPr>
            <p:cNvPr id="373778" name="Text Box 18"/>
            <p:cNvSpPr txBox="1">
              <a:spLocks noChangeArrowheads="1"/>
            </p:cNvSpPr>
            <p:nvPr/>
          </p:nvSpPr>
          <p:spPr bwMode="auto">
            <a:xfrm>
              <a:off x="2563" y="2457"/>
              <a:ext cx="635" cy="231"/>
            </a:xfrm>
            <a:prstGeom prst="rect">
              <a:avLst/>
            </a:prstGeom>
            <a:noFill/>
            <a:ln w="25400">
              <a:noFill/>
              <a:miter lim="800000"/>
              <a:headEnd type="none" w="sm" len="sm"/>
              <a:tailEnd type="none" w="sm" len="sm"/>
            </a:ln>
            <a:effectLst/>
          </p:spPr>
          <p:txBody>
            <a:bodyPr>
              <a:spAutoFit/>
            </a:bodyPr>
            <a:lstStyle/>
            <a:p>
              <a:pPr>
                <a:spcBef>
                  <a:spcPct val="50000"/>
                </a:spcBef>
                <a:defRPr/>
              </a:pPr>
              <a:r>
                <a:rPr lang="it-IT" sz="1800">
                  <a:solidFill>
                    <a:schemeClr val="tx1"/>
                  </a:solidFill>
                  <a:effectLst>
                    <a:outerShdw blurRad="38100" dist="38100" dir="2700000" algn="tl">
                      <a:srgbClr val="000000"/>
                    </a:outerShdw>
                  </a:effectLst>
                </a:rPr>
                <a:t>Energia</a:t>
              </a:r>
              <a:endParaRPr lang="en-GB" sz="1800">
                <a:solidFill>
                  <a:schemeClr val="tx1"/>
                </a:solidFill>
                <a:effectLst>
                  <a:outerShdw blurRad="38100" dist="38100" dir="2700000" algn="tl">
                    <a:srgbClr val="000000"/>
                  </a:outerShdw>
                </a:effectLst>
                <a:sym typeface="Symbol" pitchFamily="18" charset="2"/>
              </a:endParaRPr>
            </a:p>
          </p:txBody>
        </p:sp>
        <p:sp>
          <p:nvSpPr>
            <p:cNvPr id="373779" name="Rectangle 19"/>
            <p:cNvSpPr>
              <a:spLocks noChangeArrowheads="1"/>
            </p:cNvSpPr>
            <p:nvPr/>
          </p:nvSpPr>
          <p:spPr bwMode="auto">
            <a:xfrm>
              <a:off x="2064" y="624"/>
              <a:ext cx="1776" cy="96"/>
            </a:xfrm>
            <a:prstGeom prst="rect">
              <a:avLst/>
            </a:prstGeom>
            <a:solidFill>
              <a:schemeClr val="tx1"/>
            </a:solidFill>
            <a:ln w="9525">
              <a:noFill/>
              <a:miter lim="800000"/>
              <a:headEnd type="none" w="sm" len="sm"/>
              <a:tailEnd type="none" w="sm" len="sm"/>
            </a:ln>
            <a:effectLst/>
          </p:spPr>
          <p:txBody>
            <a:bodyPr wrap="none" lIns="92075" tIns="46038" rIns="92075" bIns="46038" anchor="ctr"/>
            <a:lstStyle/>
            <a:p>
              <a:pPr>
                <a:defRPr/>
              </a:pPr>
              <a:endParaRPr lang="it-IT"/>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2680" name="Text Box 8"/>
          <p:cNvSpPr txBox="1">
            <a:spLocks noChangeArrowheads="1"/>
          </p:cNvSpPr>
          <p:nvPr/>
        </p:nvSpPr>
        <p:spPr bwMode="auto">
          <a:xfrm>
            <a:off x="6005513" y="3244850"/>
            <a:ext cx="2300287" cy="320675"/>
          </a:xfrm>
          <a:prstGeom prst="rect">
            <a:avLst/>
          </a:prstGeom>
          <a:noFill/>
          <a:ln w="25400">
            <a:noFill/>
            <a:miter lim="800000"/>
            <a:headEnd type="none" w="sm" len="sm"/>
            <a:tailEnd type="none" w="sm" len="sm"/>
          </a:ln>
          <a:effectLst/>
        </p:spPr>
        <p:txBody>
          <a:bodyPr>
            <a:spAutoFit/>
          </a:bodyPr>
          <a:lstStyle/>
          <a:p>
            <a:pPr algn="r">
              <a:spcBef>
                <a:spcPct val="50000"/>
              </a:spcBef>
              <a:defRPr/>
            </a:pPr>
            <a:r>
              <a:rPr lang="it-IT" sz="1500">
                <a:solidFill>
                  <a:schemeClr val="tx1"/>
                </a:solidFill>
                <a:effectLst>
                  <a:outerShdw blurRad="38100" dist="38100" dir="2700000" algn="tl">
                    <a:srgbClr val="000000"/>
                  </a:outerShdw>
                </a:effectLst>
              </a:rPr>
              <a:t>Luce violetta </a:t>
            </a:r>
            <a:r>
              <a:rPr lang="it-IT" sz="1500">
                <a:solidFill>
                  <a:schemeClr val="tx1"/>
                </a:solidFill>
                <a:effectLst>
                  <a:outerShdw blurRad="38100" dist="38100" dir="2700000" algn="tl">
                    <a:srgbClr val="000000"/>
                  </a:outerShdw>
                </a:effectLst>
                <a:sym typeface="Symbol" pitchFamily="18" charset="2"/>
              </a:rPr>
              <a:t> 400 nm</a:t>
            </a:r>
            <a:endParaRPr lang="it-IT" sz="1500">
              <a:solidFill>
                <a:schemeClr val="tx1"/>
              </a:solidFill>
              <a:effectLst>
                <a:outerShdw blurRad="38100" dist="38100" dir="2700000" algn="tl">
                  <a:srgbClr val="000000"/>
                </a:outerShdw>
              </a:effectLst>
            </a:endParaRPr>
          </a:p>
        </p:txBody>
      </p:sp>
      <p:sp>
        <p:nvSpPr>
          <p:cNvPr id="412674" name="Rectangle 2"/>
          <p:cNvSpPr>
            <a:spLocks noGrp="1" noChangeArrowheads="1"/>
          </p:cNvSpPr>
          <p:nvPr>
            <p:ph type="title"/>
          </p:nvPr>
        </p:nvSpPr>
        <p:spPr/>
        <p:txBody>
          <a:bodyPr/>
          <a:lstStyle/>
          <a:p>
            <a:pPr eaLnBrk="1" hangingPunct="1">
              <a:defRPr/>
            </a:pPr>
            <a:r>
              <a:rPr lang="it-IT" smtClean="0"/>
              <a:t>Luce bianca e luce colorata</a:t>
            </a:r>
          </a:p>
        </p:txBody>
      </p:sp>
      <p:sp>
        <p:nvSpPr>
          <p:cNvPr id="412676" name="Text Box 4"/>
          <p:cNvSpPr txBox="1">
            <a:spLocks noChangeArrowheads="1"/>
          </p:cNvSpPr>
          <p:nvPr/>
        </p:nvSpPr>
        <p:spPr bwMode="auto">
          <a:xfrm>
            <a:off x="557213" y="4648200"/>
            <a:ext cx="8032750" cy="1600438"/>
          </a:xfrm>
          <a:prstGeom prst="rect">
            <a:avLst/>
          </a:prstGeom>
          <a:noFill/>
          <a:ln w="25400">
            <a:noFill/>
            <a:miter lim="800000"/>
            <a:headEnd type="none" w="sm" len="sm"/>
            <a:tailEnd type="none" w="sm" len="sm"/>
          </a:ln>
          <a:effectLst/>
        </p:spPr>
        <p:txBody>
          <a:bodyPr>
            <a:spAutoFit/>
          </a:bodyPr>
          <a:lstStyle/>
          <a:p>
            <a:pPr algn="just">
              <a:spcBef>
                <a:spcPct val="50000"/>
              </a:spcBef>
              <a:defRPr/>
            </a:pPr>
            <a:r>
              <a:rPr lang="it-IT" sz="1400" b="1" dirty="0">
                <a:solidFill>
                  <a:srgbClr val="FFFF00"/>
                </a:solidFill>
              </a:rPr>
              <a:t>La luce visibile, cioè la radiazione compresa tra 380 e 780 </a:t>
            </a:r>
            <a:r>
              <a:rPr lang="it-IT" sz="1400" b="1" dirty="0" err="1">
                <a:solidFill>
                  <a:srgbClr val="FFFF00"/>
                </a:solidFill>
              </a:rPr>
              <a:t>nm</a:t>
            </a:r>
            <a:r>
              <a:rPr lang="it-IT" sz="1400" b="1" dirty="0">
                <a:solidFill>
                  <a:srgbClr val="FFFF00"/>
                </a:solidFill>
              </a:rPr>
              <a:t>, è definita globalmente luce bianca: essa è la somma delle componenti colorate, dal violetto al rosso passando per il blu, il verde, il giallo, ecc., corrispondenti alle lunghezze d’onda comprese nell’intervallo suddetto. Queste componenti possono essere evidenziate quando un raggio di luce passa attraverso un prisma, un oggetto capace di rallentarle in maniera differente; lo stesso effetto si ha nell’arcobaleno, quando la luce bianca passa attraverso le goccioline d’acqua di cui è satura l’aria dopo un temporale</a:t>
            </a:r>
          </a:p>
        </p:txBody>
      </p:sp>
      <p:pic>
        <p:nvPicPr>
          <p:cNvPr id="26629" name="Picture 7" descr="Prisma"/>
          <p:cNvPicPr>
            <a:picLocks noChangeAspect="1" noChangeArrowheads="1"/>
          </p:cNvPicPr>
          <p:nvPr/>
        </p:nvPicPr>
        <p:blipFill>
          <a:blip r:embed="rId2" cstate="print"/>
          <a:srcRect/>
          <a:stretch>
            <a:fillRect/>
          </a:stretch>
        </p:blipFill>
        <p:spPr bwMode="auto">
          <a:xfrm>
            <a:off x="1979613" y="1447800"/>
            <a:ext cx="3867150" cy="2678113"/>
          </a:xfrm>
          <a:prstGeom prst="rect">
            <a:avLst/>
          </a:prstGeom>
          <a:noFill/>
          <a:ln w="9525">
            <a:noFill/>
            <a:miter lim="800000"/>
            <a:headEnd/>
            <a:tailEnd/>
          </a:ln>
        </p:spPr>
      </p:pic>
      <p:sp>
        <p:nvSpPr>
          <p:cNvPr id="412681" name="Text Box 9"/>
          <p:cNvSpPr txBox="1">
            <a:spLocks noChangeArrowheads="1"/>
          </p:cNvSpPr>
          <p:nvPr/>
        </p:nvSpPr>
        <p:spPr bwMode="auto">
          <a:xfrm>
            <a:off x="6096000" y="2689225"/>
            <a:ext cx="2209800" cy="320675"/>
          </a:xfrm>
          <a:prstGeom prst="rect">
            <a:avLst/>
          </a:prstGeom>
          <a:noFill/>
          <a:ln w="25400">
            <a:noFill/>
            <a:miter lim="800000"/>
            <a:headEnd type="none" w="sm" len="sm"/>
            <a:tailEnd type="none" w="sm" len="sm"/>
          </a:ln>
          <a:effectLst/>
        </p:spPr>
        <p:txBody>
          <a:bodyPr>
            <a:spAutoFit/>
          </a:bodyPr>
          <a:lstStyle/>
          <a:p>
            <a:pPr algn="r">
              <a:spcBef>
                <a:spcPct val="50000"/>
              </a:spcBef>
              <a:defRPr/>
            </a:pPr>
            <a:r>
              <a:rPr lang="it-IT" sz="1500">
                <a:solidFill>
                  <a:schemeClr val="tx1"/>
                </a:solidFill>
                <a:effectLst>
                  <a:outerShdw blurRad="38100" dist="38100" dir="2700000" algn="tl">
                    <a:srgbClr val="000000"/>
                  </a:outerShdw>
                </a:effectLst>
              </a:rPr>
              <a:t>Luce rossa </a:t>
            </a:r>
            <a:r>
              <a:rPr lang="it-IT" sz="1500">
                <a:solidFill>
                  <a:schemeClr val="tx1"/>
                </a:solidFill>
                <a:effectLst>
                  <a:outerShdw blurRad="38100" dist="38100" dir="2700000" algn="tl">
                    <a:srgbClr val="000000"/>
                  </a:outerShdw>
                </a:effectLst>
                <a:sym typeface="Symbol" pitchFamily="18" charset="2"/>
              </a:rPr>
              <a:t> 750 nm</a:t>
            </a:r>
            <a:endParaRPr lang="it-IT" sz="1500">
              <a:solidFill>
                <a:schemeClr val="tx1"/>
              </a:solidFill>
              <a:effectLst>
                <a:outerShdw blurRad="38100" dist="38100" dir="2700000" algn="tl">
                  <a:srgbClr val="000000"/>
                </a:outerShdw>
              </a:effectLst>
            </a:endParaRPr>
          </a:p>
        </p:txBody>
      </p:sp>
      <p:sp>
        <p:nvSpPr>
          <p:cNvPr id="412682" name="Line 10"/>
          <p:cNvSpPr>
            <a:spLocks noChangeShapeType="1"/>
          </p:cNvSpPr>
          <p:nvPr/>
        </p:nvSpPr>
        <p:spPr bwMode="auto">
          <a:xfrm>
            <a:off x="5364163" y="3392488"/>
            <a:ext cx="647700" cy="0"/>
          </a:xfrm>
          <a:prstGeom prst="line">
            <a:avLst/>
          </a:prstGeom>
          <a:noFill/>
          <a:ln w="25400">
            <a:solidFill>
              <a:srgbClr val="333399"/>
            </a:solidFill>
            <a:round/>
            <a:headEnd type="none" w="sm" len="sm"/>
            <a:tailEnd type="triangle" w="lg" len="lg"/>
          </a:ln>
          <a:effectLst/>
        </p:spPr>
        <p:txBody>
          <a:bodyPr lIns="92075" tIns="46038" rIns="92075" bIns="46038" anchor="ctr"/>
          <a:lstStyle/>
          <a:p>
            <a:pPr>
              <a:defRPr/>
            </a:pPr>
            <a:endParaRPr lang="it-IT"/>
          </a:p>
        </p:txBody>
      </p:sp>
      <p:sp>
        <p:nvSpPr>
          <p:cNvPr id="412683" name="Line 11"/>
          <p:cNvSpPr>
            <a:spLocks noChangeShapeType="1"/>
          </p:cNvSpPr>
          <p:nvPr/>
        </p:nvSpPr>
        <p:spPr bwMode="auto">
          <a:xfrm>
            <a:off x="5797550" y="2817813"/>
            <a:ext cx="395288" cy="0"/>
          </a:xfrm>
          <a:prstGeom prst="line">
            <a:avLst/>
          </a:prstGeom>
          <a:noFill/>
          <a:ln w="25400">
            <a:solidFill>
              <a:srgbClr val="CC0000"/>
            </a:solidFill>
            <a:round/>
            <a:headEnd type="none" w="sm" len="sm"/>
            <a:tailEnd type="triangle" w="lg" len="lg"/>
          </a:ln>
          <a:effectLst/>
        </p:spPr>
        <p:txBody>
          <a:bodyPr lIns="92075" tIns="46038" rIns="92075" bIns="46038" anchor="ctr"/>
          <a:lstStyle/>
          <a:p>
            <a:pPr>
              <a:defRPr/>
            </a:pPr>
            <a:endParaRPr lang="it-IT"/>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6210" name="Rectangle 2"/>
          <p:cNvSpPr>
            <a:spLocks noGrp="1" noChangeArrowheads="1"/>
          </p:cNvSpPr>
          <p:nvPr>
            <p:ph type="title"/>
          </p:nvPr>
        </p:nvSpPr>
        <p:spPr/>
        <p:txBody>
          <a:bodyPr/>
          <a:lstStyle/>
          <a:p>
            <a:pPr eaLnBrk="1" hangingPunct="1">
              <a:defRPr/>
            </a:pPr>
            <a:r>
              <a:rPr lang="it-IT" sz="4000" smtClean="0"/>
              <a:t>Componenti assorbite o riflesse</a:t>
            </a:r>
          </a:p>
        </p:txBody>
      </p:sp>
      <p:sp>
        <p:nvSpPr>
          <p:cNvPr id="606211" name="Text Box 3"/>
          <p:cNvSpPr txBox="1">
            <a:spLocks noChangeArrowheads="1"/>
          </p:cNvSpPr>
          <p:nvPr/>
        </p:nvSpPr>
        <p:spPr bwMode="auto">
          <a:xfrm>
            <a:off x="557213" y="1125538"/>
            <a:ext cx="8032750" cy="5178425"/>
          </a:xfrm>
          <a:prstGeom prst="rect">
            <a:avLst/>
          </a:prstGeom>
          <a:noFill/>
          <a:ln w="25400">
            <a:noFill/>
            <a:miter lim="800000"/>
            <a:headEnd type="none" w="sm" len="sm"/>
            <a:tailEnd type="none" w="sm" len="sm"/>
          </a:ln>
          <a:effectLst/>
        </p:spPr>
        <p:txBody>
          <a:bodyPr>
            <a:spAutoFit/>
          </a:bodyPr>
          <a:lstStyle/>
          <a:p>
            <a:pPr algn="just">
              <a:spcBef>
                <a:spcPct val="50000"/>
              </a:spcBef>
              <a:defRPr/>
            </a:pPr>
            <a:r>
              <a:rPr lang="it-IT" sz="1800">
                <a:solidFill>
                  <a:schemeClr val="tx1"/>
                </a:solidFill>
                <a:effectLst>
                  <a:outerShdw blurRad="38100" dist="38100" dir="2700000" algn="tl">
                    <a:srgbClr val="000000"/>
                  </a:outerShdw>
                </a:effectLst>
                <a:cs typeface="Times New Roman" pitchFamily="18" charset="0"/>
              </a:rPr>
              <a:t>In termini semplificati, un oggetto ha un particolare colore perchè la sua superficie assorbe tutte le lunghezze d’onda dello spettro visibile tranne quelle che vengono riflesse. Per esempio un oggetto blu appare tale in quanto, assorbendo le componenti rossa, arancione, gialla, verde e violetto della luce bianca, cioè spettro visibile, riflette l’intervallo spettrale del blu, colore complementare del rosso. Al contrario un oggetto rosso assorbe le componenti arancione, gialla, verde, blu e violetto dello spettro visibile e riflette l’intervallo spettrale del rosso</a:t>
            </a:r>
          </a:p>
          <a:p>
            <a:pPr algn="just">
              <a:spcBef>
                <a:spcPct val="50000"/>
              </a:spcBef>
              <a:defRPr/>
            </a:pPr>
            <a:endParaRPr lang="it-IT" sz="1800">
              <a:solidFill>
                <a:schemeClr val="tx1"/>
              </a:solidFill>
              <a:effectLst>
                <a:outerShdw blurRad="38100" dist="38100" dir="2700000" algn="tl">
                  <a:srgbClr val="000000"/>
                </a:outerShdw>
              </a:effectLst>
              <a:cs typeface="Times New Roman" pitchFamily="18" charset="0"/>
            </a:endParaRPr>
          </a:p>
          <a:p>
            <a:pPr algn="just">
              <a:spcBef>
                <a:spcPct val="50000"/>
              </a:spcBef>
              <a:defRPr/>
            </a:pPr>
            <a:endParaRPr lang="it-IT" sz="1800">
              <a:solidFill>
                <a:schemeClr val="tx1"/>
              </a:solidFill>
              <a:effectLst>
                <a:outerShdw blurRad="38100" dist="38100" dir="2700000" algn="tl">
                  <a:srgbClr val="000000"/>
                </a:outerShdw>
              </a:effectLst>
              <a:cs typeface="Times New Roman" pitchFamily="18" charset="0"/>
            </a:endParaRPr>
          </a:p>
          <a:p>
            <a:pPr algn="just">
              <a:spcBef>
                <a:spcPct val="50000"/>
              </a:spcBef>
              <a:defRPr/>
            </a:pPr>
            <a:endParaRPr lang="it-IT" sz="1800">
              <a:solidFill>
                <a:schemeClr val="tx1"/>
              </a:solidFill>
              <a:effectLst>
                <a:outerShdw blurRad="38100" dist="38100" dir="2700000" algn="tl">
                  <a:srgbClr val="000000"/>
                </a:outerShdw>
              </a:effectLst>
              <a:cs typeface="Times New Roman" pitchFamily="18" charset="0"/>
            </a:endParaRPr>
          </a:p>
          <a:p>
            <a:pPr algn="just">
              <a:spcBef>
                <a:spcPct val="50000"/>
              </a:spcBef>
              <a:defRPr/>
            </a:pPr>
            <a:endParaRPr lang="it-IT" sz="1800">
              <a:solidFill>
                <a:schemeClr val="tx1"/>
              </a:solidFill>
              <a:effectLst>
                <a:outerShdw blurRad="38100" dist="38100" dir="2700000" algn="tl">
                  <a:srgbClr val="000000"/>
                </a:outerShdw>
              </a:effectLst>
              <a:cs typeface="Times New Roman" pitchFamily="18" charset="0"/>
            </a:endParaRPr>
          </a:p>
          <a:p>
            <a:pPr algn="just">
              <a:spcBef>
                <a:spcPct val="50000"/>
              </a:spcBef>
              <a:defRPr/>
            </a:pPr>
            <a:endParaRPr lang="it-IT" sz="1800">
              <a:solidFill>
                <a:schemeClr val="tx1"/>
              </a:solidFill>
              <a:effectLst>
                <a:outerShdw blurRad="38100" dist="38100" dir="2700000" algn="tl">
                  <a:srgbClr val="000000"/>
                </a:outerShdw>
              </a:effectLst>
              <a:cs typeface="Times New Roman" pitchFamily="18" charset="0"/>
            </a:endParaRPr>
          </a:p>
          <a:p>
            <a:pPr algn="just">
              <a:spcBef>
                <a:spcPct val="50000"/>
              </a:spcBef>
              <a:defRPr/>
            </a:pPr>
            <a:endParaRPr lang="it-IT" sz="1800">
              <a:solidFill>
                <a:schemeClr val="tx1"/>
              </a:solidFill>
              <a:effectLst>
                <a:outerShdw blurRad="38100" dist="38100" dir="2700000" algn="tl">
                  <a:srgbClr val="000000"/>
                </a:outerShdw>
              </a:effectLst>
              <a:cs typeface="Times New Roman" pitchFamily="18" charset="0"/>
            </a:endParaRPr>
          </a:p>
          <a:p>
            <a:pPr algn="just">
              <a:spcBef>
                <a:spcPct val="50000"/>
              </a:spcBef>
              <a:defRPr/>
            </a:pPr>
            <a:r>
              <a:rPr lang="it-IT" sz="1800">
                <a:solidFill>
                  <a:schemeClr val="tx1"/>
                </a:solidFill>
                <a:effectLst>
                  <a:outerShdw blurRad="38100" dist="38100" dir="2700000" algn="tl">
                    <a:srgbClr val="000000"/>
                  </a:outerShdw>
                </a:effectLst>
                <a:cs typeface="Times New Roman" pitchFamily="18" charset="0"/>
              </a:rPr>
              <a:t>N.B. Questo meccanismo è valido per molte situazioni ma non tutte</a:t>
            </a:r>
          </a:p>
        </p:txBody>
      </p:sp>
      <p:pic>
        <p:nvPicPr>
          <p:cNvPr id="32772" name="Picture 5" descr="object"/>
          <p:cNvPicPr>
            <a:picLocks noChangeAspect="1" noChangeArrowheads="1"/>
          </p:cNvPicPr>
          <p:nvPr/>
        </p:nvPicPr>
        <p:blipFill>
          <a:blip r:embed="rId2" cstate="print"/>
          <a:srcRect/>
          <a:stretch>
            <a:fillRect/>
          </a:stretch>
        </p:blipFill>
        <p:spPr bwMode="auto">
          <a:xfrm>
            <a:off x="654050" y="3844925"/>
            <a:ext cx="4508500" cy="1528763"/>
          </a:xfrm>
          <a:prstGeom prst="rect">
            <a:avLst/>
          </a:prstGeom>
          <a:noFill/>
          <a:ln w="9525">
            <a:noFill/>
            <a:miter lim="800000"/>
            <a:headEnd/>
            <a:tailEnd/>
          </a:ln>
        </p:spPr>
      </p:pic>
      <p:pic>
        <p:nvPicPr>
          <p:cNvPr id="32773" name="Picture 7"/>
          <p:cNvPicPr>
            <a:picLocks noChangeAspect="1" noChangeArrowheads="1"/>
          </p:cNvPicPr>
          <p:nvPr/>
        </p:nvPicPr>
        <p:blipFill>
          <a:blip r:embed="rId3" cstate="print"/>
          <a:srcRect/>
          <a:stretch>
            <a:fillRect/>
          </a:stretch>
        </p:blipFill>
        <p:spPr bwMode="auto">
          <a:xfrm>
            <a:off x="5292725" y="3844925"/>
            <a:ext cx="3230563" cy="1528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lstStyle/>
          <a:p>
            <a:pPr eaLnBrk="1" hangingPunct="1">
              <a:defRPr/>
            </a:pPr>
            <a:r>
              <a:rPr lang="it-IT" smtClean="0"/>
              <a:t>L’origine del colore</a:t>
            </a:r>
          </a:p>
        </p:txBody>
      </p:sp>
      <p:sp>
        <p:nvSpPr>
          <p:cNvPr id="393219" name="Text Box 3"/>
          <p:cNvSpPr txBox="1">
            <a:spLocks noChangeArrowheads="1"/>
          </p:cNvSpPr>
          <p:nvPr/>
        </p:nvSpPr>
        <p:spPr bwMode="auto">
          <a:xfrm>
            <a:off x="557213" y="1143000"/>
            <a:ext cx="8032750" cy="549275"/>
          </a:xfrm>
          <a:prstGeom prst="rect">
            <a:avLst/>
          </a:prstGeom>
          <a:noFill/>
          <a:ln w="25400">
            <a:noFill/>
            <a:miter lim="800000"/>
            <a:headEnd type="none" w="sm" len="sm"/>
            <a:tailEnd type="none" w="sm" len="sm"/>
          </a:ln>
          <a:effectLst/>
        </p:spPr>
        <p:txBody>
          <a:bodyPr>
            <a:spAutoFit/>
          </a:bodyPr>
          <a:lstStyle/>
          <a:p>
            <a:pPr algn="just">
              <a:spcBef>
                <a:spcPct val="50000"/>
              </a:spcBef>
              <a:defRPr/>
            </a:pPr>
            <a:r>
              <a:rPr lang="it-IT" sz="1500">
                <a:solidFill>
                  <a:schemeClr val="tx1"/>
                </a:solidFill>
                <a:effectLst>
                  <a:outerShdw blurRad="38100" dist="38100" dir="2700000" algn="tl">
                    <a:srgbClr val="000000"/>
                  </a:outerShdw>
                </a:effectLst>
                <a:ea typeface="Arial Unicode MS" pitchFamily="34" charset="-128"/>
                <a:cs typeface="Arial Unicode MS" pitchFamily="34" charset="-128"/>
              </a:rPr>
              <a:t>Perchè le cose sono colorate? Ci sono fondamentalmente tre cause che, in innumerevoli varianti, rendono il mondo colorato. La luce può essere:</a:t>
            </a:r>
          </a:p>
        </p:txBody>
      </p:sp>
      <p:sp>
        <p:nvSpPr>
          <p:cNvPr id="393222" name="Rectangle 6"/>
          <p:cNvSpPr>
            <a:spLocks noChangeArrowheads="1"/>
          </p:cNvSpPr>
          <p:nvPr/>
        </p:nvSpPr>
        <p:spPr bwMode="auto">
          <a:xfrm>
            <a:off x="557213" y="2057400"/>
            <a:ext cx="6376987" cy="4162425"/>
          </a:xfrm>
          <a:prstGeom prst="rect">
            <a:avLst/>
          </a:prstGeom>
          <a:noFill/>
          <a:ln w="25400">
            <a:noFill/>
            <a:miter lim="800000"/>
            <a:headEnd type="none" w="sm" len="sm"/>
            <a:tailEnd type="none" w="sm" len="sm"/>
          </a:ln>
          <a:effectLst/>
        </p:spPr>
        <p:txBody>
          <a:bodyPr>
            <a:spAutoFit/>
          </a:bodyPr>
          <a:lstStyle/>
          <a:p>
            <a:pPr marL="193675" indent="-193675" algn="just">
              <a:spcBef>
                <a:spcPct val="50000"/>
              </a:spcBef>
              <a:buFontTx/>
              <a:buChar char="•"/>
              <a:defRPr/>
            </a:pPr>
            <a:r>
              <a:rPr lang="it-IT" sz="1500">
                <a:solidFill>
                  <a:schemeClr val="tx1"/>
                </a:solidFill>
                <a:effectLst>
                  <a:outerShdw blurRad="38100" dist="38100" dir="2700000" algn="tl">
                    <a:srgbClr val="000000"/>
                  </a:outerShdw>
                </a:effectLst>
                <a:ea typeface="Arial Unicode MS" pitchFamily="34" charset="-128"/>
                <a:cs typeface="Arial Unicode MS" pitchFamily="34" charset="-128"/>
              </a:rPr>
              <a:t>CREATA come nel bagliore giallo di una candela. La luce visibile si può creare attraverso</a:t>
            </a:r>
            <a:r>
              <a:rPr lang="en-GB" sz="1500">
                <a:solidFill>
                  <a:schemeClr val="tx1"/>
                </a:solidFill>
                <a:effectLst>
                  <a:outerShdw blurRad="38100" dist="38100" dir="2700000" algn="tl">
                    <a:srgbClr val="000000"/>
                  </a:outerShdw>
                </a:effectLst>
                <a:ea typeface="Arial Unicode MS" pitchFamily="34" charset="-128"/>
                <a:cs typeface="Arial Unicode MS" pitchFamily="34" charset="-128"/>
              </a:rPr>
              <a:t> </a:t>
            </a:r>
            <a:r>
              <a:rPr lang="it-IT" sz="1500">
                <a:solidFill>
                  <a:schemeClr val="tx1"/>
                </a:solidFill>
                <a:effectLst>
                  <a:outerShdw blurRad="38100" dist="38100" dir="2700000" algn="tl">
                    <a:srgbClr val="000000"/>
                  </a:outerShdw>
                </a:effectLst>
                <a:ea typeface="Arial Unicode MS" pitchFamily="34" charset="-128"/>
                <a:cs typeface="Arial Unicode MS" pitchFamily="34" charset="-128"/>
              </a:rPr>
              <a:t>l’</a:t>
            </a:r>
            <a:r>
              <a:rPr lang="en-GB" sz="1500">
                <a:solidFill>
                  <a:schemeClr val="tx1"/>
                </a:solidFill>
                <a:effectLst>
                  <a:outerShdw blurRad="38100" dist="38100" dir="2700000" algn="tl">
                    <a:srgbClr val="000000"/>
                  </a:outerShdw>
                </a:effectLst>
                <a:ea typeface="Arial Unicode MS" pitchFamily="34" charset="-128"/>
                <a:cs typeface="Arial Unicode MS" pitchFamily="34" charset="-128"/>
              </a:rPr>
              <a:t>energ</a:t>
            </a:r>
            <a:r>
              <a:rPr lang="it-IT" sz="1500">
                <a:solidFill>
                  <a:schemeClr val="tx1"/>
                </a:solidFill>
                <a:effectLst>
                  <a:outerShdw blurRad="38100" dist="38100" dir="2700000" algn="tl">
                    <a:srgbClr val="000000"/>
                  </a:outerShdw>
                </a:effectLst>
                <a:ea typeface="Arial Unicode MS" pitchFamily="34" charset="-128"/>
                <a:cs typeface="Arial Unicode MS" pitchFamily="34" charset="-128"/>
              </a:rPr>
              <a:t>ia </a:t>
            </a:r>
            <a:r>
              <a:rPr lang="en-GB" sz="1500">
                <a:solidFill>
                  <a:schemeClr val="tx1"/>
                </a:solidFill>
                <a:effectLst>
                  <a:outerShdw blurRad="38100" dist="38100" dir="2700000" algn="tl">
                    <a:srgbClr val="000000"/>
                  </a:outerShdw>
                </a:effectLst>
                <a:ea typeface="Arial Unicode MS" pitchFamily="34" charset="-128"/>
                <a:cs typeface="Arial Unicode MS" pitchFamily="34" charset="-128"/>
              </a:rPr>
              <a:t>ele</a:t>
            </a:r>
            <a:r>
              <a:rPr lang="it-IT" sz="1500">
                <a:solidFill>
                  <a:schemeClr val="tx1"/>
                </a:solidFill>
                <a:effectLst>
                  <a:outerShdw blurRad="38100" dist="38100" dir="2700000" algn="tl">
                    <a:srgbClr val="000000"/>
                  </a:outerShdw>
                </a:effectLst>
                <a:ea typeface="Arial Unicode MS" pitchFamily="34" charset="-128"/>
                <a:cs typeface="Arial Unicode MS" pitchFamily="34" charset="-128"/>
              </a:rPr>
              <a:t>t</a:t>
            </a:r>
            <a:r>
              <a:rPr lang="en-GB" sz="1500">
                <a:solidFill>
                  <a:schemeClr val="tx1"/>
                </a:solidFill>
                <a:effectLst>
                  <a:outerShdw blurRad="38100" dist="38100" dir="2700000" algn="tl">
                    <a:srgbClr val="000000"/>
                  </a:outerShdw>
                </a:effectLst>
                <a:ea typeface="Arial Unicode MS" pitchFamily="34" charset="-128"/>
                <a:cs typeface="Arial Unicode MS" pitchFamily="34" charset="-128"/>
              </a:rPr>
              <a:t>trica</a:t>
            </a:r>
            <a:r>
              <a:rPr lang="it-IT" sz="1500">
                <a:solidFill>
                  <a:schemeClr val="tx1"/>
                </a:solidFill>
                <a:effectLst>
                  <a:outerShdw blurRad="38100" dist="38100" dir="2700000" algn="tl">
                    <a:srgbClr val="000000"/>
                  </a:outerShdw>
                </a:effectLst>
                <a:ea typeface="Arial Unicode MS" pitchFamily="34" charset="-128"/>
                <a:cs typeface="Arial Unicode MS" pitchFamily="34" charset="-128"/>
              </a:rPr>
              <a:t> (es. lampadina), l’energia chimica (es. combustione) o l’energia termica (es. vulcano in eruzione)</a:t>
            </a:r>
            <a:endParaRPr lang="en-GB" sz="1500">
              <a:solidFill>
                <a:schemeClr val="tx1"/>
              </a:solidFill>
              <a:effectLst>
                <a:outerShdw blurRad="38100" dist="38100" dir="2700000" algn="tl">
                  <a:srgbClr val="000000"/>
                </a:outerShdw>
              </a:effectLst>
              <a:ea typeface="Arial Unicode MS" pitchFamily="34" charset="-128"/>
              <a:cs typeface="Arial Unicode MS" pitchFamily="34" charset="-128"/>
            </a:endParaRPr>
          </a:p>
          <a:p>
            <a:pPr marL="193675" indent="-193675" algn="just">
              <a:spcBef>
                <a:spcPct val="50000"/>
              </a:spcBef>
              <a:buFontTx/>
              <a:buChar char="•"/>
              <a:defRPr/>
            </a:pPr>
            <a:endParaRPr lang="it-IT" sz="1800">
              <a:solidFill>
                <a:schemeClr val="tx1"/>
              </a:solidFill>
              <a:effectLst>
                <a:outerShdw blurRad="38100" dist="38100" dir="2700000" algn="tl">
                  <a:srgbClr val="000000"/>
                </a:outerShdw>
              </a:effectLst>
              <a:ea typeface="Arial Unicode MS" pitchFamily="34" charset="-128"/>
              <a:cs typeface="Arial Unicode MS" pitchFamily="34" charset="-128"/>
            </a:endParaRPr>
          </a:p>
          <a:p>
            <a:pPr marL="193675" indent="-193675" algn="just">
              <a:spcBef>
                <a:spcPct val="50000"/>
              </a:spcBef>
              <a:buFontTx/>
              <a:buChar char="•"/>
              <a:defRPr/>
            </a:pPr>
            <a:r>
              <a:rPr lang="it-IT" sz="1500">
                <a:solidFill>
                  <a:schemeClr val="tx1"/>
                </a:solidFill>
                <a:effectLst>
                  <a:outerShdw blurRad="38100" dist="38100" dir="2700000" algn="tl">
                    <a:srgbClr val="000000"/>
                  </a:outerShdw>
                </a:effectLst>
                <a:ea typeface="Arial Unicode MS" pitchFamily="34" charset="-128"/>
                <a:cs typeface="Arial Unicode MS" pitchFamily="34" charset="-128"/>
              </a:rPr>
              <a:t>PERSA come attraverso un vetro colorato. Alcuni colori risultano da porzioni dello spettro visibile che si perdono o vengono assorbite. Se vediamo un colore su un oggetto, c’è una molecola in grado di assorbire parte dello spettro visibile</a:t>
            </a:r>
            <a:endParaRPr lang="en-GB" sz="1500">
              <a:solidFill>
                <a:schemeClr val="tx1"/>
              </a:solidFill>
              <a:effectLst>
                <a:outerShdw blurRad="38100" dist="38100" dir="2700000" algn="tl">
                  <a:srgbClr val="000000"/>
                </a:outerShdw>
              </a:effectLst>
              <a:ea typeface="Arial Unicode MS" pitchFamily="34" charset="-128"/>
              <a:cs typeface="Arial Unicode MS" pitchFamily="34" charset="-128"/>
            </a:endParaRPr>
          </a:p>
          <a:p>
            <a:pPr marL="193675" indent="-193675" algn="just">
              <a:spcBef>
                <a:spcPct val="50000"/>
              </a:spcBef>
              <a:buFontTx/>
              <a:buChar char="•"/>
              <a:defRPr/>
            </a:pPr>
            <a:endParaRPr lang="it-IT" sz="1500">
              <a:solidFill>
                <a:schemeClr val="tx1"/>
              </a:solidFill>
              <a:effectLst>
                <a:outerShdw blurRad="38100" dist="38100" dir="2700000" algn="tl">
                  <a:srgbClr val="000000"/>
                </a:outerShdw>
              </a:effectLst>
              <a:ea typeface="Arial Unicode MS" pitchFamily="34" charset="-128"/>
              <a:cs typeface="Arial Unicode MS" pitchFamily="34" charset="-128"/>
            </a:endParaRPr>
          </a:p>
          <a:p>
            <a:pPr marL="193675" indent="-193675" algn="just">
              <a:spcBef>
                <a:spcPct val="50000"/>
              </a:spcBef>
              <a:buFontTx/>
              <a:buChar char="•"/>
              <a:defRPr/>
            </a:pPr>
            <a:endParaRPr lang="it-IT" sz="1500">
              <a:solidFill>
                <a:schemeClr val="tx1"/>
              </a:solidFill>
              <a:effectLst>
                <a:outerShdw blurRad="38100" dist="38100" dir="2700000" algn="tl">
                  <a:srgbClr val="000000"/>
                </a:outerShdw>
              </a:effectLst>
              <a:ea typeface="Arial Unicode MS" pitchFamily="34" charset="-128"/>
              <a:cs typeface="Arial Unicode MS" pitchFamily="34" charset="-128"/>
            </a:endParaRPr>
          </a:p>
          <a:p>
            <a:pPr marL="193675" indent="-193675" algn="just">
              <a:spcBef>
                <a:spcPct val="50000"/>
              </a:spcBef>
              <a:buFontTx/>
              <a:buChar char="•"/>
              <a:defRPr/>
            </a:pPr>
            <a:r>
              <a:rPr lang="it-IT" sz="1500">
                <a:solidFill>
                  <a:schemeClr val="tx1"/>
                </a:solidFill>
                <a:effectLst>
                  <a:outerShdw blurRad="38100" dist="38100" dir="2700000" algn="tl">
                    <a:srgbClr val="000000"/>
                  </a:outerShdw>
                </a:effectLst>
                <a:ea typeface="Arial Unicode MS" pitchFamily="34" charset="-128"/>
                <a:cs typeface="Arial Unicode MS" pitchFamily="34" charset="-128"/>
              </a:rPr>
              <a:t>MODIFICATA come nel cielo al tramonto o in un prisma. Molti esempi di colore naturale derivano dalle proprietà ottiche della luce e dalle sue modificazioni attraverso processi come diffusione, rifrazione, diffrazione, interferenza, ecc.</a:t>
            </a:r>
          </a:p>
        </p:txBody>
      </p:sp>
      <p:pic>
        <p:nvPicPr>
          <p:cNvPr id="28677" name="Picture 8" descr="Luce attraverso vetro colorato"/>
          <p:cNvPicPr>
            <a:picLocks noChangeAspect="1" noChangeArrowheads="1"/>
          </p:cNvPicPr>
          <p:nvPr/>
        </p:nvPicPr>
        <p:blipFill>
          <a:blip r:embed="rId2" cstate="print"/>
          <a:srcRect/>
          <a:stretch>
            <a:fillRect/>
          </a:stretch>
        </p:blipFill>
        <p:spPr bwMode="auto">
          <a:xfrm>
            <a:off x="7229475" y="3276600"/>
            <a:ext cx="1162050" cy="1601788"/>
          </a:xfrm>
          <a:prstGeom prst="rect">
            <a:avLst/>
          </a:prstGeom>
          <a:noFill/>
          <a:ln w="9525">
            <a:noFill/>
            <a:miter lim="800000"/>
            <a:headEnd/>
            <a:tailEnd/>
          </a:ln>
        </p:spPr>
      </p:pic>
      <p:pic>
        <p:nvPicPr>
          <p:cNvPr id="28678" name="Picture 9" descr="Prisma"/>
          <p:cNvPicPr>
            <a:picLocks noChangeAspect="1" noChangeArrowheads="1"/>
          </p:cNvPicPr>
          <p:nvPr/>
        </p:nvPicPr>
        <p:blipFill>
          <a:blip r:embed="rId3" cstate="print"/>
          <a:srcRect/>
          <a:stretch>
            <a:fillRect/>
          </a:stretch>
        </p:blipFill>
        <p:spPr bwMode="auto">
          <a:xfrm>
            <a:off x="7088188" y="5029200"/>
            <a:ext cx="1446212" cy="1439863"/>
          </a:xfrm>
          <a:prstGeom prst="rect">
            <a:avLst/>
          </a:prstGeom>
          <a:noFill/>
          <a:ln w="9525">
            <a:noFill/>
            <a:miter lim="800000"/>
            <a:headEnd/>
            <a:tailEnd/>
          </a:ln>
        </p:spPr>
      </p:pic>
      <p:pic>
        <p:nvPicPr>
          <p:cNvPr id="28679" name="Picture 10"/>
          <p:cNvPicPr>
            <a:picLocks noChangeAspect="1" noChangeArrowheads="1"/>
          </p:cNvPicPr>
          <p:nvPr/>
        </p:nvPicPr>
        <p:blipFill>
          <a:blip r:embed="rId4" cstate="print"/>
          <a:srcRect/>
          <a:stretch>
            <a:fillRect/>
          </a:stretch>
        </p:blipFill>
        <p:spPr bwMode="auto">
          <a:xfrm>
            <a:off x="7229475" y="1752600"/>
            <a:ext cx="1162050" cy="1490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p:txBody>
          <a:bodyPr/>
          <a:lstStyle/>
          <a:p>
            <a:pPr eaLnBrk="1" hangingPunct="1">
              <a:defRPr/>
            </a:pPr>
            <a:r>
              <a:rPr lang="it-IT" smtClean="0"/>
              <a:t>Requisiti per il colore</a:t>
            </a:r>
          </a:p>
        </p:txBody>
      </p:sp>
      <p:sp>
        <p:nvSpPr>
          <p:cNvPr id="417797" name="Text Box 5"/>
          <p:cNvSpPr txBox="1">
            <a:spLocks noChangeArrowheads="1"/>
          </p:cNvSpPr>
          <p:nvPr/>
        </p:nvSpPr>
        <p:spPr bwMode="auto">
          <a:xfrm>
            <a:off x="557213" y="1358900"/>
            <a:ext cx="8032750" cy="641350"/>
          </a:xfrm>
          <a:prstGeom prst="rect">
            <a:avLst/>
          </a:prstGeom>
          <a:noFill/>
          <a:ln w="25400">
            <a:noFill/>
            <a:miter lim="800000"/>
            <a:headEnd type="none" w="sm" len="sm"/>
            <a:tailEnd type="none" w="sm" len="sm"/>
          </a:ln>
          <a:effectLst/>
        </p:spPr>
        <p:txBody>
          <a:bodyPr>
            <a:spAutoFit/>
          </a:bodyPr>
          <a:lstStyle/>
          <a:p>
            <a:pPr algn="just">
              <a:spcBef>
                <a:spcPct val="50000"/>
              </a:spcBef>
              <a:defRPr/>
            </a:pPr>
            <a:r>
              <a:rPr lang="it-IT" sz="1800">
                <a:solidFill>
                  <a:schemeClr val="tx1"/>
                </a:solidFill>
                <a:effectLst>
                  <a:outerShdw blurRad="38100" dist="38100" dir="2700000" algn="tl">
                    <a:srgbClr val="000000"/>
                  </a:outerShdw>
                </a:effectLst>
                <a:cs typeface="Times New Roman" pitchFamily="18" charset="0"/>
              </a:rPr>
              <a:t>Il colore quindi dipende dall’osservatore e dalle condizioni in cui esso è osservato. Sono necessarie tre cose perché ci sia evidenza di colore:</a:t>
            </a:r>
          </a:p>
        </p:txBody>
      </p:sp>
      <p:sp>
        <p:nvSpPr>
          <p:cNvPr id="459781" name="Text Box 1029"/>
          <p:cNvSpPr txBox="1">
            <a:spLocks noChangeArrowheads="1"/>
          </p:cNvSpPr>
          <p:nvPr/>
        </p:nvSpPr>
        <p:spPr bwMode="auto">
          <a:xfrm>
            <a:off x="557213" y="2227263"/>
            <a:ext cx="5527675" cy="3938587"/>
          </a:xfrm>
          <a:prstGeom prst="rect">
            <a:avLst/>
          </a:prstGeom>
          <a:noFill/>
          <a:ln w="25400">
            <a:noFill/>
            <a:miter lim="800000"/>
            <a:headEnd type="none" w="sm" len="sm"/>
            <a:tailEnd type="none" w="sm" len="sm"/>
          </a:ln>
          <a:effectLst/>
        </p:spPr>
        <p:txBody>
          <a:bodyPr>
            <a:spAutoFit/>
          </a:bodyPr>
          <a:lstStyle/>
          <a:p>
            <a:pPr marL="177800" indent="-177800" algn="just">
              <a:spcBef>
                <a:spcPct val="50000"/>
              </a:spcBef>
              <a:buFontTx/>
              <a:buChar char="•"/>
              <a:defRPr/>
            </a:pPr>
            <a:r>
              <a:rPr lang="it-IT" sz="1800">
                <a:solidFill>
                  <a:schemeClr val="tx1"/>
                </a:solidFill>
                <a:effectLst>
                  <a:outerShdw blurRad="38100" dist="38100" dir="2700000" algn="tl">
                    <a:srgbClr val="000000"/>
                  </a:outerShdw>
                </a:effectLst>
                <a:cs typeface="Times New Roman" pitchFamily="18" charset="0"/>
              </a:rPr>
              <a:t>un </a:t>
            </a:r>
            <a:r>
              <a:rPr lang="it-IT" sz="1800" i="1">
                <a:solidFill>
                  <a:schemeClr val="tx1"/>
                </a:solidFill>
                <a:effectLst>
                  <a:outerShdw blurRad="38100" dist="38100" dir="2700000" algn="tl">
                    <a:srgbClr val="000000"/>
                  </a:outerShdw>
                </a:effectLst>
                <a:cs typeface="Times New Roman" pitchFamily="18" charset="0"/>
              </a:rPr>
              <a:t>oggetto</a:t>
            </a:r>
            <a:r>
              <a:rPr lang="it-IT" sz="1800">
                <a:solidFill>
                  <a:schemeClr val="tx1"/>
                </a:solidFill>
                <a:effectLst>
                  <a:outerShdw blurRad="38100" dist="38100" dir="2700000" algn="tl">
                    <a:srgbClr val="000000"/>
                  </a:outerShdw>
                </a:effectLst>
                <a:cs typeface="Times New Roman" pitchFamily="18" charset="0"/>
              </a:rPr>
              <a:t>: le caratteristiche superficiali dell’oggetto influenzano notevolmente il suo colore, in quanto causano interazioni di vario tipo: assorbimento, riflessione, trasmissione, diffusione, ecc.</a:t>
            </a:r>
          </a:p>
          <a:p>
            <a:pPr marL="177800" indent="-177800" algn="just">
              <a:spcBef>
                <a:spcPct val="50000"/>
              </a:spcBef>
              <a:buFontTx/>
              <a:buChar char="•"/>
              <a:defRPr/>
            </a:pPr>
            <a:r>
              <a:rPr lang="it-IT" sz="1800">
                <a:solidFill>
                  <a:schemeClr val="tx1"/>
                </a:solidFill>
                <a:effectLst>
                  <a:outerShdw blurRad="38100" dist="38100" dir="2700000" algn="tl">
                    <a:srgbClr val="000000"/>
                  </a:outerShdw>
                </a:effectLst>
                <a:cs typeface="Times New Roman" pitchFamily="18" charset="0"/>
              </a:rPr>
              <a:t>una </a:t>
            </a:r>
            <a:r>
              <a:rPr lang="it-IT" sz="1800" i="1">
                <a:solidFill>
                  <a:schemeClr val="tx1"/>
                </a:solidFill>
                <a:effectLst>
                  <a:outerShdw blurRad="38100" dist="38100" dir="2700000" algn="tl">
                    <a:srgbClr val="000000"/>
                  </a:outerShdw>
                </a:effectLst>
                <a:cs typeface="Times New Roman" pitchFamily="18" charset="0"/>
              </a:rPr>
              <a:t>sorgente di luce</a:t>
            </a:r>
            <a:r>
              <a:rPr lang="it-IT" sz="1800">
                <a:solidFill>
                  <a:schemeClr val="tx1"/>
                </a:solidFill>
                <a:effectLst>
                  <a:outerShdw blurRad="38100" dist="38100" dir="2700000" algn="tl">
                    <a:srgbClr val="000000"/>
                  </a:outerShdw>
                </a:effectLst>
                <a:cs typeface="Times New Roman" pitchFamily="18" charset="0"/>
              </a:rPr>
              <a:t>: il colore cambia se la sorgente è incandescente, luminescente, fluorescente, ecc.</a:t>
            </a:r>
          </a:p>
          <a:p>
            <a:pPr marL="177800" indent="-177800" algn="just">
              <a:spcBef>
                <a:spcPct val="50000"/>
              </a:spcBef>
              <a:buFontTx/>
              <a:buChar char="•"/>
              <a:defRPr/>
            </a:pPr>
            <a:r>
              <a:rPr lang="it-IT" sz="1800">
                <a:solidFill>
                  <a:schemeClr val="tx1"/>
                </a:solidFill>
                <a:effectLst>
                  <a:outerShdw blurRad="38100" dist="38100" dir="2700000" algn="tl">
                    <a:srgbClr val="000000"/>
                  </a:outerShdw>
                </a:effectLst>
                <a:cs typeface="Times New Roman" pitchFamily="18" charset="0"/>
              </a:rPr>
              <a:t>un </a:t>
            </a:r>
            <a:r>
              <a:rPr lang="it-IT" sz="1800" i="1">
                <a:solidFill>
                  <a:schemeClr val="tx1"/>
                </a:solidFill>
                <a:effectLst>
                  <a:outerShdw blurRad="38100" dist="38100" dir="2700000" algn="tl">
                    <a:srgbClr val="000000"/>
                  </a:outerShdw>
                </a:effectLst>
                <a:cs typeface="Times New Roman" pitchFamily="18" charset="0"/>
              </a:rPr>
              <a:t>osservatore</a:t>
            </a:r>
            <a:r>
              <a:rPr lang="it-IT" sz="1800">
                <a:solidFill>
                  <a:schemeClr val="tx1"/>
                </a:solidFill>
                <a:effectLst>
                  <a:outerShdw blurRad="38100" dist="38100" dir="2700000" algn="tl">
                    <a:srgbClr val="000000"/>
                  </a:outerShdw>
                </a:effectLst>
                <a:cs typeface="Times New Roman" pitchFamily="18" charset="0"/>
              </a:rPr>
              <a:t>: la definizione di colore può essere altamente soggettiva, essendo dipendente da età, sesso, caratteristiche genetiche e persino umore dell’osservatore. Anche l’angolo di visuale può essere importante</a:t>
            </a:r>
          </a:p>
        </p:txBody>
      </p:sp>
      <p:pic>
        <p:nvPicPr>
          <p:cNvPr id="31749" name="Picture 1031" descr="Occhio_arcobaleno"/>
          <p:cNvPicPr>
            <a:picLocks noChangeAspect="1" noChangeArrowheads="1"/>
          </p:cNvPicPr>
          <p:nvPr/>
        </p:nvPicPr>
        <p:blipFill>
          <a:blip r:embed="rId2" cstate="print"/>
          <a:srcRect/>
          <a:stretch>
            <a:fillRect/>
          </a:stretch>
        </p:blipFill>
        <p:spPr bwMode="auto">
          <a:xfrm>
            <a:off x="6659563" y="4962525"/>
            <a:ext cx="1800225" cy="1200150"/>
          </a:xfrm>
          <a:prstGeom prst="rect">
            <a:avLst/>
          </a:prstGeom>
          <a:noFill/>
          <a:ln w="9525">
            <a:noFill/>
            <a:miter lim="800000"/>
            <a:headEnd/>
            <a:tailEnd/>
          </a:ln>
        </p:spPr>
      </p:pic>
      <p:pic>
        <p:nvPicPr>
          <p:cNvPr id="31750" name="Picture 1034"/>
          <p:cNvPicPr>
            <a:picLocks noChangeAspect="1" noChangeArrowheads="1"/>
          </p:cNvPicPr>
          <p:nvPr/>
        </p:nvPicPr>
        <p:blipFill>
          <a:blip r:embed="rId3" cstate="print"/>
          <a:srcRect/>
          <a:stretch>
            <a:fillRect/>
          </a:stretch>
        </p:blipFill>
        <p:spPr bwMode="auto">
          <a:xfrm>
            <a:off x="6659563" y="2370138"/>
            <a:ext cx="1800225" cy="180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6450" name="Rectangle 2"/>
          <p:cNvSpPr>
            <a:spLocks noGrp="1" noChangeArrowheads="1"/>
          </p:cNvSpPr>
          <p:nvPr>
            <p:ph type="title"/>
          </p:nvPr>
        </p:nvSpPr>
        <p:spPr/>
        <p:txBody>
          <a:bodyPr/>
          <a:lstStyle/>
          <a:p>
            <a:pPr eaLnBrk="1" hangingPunct="1">
              <a:defRPr/>
            </a:pPr>
            <a:r>
              <a:rPr lang="it-IT" smtClean="0"/>
              <a:t>Definizione di colore</a:t>
            </a:r>
          </a:p>
        </p:txBody>
      </p:sp>
      <p:sp>
        <p:nvSpPr>
          <p:cNvPr id="616451" name="Text Box 3"/>
          <p:cNvSpPr txBox="1">
            <a:spLocks noChangeArrowheads="1"/>
          </p:cNvSpPr>
          <p:nvPr/>
        </p:nvSpPr>
        <p:spPr bwMode="auto">
          <a:xfrm>
            <a:off x="557213" y="1266825"/>
            <a:ext cx="8032750" cy="2378075"/>
          </a:xfrm>
          <a:prstGeom prst="rect">
            <a:avLst/>
          </a:prstGeom>
          <a:noFill/>
          <a:ln w="25400">
            <a:noFill/>
            <a:miter lim="800000"/>
            <a:headEnd type="none" w="sm" len="sm"/>
            <a:tailEnd type="none" w="sm" len="sm"/>
          </a:ln>
          <a:effectLst/>
        </p:spPr>
        <p:txBody>
          <a:bodyPr>
            <a:spAutoFit/>
          </a:bodyPr>
          <a:lstStyle/>
          <a:p>
            <a:pPr algn="just">
              <a:spcBef>
                <a:spcPct val="50000"/>
              </a:spcBef>
              <a:defRPr/>
            </a:pPr>
            <a:r>
              <a:rPr lang="it-IT" sz="2000">
                <a:solidFill>
                  <a:schemeClr val="tx1"/>
                </a:solidFill>
                <a:effectLst>
                  <a:outerShdw blurRad="38100" dist="38100" dir="2700000" algn="tl">
                    <a:srgbClr val="000000"/>
                  </a:outerShdw>
                </a:effectLst>
                <a:cs typeface="Times New Roman" pitchFamily="18" charset="0"/>
              </a:rPr>
              <a:t>Che cosa è il colore? La risposta più corretta è che il colore…non esiste! Ogni oggetto ci appare colorato, ma il colore dell’oggetto non ne costituisce caratteristica assoluta, come può essere invece la sua composizione chimica o il suo peso. Il colore è infatti una </a:t>
            </a:r>
            <a:r>
              <a:rPr lang="it-IT" sz="2000" i="1">
                <a:solidFill>
                  <a:schemeClr val="tx1"/>
                </a:solidFill>
                <a:effectLst>
                  <a:outerShdw blurRad="38100" dist="38100" dir="2700000" algn="tl">
                    <a:srgbClr val="000000"/>
                  </a:outerShdw>
                </a:effectLst>
                <a:cs typeface="Times New Roman" pitchFamily="18" charset="0"/>
              </a:rPr>
              <a:t>sensazione</a:t>
            </a:r>
            <a:r>
              <a:rPr lang="it-IT" sz="2000">
                <a:solidFill>
                  <a:schemeClr val="tx1"/>
                </a:solidFill>
                <a:effectLst>
                  <a:outerShdw blurRad="38100" dist="38100" dir="2700000" algn="tl">
                    <a:srgbClr val="000000"/>
                  </a:outerShdw>
                </a:effectLst>
                <a:cs typeface="Times New Roman" pitchFamily="18" charset="0"/>
              </a:rPr>
              <a:t> prodotta sul cervello, tramite l’occhio, da un corpo opaco colpito dalla luce o in grado di emettere luce</a:t>
            </a:r>
          </a:p>
          <a:p>
            <a:pPr algn="just">
              <a:spcBef>
                <a:spcPct val="50000"/>
              </a:spcBef>
              <a:defRPr/>
            </a:pPr>
            <a:r>
              <a:rPr lang="it-IT" sz="2000">
                <a:solidFill>
                  <a:schemeClr val="tx1"/>
                </a:solidFill>
                <a:effectLst>
                  <a:outerShdw blurRad="38100" dist="38100" dir="2700000" algn="tl">
                    <a:srgbClr val="000000"/>
                  </a:outerShdw>
                </a:effectLst>
                <a:cs typeface="Times New Roman" pitchFamily="18" charset="0"/>
              </a:rPr>
              <a:t>La definizione tecnicamente più accurata del colore è la seguente:</a:t>
            </a:r>
          </a:p>
        </p:txBody>
      </p:sp>
      <p:pic>
        <p:nvPicPr>
          <p:cNvPr id="29700" name="Picture 9"/>
          <p:cNvPicPr>
            <a:picLocks noChangeAspect="1" noChangeArrowheads="1"/>
          </p:cNvPicPr>
          <p:nvPr/>
        </p:nvPicPr>
        <p:blipFill>
          <a:blip r:embed="rId2" cstate="print"/>
          <a:srcRect/>
          <a:stretch>
            <a:fillRect/>
          </a:stretch>
        </p:blipFill>
        <p:spPr bwMode="auto">
          <a:xfrm>
            <a:off x="4140200" y="4010025"/>
            <a:ext cx="4248150" cy="2011363"/>
          </a:xfrm>
          <a:prstGeom prst="rect">
            <a:avLst/>
          </a:prstGeom>
          <a:noFill/>
          <a:ln w="9525">
            <a:noFill/>
            <a:miter lim="800000"/>
            <a:headEnd/>
            <a:tailEnd/>
          </a:ln>
        </p:spPr>
      </p:pic>
      <p:sp>
        <p:nvSpPr>
          <p:cNvPr id="616458" name="Text Box 10"/>
          <p:cNvSpPr txBox="1">
            <a:spLocks noChangeArrowheads="1"/>
          </p:cNvSpPr>
          <p:nvPr/>
        </p:nvSpPr>
        <p:spPr bwMode="auto">
          <a:xfrm>
            <a:off x="557213" y="4054475"/>
            <a:ext cx="3078162" cy="1920875"/>
          </a:xfrm>
          <a:prstGeom prst="rect">
            <a:avLst/>
          </a:prstGeom>
          <a:noFill/>
          <a:ln w="25400">
            <a:noFill/>
            <a:miter lim="800000"/>
            <a:headEnd type="none" w="sm" len="sm"/>
            <a:tailEnd type="none" w="sm" len="sm"/>
          </a:ln>
          <a:effectLst/>
        </p:spPr>
        <p:txBody>
          <a:bodyPr>
            <a:spAutoFit/>
          </a:bodyPr>
          <a:lstStyle/>
          <a:p>
            <a:pPr algn="just">
              <a:spcBef>
                <a:spcPct val="50000"/>
              </a:spcBef>
              <a:defRPr/>
            </a:pPr>
            <a:r>
              <a:rPr lang="it-IT" sz="2000" i="1">
                <a:solidFill>
                  <a:schemeClr val="tx1"/>
                </a:solidFill>
                <a:effectLst>
                  <a:outerShdw blurRad="38100" dist="38100" dir="2700000" algn="tl">
                    <a:srgbClr val="000000"/>
                  </a:outerShdw>
                </a:effectLst>
                <a:cs typeface="Times New Roman" pitchFamily="18" charset="0"/>
              </a:rPr>
              <a:t>“Il colore è l’effetto visivo causato dalla composizione spettrale della luce emessa, trasmessa o riflessa dagli oggetti”</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Mimmone">
  <a:themeElements>
    <a:clrScheme name="1_Mimmone 4">
      <a:dk1>
        <a:srgbClr val="000000"/>
      </a:dk1>
      <a:lt1>
        <a:srgbClr val="FFFF00"/>
      </a:lt1>
      <a:dk2>
        <a:srgbClr val="3333FF"/>
      </a:dk2>
      <a:lt2>
        <a:srgbClr val="00FFFF"/>
      </a:lt2>
      <a:accent1>
        <a:srgbClr val="00CCCC"/>
      </a:accent1>
      <a:accent2>
        <a:srgbClr val="6666FF"/>
      </a:accent2>
      <a:accent3>
        <a:srgbClr val="ADADFF"/>
      </a:accent3>
      <a:accent4>
        <a:srgbClr val="DADA00"/>
      </a:accent4>
      <a:accent5>
        <a:srgbClr val="AAE2E2"/>
      </a:accent5>
      <a:accent6>
        <a:srgbClr val="5C5CE7"/>
      </a:accent6>
      <a:hlink>
        <a:srgbClr val="669900"/>
      </a:hlink>
      <a:folHlink>
        <a:srgbClr val="003300"/>
      </a:folHlink>
    </a:clrScheme>
    <a:fontScheme name="1_Mimmon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4400" b="0" i="0" u="none" strike="noStrike" cap="none" normalizeH="0" baseline="0" smtClean="0">
            <a:ln>
              <a:noFill/>
            </a:ln>
            <a:solidFill>
              <a:schemeClr val="bg2"/>
            </a:solidFill>
            <a:effectLst>
              <a:outerShdw blurRad="38100" dist="38100" dir="2700000" algn="tl">
                <a:srgbClr val="000000">
                  <a:alpha val="43137"/>
                </a:srgbClr>
              </a:outerShdw>
            </a:effectLst>
            <a:latin typeface="Comic Sans MS" pitchFamily="66" charset="0"/>
          </a:defRPr>
        </a:defPPr>
      </a:lstStyle>
    </a:spDef>
    <a:ln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4400" b="0" i="0" u="none" strike="noStrike" cap="none" normalizeH="0" baseline="0" smtClean="0">
            <a:ln>
              <a:noFill/>
            </a:ln>
            <a:solidFill>
              <a:schemeClr val="bg2"/>
            </a:solidFill>
            <a:effectLst>
              <a:outerShdw blurRad="38100" dist="38100" dir="2700000" algn="tl">
                <a:srgbClr val="000000">
                  <a:alpha val="43137"/>
                </a:srgbClr>
              </a:outerShdw>
            </a:effectLst>
            <a:latin typeface="Comic Sans MS" pitchFamily="66" charset="0"/>
          </a:defRPr>
        </a:defPPr>
      </a:lstStyle>
    </a:lnDef>
  </a:objectDefaults>
  <a:extraClrSchemeLst>
    <a:extraClrScheme>
      <a:clrScheme name="1_Mimmon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1_Mimmon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1_Mimmon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1_Mimmone 4">
        <a:dk1>
          <a:srgbClr val="000000"/>
        </a:dk1>
        <a:lt1>
          <a:srgbClr val="FFFF00"/>
        </a:lt1>
        <a:dk2>
          <a:srgbClr val="3333FF"/>
        </a:dk2>
        <a:lt2>
          <a:srgbClr val="00FFFF"/>
        </a:lt2>
        <a:accent1>
          <a:srgbClr val="00CCCC"/>
        </a:accent1>
        <a:accent2>
          <a:srgbClr val="6666FF"/>
        </a:accent2>
        <a:accent3>
          <a:srgbClr val="ADADFF"/>
        </a:accent3>
        <a:accent4>
          <a:srgbClr val="DADA00"/>
        </a:accent4>
        <a:accent5>
          <a:srgbClr val="AAE2E2"/>
        </a:accent5>
        <a:accent6>
          <a:srgbClr val="5C5CE7"/>
        </a:accent6>
        <a:hlink>
          <a:srgbClr val="669900"/>
        </a:hlink>
        <a:folHlink>
          <a:srgbClr val="0033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TotalTime>
  <Words>2486</Words>
  <Application>Microsoft Office PowerPoint</Application>
  <PresentationFormat>Presentazione su schermo (4:3)</PresentationFormat>
  <Paragraphs>183</Paragraphs>
  <Slides>22</Slides>
  <Notes>7</Notes>
  <HiddenSlides>0</HiddenSlides>
  <MMClips>0</MMClips>
  <ScaleCrop>false</ScaleCrop>
  <HeadingPairs>
    <vt:vector size="4" baseType="variant">
      <vt:variant>
        <vt:lpstr>Tema</vt:lpstr>
      </vt:variant>
      <vt:variant>
        <vt:i4>2</vt:i4>
      </vt:variant>
      <vt:variant>
        <vt:lpstr>Titoli diapositive</vt:lpstr>
      </vt:variant>
      <vt:variant>
        <vt:i4>22</vt:i4>
      </vt:variant>
    </vt:vector>
  </HeadingPairs>
  <TitlesOfParts>
    <vt:vector size="24" baseType="lpstr">
      <vt:lpstr>1_Mimmone</vt:lpstr>
      <vt:lpstr>Struttura predefinita</vt:lpstr>
      <vt:lpstr>Diapositiva 1</vt:lpstr>
      <vt:lpstr>Diapositiva 2</vt:lpstr>
      <vt:lpstr>La luce</vt:lpstr>
      <vt:lpstr>Lo spettro elettromagnetico</vt:lpstr>
      <vt:lpstr>Luce bianca e luce colorata</vt:lpstr>
      <vt:lpstr>Componenti assorbite o riflesse</vt:lpstr>
      <vt:lpstr>L’origine del colore</vt:lpstr>
      <vt:lpstr>Requisiti per il colore</vt:lpstr>
      <vt:lpstr>Definizione di colore</vt:lpstr>
      <vt:lpstr>Il colore in termini oggettivi</vt:lpstr>
      <vt:lpstr>Produzione di colore</vt:lpstr>
      <vt:lpstr>Colori complementari</vt:lpstr>
      <vt:lpstr>Tipi di materiali coloranti</vt:lpstr>
      <vt:lpstr>Diapositiva 14</vt:lpstr>
      <vt:lpstr>Introduzione ai coloranti</vt:lpstr>
      <vt:lpstr>Un po’ di storia</vt:lpstr>
      <vt:lpstr>Diapositiva 17</vt:lpstr>
      <vt:lpstr>Diapositiva 18</vt:lpstr>
      <vt:lpstr>Diapositiva 19</vt:lpstr>
      <vt:lpstr>Diapositiva 20</vt:lpstr>
      <vt:lpstr>Diapositiva 21</vt:lpstr>
      <vt:lpstr>Diapositiva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mariacarmela</dc:creator>
  <cp:lastModifiedBy>mariacarmela</cp:lastModifiedBy>
  <cp:revision>32</cp:revision>
  <dcterms:created xsi:type="dcterms:W3CDTF">2015-05-02T11:36:04Z</dcterms:created>
  <dcterms:modified xsi:type="dcterms:W3CDTF">2015-05-22T18:57:19Z</dcterms:modified>
</cp:coreProperties>
</file>