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4" r:id="rId1"/>
  </p:sldMasterIdLst>
  <p:notesMasterIdLst>
    <p:notesMasterId r:id="rId22"/>
  </p:notesMasterIdLst>
  <p:sldIdLst>
    <p:sldId id="256" r:id="rId2"/>
    <p:sldId id="265" r:id="rId3"/>
    <p:sldId id="260" r:id="rId4"/>
    <p:sldId id="266" r:id="rId5"/>
    <p:sldId id="274" r:id="rId6"/>
    <p:sldId id="273" r:id="rId7"/>
    <p:sldId id="257" r:id="rId8"/>
    <p:sldId id="258" r:id="rId9"/>
    <p:sldId id="267" r:id="rId10"/>
    <p:sldId id="268" r:id="rId11"/>
    <p:sldId id="275" r:id="rId12"/>
    <p:sldId id="269" r:id="rId13"/>
    <p:sldId id="270" r:id="rId14"/>
    <p:sldId id="271" r:id="rId15"/>
    <p:sldId id="276" r:id="rId16"/>
    <p:sldId id="277" r:id="rId17"/>
    <p:sldId id="261" r:id="rId18"/>
    <p:sldId id="262" r:id="rId19"/>
    <p:sldId id="263" r:id="rId20"/>
    <p:sldId id="264" r:id="rId21"/>
  </p:sldIdLst>
  <p:sldSz cx="9144000" cy="6858000" type="screen4x3"/>
  <p:notesSz cx="6858000" cy="9144000"/>
  <p:custDataLst>
    <p:tags r:id="rId23"/>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7183CA4-AAF7-44F0-8E2B-3804C9E89681}" type="datetimeFigureOut">
              <a:rPr lang="en-US"/>
              <a:pPr>
                <a:defRPr/>
              </a:pPr>
              <a:t>7/1/2015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72805C4-CD7C-48B3-817B-9D08D208C280}" type="slidenum">
              <a:rPr lang="en-US"/>
              <a:pPr>
                <a:defRPr/>
              </a:pPr>
              <a:t>‹#›</a:t>
            </a:fld>
            <a:endParaRPr lang="en-US" dirty="0"/>
          </a:p>
        </p:txBody>
      </p:sp>
    </p:spTree>
    <p:extLst>
      <p:ext uri="{BB962C8B-B14F-4D97-AF65-F5344CB8AC3E}">
        <p14:creationId xmlns:p14="http://schemas.microsoft.com/office/powerpoint/2010/main" val="176838434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-Implementation costs would have been covered at the initial establishment of the EHR in prior years. </a:t>
            </a:r>
          </a:p>
          <a:p>
            <a:pPr>
              <a:spcBef>
                <a:spcPct val="0"/>
              </a:spcBef>
            </a:pPr>
            <a:endParaRPr lang="en-US" dirty="0" smtClean="0"/>
          </a:p>
          <a:p>
            <a:pPr>
              <a:spcBef>
                <a:spcPct val="0"/>
              </a:spcBef>
            </a:pPr>
            <a:r>
              <a:rPr lang="en-US" dirty="0" smtClean="0"/>
              <a:t>-(i.e. After implementing and utilizing RPMS EHR, the Community Health Network of West Virginia (2008) noticed dramatically lower costs compared to commercial vendors--RPMS maintenance costs averaged $43,200 compared to commercial maintenance costs of $133, 632 (Community Health Network of West Virginia, 2008). </a:t>
            </a:r>
          </a:p>
          <a:p>
            <a:pPr>
              <a:spcBef>
                <a:spcPct val="0"/>
              </a:spcBef>
            </a:pPr>
            <a:endParaRPr lang="en-US" dirty="0" smtClean="0"/>
          </a:p>
          <a:p>
            <a:pPr>
              <a:spcBef>
                <a:spcPct val="0"/>
              </a:spcBef>
            </a:pPr>
            <a:r>
              <a:rPr lang="en-US" dirty="0" smtClean="0"/>
              <a:t>-Brief additional training, may be done online. Pamphlets, web-based sessions available.</a:t>
            </a:r>
          </a:p>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F6B1A8-0A0D-4C8C-9921-4A5936260F3E}" type="slidenum">
              <a:rPr lang="en-US"/>
              <a:pPr fontAlgn="base">
                <a:spcBef>
                  <a:spcPct val="0"/>
                </a:spcBef>
                <a:spcAft>
                  <a:spcPct val="0"/>
                </a:spcAft>
              </a:pPr>
              <a:t>7</a:t>
            </a:fld>
            <a:endParaRPr lang="en-US" dirty="0"/>
          </a:p>
        </p:txBody>
      </p:sp>
    </p:spTree>
    <p:extLst>
      <p:ext uri="{BB962C8B-B14F-4D97-AF65-F5344CB8AC3E}">
        <p14:creationId xmlns:p14="http://schemas.microsoft.com/office/powerpoint/2010/main" val="3256151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RPMS EHR Software Requirements*</a:t>
            </a:r>
          </a:p>
          <a:p>
            <a:pPr>
              <a:spcBef>
                <a:spcPct val="0"/>
              </a:spcBef>
            </a:pPr>
            <a:endParaRPr lang="en-US" dirty="0" smtClean="0"/>
          </a:p>
          <a:p>
            <a:pPr>
              <a:spcBef>
                <a:spcPct val="0"/>
              </a:spcBef>
            </a:pPr>
            <a:r>
              <a:rPr lang="en-US" dirty="0" smtClean="0"/>
              <a:t>File 200 must be current </a:t>
            </a:r>
          </a:p>
          <a:p>
            <a:pPr>
              <a:spcBef>
                <a:spcPct val="0"/>
              </a:spcBef>
            </a:pPr>
            <a:r>
              <a:rPr lang="en-US" dirty="0" smtClean="0"/>
              <a:t>Fileman 22/Kernel 8 with latest patches </a:t>
            </a:r>
          </a:p>
          <a:p>
            <a:pPr>
              <a:spcBef>
                <a:spcPct val="0"/>
              </a:spcBef>
            </a:pPr>
            <a:r>
              <a:rPr lang="en-US" dirty="0" smtClean="0"/>
              <a:t>Caché operating system </a:t>
            </a:r>
          </a:p>
          <a:p>
            <a:pPr>
              <a:spcBef>
                <a:spcPct val="0"/>
              </a:spcBef>
            </a:pPr>
            <a:r>
              <a:rPr lang="en-US" dirty="0" smtClean="0"/>
              <a:t>Pharmacy v4.5 Suite </a:t>
            </a:r>
          </a:p>
          <a:p>
            <a:pPr>
              <a:spcBef>
                <a:spcPct val="0"/>
              </a:spcBef>
            </a:pPr>
            <a:r>
              <a:rPr lang="en-US" dirty="0" smtClean="0"/>
              <a:t>Patient Information Management System (PIMS) version 5.3 (this includes Admit/Transfer/Discharge (ADT), Scheduling, and Sensitive Patient Tracking) </a:t>
            </a:r>
          </a:p>
          <a:p>
            <a:pPr>
              <a:spcBef>
                <a:spcPct val="0"/>
              </a:spcBef>
            </a:pPr>
            <a:r>
              <a:rPr lang="en-US" dirty="0" smtClean="0"/>
              <a:t>Three additional VHA applications that are required to run in the background: </a:t>
            </a:r>
          </a:p>
          <a:p>
            <a:pPr>
              <a:spcBef>
                <a:spcPct val="0"/>
              </a:spcBef>
            </a:pPr>
            <a:r>
              <a:rPr lang="en-US" dirty="0" smtClean="0"/>
              <a:t>Lexicon v2.0 </a:t>
            </a:r>
          </a:p>
          <a:p>
            <a:pPr>
              <a:spcBef>
                <a:spcPct val="0"/>
              </a:spcBef>
            </a:pPr>
            <a:r>
              <a:rPr lang="en-US" dirty="0" smtClean="0"/>
              <a:t>Visit Tracking v2.0 </a:t>
            </a:r>
          </a:p>
          <a:p>
            <a:pPr>
              <a:spcBef>
                <a:spcPct val="0"/>
              </a:spcBef>
            </a:pPr>
            <a:r>
              <a:rPr lang="en-US" dirty="0" smtClean="0"/>
              <a:t>VA Health Summary v2.7 </a:t>
            </a:r>
          </a:p>
          <a:p>
            <a:pPr>
              <a:spcBef>
                <a:spcPct val="0"/>
              </a:spcBef>
            </a:pPr>
            <a:endParaRPr lang="en-US" b="1" u="sng" dirty="0" smtClean="0"/>
          </a:p>
          <a:p>
            <a:pPr>
              <a:spcBef>
                <a:spcPct val="0"/>
              </a:spcBef>
            </a:pPr>
            <a:r>
              <a:rPr lang="en-US" b="1" u="sng" dirty="0" smtClean="0"/>
              <a:t>RPMS and VHA Software Compatibility*</a:t>
            </a:r>
          </a:p>
          <a:p>
            <a:pPr>
              <a:spcBef>
                <a:spcPct val="0"/>
              </a:spcBef>
            </a:pPr>
            <a:r>
              <a:rPr lang="en-US" dirty="0" smtClean="0"/>
              <a:t>Text Integration Utility (TIU) v1.0 (a template-based notes authoring application) </a:t>
            </a:r>
          </a:p>
          <a:p>
            <a:pPr>
              <a:spcBef>
                <a:spcPct val="0"/>
              </a:spcBef>
            </a:pPr>
            <a:r>
              <a:rPr lang="en-US" dirty="0" smtClean="0"/>
              <a:t>Laboratory v5.2 </a:t>
            </a:r>
          </a:p>
          <a:p>
            <a:pPr>
              <a:spcBef>
                <a:spcPct val="0"/>
              </a:spcBef>
            </a:pPr>
            <a:r>
              <a:rPr lang="en-US" dirty="0" smtClean="0"/>
              <a:t>Women's Health v2.0 </a:t>
            </a:r>
          </a:p>
          <a:p>
            <a:pPr>
              <a:spcBef>
                <a:spcPct val="0"/>
              </a:spcBef>
            </a:pPr>
            <a:r>
              <a:rPr lang="en-US" dirty="0" smtClean="0"/>
              <a:t>Immunization v8.0 </a:t>
            </a:r>
          </a:p>
          <a:p>
            <a:pPr>
              <a:spcBef>
                <a:spcPct val="0"/>
              </a:spcBef>
            </a:pPr>
            <a:r>
              <a:rPr lang="en-US" dirty="0" smtClean="0"/>
              <a:t>Radiology v5.0 </a:t>
            </a:r>
          </a:p>
          <a:p>
            <a:pPr>
              <a:spcBef>
                <a:spcPct val="0"/>
              </a:spcBef>
            </a:pPr>
            <a:r>
              <a:rPr lang="en-US" dirty="0" smtClean="0"/>
              <a:t>Pharmacy Inpatient v5.0 </a:t>
            </a:r>
          </a:p>
          <a:p>
            <a:pPr>
              <a:spcBef>
                <a:spcPct val="0"/>
              </a:spcBef>
            </a:pPr>
            <a:r>
              <a:rPr lang="en-US" dirty="0" smtClean="0"/>
              <a:t>Pharmacy Outpatient v7.0 </a:t>
            </a:r>
          </a:p>
          <a:p>
            <a:pPr>
              <a:spcBef>
                <a:spcPct val="0"/>
              </a:spcBef>
            </a:pPr>
            <a:r>
              <a:rPr lang="en-US" dirty="0" smtClean="0"/>
              <a:t>Order Entry/Results Reporting (OE/RR) v3.0 </a:t>
            </a:r>
          </a:p>
          <a:p>
            <a:pPr>
              <a:spcBef>
                <a:spcPct val="0"/>
              </a:spcBef>
            </a:pPr>
            <a:r>
              <a:rPr lang="en-US" dirty="0" smtClean="0"/>
              <a:t>VistA Imaging version 3.0 (a separate project is underway to make VistA Imaging available to I/T/U facilities) </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EA4EB6-FBBD-48C2-B19A-A4027AE64515}"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198082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educational plan will utilize a variety of techniques and tools to promote optimal user education and literacy. According to Johnson, Johnson, &amp; Zhang (2005), “This information is needed because different types of users require different types of interfaces”.</a:t>
            </a:r>
            <a:r>
              <a:rPr lang="en-US" dirty="0" smtClean="0">
                <a:effectLst/>
              </a:rPr>
              <a:t> </a:t>
            </a:r>
            <a:endParaRPr lang="en-US" dirty="0" smtClean="0"/>
          </a:p>
          <a:p>
            <a:r>
              <a:rPr lang="en-US" dirty="0" smtClean="0"/>
              <a:t>Educational team:</a:t>
            </a:r>
          </a:p>
          <a:p>
            <a:r>
              <a:rPr lang="en-US" dirty="0" smtClean="0"/>
              <a:t>The educational team will </a:t>
            </a:r>
            <a:r>
              <a:rPr lang="en-US" sz="1200" kern="1200" dirty="0" smtClean="0">
                <a:solidFill>
                  <a:schemeClr val="tx1"/>
                </a:solidFill>
                <a:effectLst/>
                <a:latin typeface="+mn-lt"/>
                <a:ea typeface="+mn-ea"/>
                <a:cs typeface="+mn-cs"/>
              </a:rPr>
              <a:t>guide trainees through a test mode of the EHR system. </a:t>
            </a:r>
          </a:p>
          <a:p>
            <a:r>
              <a:rPr lang="en-US" sz="1200" kern="1200" dirty="0" smtClean="0">
                <a:solidFill>
                  <a:schemeClr val="tx1"/>
                </a:solidFill>
                <a:effectLst/>
                <a:latin typeface="+mn-lt"/>
                <a:ea typeface="+mn-ea"/>
                <a:cs typeface="+mn-cs"/>
              </a:rPr>
              <a:t>Initial overview:</a:t>
            </a:r>
          </a:p>
          <a:p>
            <a:r>
              <a:rPr lang="en-US" sz="1200" kern="1200" dirty="0" smtClean="0">
                <a:solidFill>
                  <a:schemeClr val="tx1"/>
                </a:solidFill>
                <a:effectLst/>
                <a:latin typeface="+mn-lt"/>
                <a:ea typeface="+mn-ea"/>
                <a:cs typeface="+mn-cs"/>
              </a:rPr>
              <a:t>Each session will begin with an overview of the importance of accurate documentation, followed by a review of the facilities mission and vision statements. </a:t>
            </a:r>
          </a:p>
          <a:p>
            <a:r>
              <a:rPr lang="en-US" sz="1200" kern="1200" dirty="0" smtClean="0">
                <a:solidFill>
                  <a:schemeClr val="tx1"/>
                </a:solidFill>
                <a:effectLst/>
                <a:latin typeface="+mn-lt"/>
                <a:ea typeface="+mn-ea"/>
                <a:cs typeface="+mn-cs"/>
              </a:rPr>
              <a:t>Rather than additional</a:t>
            </a:r>
            <a:r>
              <a:rPr lang="en-US" sz="1200" kern="1200" baseline="0" dirty="0" smtClean="0">
                <a:solidFill>
                  <a:schemeClr val="tx1"/>
                </a:solidFill>
                <a:effectLst/>
                <a:latin typeface="+mn-lt"/>
                <a:ea typeface="+mn-ea"/>
                <a:cs typeface="+mn-cs"/>
              </a:rPr>
              <a:t> workload</a:t>
            </a:r>
          </a:p>
          <a:p>
            <a:r>
              <a:rPr lang="en-US" sz="1200" kern="1200" baseline="0" dirty="0" smtClean="0">
                <a:solidFill>
                  <a:schemeClr val="tx1"/>
                </a:solidFill>
                <a:effectLst/>
                <a:latin typeface="+mn-lt"/>
                <a:ea typeface="+mn-ea"/>
                <a:cs typeface="+mn-cs"/>
              </a:rPr>
              <a:t>Training Sessions:</a:t>
            </a:r>
          </a:p>
          <a:p>
            <a:r>
              <a:rPr lang="en-US" sz="1200" kern="1200" dirty="0" smtClean="0">
                <a:solidFill>
                  <a:schemeClr val="tx1"/>
                </a:solidFill>
                <a:effectLst/>
                <a:latin typeface="+mn-lt"/>
                <a:ea typeface="+mn-ea"/>
                <a:cs typeface="+mn-cs"/>
              </a:rPr>
              <a:t>By offering training sessions with realistic working situations the users have the ability to ask questions and address potential problems that may arise while using the new system (Mercer &amp; Felt, 2010). </a:t>
            </a:r>
          </a:p>
          <a:p>
            <a:r>
              <a:rPr lang="en-US" sz="1200" kern="1200" dirty="0" smtClean="0">
                <a:solidFill>
                  <a:schemeClr val="tx1"/>
                </a:solidFill>
                <a:effectLst/>
                <a:latin typeface="+mn-lt"/>
                <a:ea typeface="+mn-ea"/>
                <a:cs typeface="+mn-cs"/>
              </a:rPr>
              <a:t>A brief question and answer session will be offered at the end of each session where EHR developers will be available for further elaboration.</a:t>
            </a:r>
            <a:r>
              <a:rPr lang="en-US" dirty="0" smtClean="0">
                <a:effectLst/>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Convenient instructional pamphlets will be provided to all attendees to serve as a quick reference guide</a:t>
            </a:r>
            <a:r>
              <a:rPr lang="en-US" dirty="0" smtClean="0">
                <a:effectLst/>
              </a:rPr>
              <a:t> </a:t>
            </a:r>
          </a:p>
          <a:p>
            <a:r>
              <a:rPr lang="en-US" sz="1200" kern="1200" dirty="0" smtClean="0">
                <a:solidFill>
                  <a:schemeClr val="tx1"/>
                </a:solidFill>
                <a:effectLst/>
                <a:latin typeface="+mn-lt"/>
                <a:ea typeface="+mn-ea"/>
                <a:cs typeface="+mn-cs"/>
              </a:rPr>
              <a:t>sign a form verifying their active participation in the class and acknowledge the requirement to adhere to the new process for MRSA reporting</a:t>
            </a:r>
            <a:r>
              <a:rPr lang="en-US" dirty="0" smtClean="0">
                <a:effectLst/>
              </a:rPr>
              <a:t> </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provide feedback about the course via an evaluation form (Mercer &amp; Felt, 2010). The comments will be shared with the educational team, and improvement made as needed.</a:t>
            </a: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On-line learning management system:</a:t>
            </a:r>
          </a:p>
          <a:p>
            <a:r>
              <a:rPr lang="en-US" sz="1200" kern="1200" dirty="0" smtClean="0">
                <a:solidFill>
                  <a:schemeClr val="tx1"/>
                </a:solidFill>
                <a:effectLst/>
                <a:latin typeface="+mn-lt"/>
                <a:ea typeface="+mn-ea"/>
                <a:cs typeface="+mn-cs"/>
              </a:rPr>
              <a:t>If a user fails to achieve a score of at least 85%, they may review the educational material and repeat the modules. These online modules will be an annual requirement for all employees to complete.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72805C4-CD7C-48B3-817B-9D08D208C280}" type="slidenum">
              <a:rPr lang="en-US" smtClean="0"/>
              <a:pPr>
                <a:defRPr/>
              </a:pPr>
              <a:t>11</a:t>
            </a:fld>
            <a:endParaRPr lang="en-US" dirty="0"/>
          </a:p>
        </p:txBody>
      </p:sp>
    </p:spTree>
    <p:extLst>
      <p:ext uri="{BB962C8B-B14F-4D97-AF65-F5344CB8AC3E}">
        <p14:creationId xmlns:p14="http://schemas.microsoft.com/office/powerpoint/2010/main" val="310132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Security &amp; Privacy Issues:</a:t>
            </a:r>
          </a:p>
          <a:p>
            <a:r>
              <a:rPr lang="en-US" sz="1200" kern="1200" dirty="0" smtClean="0">
                <a:solidFill>
                  <a:schemeClr val="tx1"/>
                </a:solidFill>
                <a:effectLst/>
                <a:latin typeface="+mn-lt"/>
                <a:ea typeface="+mn-ea"/>
                <a:cs typeface="+mn-cs"/>
              </a:rPr>
              <a:t>Security and privacy are potentially the most significant problem with electronic records because there is always a possibility that private information could end up in the wrong hands (Torrey, 2009). </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addition, each employee is required to undergo annual HIPPA training to ensure patient privacy and confidentiality is at the forefront of all operations.</a:t>
            </a:r>
          </a:p>
          <a:p>
            <a:r>
              <a:rPr lang="en-US" dirty="0" smtClean="0"/>
              <a:t>Social &amp;</a:t>
            </a:r>
            <a:r>
              <a:rPr lang="en-US" baseline="0" dirty="0" smtClean="0"/>
              <a:t> Cultural:</a:t>
            </a:r>
          </a:p>
          <a:p>
            <a:r>
              <a:rPr lang="en-US" sz="1200" kern="1200" dirty="0" smtClean="0">
                <a:solidFill>
                  <a:schemeClr val="tx1"/>
                </a:solidFill>
                <a:effectLst/>
                <a:latin typeface="+mn-lt"/>
                <a:ea typeface="+mn-ea"/>
                <a:cs typeface="+mn-cs"/>
              </a:rPr>
              <a:t>According to Winkelstein (n.d., para 1) “advice produced by decision support systems must be understood and acted upon in the context of the overall goals and values of health care.” In addition, “data mining may impact confidentiality or lead to discrimination by identifying subgroups” (Winkelstein, n.d., para. 1). </a:t>
            </a:r>
          </a:p>
          <a:p>
            <a:r>
              <a:rPr lang="en-US" sz="1200" kern="1200" baseline="0" dirty="0" smtClean="0">
                <a:solidFill>
                  <a:schemeClr val="tx1"/>
                </a:solidFill>
                <a:effectLst/>
                <a:latin typeface="+mn-lt"/>
                <a:ea typeface="+mn-ea"/>
                <a:cs typeface="+mn-cs"/>
              </a:rPr>
              <a:t>Economic Costs:</a:t>
            </a:r>
          </a:p>
          <a:p>
            <a:r>
              <a:rPr lang="en-US" sz="1200" kern="1200" dirty="0" smtClean="0">
                <a:solidFill>
                  <a:schemeClr val="tx1"/>
                </a:solidFill>
                <a:effectLst/>
                <a:latin typeface="+mn-lt"/>
                <a:ea typeface="+mn-ea"/>
                <a:cs typeface="+mn-cs"/>
              </a:rPr>
              <a:t>potential issue because EHR systems are costly to implement and maintain</a:t>
            </a:r>
            <a:r>
              <a:rPr lang="en-US" dirty="0" smtClean="0">
                <a:effectLst/>
              </a:rPr>
              <a:t> </a:t>
            </a:r>
          </a:p>
          <a:p>
            <a:r>
              <a:rPr lang="en-US" sz="1200" kern="1200" dirty="0" smtClean="0">
                <a:solidFill>
                  <a:schemeClr val="tx1"/>
                </a:solidFill>
                <a:effectLst/>
                <a:latin typeface="+mn-lt"/>
                <a:ea typeface="+mn-ea"/>
                <a:cs typeface="+mn-cs"/>
              </a:rPr>
              <a:t>According to the Rural Assistance Center (2011), facilities that serve and underserved population, provide comprehensive services, offer a sliding fee scale, have a governing board, and have an ongoing quality assurance program meet the requirements for a Federally qualified health center, which allows enhanced Medicaid and Medicare reimbursement.</a:t>
            </a:r>
            <a:r>
              <a:rPr lang="en-US"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pPr>
              <a:defRPr/>
            </a:pPr>
            <a:fld id="{372805C4-CD7C-48B3-817B-9D08D208C280}" type="slidenum">
              <a:rPr lang="en-US" smtClean="0"/>
              <a:pPr>
                <a:defRPr/>
              </a:pPr>
              <a:t>15</a:t>
            </a:fld>
            <a:endParaRPr lang="en-US" dirty="0"/>
          </a:p>
        </p:txBody>
      </p:sp>
    </p:spTree>
    <p:extLst>
      <p:ext uri="{BB962C8B-B14F-4D97-AF65-F5344CB8AC3E}">
        <p14:creationId xmlns:p14="http://schemas.microsoft.com/office/powerpoint/2010/main" val="415728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Overlay-TitleSlide.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Slide Number Placeholder 5"/>
          <p:cNvSpPr>
            <a:spLocks noGrp="1"/>
          </p:cNvSpPr>
          <p:nvPr>
            <p:ph type="sldNum" sz="quarter" idx="10"/>
          </p:nvPr>
        </p:nvSpPr>
        <p:spPr/>
        <p:txBody>
          <a:bodyPr/>
          <a:lstStyle>
            <a:lvl1pPr>
              <a:defRPr/>
            </a:lvl1pPr>
          </a:lstStyle>
          <a:p>
            <a:pPr>
              <a:defRPr/>
            </a:pPr>
            <a:fld id="{B79EB11C-058C-43FD-AB6D-24BB6CD55F10}" type="slidenum">
              <a:rPr lang="en-US"/>
              <a:pPr>
                <a:defRPr/>
              </a:pPr>
              <a:t>‹#›</a:t>
            </a:fld>
            <a:endParaRPr lang="en-US" dirty="0"/>
          </a:p>
        </p:txBody>
      </p:sp>
      <p:sp>
        <p:nvSpPr>
          <p:cNvPr id="6" name="Date Placeholder 3"/>
          <p:cNvSpPr>
            <a:spLocks noGrp="1"/>
          </p:cNvSpPr>
          <p:nvPr>
            <p:ph type="dt" sz="half" idx="11"/>
          </p:nvPr>
        </p:nvSpPr>
        <p:spPr/>
        <p:txBody>
          <a:bodyPr/>
          <a:lstStyle>
            <a:lvl1pPr>
              <a:defRPr/>
            </a:lvl1pPr>
          </a:lstStyle>
          <a:p>
            <a:pPr>
              <a:defRPr/>
            </a:pPr>
            <a:fld id="{ECD56F13-1837-4128-AC37-7BCEE8648BC3}" type="datetimeFigureOut">
              <a:rPr lang="en-US"/>
              <a:pPr>
                <a:defRPr/>
              </a:pPr>
              <a:t>7/1/2015</a:t>
            </a:fld>
            <a:endParaRPr lang="en-US" dirty="0"/>
          </a:p>
        </p:txBody>
      </p:sp>
      <p:sp>
        <p:nvSpPr>
          <p:cNvPr id="7" name="Footer Placeholder 4"/>
          <p:cNvSpPr>
            <a:spLocks noGrp="1"/>
          </p:cNvSpPr>
          <p:nvPr>
            <p:ph type="ftr" sz="quarter" idx="12"/>
          </p:nvPr>
        </p:nvSpPr>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3E74EF2D-2E8B-438E-B98C-2D818FB7399A}" type="datetimeFigureOut">
              <a:rPr lang="en-US"/>
              <a:pPr>
                <a:defRPr/>
              </a:pPr>
              <a:t>7/1/2015</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098F1322-2AB1-48C9-854D-71C9D92A144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ContentCaption.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04659B56-7928-4015-87AC-51A8F3E415BF}" type="datetimeFigureOut">
              <a:rPr lang="en-US"/>
              <a:pPr>
                <a:defRPr/>
              </a:pPr>
              <a:t>7/1/2015</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7340CD6A-8656-4114-91EE-9ACE2307DE3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Overlay-PictureCaption.png"/>
          <p:cNvPicPr>
            <a:picLocks noChangeAspect="1"/>
          </p:cNvPicPr>
          <p:nvPr/>
        </p:nvPicPr>
        <p:blipFill>
          <a:blip r:embed="rId2"/>
          <a:srcRect/>
          <a:stretch>
            <a:fillRect/>
          </a:stretch>
        </p:blipFill>
        <p:spPr bwMode="auto">
          <a:xfrm>
            <a:off x="449263" y="187325"/>
            <a:ext cx="8535987" cy="6483350"/>
          </a:xfrm>
          <a:prstGeom prst="rect">
            <a:avLst/>
          </a:prstGeom>
          <a:noFill/>
          <a:ln w="9525">
            <a:noFill/>
            <a:miter lim="800000"/>
            <a:headEnd/>
            <a:tailEnd/>
          </a:ln>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6" name="Date Placeholder 4"/>
          <p:cNvSpPr>
            <a:spLocks noGrp="1"/>
          </p:cNvSpPr>
          <p:nvPr>
            <p:ph type="dt" sz="half" idx="10"/>
          </p:nvPr>
        </p:nvSpPr>
        <p:spPr>
          <a:xfrm>
            <a:off x="3886200" y="6288088"/>
            <a:ext cx="1887538" cy="365125"/>
          </a:xfrm>
        </p:spPr>
        <p:txBody>
          <a:bodyPr/>
          <a:lstStyle>
            <a:lvl1pPr>
              <a:defRPr/>
            </a:lvl1pPr>
          </a:lstStyle>
          <a:p>
            <a:pPr>
              <a:defRPr/>
            </a:pPr>
            <a:fld id="{D06C0061-57B9-479A-9DEE-81B2AA2D2999}" type="datetimeFigureOut">
              <a:rPr lang="en-US"/>
              <a:pPr>
                <a:defRPr/>
              </a:pPr>
              <a:t>7/1/2015</a:t>
            </a:fld>
            <a:endParaRPr lang="en-US" dirty="0"/>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8E41ADFC-04EA-4EF9-AC62-A49E9D4E8DC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9" descr="Overlay-PictureCaption-Extras.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defRPr/>
            </a:pPr>
            <a:fld id="{7A7AB711-B154-40A9-B5DD-D350D9AACF23}" type="datetimeFigureOut">
              <a:rPr lang="en-US"/>
              <a:pPr>
                <a:defRPr/>
              </a:pPr>
              <a:t>7/1/2015</a:t>
            </a:fld>
            <a:endParaRPr lang="en-US" dirty="0"/>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82DB41AD-BF9E-49C7-8026-2C226F812DA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9" descr="Overlay-PictureCaption-Extras.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defRPr/>
            </a:pPr>
            <a:fld id="{85172036-FA1D-40EC-B77B-871F74087758}" type="datetimeFigureOut">
              <a:rPr lang="en-US"/>
              <a:pPr>
                <a:defRPr/>
              </a:pPr>
              <a:t>7/1/2015</a:t>
            </a:fld>
            <a:endParaRPr lang="en-US" dirty="0"/>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A642E2D3-0CB3-43F8-BA07-AA5EDE922AC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F5B39FBF-5441-4E2E-9F54-F3C5B56430AF}" type="datetimeFigureOut">
              <a:rPr lang="en-US"/>
              <a:pPr>
                <a:defRPr/>
              </a:pPr>
              <a:t>7/1/2015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82FE05-55BB-4345-846F-CB1D9A1AADFD}"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E942E52B-AFDC-4374-940E-8D799D7C35E0}" type="datetimeFigureOut">
              <a:rPr lang="en-US"/>
              <a:pPr>
                <a:defRPr/>
              </a:pPr>
              <a:t>7/1/2015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448115C-D289-4A35-AD27-719384E3A91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CF79772F-CFD5-4BD7-B895-966C8AA1684F}" type="datetimeFigureOut">
              <a:rPr lang="en-US"/>
              <a:pPr>
                <a:defRPr/>
              </a:pPr>
              <a:t>7/1/2015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D2D2421-02F7-4C3C-9A17-DAC449CB413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Overlay-SectionHeader.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779463" y="2591360"/>
            <a:ext cx="7583487" cy="1362075"/>
          </a:xfrm>
        </p:spPr>
        <p:txBody>
          <a:bodyPr>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A8F4FE-C1B4-40C3-9793-42566A437331}" type="datetimeFigureOut">
              <a:rPr lang="en-US"/>
              <a:pPr>
                <a:defRPr/>
              </a:pPr>
              <a:t>7/1/2015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E9BFE92-5DCB-47DB-81C3-1B192D62E92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0"/>
          </p:nvPr>
        </p:nvSpPr>
        <p:spPr/>
        <p:txBody>
          <a:bodyPr/>
          <a:lstStyle>
            <a:lvl1pPr>
              <a:defRPr/>
            </a:lvl1pPr>
          </a:lstStyle>
          <a:p>
            <a:pPr>
              <a:defRPr/>
            </a:pPr>
            <a:fld id="{CE8B688A-4AD5-49CF-A71A-AC094147CF59}" type="datetimeFigureOut">
              <a:rPr lang="en-US"/>
              <a:pPr>
                <a:defRPr/>
              </a:pPr>
              <a:t>7/1/2015</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21AA03BA-181C-40BD-910C-6212DADED46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3"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cxnSp>
        <p:nvCxnSpPr>
          <p:cNvPr id="8" name="Straight Connector 11"/>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14"/>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5"/>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Date Placeholder 6"/>
          <p:cNvSpPr>
            <a:spLocks noGrp="1"/>
          </p:cNvSpPr>
          <p:nvPr>
            <p:ph type="dt" sz="half" idx="10"/>
          </p:nvPr>
        </p:nvSpPr>
        <p:spPr/>
        <p:txBody>
          <a:bodyPr/>
          <a:lstStyle>
            <a:lvl1pPr>
              <a:defRPr/>
            </a:lvl1pPr>
          </a:lstStyle>
          <a:p>
            <a:pPr>
              <a:defRPr/>
            </a:pPr>
            <a:fld id="{7E293BDE-22F7-4B50-8E3C-447A1328E430}" type="datetimeFigureOut">
              <a:rPr lang="en-US"/>
              <a:pPr>
                <a:defRPr/>
              </a:pPr>
              <a:t>7/1/2015</a:t>
            </a:fld>
            <a:endParaRPr lang="en-US" dirty="0"/>
          </a:p>
        </p:txBody>
      </p:sp>
      <p:sp>
        <p:nvSpPr>
          <p:cNvPr id="13" name="Footer Placeholder 7"/>
          <p:cNvSpPr>
            <a:spLocks noGrp="1"/>
          </p:cNvSpPr>
          <p:nvPr>
            <p:ph type="ftr" sz="quarter" idx="11"/>
          </p:nvPr>
        </p:nvSpPr>
        <p:spPr/>
        <p:txBody>
          <a:bodyPr/>
          <a:lstStyle>
            <a:lvl1pPr>
              <a:defRPr/>
            </a:lvl1pPr>
          </a:lstStyle>
          <a:p>
            <a:pPr>
              <a:defRPr/>
            </a:pPr>
            <a:endParaRPr lang="en-US" dirty="0"/>
          </a:p>
        </p:txBody>
      </p:sp>
      <p:sp>
        <p:nvSpPr>
          <p:cNvPr id="14" name="Slide Number Placeholder 8"/>
          <p:cNvSpPr>
            <a:spLocks noGrp="1"/>
          </p:cNvSpPr>
          <p:nvPr>
            <p:ph type="sldNum" sz="quarter" idx="12"/>
          </p:nvPr>
        </p:nvSpPr>
        <p:spPr/>
        <p:txBody>
          <a:bodyPr/>
          <a:lstStyle>
            <a:lvl1pPr>
              <a:defRPr/>
            </a:lvl1pPr>
          </a:lstStyle>
          <a:p>
            <a:pPr>
              <a:defRPr/>
            </a:pPr>
            <a:fld id="{234EE5F5-CC9A-4DED-B6A8-7C4EE72D1F6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4"/>
          </p:nvPr>
        </p:nvSpPr>
        <p:spPr/>
        <p:txBody>
          <a:bodyPr/>
          <a:lstStyle>
            <a:lvl1pPr>
              <a:defRPr/>
            </a:lvl1pPr>
          </a:lstStyle>
          <a:p>
            <a:pPr>
              <a:defRPr/>
            </a:pPr>
            <a:fld id="{734F78B7-CC1D-481A-9A67-DFC241FE3BE8}" type="datetimeFigureOut">
              <a:rPr lang="en-US"/>
              <a:pPr>
                <a:defRPr/>
              </a:pPr>
              <a:t>7/1/2015</a:t>
            </a:fld>
            <a:endParaRPr lang="en-US" dirty="0"/>
          </a:p>
        </p:txBody>
      </p:sp>
      <p:sp>
        <p:nvSpPr>
          <p:cNvPr id="7" name="Footer Placeholder 5"/>
          <p:cNvSpPr>
            <a:spLocks noGrp="1"/>
          </p:cNvSpPr>
          <p:nvPr>
            <p:ph type="ftr" sz="quarter" idx="15"/>
          </p:nvPr>
        </p:nvSpPr>
        <p:spPr/>
        <p:txBody>
          <a:bodyPr/>
          <a:lstStyle>
            <a:lvl1pPr>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5F7DA962-E28E-45FA-9E63-94C058B583F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a:defRPr/>
            </a:lvl1pPr>
          </a:lstStyle>
          <a:p>
            <a:pPr>
              <a:defRPr/>
            </a:pPr>
            <a:fld id="{9ECFF177-AB6A-4E69-9786-D850D8DB77B6}" type="datetimeFigureOut">
              <a:rPr lang="en-US"/>
              <a:pPr>
                <a:defRPr/>
              </a:pPr>
              <a:t>7/1/2015</a:t>
            </a:fld>
            <a:endParaRPr lang="en-US" dirty="0"/>
          </a:p>
        </p:txBody>
      </p:sp>
      <p:sp>
        <p:nvSpPr>
          <p:cNvPr id="8" name="Footer Placeholder 5"/>
          <p:cNvSpPr>
            <a:spLocks noGrp="1"/>
          </p:cNvSpPr>
          <p:nvPr>
            <p:ph type="ftr" sz="quarter" idx="16"/>
          </p:nvPr>
        </p:nvSpPr>
        <p:spPr/>
        <p:txBody>
          <a:bodyPr/>
          <a:lstStyle>
            <a:lvl1pPr>
              <a:defRPr/>
            </a:lvl1pPr>
          </a:lstStyle>
          <a:p>
            <a:pPr>
              <a:defRPr/>
            </a:pPr>
            <a:endParaRPr lang="en-US" dirty="0"/>
          </a:p>
        </p:txBody>
      </p:sp>
      <p:sp>
        <p:nvSpPr>
          <p:cNvPr id="9" name="Slide Number Placeholder 6"/>
          <p:cNvSpPr>
            <a:spLocks noGrp="1"/>
          </p:cNvSpPr>
          <p:nvPr>
            <p:ph type="sldNum" sz="quarter" idx="17"/>
          </p:nvPr>
        </p:nvSpPr>
        <p:spPr/>
        <p:txBody>
          <a:bodyPr/>
          <a:lstStyle>
            <a:lvl1pPr>
              <a:defRPr/>
            </a:lvl1pPr>
          </a:lstStyle>
          <a:p>
            <a:pPr>
              <a:defRPr/>
            </a:pPr>
            <a:fld id="{C94B89CB-81FF-47BD-A0B5-9B1D2D8164A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6"/>
          </p:nvPr>
        </p:nvSpPr>
        <p:spPr/>
        <p:txBody>
          <a:bodyPr/>
          <a:lstStyle>
            <a:lvl1pPr>
              <a:defRPr/>
            </a:lvl1pPr>
          </a:lstStyle>
          <a:p>
            <a:pPr>
              <a:defRPr/>
            </a:pPr>
            <a:fld id="{90930E8B-1FF8-466B-AC66-7C3092DADB47}" type="datetimeFigureOut">
              <a:rPr lang="en-US"/>
              <a:pPr>
                <a:defRPr/>
              </a:pPr>
              <a:t>7/1/2015</a:t>
            </a:fld>
            <a:endParaRPr lang="en-US" dirty="0"/>
          </a:p>
        </p:txBody>
      </p:sp>
      <p:sp>
        <p:nvSpPr>
          <p:cNvPr id="9" name="Footer Placeholder 5"/>
          <p:cNvSpPr>
            <a:spLocks noGrp="1"/>
          </p:cNvSpPr>
          <p:nvPr>
            <p:ph type="ftr" sz="quarter" idx="17"/>
          </p:nvPr>
        </p:nvSpPr>
        <p:spPr/>
        <p:txBody>
          <a:bodyPr/>
          <a:lstStyle>
            <a:lvl1pPr>
              <a:defRPr/>
            </a:lvl1pPr>
          </a:lstStyle>
          <a:p>
            <a:pPr>
              <a:defRPr/>
            </a:pPr>
            <a:endParaRPr lang="en-US" dirty="0"/>
          </a:p>
        </p:txBody>
      </p:sp>
      <p:sp>
        <p:nvSpPr>
          <p:cNvPr id="10" name="Slide Number Placeholder 6"/>
          <p:cNvSpPr>
            <a:spLocks noGrp="1"/>
          </p:cNvSpPr>
          <p:nvPr>
            <p:ph type="sldNum" sz="quarter" idx="18"/>
          </p:nvPr>
        </p:nvSpPr>
        <p:spPr/>
        <p:txBody>
          <a:bodyPr/>
          <a:lstStyle>
            <a:lvl1pPr>
              <a:defRPr/>
            </a:lvl1pPr>
          </a:lstStyle>
          <a:p>
            <a:pPr>
              <a:defRPr/>
            </a:pPr>
            <a:fld id="{89FAC323-DA46-4B69-96D1-61970EDFD1C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91895BAE-4273-465F-BA92-86EC8DC03C0F}" type="datetimeFigureOut">
              <a:rPr lang="en-US"/>
              <a:pPr>
                <a:defRPr/>
              </a:pPr>
              <a:t>7/1/2015</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874A4BDF-532F-4C5A-80DE-56260BA3AEE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7651" name="Title Placeholder 1"/>
          <p:cNvSpPr>
            <a:spLocks noGrp="1"/>
          </p:cNvSpPr>
          <p:nvPr>
            <p:ph type="title"/>
          </p:nvPr>
        </p:nvSpPr>
        <p:spPr bwMode="auto">
          <a:xfrm>
            <a:off x="779463" y="381000"/>
            <a:ext cx="7583487" cy="10445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7652" name="Text Placeholder 2"/>
          <p:cNvSpPr>
            <a:spLocks noGrp="1"/>
          </p:cNvSpPr>
          <p:nvPr>
            <p:ph type="body" idx="1"/>
          </p:nvPr>
        </p:nvSpPr>
        <p:spPr bwMode="auto">
          <a:xfrm>
            <a:off x="779463" y="1828800"/>
            <a:ext cx="7583487"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81000" y="6288088"/>
            <a:ext cx="1887538"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solidFill>
                <a:latin typeface="+mn-lt"/>
              </a:defRPr>
            </a:lvl1pPr>
          </a:lstStyle>
          <a:p>
            <a:pPr>
              <a:defRPr/>
            </a:pPr>
            <a:fld id="{F55BFA6E-CDE3-4BBC-B353-AB5B80D16D8B}" type="datetimeFigureOut">
              <a:rPr lang="en-US"/>
              <a:pPr>
                <a:defRPr/>
              </a:pPr>
              <a:t>7/1/2015</a:t>
            </a:fld>
            <a:endParaRPr lang="en-US" dirty="0"/>
          </a:p>
        </p:txBody>
      </p:sp>
      <p:sp>
        <p:nvSpPr>
          <p:cNvPr id="5" name="Footer Placeholder 4"/>
          <p:cNvSpPr>
            <a:spLocks noGrp="1"/>
          </p:cNvSpPr>
          <p:nvPr>
            <p:ph type="ftr" sz="quarter" idx="3"/>
          </p:nvPr>
        </p:nvSpPr>
        <p:spPr>
          <a:xfrm>
            <a:off x="3305175" y="6288088"/>
            <a:ext cx="523875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defRPr>
            </a:lvl1pPr>
          </a:lstStyle>
          <a:p>
            <a:pPr>
              <a:defRPr/>
            </a:pPr>
            <a:fld id="{78A307F7-749D-47C3-9610-567ED38757A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xStyles>
    <p:titleStyle>
      <a:lvl1pPr algn="l" rtl="0" fontAlgn="base">
        <a:spcBef>
          <a:spcPct val="0"/>
        </a:spcBef>
        <a:spcAft>
          <a:spcPct val="0"/>
        </a:spcAft>
        <a:defRPr sz="3800" b="0" i="0" u="none" kern="1200">
          <a:solidFill>
            <a:schemeClr val="bg1"/>
          </a:solidFill>
          <a:latin typeface="+mj-lt"/>
          <a:ea typeface="+mj-ea"/>
          <a:cs typeface="+mj-cs"/>
        </a:defRPr>
      </a:lvl1pPr>
      <a:lvl2pPr algn="l" rtl="0" fontAlgn="base">
        <a:spcBef>
          <a:spcPct val="0"/>
        </a:spcBef>
        <a:spcAft>
          <a:spcPct val="0"/>
        </a:spcAft>
        <a:defRPr sz="3800">
          <a:solidFill>
            <a:schemeClr val="bg1"/>
          </a:solidFill>
          <a:latin typeface="Trebuchet MS" pitchFamily="34" charset="0"/>
        </a:defRPr>
      </a:lvl2pPr>
      <a:lvl3pPr algn="l" rtl="0" fontAlgn="base">
        <a:spcBef>
          <a:spcPct val="0"/>
        </a:spcBef>
        <a:spcAft>
          <a:spcPct val="0"/>
        </a:spcAft>
        <a:defRPr sz="3800">
          <a:solidFill>
            <a:schemeClr val="bg1"/>
          </a:solidFill>
          <a:latin typeface="Trebuchet MS" pitchFamily="34" charset="0"/>
        </a:defRPr>
      </a:lvl3pPr>
      <a:lvl4pPr algn="l" rtl="0" fontAlgn="base">
        <a:spcBef>
          <a:spcPct val="0"/>
        </a:spcBef>
        <a:spcAft>
          <a:spcPct val="0"/>
        </a:spcAft>
        <a:defRPr sz="3800">
          <a:solidFill>
            <a:schemeClr val="bg1"/>
          </a:solidFill>
          <a:latin typeface="Trebuchet MS" pitchFamily="34" charset="0"/>
        </a:defRPr>
      </a:lvl4pPr>
      <a:lvl5pPr algn="l" rtl="0" fontAlgn="base">
        <a:spcBef>
          <a:spcPct val="0"/>
        </a:spcBef>
        <a:spcAft>
          <a:spcPct val="0"/>
        </a:spcAft>
        <a:defRPr sz="3800">
          <a:solidFill>
            <a:schemeClr val="bg1"/>
          </a:solidFill>
          <a:latin typeface="Trebuchet MS" pitchFamily="34" charset="0"/>
        </a:defRPr>
      </a:lvl5pPr>
      <a:lvl6pPr marL="457200" algn="l" rtl="0" fontAlgn="base">
        <a:spcBef>
          <a:spcPct val="0"/>
        </a:spcBef>
        <a:spcAft>
          <a:spcPct val="0"/>
        </a:spcAft>
        <a:defRPr sz="3800">
          <a:solidFill>
            <a:schemeClr val="bg1"/>
          </a:solidFill>
          <a:latin typeface="Trebuchet MS" pitchFamily="34" charset="0"/>
        </a:defRPr>
      </a:lvl6pPr>
      <a:lvl7pPr marL="914400" algn="l" rtl="0" fontAlgn="base">
        <a:spcBef>
          <a:spcPct val="0"/>
        </a:spcBef>
        <a:spcAft>
          <a:spcPct val="0"/>
        </a:spcAft>
        <a:defRPr sz="3800">
          <a:solidFill>
            <a:schemeClr val="bg1"/>
          </a:solidFill>
          <a:latin typeface="Trebuchet MS" pitchFamily="34" charset="0"/>
        </a:defRPr>
      </a:lvl7pPr>
      <a:lvl8pPr marL="1371600" algn="l" rtl="0" fontAlgn="base">
        <a:spcBef>
          <a:spcPct val="0"/>
        </a:spcBef>
        <a:spcAft>
          <a:spcPct val="0"/>
        </a:spcAft>
        <a:defRPr sz="3800">
          <a:solidFill>
            <a:schemeClr val="bg1"/>
          </a:solidFill>
          <a:latin typeface="Trebuchet MS" pitchFamily="34" charset="0"/>
        </a:defRPr>
      </a:lvl8pPr>
      <a:lvl9pPr marL="1828800" algn="l" rtl="0" fontAlgn="base">
        <a:spcBef>
          <a:spcPct val="0"/>
        </a:spcBef>
        <a:spcAft>
          <a:spcPct val="0"/>
        </a:spcAft>
        <a:defRPr sz="3800">
          <a:solidFill>
            <a:schemeClr val="bg1"/>
          </a:solidFill>
          <a:latin typeface="Trebuchet MS" pitchFamily="34" charset="0"/>
        </a:defRPr>
      </a:lvl9pPr>
    </p:titleStyle>
    <p:bodyStyle>
      <a:lvl1pPr marL="282575" indent="-282575" algn="l" rtl="0" fontAlgn="base">
        <a:spcBef>
          <a:spcPts val="2000"/>
        </a:spcBef>
        <a:spcAft>
          <a:spcPct val="0"/>
        </a:spcAft>
        <a:buFont typeface="Wingdings 2" pitchFamily="18" charset="2"/>
        <a:buChar char=""/>
        <a:defRPr sz="2200" kern="1200">
          <a:solidFill>
            <a:schemeClr val="bg1"/>
          </a:solidFill>
          <a:latin typeface="+mn-lt"/>
          <a:ea typeface="+mn-ea"/>
          <a:cs typeface="+mn-cs"/>
        </a:defRPr>
      </a:lvl1pPr>
      <a:lvl2pPr marL="577850" indent="-295275" algn="l" rtl="0" fontAlgn="base">
        <a:spcBef>
          <a:spcPts val="600"/>
        </a:spcBef>
        <a:spcAft>
          <a:spcPct val="0"/>
        </a:spcAft>
        <a:buFont typeface="Wingdings 2" pitchFamily="18" charset="2"/>
        <a:buChar char=""/>
        <a:defRPr sz="2000" kern="1200">
          <a:solidFill>
            <a:schemeClr val="bg1"/>
          </a:solidFill>
          <a:latin typeface="+mn-lt"/>
          <a:ea typeface="+mn-ea"/>
          <a:cs typeface="+mn-cs"/>
        </a:defRPr>
      </a:lvl2pPr>
      <a:lvl3pPr marL="860425" indent="-282575" algn="l" rtl="0" fontAlgn="base">
        <a:spcBef>
          <a:spcPts val="600"/>
        </a:spcBef>
        <a:spcAft>
          <a:spcPct val="0"/>
        </a:spcAft>
        <a:buFont typeface="Wingdings 2" pitchFamily="18" charset="2"/>
        <a:buChar char=""/>
        <a:defRPr kern="1200">
          <a:solidFill>
            <a:schemeClr val="bg1"/>
          </a:solidFill>
          <a:latin typeface="+mn-lt"/>
          <a:ea typeface="+mn-ea"/>
          <a:cs typeface="+mn-cs"/>
        </a:defRPr>
      </a:lvl3pPr>
      <a:lvl4pPr marL="1143000" indent="-282575" algn="l" rtl="0" fontAlgn="base">
        <a:spcBef>
          <a:spcPts val="600"/>
        </a:spcBef>
        <a:spcAft>
          <a:spcPct val="0"/>
        </a:spcAft>
        <a:buFont typeface="Wingdings 2" pitchFamily="18" charset="2"/>
        <a:buChar char=""/>
        <a:defRPr kern="1200">
          <a:solidFill>
            <a:schemeClr val="bg1"/>
          </a:solidFill>
          <a:latin typeface="+mn-lt"/>
          <a:ea typeface="+mn-ea"/>
          <a:cs typeface="+mn-cs"/>
        </a:defRPr>
      </a:lvl4pPr>
      <a:lvl5pPr marL="1425575" indent="-282575" algn="l" rtl="0" fontAlgn="base">
        <a:spcBef>
          <a:spcPts val="600"/>
        </a:spcBef>
        <a:spcAft>
          <a:spcPct val="0"/>
        </a:spcAft>
        <a:buFont typeface="Wingdings 2" pitchFamily="18" charset="2"/>
        <a:buChar char=""/>
        <a:defRPr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ee.ed.ac.uk/~gerard/Management/art8.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a:xfrm>
            <a:off x="1600200" y="2492375"/>
            <a:ext cx="6762750" cy="1470025"/>
          </a:xfrm>
        </p:spPr>
        <p:txBody>
          <a:bodyPr/>
          <a:lstStyle/>
          <a:p>
            <a:r>
              <a:rPr lang="en-US" dirty="0" smtClean="0"/>
              <a:t>Methicillin Resistant Staphylococcus Aureus Alert Implementation</a:t>
            </a:r>
            <a:br>
              <a:rPr lang="en-US" dirty="0" smtClean="0"/>
            </a:br>
            <a:endParaRPr lang="en-US" dirty="0" smtClean="0"/>
          </a:p>
        </p:txBody>
      </p:sp>
      <p:sp>
        <p:nvSpPr>
          <p:cNvPr id="3" name="Subtitle 2"/>
          <p:cNvSpPr>
            <a:spLocks noGrp="1"/>
          </p:cNvSpPr>
          <p:nvPr>
            <p:ph type="subTitle" idx="1"/>
          </p:nvPr>
        </p:nvSpPr>
        <p:spPr>
          <a:xfrm>
            <a:off x="1600200" y="3967163"/>
            <a:ext cx="6762750" cy="1752600"/>
          </a:xfrm>
        </p:spPr>
        <p:txBody>
          <a:bodyPr rtlCol="0">
            <a:normAutofit/>
          </a:bodyPr>
          <a:lstStyle/>
          <a:p>
            <a:pPr fontAlgn="auto">
              <a:spcAft>
                <a:spcPts val="0"/>
              </a:spcAft>
              <a:defRPr/>
            </a:pPr>
            <a:r>
              <a:rPr lang="en-US" smtClean="0"/>
              <a:t>Miley Cyrus</a:t>
            </a:r>
            <a:endParaRPr lang="en-US" dirty="0" smtClean="0"/>
          </a:p>
          <a:p>
            <a:pPr fontAlgn="auto">
              <a:spcAft>
                <a:spcPts val="0"/>
              </a:spcAft>
              <a:defRPr/>
            </a:pPr>
            <a:r>
              <a:rPr lang="en-US" smtClean="0"/>
              <a:t> </a:t>
            </a:r>
            <a:r>
              <a:rPr lang="en-US" smtClean="0"/>
              <a:t>Peter Tosh</a:t>
            </a:r>
            <a:endParaRPr lang="en-US" dirty="0"/>
          </a:p>
          <a:p>
            <a:pPr fontAlgn="auto">
              <a:spcAft>
                <a:spcPts val="0"/>
              </a:spcAft>
              <a:defRPr/>
            </a:pPr>
            <a:r>
              <a:rPr lang="en-US" smtClean="0"/>
              <a:t>Ban Ki-Moon</a:t>
            </a:r>
            <a:endParaRPr lang="en-US" dirty="0"/>
          </a:p>
          <a:p>
            <a:pPr fontAlgn="auto">
              <a:spcAft>
                <a:spcPts val="0"/>
              </a:spcAft>
              <a:defRPr/>
            </a:pPr>
            <a:r>
              <a:rPr lang="en-US" dirty="0"/>
              <a:t> </a:t>
            </a:r>
          </a:p>
          <a:p>
            <a:pPr fontAlgn="auto">
              <a:spcAft>
                <a:spcPts val="0"/>
              </a:spcAft>
              <a:defRPr/>
            </a:pPr>
            <a:endParaRPr lang="en-US"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p:cNvSpPr>
          <p:nvPr>
            <p:ph type="body" idx="4294967295"/>
          </p:nvPr>
        </p:nvSpPr>
        <p:spPr>
          <a:xfrm>
            <a:off x="731838" y="1715853"/>
            <a:ext cx="7831137" cy="4208463"/>
          </a:xfrm>
        </p:spPr>
        <p:txBody>
          <a:bodyPr/>
          <a:lstStyle/>
          <a:p>
            <a:pPr>
              <a:lnSpc>
                <a:spcPct val="90000"/>
              </a:lnSpc>
            </a:pPr>
            <a:r>
              <a:rPr lang="en-US" dirty="0" smtClean="0"/>
              <a:t>Execution phase- February 3, 2012- April 2013</a:t>
            </a:r>
          </a:p>
          <a:p>
            <a:pPr lvl="1">
              <a:lnSpc>
                <a:spcPct val="90000"/>
              </a:lnSpc>
            </a:pPr>
            <a:r>
              <a:rPr lang="en-US" dirty="0" smtClean="0"/>
              <a:t>Implement proposal</a:t>
            </a:r>
          </a:p>
          <a:p>
            <a:pPr lvl="2">
              <a:lnSpc>
                <a:spcPct val="90000"/>
              </a:lnSpc>
            </a:pPr>
            <a:r>
              <a:rPr lang="en-US" dirty="0" smtClean="0"/>
              <a:t>IT to develop code &amp; test alert</a:t>
            </a:r>
          </a:p>
          <a:p>
            <a:pPr lvl="2">
              <a:lnSpc>
                <a:spcPct val="90000"/>
              </a:lnSpc>
            </a:pPr>
            <a:r>
              <a:rPr lang="en-US" dirty="0" smtClean="0"/>
              <a:t>Market add-on feature</a:t>
            </a:r>
          </a:p>
          <a:p>
            <a:pPr lvl="2">
              <a:lnSpc>
                <a:spcPct val="90000"/>
              </a:lnSpc>
            </a:pPr>
            <a:r>
              <a:rPr lang="en-US" dirty="0" smtClean="0"/>
              <a:t>Test alert system- load test</a:t>
            </a:r>
          </a:p>
          <a:p>
            <a:pPr lvl="2">
              <a:lnSpc>
                <a:spcPct val="90000"/>
              </a:lnSpc>
            </a:pPr>
            <a:r>
              <a:rPr lang="en-US" dirty="0" smtClean="0"/>
              <a:t>Change code if necessary</a:t>
            </a:r>
          </a:p>
          <a:p>
            <a:pPr lvl="2">
              <a:lnSpc>
                <a:spcPct val="90000"/>
              </a:lnSpc>
            </a:pPr>
            <a:r>
              <a:rPr lang="en-US" dirty="0" smtClean="0"/>
              <a:t>Interactive education for staff</a:t>
            </a:r>
          </a:p>
          <a:p>
            <a:pPr lvl="2">
              <a:lnSpc>
                <a:spcPct val="90000"/>
              </a:lnSpc>
            </a:pPr>
            <a:r>
              <a:rPr lang="en-US" dirty="0" smtClean="0"/>
              <a:t>System evaluations</a:t>
            </a:r>
          </a:p>
          <a:p>
            <a:pPr>
              <a:lnSpc>
                <a:spcPct val="90000"/>
              </a:lnSpc>
            </a:pPr>
            <a:r>
              <a:rPr lang="en-US" dirty="0" smtClean="0"/>
              <a:t>Monitoring phase-Simultaneous with execution phase</a:t>
            </a:r>
          </a:p>
          <a:p>
            <a:pPr lvl="1">
              <a:lnSpc>
                <a:spcPct val="90000"/>
              </a:lnSpc>
            </a:pPr>
            <a:r>
              <a:rPr lang="en-US" dirty="0" smtClean="0"/>
              <a:t>Evaluations at 1 week after, 3, 6, and 12 months.</a:t>
            </a:r>
          </a:p>
          <a:p>
            <a:pPr>
              <a:lnSpc>
                <a:spcPct val="90000"/>
              </a:lnSpc>
            </a:pPr>
            <a:r>
              <a:rPr lang="en-US" dirty="0" smtClean="0"/>
              <a:t>Closing phase- To be completed by April 2013</a:t>
            </a:r>
          </a:p>
          <a:p>
            <a:pPr>
              <a:lnSpc>
                <a:spcPct val="90000"/>
              </a:lnSpc>
              <a:buFont typeface="Wingdings 2" pitchFamily="18" charset="2"/>
              <a:buNone/>
            </a:pPr>
            <a:endParaRPr lang="en-US" dirty="0" smtClean="0"/>
          </a:p>
          <a:p>
            <a:pPr lvl="2">
              <a:lnSpc>
                <a:spcPct val="90000"/>
              </a:lnSpc>
              <a:buFont typeface="Wingdings 2" pitchFamily="18" charset="2"/>
              <a:buNone/>
            </a:pPr>
            <a:endParaRPr lang="en-US" dirty="0" smtClean="0"/>
          </a:p>
          <a:p>
            <a:pPr>
              <a:lnSpc>
                <a:spcPct val="90000"/>
              </a:lnSpc>
            </a:pPr>
            <a:endParaRPr lang="en-US" dirty="0" smtClean="0"/>
          </a:p>
        </p:txBody>
      </p:sp>
      <p:sp>
        <p:nvSpPr>
          <p:cNvPr id="3" name="Rectangle 2"/>
          <p:cNvSpPr>
            <a:spLocks noGrp="1"/>
          </p:cNvSpPr>
          <p:nvPr>
            <p:ph type="title" idx="4294967295"/>
          </p:nvPr>
        </p:nvSpPr>
        <p:spPr>
          <a:xfrm>
            <a:off x="433388" y="304794"/>
            <a:ext cx="7583487" cy="1044575"/>
          </a:xfrm>
        </p:spPr>
        <p:txBody>
          <a:bodyPr/>
          <a:lstStyle/>
          <a:p>
            <a:r>
              <a:rPr lang="en-US" dirty="0" smtClean="0"/>
              <a:t>Implementation Plan continued…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88" y="85725"/>
            <a:ext cx="7583487" cy="1044575"/>
          </a:xfrm>
        </p:spPr>
        <p:txBody>
          <a:bodyPr/>
          <a:lstStyle/>
          <a:p>
            <a:r>
              <a:rPr lang="en-US" dirty="0" smtClean="0"/>
              <a:t>Education</a:t>
            </a:r>
            <a:endParaRPr lang="en-US" dirty="0"/>
          </a:p>
        </p:txBody>
      </p:sp>
      <p:sp>
        <p:nvSpPr>
          <p:cNvPr id="3" name="Content Placeholder 2"/>
          <p:cNvSpPr>
            <a:spLocks noGrp="1"/>
          </p:cNvSpPr>
          <p:nvPr>
            <p:ph idx="1"/>
          </p:nvPr>
        </p:nvSpPr>
        <p:spPr>
          <a:xfrm>
            <a:off x="638175" y="1219200"/>
            <a:ext cx="8486775" cy="5715000"/>
          </a:xfrm>
        </p:spPr>
        <p:txBody>
          <a:bodyPr/>
          <a:lstStyle/>
          <a:p>
            <a:r>
              <a:rPr lang="en-US" sz="1800" dirty="0" smtClean="0"/>
              <a:t>Educational team: </a:t>
            </a:r>
          </a:p>
          <a:p>
            <a:pPr lvl="1"/>
            <a:r>
              <a:rPr lang="en-US" sz="1600" dirty="0"/>
              <a:t>clinical educators, IT programmers, </a:t>
            </a:r>
            <a:r>
              <a:rPr lang="en-US" sz="1600" dirty="0" smtClean="0"/>
              <a:t>nurse </a:t>
            </a:r>
            <a:r>
              <a:rPr lang="en-US" sz="1600" dirty="0"/>
              <a:t>and physician champions, and the program facilitator </a:t>
            </a:r>
            <a:endParaRPr lang="en-US" sz="1600" dirty="0" smtClean="0"/>
          </a:p>
          <a:p>
            <a:pPr>
              <a:spcBef>
                <a:spcPts val="600"/>
              </a:spcBef>
            </a:pPr>
            <a:r>
              <a:rPr lang="en-US" sz="1800" dirty="0" smtClean="0"/>
              <a:t>Initial overview:</a:t>
            </a:r>
          </a:p>
          <a:p>
            <a:pPr lvl="1"/>
            <a:r>
              <a:rPr lang="en-US" sz="1600" dirty="0" smtClean="0"/>
              <a:t>assist </a:t>
            </a:r>
            <a:r>
              <a:rPr lang="en-US" sz="1600" dirty="0"/>
              <a:t>staff in accepting the implementation of a MRSA alert feature </a:t>
            </a:r>
            <a:endParaRPr lang="en-US" sz="1600" dirty="0" smtClean="0"/>
          </a:p>
          <a:p>
            <a:pPr lvl="1"/>
            <a:r>
              <a:rPr lang="en-US" sz="1600" dirty="0"/>
              <a:t>added benefit to improving patient care, clinical decision-making, and communication </a:t>
            </a:r>
            <a:endParaRPr lang="en-US" sz="1600" dirty="0" smtClean="0"/>
          </a:p>
          <a:p>
            <a:pPr>
              <a:spcBef>
                <a:spcPts val="600"/>
              </a:spcBef>
            </a:pPr>
            <a:r>
              <a:rPr lang="en-US" sz="1800" dirty="0" smtClean="0"/>
              <a:t>Training sessions:</a:t>
            </a:r>
          </a:p>
          <a:p>
            <a:pPr lvl="1"/>
            <a:r>
              <a:rPr lang="en-US" sz="1600" dirty="0" smtClean="0"/>
              <a:t>clinical case scenarios</a:t>
            </a:r>
          </a:p>
          <a:p>
            <a:pPr lvl="1"/>
            <a:r>
              <a:rPr lang="en-US" sz="1600" dirty="0"/>
              <a:t>o</a:t>
            </a:r>
            <a:r>
              <a:rPr lang="en-US" sz="1600" dirty="0" smtClean="0"/>
              <a:t>pportunity to ask questions</a:t>
            </a:r>
          </a:p>
          <a:p>
            <a:pPr lvl="1"/>
            <a:r>
              <a:rPr lang="en-US" sz="1600" dirty="0" smtClean="0"/>
              <a:t>address potential problems</a:t>
            </a:r>
          </a:p>
          <a:p>
            <a:pPr lvl="1"/>
            <a:r>
              <a:rPr lang="en-US" sz="1600" dirty="0" smtClean="0"/>
              <a:t>Instructional pamphlets</a:t>
            </a:r>
          </a:p>
          <a:p>
            <a:pPr lvl="1"/>
            <a:r>
              <a:rPr lang="en-US" sz="1600" dirty="0"/>
              <a:t>p</a:t>
            </a:r>
            <a:r>
              <a:rPr lang="en-US" sz="1600" dirty="0" smtClean="0"/>
              <a:t>roficiency checklist and provide feedback</a:t>
            </a:r>
          </a:p>
          <a:p>
            <a:pPr>
              <a:spcBef>
                <a:spcPts val="600"/>
              </a:spcBef>
            </a:pPr>
            <a:r>
              <a:rPr lang="en-US" sz="1800" dirty="0" smtClean="0"/>
              <a:t>On-line learning management system</a:t>
            </a:r>
          </a:p>
          <a:p>
            <a:pPr lvl="1"/>
            <a:r>
              <a:rPr lang="en-US" sz="1600" dirty="0" smtClean="0"/>
              <a:t>additional case scenarios</a:t>
            </a:r>
          </a:p>
          <a:p>
            <a:pPr lvl="1"/>
            <a:r>
              <a:rPr lang="en-US" sz="1600" dirty="0" smtClean="0"/>
              <a:t>Multiple choice questions with a minimal score of 85%</a:t>
            </a:r>
          </a:p>
        </p:txBody>
      </p:sp>
    </p:spTree>
    <p:extLst>
      <p:ext uri="{BB962C8B-B14F-4D97-AF65-F5344CB8AC3E}">
        <p14:creationId xmlns:p14="http://schemas.microsoft.com/office/powerpoint/2010/main" val="2618068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a:xfrm>
            <a:off x="579438" y="381000"/>
            <a:ext cx="7583487" cy="1044575"/>
          </a:xfrm>
        </p:spPr>
        <p:txBody>
          <a:bodyPr/>
          <a:lstStyle/>
          <a:p>
            <a:r>
              <a:rPr lang="en-US" dirty="0" smtClean="0"/>
              <a:t>Evaluation Plan</a:t>
            </a:r>
          </a:p>
        </p:txBody>
      </p:sp>
      <p:sp>
        <p:nvSpPr>
          <p:cNvPr id="51203" name="Rectangle 3"/>
          <p:cNvSpPr>
            <a:spLocks noGrp="1"/>
          </p:cNvSpPr>
          <p:nvPr>
            <p:ph type="body" idx="4294967295"/>
          </p:nvPr>
        </p:nvSpPr>
        <p:spPr/>
        <p:txBody>
          <a:bodyPr/>
          <a:lstStyle/>
          <a:p>
            <a:pPr>
              <a:lnSpc>
                <a:spcPct val="80000"/>
              </a:lnSpc>
            </a:pPr>
            <a:r>
              <a:rPr lang="en-US" sz="2000" dirty="0" smtClean="0"/>
              <a:t>Goal: bring ease and accuracy to tracking MRSA infections and prevent unnecessary spread within the wound clinic and among the community. The system would also provide the ability to acknowledge recurring trends and deliver educational interventions appropriately </a:t>
            </a:r>
          </a:p>
          <a:p>
            <a:pPr>
              <a:lnSpc>
                <a:spcPct val="80000"/>
              </a:lnSpc>
            </a:pPr>
            <a:r>
              <a:rPr lang="en-US" sz="2000" dirty="0" smtClean="0"/>
              <a:t>Continuous evaluation (Coiera, 2003)</a:t>
            </a:r>
          </a:p>
          <a:p>
            <a:pPr>
              <a:lnSpc>
                <a:spcPct val="80000"/>
              </a:lnSpc>
            </a:pPr>
            <a:r>
              <a:rPr lang="en-US" sz="2000" dirty="0" smtClean="0"/>
              <a:t>Satisfaction Questionnaires</a:t>
            </a:r>
          </a:p>
          <a:p>
            <a:pPr>
              <a:lnSpc>
                <a:spcPct val="80000"/>
              </a:lnSpc>
            </a:pPr>
            <a:r>
              <a:rPr lang="en-US" sz="2000" dirty="0" smtClean="0"/>
              <a:t>Cost-benefit analysis- </a:t>
            </a:r>
            <a:r>
              <a:rPr lang="en-US" sz="2000" b="1" i="1" dirty="0" smtClean="0"/>
              <a:t>$60,000 profit</a:t>
            </a:r>
            <a:r>
              <a:rPr lang="en-US" sz="2000" dirty="0" smtClean="0"/>
              <a:t> per provider per year (based on studies from Community Health Network of West Virginia (2008), Wang, et. al. (2003) and Chaix, Durand-Zaleski, Alberti, &amp; Brun-Buisson (1999). </a:t>
            </a:r>
          </a:p>
          <a:p>
            <a:pPr lvl="1">
              <a:lnSpc>
                <a:spcPct val="80000"/>
              </a:lnSpc>
            </a:pPr>
            <a:r>
              <a:rPr lang="en-US" sz="1800" dirty="0" smtClean="0"/>
              <a:t>Profit will increase when productivity loss is decreased over time (Wang et. al, 2003)</a:t>
            </a:r>
          </a:p>
          <a:p>
            <a:pPr lvl="1">
              <a:lnSpc>
                <a:spcPct val="80000"/>
              </a:lnSpc>
            </a:pPr>
            <a:endParaRPr lang="en-US" sz="1800" dirty="0" smtClean="0"/>
          </a:p>
          <a:p>
            <a:pPr>
              <a:lnSpc>
                <a:spcPct val="80000"/>
              </a:lnSpc>
            </a:pPr>
            <a:endParaRPr lang="en-US"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329680849"/>
              </p:ext>
            </p:extLst>
          </p:nvPr>
        </p:nvGraphicFramePr>
        <p:xfrm>
          <a:off x="1233717" y="1304924"/>
          <a:ext cx="6545942" cy="5184776"/>
        </p:xfrm>
        <a:graphic>
          <a:graphicData uri="http://schemas.openxmlformats.org/presentationml/2006/ole">
            <mc:AlternateContent xmlns:mc="http://schemas.openxmlformats.org/markup-compatibility/2006">
              <mc:Choice xmlns:v="urn:schemas-microsoft-com:vml" Requires="v">
                <p:oleObj spid="_x0000_s2055" name="Acrobat Document" r:id="rId3" imgW="5829103" imgH="7543564" progId="AcroExch.Document.7">
                  <p:embed/>
                </p:oleObj>
              </mc:Choice>
              <mc:Fallback>
                <p:oleObj name="Acrobat Document" r:id="rId3" imgW="5829103" imgH="7543564" progId="AcroExch.Document.7">
                  <p:embed/>
                  <p:pic>
                    <p:nvPicPr>
                      <p:cNvPr id="0" name=""/>
                      <p:cNvPicPr/>
                      <p:nvPr/>
                    </p:nvPicPr>
                    <p:blipFill>
                      <a:blip r:embed="rId4"/>
                      <a:stretch>
                        <a:fillRect/>
                      </a:stretch>
                    </p:blipFill>
                    <p:spPr>
                      <a:xfrm>
                        <a:off x="1233717" y="1304924"/>
                        <a:ext cx="6545942" cy="5184776"/>
                      </a:xfrm>
                      <a:prstGeom prst="rect">
                        <a:avLst/>
                      </a:prstGeom>
                    </p:spPr>
                  </p:pic>
                </p:oleObj>
              </mc:Fallback>
            </mc:AlternateContent>
          </a:graphicData>
        </a:graphic>
      </p:graphicFrame>
      <p:sp>
        <p:nvSpPr>
          <p:cNvPr id="4" name="Rectangle 2"/>
          <p:cNvSpPr>
            <a:spLocks noGrp="1"/>
          </p:cNvSpPr>
          <p:nvPr>
            <p:ph type="title" idx="4294967295"/>
          </p:nvPr>
        </p:nvSpPr>
        <p:spPr>
          <a:xfrm>
            <a:off x="579438" y="86181"/>
            <a:ext cx="7583487" cy="1044575"/>
          </a:xfrm>
        </p:spPr>
        <p:txBody>
          <a:bodyPr/>
          <a:lstStyle/>
          <a:p>
            <a:r>
              <a:rPr lang="en-US" dirty="0" smtClean="0"/>
              <a:t>User Satisfaction Questionnaire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953137202"/>
              </p:ext>
            </p:extLst>
          </p:nvPr>
        </p:nvGraphicFramePr>
        <p:xfrm>
          <a:off x="1407882" y="1567543"/>
          <a:ext cx="6241142" cy="4905829"/>
        </p:xfrm>
        <a:graphic>
          <a:graphicData uri="http://schemas.openxmlformats.org/presentationml/2006/ole">
            <mc:AlternateContent xmlns:mc="http://schemas.openxmlformats.org/markup-compatibility/2006">
              <mc:Choice xmlns:v="urn:schemas-microsoft-com:vml" Requires="v">
                <p:oleObj spid="_x0000_s3079" name="Acrobat Document" r:id="rId3" imgW="5829103" imgH="7543564" progId="AcroExch.Document.7">
                  <p:embed/>
                </p:oleObj>
              </mc:Choice>
              <mc:Fallback>
                <p:oleObj name="Acrobat Document" r:id="rId3" imgW="5829103" imgH="7543564" progId="AcroExch.Document.7">
                  <p:embed/>
                  <p:pic>
                    <p:nvPicPr>
                      <p:cNvPr id="0" name=""/>
                      <p:cNvPicPr/>
                      <p:nvPr/>
                    </p:nvPicPr>
                    <p:blipFill>
                      <a:blip r:embed="rId4"/>
                      <a:stretch>
                        <a:fillRect/>
                      </a:stretch>
                    </p:blipFill>
                    <p:spPr>
                      <a:xfrm>
                        <a:off x="1407882" y="1567543"/>
                        <a:ext cx="6241142" cy="4905829"/>
                      </a:xfrm>
                      <a:prstGeom prst="rect">
                        <a:avLst/>
                      </a:prstGeom>
                    </p:spPr>
                  </p:pic>
                </p:oleObj>
              </mc:Fallback>
            </mc:AlternateContent>
          </a:graphicData>
        </a:graphic>
      </p:graphicFrame>
      <p:sp>
        <p:nvSpPr>
          <p:cNvPr id="5" name="Rectangle 2"/>
          <p:cNvSpPr>
            <a:spLocks noGrp="1"/>
          </p:cNvSpPr>
          <p:nvPr>
            <p:ph type="title" idx="4294967295"/>
          </p:nvPr>
        </p:nvSpPr>
        <p:spPr>
          <a:xfrm>
            <a:off x="550410" y="129723"/>
            <a:ext cx="7583487" cy="1044575"/>
          </a:xfrm>
        </p:spPr>
        <p:txBody>
          <a:bodyPr/>
          <a:lstStyle/>
          <a:p>
            <a:r>
              <a:rPr lang="en-US" dirty="0" smtClean="0"/>
              <a:t>Cost-benefit Analysis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738" y="209550"/>
            <a:ext cx="7583487" cy="1044575"/>
          </a:xfrm>
        </p:spPr>
        <p:txBody>
          <a:bodyPr/>
          <a:lstStyle/>
          <a:p>
            <a:r>
              <a:rPr lang="en-US" dirty="0" smtClean="0"/>
              <a:t>Potential Issues</a:t>
            </a:r>
            <a:endParaRPr lang="en-US" dirty="0"/>
          </a:p>
        </p:txBody>
      </p:sp>
      <p:sp>
        <p:nvSpPr>
          <p:cNvPr id="3" name="Content Placeholder 2"/>
          <p:cNvSpPr>
            <a:spLocks noGrp="1"/>
          </p:cNvSpPr>
          <p:nvPr>
            <p:ph idx="1"/>
          </p:nvPr>
        </p:nvSpPr>
        <p:spPr>
          <a:xfrm>
            <a:off x="779463" y="1441450"/>
            <a:ext cx="7583487" cy="5016500"/>
          </a:xfrm>
        </p:spPr>
        <p:txBody>
          <a:bodyPr/>
          <a:lstStyle/>
          <a:p>
            <a:r>
              <a:rPr lang="en-US" dirty="0" smtClean="0"/>
              <a:t>Security and privacy breaches:</a:t>
            </a:r>
          </a:p>
          <a:p>
            <a:pPr lvl="1"/>
            <a:r>
              <a:rPr lang="en-US" dirty="0"/>
              <a:t>i</a:t>
            </a:r>
            <a:r>
              <a:rPr lang="en-US" dirty="0" smtClean="0"/>
              <a:t>ndividual user login</a:t>
            </a:r>
          </a:p>
          <a:p>
            <a:pPr lvl="1"/>
            <a:r>
              <a:rPr lang="en-US" dirty="0" smtClean="0"/>
              <a:t>Individual access codes and passwords</a:t>
            </a:r>
            <a:endParaRPr lang="en-US" dirty="0"/>
          </a:p>
          <a:p>
            <a:r>
              <a:rPr lang="en-US" dirty="0" smtClean="0"/>
              <a:t>Social and cultural discrimination:</a:t>
            </a:r>
          </a:p>
          <a:p>
            <a:pPr lvl="1"/>
            <a:r>
              <a:rPr lang="en-US" dirty="0" smtClean="0"/>
              <a:t>Four principles of bioethics by Beauchamp </a:t>
            </a:r>
            <a:r>
              <a:rPr lang="en-US" dirty="0"/>
              <a:t>and </a:t>
            </a:r>
            <a:r>
              <a:rPr lang="en-US" dirty="0" smtClean="0"/>
              <a:t>Childress</a:t>
            </a:r>
          </a:p>
          <a:p>
            <a:pPr lvl="2"/>
            <a:r>
              <a:rPr lang="en-US" dirty="0" smtClean="0"/>
              <a:t>Autonomy</a:t>
            </a:r>
          </a:p>
          <a:p>
            <a:pPr lvl="2"/>
            <a:r>
              <a:rPr lang="en-US" dirty="0"/>
              <a:t>B</a:t>
            </a:r>
            <a:r>
              <a:rPr lang="en-US" dirty="0" smtClean="0"/>
              <a:t>eneficence</a:t>
            </a:r>
          </a:p>
          <a:p>
            <a:pPr lvl="2"/>
            <a:r>
              <a:rPr lang="en-US" dirty="0"/>
              <a:t>N</a:t>
            </a:r>
            <a:r>
              <a:rPr lang="en-US" dirty="0" smtClean="0"/>
              <a:t>onmaleficence</a:t>
            </a:r>
          </a:p>
          <a:p>
            <a:pPr lvl="2"/>
            <a:r>
              <a:rPr lang="en-US" dirty="0" smtClean="0"/>
              <a:t>Justice </a:t>
            </a:r>
            <a:endParaRPr lang="en-US" dirty="0"/>
          </a:p>
          <a:p>
            <a:r>
              <a:rPr lang="en-US" dirty="0" smtClean="0"/>
              <a:t>Economic costs:</a:t>
            </a:r>
          </a:p>
          <a:p>
            <a:pPr lvl="1"/>
            <a:r>
              <a:rPr lang="en-US" dirty="0" smtClean="0"/>
              <a:t>Federal qualified health center</a:t>
            </a:r>
          </a:p>
          <a:p>
            <a:pPr lvl="1"/>
            <a:r>
              <a:rPr lang="en-US" dirty="0" smtClean="0"/>
              <a:t>enhanced Medicaid &amp; Medicare reimbursement</a:t>
            </a:r>
          </a:p>
          <a:p>
            <a:endParaRPr lang="en-US" dirty="0"/>
          </a:p>
          <a:p>
            <a:endParaRPr lang="en-US" dirty="0"/>
          </a:p>
        </p:txBody>
      </p:sp>
    </p:spTree>
    <p:extLst>
      <p:ext uri="{BB962C8B-B14F-4D97-AF65-F5344CB8AC3E}">
        <p14:creationId xmlns:p14="http://schemas.microsoft.com/office/powerpoint/2010/main" val="3433339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88900"/>
            <a:ext cx="7583487" cy="1044575"/>
          </a:xfrm>
        </p:spPr>
        <p:txBody>
          <a:bodyPr/>
          <a:lstStyle/>
          <a:p>
            <a:r>
              <a:rPr lang="en-US" dirty="0" smtClean="0"/>
              <a:t>Proposed Process Flow Sheet</a:t>
            </a:r>
            <a:endParaRPr lang="en-US" dirty="0"/>
          </a:p>
        </p:txBody>
      </p:sp>
      <p:pic>
        <p:nvPicPr>
          <p:cNvPr id="6" name="Picture 5" descr="Proposed Process Flow Sheet.pdf"/>
          <p:cNvPicPr>
            <a:picLocks noChangeAspect="1"/>
          </p:cNvPicPr>
          <p:nvPr/>
        </p:nvPicPr>
        <p:blipFill rotWithShape="1">
          <a:blip r:embed="rId2">
            <a:extLst>
              <a:ext uri="{28A0092B-C50C-407E-A947-70E740481C1C}">
                <a14:useLocalDpi xmlns:a14="http://schemas.microsoft.com/office/drawing/2010/main" val="0"/>
              </a:ext>
            </a:extLst>
          </a:blip>
          <a:srcRect l="10811" t="6948"/>
          <a:stretch/>
        </p:blipFill>
        <p:spPr>
          <a:xfrm>
            <a:off x="2219325" y="1181100"/>
            <a:ext cx="4495800" cy="5419725"/>
          </a:xfrm>
          <a:prstGeom prst="rect">
            <a:avLst/>
          </a:prstGeom>
          <a:solidFill>
            <a:schemeClr val="bg1"/>
          </a:solidFill>
        </p:spPr>
      </p:pic>
    </p:spTree>
    <p:extLst>
      <p:ext uri="{BB962C8B-B14F-4D97-AF65-F5344CB8AC3E}">
        <p14:creationId xmlns:p14="http://schemas.microsoft.com/office/powerpoint/2010/main" val="2403760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smtClean="0"/>
              <a:t>References</a:t>
            </a:r>
          </a:p>
        </p:txBody>
      </p:sp>
      <p:sp>
        <p:nvSpPr>
          <p:cNvPr id="3" name="Content Placeholder 2"/>
          <p:cNvSpPr>
            <a:spLocks noGrp="1"/>
          </p:cNvSpPr>
          <p:nvPr>
            <p:ph idx="1"/>
          </p:nvPr>
        </p:nvSpPr>
        <p:spPr/>
        <p:txBody>
          <a:bodyPr rtlCol="0">
            <a:normAutofit fontScale="47500" lnSpcReduction="20000"/>
          </a:bodyPr>
          <a:lstStyle/>
          <a:p>
            <a:pPr fontAlgn="auto">
              <a:spcAft>
                <a:spcPts val="0"/>
              </a:spcAft>
              <a:defRPr/>
            </a:pPr>
            <a:r>
              <a:rPr lang="en-US" dirty="0"/>
              <a:t>Acker, B., Bronnert, J., Brown, T., Clark, J. S., Dunagan, B., Elmer, T., Tegen, A. L. (2011). Problem list guidance in the EHR.</a:t>
            </a:r>
            <a:r>
              <a:rPr lang="en-US" i="1" dirty="0"/>
              <a:t> Journal of AHIMA / American Health Information Management Association, 82</a:t>
            </a:r>
            <a:r>
              <a:rPr lang="en-US" dirty="0"/>
              <a:t>(9), 52-58. </a:t>
            </a:r>
          </a:p>
          <a:p>
            <a:pPr fontAlgn="auto">
              <a:spcAft>
                <a:spcPts val="0"/>
              </a:spcAft>
              <a:defRPr/>
            </a:pPr>
            <a:r>
              <a:rPr lang="en-US" dirty="0"/>
              <a:t>Ash, J.S., Berg, M., &amp; Coiera, E. (2004). Some unintended consequences of information technology in health care: The nature of patient care information system-related errors. </a:t>
            </a:r>
            <a:r>
              <a:rPr lang="en-US" i="1" dirty="0"/>
              <a:t>Journal of the American Medical Informatics Association, 11(2), </a:t>
            </a:r>
            <a:r>
              <a:rPr lang="en-US" dirty="0"/>
              <a:t>104-112.</a:t>
            </a:r>
          </a:p>
          <a:p>
            <a:pPr fontAlgn="auto">
              <a:spcAft>
                <a:spcPts val="0"/>
              </a:spcAft>
              <a:defRPr/>
            </a:pPr>
            <a:r>
              <a:rPr lang="en-US" dirty="0"/>
              <a:t>Barey, E. (2009). The electronic health record and clinical informatics. In D. McGonigle &amp; K. Mastrian (Eds.), </a:t>
            </a:r>
            <a:r>
              <a:rPr lang="en-US" i="1" dirty="0"/>
              <a:t>Nursing informatics and the foundation of knowledge</a:t>
            </a:r>
            <a:r>
              <a:rPr lang="en-US" dirty="0"/>
              <a:t> (219-237). Sudbury, MA: Jones and Bartlett. </a:t>
            </a:r>
          </a:p>
          <a:p>
            <a:pPr fontAlgn="auto">
              <a:spcAft>
                <a:spcPts val="0"/>
              </a:spcAft>
              <a:defRPr/>
            </a:pPr>
            <a:r>
              <a:rPr lang="en-US" dirty="0"/>
              <a:t>Blair, G.M. (n.d.) Planning project. Retrieved from </a:t>
            </a:r>
            <a:r>
              <a:rPr lang="en-US" dirty="0">
                <a:hlinkClick r:id="rId2"/>
              </a:rPr>
              <a:t>http://www.ee.ed.ac.uk/~gerard/Management/art8.</a:t>
            </a:r>
            <a:r>
              <a:rPr lang="en-US" dirty="0" smtClean="0">
                <a:hlinkClick r:id="rId2"/>
              </a:rPr>
              <a:t>html</a:t>
            </a:r>
            <a:endParaRPr lang="en-US" dirty="0" smtClean="0"/>
          </a:p>
          <a:p>
            <a:pPr fontAlgn="auto">
              <a:spcAft>
                <a:spcPts val="0"/>
              </a:spcAft>
              <a:defRPr/>
            </a:pPr>
            <a:r>
              <a:rPr lang="en-US" dirty="0"/>
              <a:t>Boston-Fleischhaur, C. (2008). Enhancing Healthcare Process Design With </a:t>
            </a:r>
          </a:p>
          <a:p>
            <a:pPr fontAlgn="auto">
              <a:spcAft>
                <a:spcPts val="0"/>
              </a:spcAft>
              <a:defRPr/>
            </a:pPr>
            <a:r>
              <a:rPr lang="en-US" dirty="0"/>
              <a:t>Human Factors Engineering and Reliability Science, Part 2: Applying the </a:t>
            </a:r>
            <a:r>
              <a:rPr lang="en-US" dirty="0" smtClean="0"/>
              <a:t>Knowledge </a:t>
            </a:r>
            <a:r>
              <a:rPr lang="en-US" dirty="0"/>
              <a:t>to Clinical Documentation Systems. </a:t>
            </a:r>
            <a:r>
              <a:rPr lang="en-US" i="1" dirty="0"/>
              <a:t>The Journal of Nursing </a:t>
            </a:r>
            <a:r>
              <a:rPr lang="en-US" i="1" dirty="0" smtClean="0"/>
              <a:t>Administration </a:t>
            </a:r>
            <a:r>
              <a:rPr lang="en-US" i="1" dirty="0"/>
              <a:t>38(2), pp. 84-89. </a:t>
            </a:r>
            <a:endParaRPr lang="en-US" dirty="0"/>
          </a:p>
          <a:p>
            <a:pPr fontAlgn="auto">
              <a:spcAft>
                <a:spcPts val="0"/>
              </a:spcAft>
              <a:defRPr/>
            </a:pPr>
            <a:r>
              <a:rPr lang="en-US" dirty="0"/>
              <a:t>Centers for Disease Control and Prevention [CDC], 2011. International classification of disease, ninth revision, clinical modification (ICD-9-CM). Retrieved from http://www.cdc.gov/nchs/icd/icd9cm.htm</a:t>
            </a:r>
          </a:p>
          <a:p>
            <a:pPr fontAlgn="auto">
              <a:spcAft>
                <a:spcPts val="0"/>
              </a:spcAft>
              <a:defRPr/>
            </a:pPr>
            <a:r>
              <a:rPr lang="en-US" dirty="0"/>
              <a:t>Chaix, C., Durand-Zaleski, I., Alberti, C., &amp; Brun-Buisson, C. (1999). Control of endemic methicillin-resistant Staphylococcus aureus: A cost-benefit analysis in an intensive care unit. </a:t>
            </a:r>
            <a:r>
              <a:rPr lang="en-US" i="1" dirty="0"/>
              <a:t>The Journal of the American Medical Association, 282</a:t>
            </a:r>
            <a:r>
              <a:rPr lang="en-US" dirty="0"/>
              <a:t>(18), 1745-51. doi: 10.1001/jama.282.18.1745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100" y="723900"/>
            <a:ext cx="7689850" cy="5313363"/>
          </a:xfrm>
        </p:spPr>
        <p:txBody>
          <a:bodyPr rtlCol="0">
            <a:normAutofit fontScale="47500" lnSpcReduction="20000"/>
          </a:bodyPr>
          <a:lstStyle/>
          <a:p>
            <a:pPr fontAlgn="auto">
              <a:spcAft>
                <a:spcPts val="0"/>
              </a:spcAft>
              <a:defRPr/>
            </a:pPr>
            <a:r>
              <a:rPr lang="en-US" dirty="0"/>
              <a:t>Chen, R., Engberg, G., &amp; O’Klein, G. (2007). Julius-a template based supplementary </a:t>
            </a:r>
            <a:r>
              <a:rPr lang="en-US" dirty="0" smtClean="0"/>
              <a:t>electronic health </a:t>
            </a:r>
            <a:r>
              <a:rPr lang="en-US" dirty="0"/>
              <a:t>record system. </a:t>
            </a:r>
            <a:r>
              <a:rPr lang="en-US" i="1" dirty="0"/>
              <a:t>BMC Medical Informatics and Decision Making, 7(</a:t>
            </a:r>
            <a:r>
              <a:rPr lang="en-US" dirty="0"/>
              <a:t>10)</a:t>
            </a:r>
            <a:r>
              <a:rPr lang="en-US" i="1" dirty="0"/>
              <a:t>, </a:t>
            </a:r>
            <a:r>
              <a:rPr lang="en-US" dirty="0"/>
              <a:t>1-11.</a:t>
            </a:r>
            <a:r>
              <a:rPr lang="en-US" i="1" dirty="0"/>
              <a:t> </a:t>
            </a:r>
            <a:endParaRPr lang="en-US" dirty="0"/>
          </a:p>
          <a:p>
            <a:pPr fontAlgn="auto">
              <a:spcAft>
                <a:spcPts val="0"/>
              </a:spcAft>
              <a:defRPr/>
            </a:pPr>
            <a:r>
              <a:rPr lang="en-US" dirty="0"/>
              <a:t>Coiera, E. (2003). </a:t>
            </a:r>
            <a:r>
              <a:rPr lang="en-US" i="1" dirty="0"/>
              <a:t>Guide to health informatics. </a:t>
            </a:r>
            <a:r>
              <a:rPr lang="en-US" dirty="0"/>
              <a:t>London, England: Hodder EducationCommunity </a:t>
            </a:r>
          </a:p>
          <a:p>
            <a:pPr fontAlgn="auto">
              <a:spcAft>
                <a:spcPts val="0"/>
              </a:spcAft>
              <a:defRPr/>
            </a:pPr>
            <a:r>
              <a:rPr lang="en-US" dirty="0"/>
              <a:t>Health Network of West Virginia. (2008). RPMS-EHR. Retrieved from</a:t>
            </a:r>
            <a:r>
              <a:rPr lang="en-US" dirty="0" smtClean="0"/>
              <a:t>,http</a:t>
            </a:r>
            <a:r>
              <a:rPr lang="en-US" dirty="0"/>
              <a:t>://www.chnwv.org/Solutions/RPMSEHR/Investment/tabid/117/Default.aspx</a:t>
            </a:r>
          </a:p>
          <a:p>
            <a:pPr fontAlgn="auto">
              <a:spcAft>
                <a:spcPts val="0"/>
              </a:spcAft>
              <a:defRPr/>
            </a:pPr>
            <a:r>
              <a:rPr lang="en-US" dirty="0"/>
              <a:t>Gassert, A. (1996). A model for defining information requirements. In M.E. Mills, C.A. Romano, &amp; B.R. Heller (Eds.)</a:t>
            </a:r>
            <a:r>
              <a:rPr lang="en-US" i="1" dirty="0"/>
              <a:t>, Information Management in Nursing and Healthcare</a:t>
            </a:r>
            <a:r>
              <a:rPr lang="en-US" dirty="0"/>
              <a:t> (pp. 7-15). Springhouse, PA: Springhouse Corporation.</a:t>
            </a:r>
          </a:p>
          <a:p>
            <a:pPr fontAlgn="auto">
              <a:spcAft>
                <a:spcPts val="0"/>
              </a:spcAft>
              <a:defRPr/>
            </a:pPr>
            <a:r>
              <a:rPr lang="en-US" dirty="0"/>
              <a:t>Gassert, A. (1990). Structured analysis: methodology for developing a model for defining nursing information system requirements. </a:t>
            </a:r>
            <a:r>
              <a:rPr lang="en-US" i="1" dirty="0"/>
              <a:t>Advance Nursing Science, 13</a:t>
            </a:r>
            <a:r>
              <a:rPr lang="en-US" dirty="0"/>
              <a:t>(2), 53-62.</a:t>
            </a:r>
          </a:p>
          <a:p>
            <a:pPr fontAlgn="auto">
              <a:spcAft>
                <a:spcPts val="0"/>
              </a:spcAft>
              <a:defRPr/>
            </a:pPr>
            <a:r>
              <a:rPr lang="en-US" dirty="0"/>
              <a:t>Holden, R.J. (2011). What stands in the way of technology-mediated patient safety improvements? A study of facilitators and barriers to physicians’ use of electronic health records. </a:t>
            </a:r>
            <a:r>
              <a:rPr lang="en-US" i="1" dirty="0"/>
              <a:t>Journal of Patient Safety, 4(</a:t>
            </a:r>
            <a:r>
              <a:rPr lang="en-US" dirty="0"/>
              <a:t>4), 193-203.</a:t>
            </a:r>
          </a:p>
          <a:p>
            <a:pPr fontAlgn="auto">
              <a:spcAft>
                <a:spcPts val="0"/>
              </a:spcAft>
              <a:defRPr/>
            </a:pPr>
            <a:r>
              <a:rPr lang="en-US" dirty="0"/>
              <a:t>Johnson, C. M., Johnson, T. R., Zhang, J. (2005). A user-centered framework for </a:t>
            </a:r>
            <a:r>
              <a:rPr lang="en-US" dirty="0" smtClean="0"/>
              <a:t>redesigning </a:t>
            </a:r>
            <a:r>
              <a:rPr lang="en-US" dirty="0"/>
              <a:t>health care interfaces. </a:t>
            </a:r>
            <a:r>
              <a:rPr lang="en-US" i="1" dirty="0"/>
              <a:t>Journal of Biomedical Informatics 38, pp. </a:t>
            </a:r>
            <a:r>
              <a:rPr lang="en-US" i="1" dirty="0" smtClean="0"/>
              <a:t>75</a:t>
            </a:r>
            <a:r>
              <a:rPr lang="en-US" i="1" dirty="0"/>
              <a:t>-87.</a:t>
            </a:r>
            <a:endParaRPr lang="en-US" dirty="0"/>
          </a:p>
          <a:p>
            <a:pPr fontAlgn="auto">
              <a:spcAft>
                <a:spcPts val="0"/>
              </a:spcAft>
              <a:defRPr/>
            </a:pPr>
            <a:r>
              <a:rPr lang="en-US" dirty="0"/>
              <a:t>NeVille-Swensen, M., &amp; Clayton, M. (2011). Outpatient management of community-associated methicillin-resistant staphylococcus aureus skin and soft tissue infection.</a:t>
            </a:r>
            <a:r>
              <a:rPr lang="en-US" i="1" dirty="0"/>
              <a:t> Journal of Pediatric Health Care: Official Publication of National Association of Pediatric Nurse Associates &amp; Practitioners, 25</a:t>
            </a:r>
            <a:r>
              <a:rPr lang="en-US" dirty="0"/>
              <a:t>(5), 308-315. doi:10.1016/j.pedhc.2010.05.005 </a:t>
            </a:r>
          </a:p>
          <a:p>
            <a:pPr fontAlgn="auto">
              <a:spcAft>
                <a:spcPts val="0"/>
              </a:spcAft>
              <a:defRPr/>
            </a:pPr>
            <a:r>
              <a:rPr lang="en-US" dirty="0"/>
              <a:t>Mark, D. (2007). Community-associated MRSA: disparities and implications for AI/AN communities. </a:t>
            </a:r>
            <a:r>
              <a:rPr lang="en-US" i="1" dirty="0"/>
              <a:t>The IHS Primary Care Provider, 32</a:t>
            </a:r>
            <a:r>
              <a:rPr lang="en-US" dirty="0"/>
              <a:t>(12), 361-365.</a:t>
            </a:r>
          </a:p>
          <a:p>
            <a:pPr fontAlgn="auto">
              <a:spcAft>
                <a:spcPts val="0"/>
              </a:spcAft>
              <a:defRPr/>
            </a:pPr>
            <a:r>
              <a:rPr lang="en-US" dirty="0"/>
              <a:t>McGonigle, D., Mastrain, K. (2009). </a:t>
            </a:r>
            <a:r>
              <a:rPr lang="en-US" i="1" dirty="0"/>
              <a:t>Nursing informatics and the foundation of </a:t>
            </a:r>
            <a:r>
              <a:rPr lang="en-US" i="1" dirty="0" smtClean="0"/>
              <a:t>knowledge</a:t>
            </a:r>
            <a:r>
              <a:rPr lang="en-US" dirty="0"/>
              <a:t>. Sudbury, Massachusetts: Jones and Bartlett Publishers, LLC.</a:t>
            </a:r>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965200"/>
            <a:ext cx="7583487" cy="5072063"/>
          </a:xfrm>
        </p:spPr>
        <p:txBody>
          <a:bodyPr rtlCol="0">
            <a:normAutofit fontScale="47500" lnSpcReduction="20000"/>
          </a:bodyPr>
          <a:lstStyle/>
          <a:p>
            <a:pPr fontAlgn="auto">
              <a:spcAft>
                <a:spcPts val="0"/>
              </a:spcAft>
              <a:defRPr/>
            </a:pPr>
            <a:r>
              <a:rPr lang="en-US" dirty="0"/>
              <a:t>McGowan, J. J., Cusack, C.M., &amp; Poon, E.G. (2008). Formative evaluation: A critical component in HER implementation. </a:t>
            </a:r>
            <a:r>
              <a:rPr lang="en-US" i="1" dirty="0"/>
              <a:t>Journal of Informatics in health and biomedicine, </a:t>
            </a:r>
            <a:r>
              <a:rPr lang="en-US" dirty="0"/>
              <a:t>15, 297-301. doi:10.1197/jamia.M2584 </a:t>
            </a:r>
          </a:p>
          <a:p>
            <a:pPr fontAlgn="auto">
              <a:spcAft>
                <a:spcPts val="0"/>
              </a:spcAft>
              <a:defRPr/>
            </a:pPr>
            <a:r>
              <a:rPr lang="en-US" dirty="0"/>
              <a:t>Mercer, L., Felt, P.  (2010). Designing your EMR training program. Retrieved from http://www.divurgent.com/images/EMRTrainingProgram.pdf</a:t>
            </a:r>
          </a:p>
          <a:p>
            <a:pPr fontAlgn="auto">
              <a:spcAft>
                <a:spcPts val="0"/>
              </a:spcAft>
              <a:defRPr/>
            </a:pPr>
            <a:r>
              <a:rPr lang="en-US" dirty="0"/>
              <a:t>O'Brien, J., Greenhouse, P. K., Schafer, J. J., Wheeler, C. A., Titus, A., Pontzer, R. E., Wolf, D. (2008). Implementing and improving the efficiency of a methicillin-resistant staphylococcus aureus active surveillance program using information technology.</a:t>
            </a:r>
            <a:r>
              <a:rPr lang="en-US" i="1" dirty="0"/>
              <a:t> American Journal of Infection Control, 36</a:t>
            </a:r>
            <a:r>
              <a:rPr lang="en-US" dirty="0"/>
              <a:t>(3), S62-6. 	</a:t>
            </a:r>
          </a:p>
          <a:p>
            <a:pPr fontAlgn="auto">
              <a:spcAft>
                <a:spcPts val="0"/>
              </a:spcAft>
              <a:defRPr/>
            </a:pPr>
            <a:r>
              <a:rPr lang="en-US" dirty="0"/>
              <a:t>Plowman, N. (2011). Writing a cost benefit analysis. Retrieved from http://www.brighthub.com/office/project-management/articles/58181.aspx.</a:t>
            </a:r>
          </a:p>
          <a:p>
            <a:pPr fontAlgn="auto">
              <a:spcAft>
                <a:spcPts val="0"/>
              </a:spcAft>
              <a:defRPr/>
            </a:pPr>
            <a:r>
              <a:rPr lang="en-US" dirty="0"/>
              <a:t>Protech Networks. (n.d.). Understanding AARA EMR incentives and ROI. Retrieved from http://www.blackbookrankings.com/pdf/Understanding-the-ARRA-EMR-Incentive.pdf</a:t>
            </a:r>
          </a:p>
          <a:p>
            <a:pPr fontAlgn="auto">
              <a:spcAft>
                <a:spcPts val="0"/>
              </a:spcAft>
              <a:defRPr/>
            </a:pPr>
            <a:r>
              <a:rPr lang="en-US" dirty="0"/>
              <a:t>Randle, J., &amp; Bellamy, E. (2011). Infection control nurses’ perceptions of managing MRSA in the community.</a:t>
            </a:r>
            <a:r>
              <a:rPr lang="en-US" i="1" dirty="0"/>
              <a:t> Journal of Infection Prevention, 12</a:t>
            </a:r>
            <a:r>
              <a:rPr lang="en-US" dirty="0"/>
              <a:t>(4), 142-145. doi:10.1177/1757177411407535 </a:t>
            </a:r>
          </a:p>
          <a:p>
            <a:pPr fontAlgn="auto">
              <a:spcAft>
                <a:spcPts val="0"/>
              </a:spcAft>
              <a:defRPr/>
            </a:pPr>
            <a:r>
              <a:rPr lang="en-US" dirty="0"/>
              <a:t>Reynolds, D. (2010). The initiation stage in project management. Retrieved from </a:t>
            </a:r>
          </a:p>
          <a:p>
            <a:pPr fontAlgn="auto">
              <a:spcAft>
                <a:spcPts val="0"/>
              </a:spcAft>
              <a:defRPr/>
            </a:pPr>
            <a:r>
              <a:rPr lang="en-US" dirty="0"/>
              <a:t>http://www.brighthub.com/office/project-management/articles/1672.aspx</a:t>
            </a:r>
          </a:p>
          <a:p>
            <a:pPr fontAlgn="auto">
              <a:spcAft>
                <a:spcPts val="0"/>
              </a:spcAft>
              <a:defRPr/>
            </a:pPr>
            <a:r>
              <a:rPr lang="en-US" dirty="0"/>
              <a:t>Reynolds, D. (2011a). Looking at project monitor and control. Retrieved from http://www.brighthub.com/office/project-management/articles/1675.aspx</a:t>
            </a:r>
          </a:p>
          <a:p>
            <a:pPr fontAlgn="auto">
              <a:spcAft>
                <a:spcPts val="0"/>
              </a:spcAft>
              <a:defRPr/>
            </a:pPr>
            <a:r>
              <a:rPr lang="en-US" dirty="0"/>
              <a:t>Reynolds, D. (2011b). Looking at project monitor and control. Retrieved from http://www.brighthub.com/office/project-management/articles/1676.aspx</a:t>
            </a:r>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t>Formulation &amp; Scope of Informatics Problem</a:t>
            </a:r>
          </a:p>
        </p:txBody>
      </p:sp>
      <p:sp>
        <p:nvSpPr>
          <p:cNvPr id="3" name="Content Placeholder 2"/>
          <p:cNvSpPr>
            <a:spLocks noGrp="1"/>
          </p:cNvSpPr>
          <p:nvPr>
            <p:ph idx="1"/>
          </p:nvPr>
        </p:nvSpPr>
        <p:spPr/>
        <p:txBody>
          <a:bodyPr>
            <a:normAutofit/>
          </a:bodyPr>
          <a:lstStyle/>
          <a:p>
            <a:pPr>
              <a:lnSpc>
                <a:spcPct val="80000"/>
              </a:lnSpc>
            </a:pPr>
            <a:r>
              <a:rPr lang="en-US" sz="1700" dirty="0" smtClean="0"/>
              <a:t>Electronic health records (EHR) in health care facilities nationwide has been an attempt to improve the quality of care and control health care costs (Barey, 2009)</a:t>
            </a:r>
          </a:p>
          <a:p>
            <a:pPr>
              <a:lnSpc>
                <a:spcPct val="80000"/>
              </a:lnSpc>
            </a:pPr>
            <a:r>
              <a:rPr lang="en-US" sz="1700" dirty="0" smtClean="0"/>
              <a:t>Decision support is an aspect of the EHR that provides reminders and alerts to improve the diagnosis and care of a patient (Barey, 2009)</a:t>
            </a:r>
          </a:p>
          <a:p>
            <a:pPr>
              <a:lnSpc>
                <a:spcPct val="80000"/>
              </a:lnSpc>
            </a:pPr>
            <a:r>
              <a:rPr lang="en-US" sz="1700" dirty="0" smtClean="0"/>
              <a:t>Community aquired Methicillin-resistant Staphylococcus aureus (CA-MRSA) has seen a dramatic increase in the outpatient setting. It is predicted that it will eventually surpass Hospital acquired MRSA.</a:t>
            </a:r>
          </a:p>
          <a:p>
            <a:pPr>
              <a:lnSpc>
                <a:spcPct val="80000"/>
              </a:lnSpc>
            </a:pPr>
            <a:r>
              <a:rPr lang="en-US" sz="1700" dirty="0" smtClean="0"/>
              <a:t>Decision support alerts specific to MRSA in the outpatient setting allows enhanced monitoring and treatment interventions.</a:t>
            </a:r>
          </a:p>
          <a:p>
            <a:pPr lvl="1">
              <a:lnSpc>
                <a:spcPct val="80000"/>
              </a:lnSpc>
            </a:pPr>
            <a:r>
              <a:rPr lang="en-US" sz="1600" dirty="0" smtClean="0"/>
              <a:t>Infection control department able to accurately track infection rates and trends</a:t>
            </a:r>
          </a:p>
          <a:p>
            <a:pPr lvl="1">
              <a:lnSpc>
                <a:spcPct val="80000"/>
              </a:lnSpc>
            </a:pPr>
            <a:r>
              <a:rPr lang="en-US" sz="1600" dirty="0" smtClean="0"/>
              <a:t>Enables development of enhanced patient education and treatment interventions as needed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100" y="647700"/>
            <a:ext cx="7689850" cy="5389563"/>
          </a:xfrm>
        </p:spPr>
        <p:txBody>
          <a:bodyPr rtlCol="0">
            <a:normAutofit fontScale="70000" lnSpcReduction="20000"/>
          </a:bodyPr>
          <a:lstStyle/>
          <a:p>
            <a:pPr fontAlgn="auto">
              <a:spcAft>
                <a:spcPts val="0"/>
              </a:spcAft>
              <a:defRPr/>
            </a:pPr>
            <a:r>
              <a:rPr lang="en-US" dirty="0"/>
              <a:t>Rural Assistance Center.(2011). Federally Qualified Health Centers. Retrieved on December 2, 2011 from http://www.raconline.org/info_guides/clinics/fqhc.php</a:t>
            </a:r>
          </a:p>
          <a:p>
            <a:pPr fontAlgn="auto">
              <a:spcAft>
                <a:spcPts val="0"/>
              </a:spcAft>
              <a:defRPr/>
            </a:pPr>
            <a:r>
              <a:rPr lang="en-US" dirty="0"/>
              <a:t>Torrey, T. (2008, February 10).  Limitations of electronic patient record keeping: lack of </a:t>
            </a:r>
            <a:r>
              <a:rPr lang="en-US" dirty="0" smtClean="0"/>
              <a:t>standardization</a:t>
            </a:r>
            <a:r>
              <a:rPr lang="en-US" dirty="0"/>
              <a:t>. [ Online forum]. Retrieved from http://patients.about.com/od/electronicpatientrecords/a/limit-standards.htm</a:t>
            </a:r>
          </a:p>
          <a:p>
            <a:pPr fontAlgn="auto">
              <a:spcAft>
                <a:spcPts val="0"/>
              </a:spcAft>
              <a:defRPr/>
            </a:pPr>
            <a:r>
              <a:rPr lang="en-US" dirty="0"/>
              <a:t>Torrey, T. (2009, February 19).  Limitations of electronic patient record keeping: </a:t>
            </a:r>
            <a:r>
              <a:rPr lang="en-US" dirty="0" smtClean="0"/>
              <a:t>privacy </a:t>
            </a:r>
            <a:r>
              <a:rPr lang="en-US" dirty="0"/>
              <a:t>and security issues [Online forum]. Retrieved from </a:t>
            </a:r>
            <a:r>
              <a:rPr lang="en-US" dirty="0" smtClean="0"/>
              <a:t>http</a:t>
            </a:r>
            <a:r>
              <a:rPr lang="en-US" dirty="0"/>
              <a:t>://patients.about.com/od/electronicpatientrecords/a/privacysecurity.htm</a:t>
            </a:r>
          </a:p>
          <a:p>
            <a:pPr fontAlgn="auto">
              <a:spcAft>
                <a:spcPts val="0"/>
              </a:spcAft>
              <a:defRPr/>
            </a:pPr>
            <a:r>
              <a:rPr lang="en-US" dirty="0"/>
              <a:t>U.S. Department of Health and Human Services, The Indian Health Service (2011). </a:t>
            </a:r>
            <a:r>
              <a:rPr lang="en-US" i="1" dirty="0"/>
              <a:t>Resource and patient management system (RPMS). </a:t>
            </a:r>
            <a:r>
              <a:rPr lang="en-US" dirty="0"/>
              <a:t>Retrieved from, http://www.rpms.ihs.gov</a:t>
            </a:r>
          </a:p>
          <a:p>
            <a:pPr fontAlgn="auto">
              <a:spcAft>
                <a:spcPts val="0"/>
              </a:spcAft>
              <a:defRPr/>
            </a:pPr>
            <a:r>
              <a:rPr lang="en-US" dirty="0"/>
              <a:t>U.S. Department of Health and Human Services, The Indian Health Service (2011). </a:t>
            </a:r>
            <a:r>
              <a:rPr lang="en-US" i="1" dirty="0"/>
              <a:t>Resource and patient management system: A busy day in an Indian health clinic. </a:t>
            </a:r>
            <a:r>
              <a:rPr lang="en-US" dirty="0"/>
              <a:t>Washington, D.C.: Government Printing Office</a:t>
            </a:r>
          </a:p>
          <a:p>
            <a:pPr fontAlgn="auto">
              <a:spcAft>
                <a:spcPts val="0"/>
              </a:spcAft>
              <a:defRPr/>
            </a:pPr>
            <a:r>
              <a:rPr lang="en-US" dirty="0"/>
              <a:t>Wang, S. J., Middleton, B., Prosser, L. A., Bardon, C. G., Spurr, C. D., Carchidi, P. J., Bates, D. W. (2003). A cost-benefit analysis of electronic medical records in primary care.</a:t>
            </a:r>
            <a:r>
              <a:rPr lang="en-US" i="1" dirty="0"/>
              <a:t> American Journal of Medicine, 114</a:t>
            </a:r>
            <a:r>
              <a:rPr lang="en-US" dirty="0"/>
              <a:t>(5), 397-403. </a:t>
            </a:r>
          </a:p>
          <a:p>
            <a:pPr fontAlgn="auto">
              <a:spcAft>
                <a:spcPts val="0"/>
              </a:spcAft>
              <a:defRPr/>
            </a:pPr>
            <a:r>
              <a:rPr lang="en-US" dirty="0"/>
              <a:t>Winkelstein, P. (n.d.) Ethical and social challenges of electronic health information. Retrieved December 2, 2011 from http://ai.arizona.edu/mis596a/book_chapters/medinfo/Chapter_05.pdf</a:t>
            </a:r>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itle 1"/>
          <p:cNvSpPr>
            <a:spLocks noGrp="1"/>
          </p:cNvSpPr>
          <p:nvPr>
            <p:ph type="title"/>
          </p:nvPr>
        </p:nvSpPr>
        <p:spPr>
          <a:xfrm>
            <a:off x="779463" y="61689"/>
            <a:ext cx="7583487" cy="1044575"/>
          </a:xfrm>
        </p:spPr>
        <p:txBody>
          <a:bodyPr/>
          <a:lstStyle/>
          <a:p>
            <a:r>
              <a:rPr lang="en-US" dirty="0" smtClean="0"/>
              <a:t>Current Process Flow Sheet</a:t>
            </a:r>
          </a:p>
        </p:txBody>
      </p:sp>
      <p:graphicFrame>
        <p:nvGraphicFramePr>
          <p:cNvPr id="1032" name="Object 8"/>
          <p:cNvGraphicFramePr>
            <a:graphicFrameLocks noChangeAspect="1"/>
          </p:cNvGraphicFramePr>
          <p:nvPr/>
        </p:nvGraphicFramePr>
        <p:xfrm>
          <a:off x="2351088" y="1425575"/>
          <a:ext cx="4108450" cy="5075238"/>
        </p:xfrm>
        <a:graphic>
          <a:graphicData uri="http://schemas.openxmlformats.org/presentationml/2006/ole">
            <mc:AlternateContent xmlns:mc="http://schemas.openxmlformats.org/markup-compatibility/2006">
              <mc:Choice xmlns:v="urn:schemas-microsoft-com:vml" Requires="v">
                <p:oleObj spid="_x0000_s1062" name="Document" r:id="rId3" imgW="7657818" imgH="9461152" progId="">
                  <p:embed/>
                </p:oleObj>
              </mc:Choice>
              <mc:Fallback>
                <p:oleObj name="Document" r:id="rId3" imgW="7657818" imgH="9461152"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1425575"/>
                        <a:ext cx="4108450" cy="5075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590781" y="235860"/>
            <a:ext cx="7583487" cy="1044575"/>
          </a:xfrm>
        </p:spPr>
        <p:txBody>
          <a:bodyPr/>
          <a:lstStyle/>
          <a:p>
            <a:r>
              <a:rPr lang="en-US" dirty="0" smtClean="0"/>
              <a:t>Significance of Problem</a:t>
            </a:r>
          </a:p>
        </p:txBody>
      </p:sp>
      <p:sp>
        <p:nvSpPr>
          <p:cNvPr id="3" name="Content Placeholder 2"/>
          <p:cNvSpPr>
            <a:spLocks noGrp="1"/>
          </p:cNvSpPr>
          <p:nvPr>
            <p:ph idx="1"/>
          </p:nvPr>
        </p:nvSpPr>
        <p:spPr>
          <a:xfrm>
            <a:off x="779463" y="1611086"/>
            <a:ext cx="7583487" cy="4789714"/>
          </a:xfrm>
        </p:spPr>
        <p:txBody>
          <a:bodyPr rtlCol="0">
            <a:normAutofit fontScale="77500" lnSpcReduction="20000"/>
          </a:bodyPr>
          <a:lstStyle/>
          <a:p>
            <a:pPr fontAlgn="auto">
              <a:spcAft>
                <a:spcPts val="0"/>
              </a:spcAft>
              <a:defRPr/>
            </a:pPr>
            <a:r>
              <a:rPr lang="en-US" dirty="0"/>
              <a:t>Accurate surveillance of CA-MRSA within the outpatient setting is an important factor to ensure patients are being properly treated and educated regarding the bacteria (Mark, 2007). </a:t>
            </a:r>
            <a:endParaRPr lang="en-US" dirty="0" smtClean="0"/>
          </a:p>
          <a:p>
            <a:pPr fontAlgn="auto">
              <a:spcAft>
                <a:spcPts val="0"/>
              </a:spcAft>
              <a:defRPr/>
            </a:pPr>
            <a:r>
              <a:rPr lang="en-US" dirty="0" smtClean="0"/>
              <a:t>Currently, no alerts generated for MRSA positive patients in the EHR</a:t>
            </a:r>
          </a:p>
          <a:p>
            <a:pPr fontAlgn="auto">
              <a:spcAft>
                <a:spcPts val="0"/>
              </a:spcAft>
              <a:defRPr/>
            </a:pPr>
            <a:r>
              <a:rPr lang="en-US" dirty="0" smtClean="0"/>
              <a:t>Input of ICD-9-CM diagnosis code for MRSA very inconsistent</a:t>
            </a:r>
          </a:p>
          <a:p>
            <a:pPr lvl="1" fontAlgn="auto">
              <a:spcAft>
                <a:spcPts val="0"/>
              </a:spcAft>
              <a:defRPr/>
            </a:pPr>
            <a:r>
              <a:rPr lang="en-US" dirty="0" smtClean="0"/>
              <a:t>No diagnosis code entered=No generation of MRSA in Problem list</a:t>
            </a:r>
          </a:p>
          <a:p>
            <a:pPr fontAlgn="auto">
              <a:spcAft>
                <a:spcPts val="0"/>
              </a:spcAft>
              <a:defRPr/>
            </a:pPr>
            <a:r>
              <a:rPr lang="en-US" dirty="0" smtClean="0"/>
              <a:t>Current process of tracking dependent upon nurses recording MRSA patient’s data on paper record</a:t>
            </a:r>
            <a:endParaRPr lang="en-US" dirty="0"/>
          </a:p>
          <a:p>
            <a:pPr lvl="1" fontAlgn="auto">
              <a:spcAft>
                <a:spcPts val="0"/>
              </a:spcAft>
              <a:defRPr/>
            </a:pPr>
            <a:r>
              <a:rPr lang="en-US" dirty="0" smtClean="0"/>
              <a:t>Not all patient recorded do to human error</a:t>
            </a:r>
          </a:p>
          <a:p>
            <a:pPr lvl="1" fontAlgn="auto">
              <a:spcAft>
                <a:spcPts val="0"/>
              </a:spcAft>
              <a:defRPr/>
            </a:pPr>
            <a:r>
              <a:rPr lang="en-US" dirty="0" smtClean="0"/>
              <a:t>Real-time updates on MRSA infection rates not available</a:t>
            </a:r>
          </a:p>
          <a:p>
            <a:pPr lvl="1" fontAlgn="auto">
              <a:spcAft>
                <a:spcPts val="0"/>
              </a:spcAft>
              <a:defRPr/>
            </a:pPr>
            <a:r>
              <a:rPr lang="en-US" dirty="0" smtClean="0"/>
              <a:t>Infection control department unable to mine data and run accurate analysis of infection rates/trends if MRSA diagnosis code not entered for patient</a:t>
            </a:r>
            <a:endParaRPr lang="en-US" dirty="0"/>
          </a:p>
          <a:p>
            <a:pPr fontAlgn="auto">
              <a:spcAft>
                <a:spcPts val="0"/>
              </a:spcAft>
              <a:defRPr/>
            </a:pPr>
            <a:r>
              <a:rPr lang="en-US" dirty="0" smtClean="0"/>
              <a:t>Increased </a:t>
            </a:r>
            <a:r>
              <a:rPr lang="en-US" dirty="0"/>
              <a:t>community surveillance and bolstering infection control measures is needed to moderate the effect of CA-MRSA in outpatient </a:t>
            </a:r>
            <a:r>
              <a:rPr lang="en-US" dirty="0" smtClean="0"/>
              <a:t>settings (Mark, 2007)</a:t>
            </a:r>
            <a:endParaRPr lang="en-US" dirty="0"/>
          </a:p>
          <a:p>
            <a:pPr fontAlgn="auto">
              <a:spcAft>
                <a:spcPts val="0"/>
              </a:spcAft>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295" y="293916"/>
            <a:ext cx="7583487" cy="1044575"/>
          </a:xfrm>
        </p:spPr>
        <p:txBody>
          <a:bodyPr/>
          <a:lstStyle/>
          <a:p>
            <a:r>
              <a:rPr lang="en-US" dirty="0" smtClean="0"/>
              <a:t>Environment Risk Analysis</a:t>
            </a:r>
            <a:endParaRPr lang="en-US" dirty="0"/>
          </a:p>
        </p:txBody>
      </p:sp>
      <p:sp>
        <p:nvSpPr>
          <p:cNvPr id="3" name="Content Placeholder 2"/>
          <p:cNvSpPr>
            <a:spLocks noGrp="1"/>
          </p:cNvSpPr>
          <p:nvPr>
            <p:ph idx="1"/>
          </p:nvPr>
        </p:nvSpPr>
        <p:spPr/>
        <p:txBody>
          <a:bodyPr/>
          <a:lstStyle/>
          <a:p>
            <a:r>
              <a:rPr lang="en-US" dirty="0" smtClean="0"/>
              <a:t>Our clinic – Combination of wound clinic and IV infusion clinic</a:t>
            </a:r>
          </a:p>
          <a:p>
            <a:pPr lvl="1"/>
            <a:r>
              <a:rPr lang="en-US" dirty="0" smtClean="0"/>
              <a:t>Wound clinic – 1 large room, 2 treatment tables, 1 sink, 2 supply cabinets</a:t>
            </a:r>
          </a:p>
          <a:p>
            <a:pPr lvl="1"/>
            <a:r>
              <a:rPr lang="en-US" dirty="0" smtClean="0"/>
              <a:t>One medication room shared by both clinic w/ an Omnicell</a:t>
            </a:r>
            <a:endParaRPr lang="en-US" dirty="0"/>
          </a:p>
          <a:p>
            <a:r>
              <a:rPr lang="en-US" dirty="0" smtClean="0"/>
              <a:t>MRSA contamination</a:t>
            </a:r>
          </a:p>
          <a:p>
            <a:r>
              <a:rPr lang="en-US" dirty="0" smtClean="0"/>
              <a:t>Paper documentation – HIPPA, problems with data availability and real time updates.</a:t>
            </a:r>
          </a:p>
          <a:p>
            <a:endParaRPr lang="en-US" dirty="0" smtClean="0"/>
          </a:p>
        </p:txBody>
      </p:sp>
    </p:spTree>
    <p:extLst>
      <p:ext uri="{BB962C8B-B14F-4D97-AF65-F5344CB8AC3E}">
        <p14:creationId xmlns:p14="http://schemas.microsoft.com/office/powerpoint/2010/main" val="1230898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39" y="-28575"/>
            <a:ext cx="7583487" cy="1044575"/>
          </a:xfrm>
        </p:spPr>
        <p:txBody>
          <a:bodyPr/>
          <a:lstStyle/>
          <a:p>
            <a:r>
              <a:rPr lang="en-US" dirty="0" smtClean="0"/>
              <a:t>System Analysis</a:t>
            </a:r>
            <a:endParaRPr lang="en-US" dirty="0"/>
          </a:p>
        </p:txBody>
      </p:sp>
      <p:sp>
        <p:nvSpPr>
          <p:cNvPr id="3" name="Content Placeholder 2"/>
          <p:cNvSpPr>
            <a:spLocks noGrp="1"/>
          </p:cNvSpPr>
          <p:nvPr>
            <p:ph idx="1"/>
          </p:nvPr>
        </p:nvSpPr>
        <p:spPr>
          <a:xfrm>
            <a:off x="798284" y="1074056"/>
            <a:ext cx="8194675" cy="5413375"/>
          </a:xfrm>
        </p:spPr>
        <p:txBody>
          <a:bodyPr/>
          <a:lstStyle/>
          <a:p>
            <a:r>
              <a:rPr lang="en-US" sz="1600" dirty="0" smtClean="0"/>
              <a:t>Model for Defining Information System Requirements (MDISR) – 5 elements</a:t>
            </a:r>
          </a:p>
          <a:p>
            <a:pPr lvl="1"/>
            <a:r>
              <a:rPr lang="en-US" sz="1600" dirty="0" smtClean="0"/>
              <a:t>Users Element </a:t>
            </a:r>
          </a:p>
          <a:p>
            <a:pPr lvl="2"/>
            <a:r>
              <a:rPr lang="en-US" sz="1600" dirty="0" smtClean="0"/>
              <a:t>Inputs: Users Element, Functions, Information </a:t>
            </a:r>
            <a:r>
              <a:rPr lang="en-US" sz="1600" dirty="0"/>
              <a:t>H</a:t>
            </a:r>
            <a:r>
              <a:rPr lang="en-US" sz="1600" dirty="0" smtClean="0"/>
              <a:t>andling</a:t>
            </a:r>
          </a:p>
          <a:p>
            <a:pPr lvl="2"/>
            <a:r>
              <a:rPr lang="en-US" sz="1600" dirty="0" smtClean="0"/>
              <a:t>Output: Information Functions</a:t>
            </a:r>
          </a:p>
          <a:p>
            <a:pPr lvl="1"/>
            <a:r>
              <a:rPr lang="en-US" sz="1600" dirty="0" smtClean="0"/>
              <a:t>Information Processing Element</a:t>
            </a:r>
          </a:p>
          <a:p>
            <a:pPr lvl="2"/>
            <a:r>
              <a:rPr lang="en-US" sz="1600" dirty="0" smtClean="0"/>
              <a:t>Inputs: Information Functions, Practice Responsibilities</a:t>
            </a:r>
          </a:p>
          <a:p>
            <a:pPr lvl="2"/>
            <a:r>
              <a:rPr lang="en-US" sz="1600" dirty="0" smtClean="0"/>
              <a:t>Output: Information Processing Requirements</a:t>
            </a:r>
          </a:p>
          <a:p>
            <a:pPr lvl="1"/>
            <a:r>
              <a:rPr lang="en-US" sz="1600" dirty="0" smtClean="0"/>
              <a:t>Information Systems Element</a:t>
            </a:r>
          </a:p>
          <a:p>
            <a:pPr lvl="2"/>
            <a:r>
              <a:rPr lang="en-US" sz="1600" dirty="0" smtClean="0"/>
              <a:t>Inputs: Information Processing Requirements, Computer System Characteristics, Existing Computer Systems</a:t>
            </a:r>
          </a:p>
          <a:p>
            <a:pPr lvl="2"/>
            <a:r>
              <a:rPr lang="en-US" sz="1600" dirty="0" smtClean="0"/>
              <a:t>Output: System Output</a:t>
            </a:r>
          </a:p>
          <a:p>
            <a:pPr lvl="1"/>
            <a:r>
              <a:rPr lang="en-US" sz="1600" dirty="0" smtClean="0"/>
              <a:t>Information Element</a:t>
            </a:r>
          </a:p>
          <a:p>
            <a:pPr lvl="2"/>
            <a:r>
              <a:rPr lang="en-US" sz="1400" dirty="0" smtClean="0"/>
              <a:t>Inputs: System Output, Available Data</a:t>
            </a:r>
          </a:p>
          <a:p>
            <a:pPr lvl="2"/>
            <a:r>
              <a:rPr lang="en-US" sz="1400" dirty="0" smtClean="0"/>
              <a:t>Output: Nurse Data Requirement</a:t>
            </a:r>
          </a:p>
          <a:p>
            <a:pPr lvl="1"/>
            <a:r>
              <a:rPr lang="en-US" sz="1600" dirty="0" smtClean="0"/>
              <a:t>System Goals</a:t>
            </a:r>
          </a:p>
          <a:p>
            <a:pPr lvl="2"/>
            <a:r>
              <a:rPr lang="en-US" sz="1400" dirty="0" smtClean="0"/>
              <a:t>Inputs: Data Requirement, System Output, System Goals</a:t>
            </a:r>
          </a:p>
          <a:p>
            <a:pPr lvl="2"/>
            <a:r>
              <a:rPr lang="en-US" sz="1400" dirty="0" smtClean="0"/>
              <a:t>Output: System Benefits</a:t>
            </a:r>
            <a:endParaRPr lang="en-US" sz="1400" dirty="0"/>
          </a:p>
        </p:txBody>
      </p:sp>
    </p:spTree>
    <p:extLst>
      <p:ext uri="{BB962C8B-B14F-4D97-AF65-F5344CB8AC3E}">
        <p14:creationId xmlns:p14="http://schemas.microsoft.com/office/powerpoint/2010/main" val="1024606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518211" y="177804"/>
            <a:ext cx="7583487" cy="1044575"/>
          </a:xfrm>
        </p:spPr>
        <p:txBody>
          <a:bodyPr/>
          <a:lstStyle/>
          <a:p>
            <a:r>
              <a:rPr lang="en-US" dirty="0" smtClean="0"/>
              <a:t>Feasibility of Solution</a:t>
            </a:r>
          </a:p>
        </p:txBody>
      </p:sp>
      <p:sp>
        <p:nvSpPr>
          <p:cNvPr id="3" name="Content Placeholder 2"/>
          <p:cNvSpPr>
            <a:spLocks noGrp="1"/>
          </p:cNvSpPr>
          <p:nvPr>
            <p:ph idx="1"/>
          </p:nvPr>
        </p:nvSpPr>
        <p:spPr>
          <a:xfrm>
            <a:off x="638621" y="1222379"/>
            <a:ext cx="8316686" cy="5439678"/>
          </a:xfrm>
        </p:spPr>
        <p:txBody>
          <a:bodyPr rtlCol="0">
            <a:normAutofit fontScale="92500" lnSpcReduction="20000"/>
          </a:bodyPr>
          <a:lstStyle/>
          <a:p>
            <a:pPr fontAlgn="auto">
              <a:spcAft>
                <a:spcPts val="0"/>
              </a:spcAft>
              <a:defRPr/>
            </a:pPr>
            <a:r>
              <a:rPr lang="en-US" dirty="0" smtClean="0"/>
              <a:t>Proposed solution:</a:t>
            </a:r>
          </a:p>
          <a:p>
            <a:pPr lvl="2" fontAlgn="auto">
              <a:spcAft>
                <a:spcPts val="0"/>
              </a:spcAft>
              <a:defRPr/>
            </a:pPr>
            <a:r>
              <a:rPr lang="en-US" dirty="0" smtClean="0"/>
              <a:t>Create an add-on alert feature to the wound clinic’s existing Resource    Patient Management System (RPMS) software</a:t>
            </a:r>
          </a:p>
          <a:p>
            <a:pPr fontAlgn="auto">
              <a:spcAft>
                <a:spcPts val="0"/>
              </a:spcAft>
              <a:defRPr/>
            </a:pPr>
            <a:r>
              <a:rPr lang="en-US" dirty="0" smtClean="0"/>
              <a:t>RPMS electronic health record (EHR) is used in 190+ Indian Health Service facilities nationwide </a:t>
            </a:r>
            <a:r>
              <a:rPr lang="en-US" dirty="0"/>
              <a:t>(DHHS, 2011)</a:t>
            </a:r>
            <a:endParaRPr lang="en-US" dirty="0" smtClean="0"/>
          </a:p>
          <a:p>
            <a:pPr fontAlgn="auto">
              <a:spcAft>
                <a:spcPts val="0"/>
              </a:spcAft>
              <a:defRPr/>
            </a:pPr>
            <a:r>
              <a:rPr lang="en-US" dirty="0" smtClean="0"/>
              <a:t>An add-on involves</a:t>
            </a:r>
          </a:p>
          <a:p>
            <a:pPr lvl="1" fontAlgn="auto">
              <a:spcAft>
                <a:spcPts val="0"/>
              </a:spcAft>
              <a:defRPr/>
            </a:pPr>
            <a:r>
              <a:rPr lang="en-US" dirty="0" smtClean="0"/>
              <a:t>Cost effective solution to tracking MRSA+ patients</a:t>
            </a:r>
          </a:p>
          <a:p>
            <a:pPr lvl="3" fontAlgn="auto">
              <a:spcAft>
                <a:spcPts val="0"/>
              </a:spcAft>
              <a:defRPr/>
            </a:pPr>
            <a:r>
              <a:rPr lang="en-US" dirty="0" smtClean="0"/>
              <a:t>Additional costs only maintenance related</a:t>
            </a:r>
          </a:p>
          <a:p>
            <a:pPr lvl="1" fontAlgn="auto">
              <a:spcAft>
                <a:spcPts val="0"/>
              </a:spcAft>
              <a:defRPr/>
            </a:pPr>
            <a:r>
              <a:rPr lang="en-US" dirty="0" smtClean="0"/>
              <a:t>Minimal additional training</a:t>
            </a:r>
          </a:p>
          <a:p>
            <a:pPr lvl="1" fontAlgn="auto">
              <a:spcAft>
                <a:spcPts val="0"/>
              </a:spcAft>
              <a:defRPr/>
            </a:pPr>
            <a:r>
              <a:rPr lang="en-US" dirty="0" smtClean="0"/>
              <a:t>Improved safety of patients and providers</a:t>
            </a:r>
          </a:p>
          <a:p>
            <a:pPr lvl="1" fontAlgn="auto">
              <a:spcAft>
                <a:spcPts val="0"/>
              </a:spcAft>
              <a:defRPr/>
            </a:pPr>
            <a:r>
              <a:rPr lang="en-US" dirty="0" smtClean="0"/>
              <a:t>Empowers clinician decision-making</a:t>
            </a:r>
          </a:p>
          <a:p>
            <a:pPr lvl="3" fontAlgn="auto">
              <a:spcAft>
                <a:spcPts val="0"/>
              </a:spcAft>
              <a:defRPr/>
            </a:pPr>
            <a:r>
              <a:rPr lang="en-US" dirty="0" smtClean="0"/>
              <a:t>Will not disrupt current workflow</a:t>
            </a:r>
          </a:p>
          <a:p>
            <a:pPr fontAlgn="auto">
              <a:spcAft>
                <a:spcPts val="0"/>
              </a:spcAft>
              <a:defRPr/>
            </a:pPr>
            <a:r>
              <a:rPr lang="en-US" dirty="0" smtClean="0"/>
              <a:t>Julius system (Chen et al., 2007)</a:t>
            </a:r>
          </a:p>
          <a:p>
            <a:pPr lvl="1" fontAlgn="auto">
              <a:spcAft>
                <a:spcPts val="0"/>
              </a:spcAft>
              <a:defRPr/>
            </a:pPr>
            <a:r>
              <a:rPr lang="en-US" dirty="0" smtClean="0"/>
              <a:t>A template based system implemented in Swedish health facilities</a:t>
            </a:r>
          </a:p>
          <a:p>
            <a:pPr lvl="1" fontAlgn="auto">
              <a:spcAft>
                <a:spcPts val="0"/>
              </a:spcAft>
              <a:defRPr/>
            </a:pPr>
            <a:r>
              <a:rPr lang="en-US" dirty="0" smtClean="0"/>
              <a:t>An add-on to existing EHR online networks was successful</a:t>
            </a:r>
          </a:p>
          <a:p>
            <a:pPr lvl="1" fontAlgn="auto">
              <a:spcAft>
                <a:spcPts val="0"/>
              </a:spcAft>
              <a:defRPr/>
            </a:pPr>
            <a:r>
              <a:rPr lang="en-US" dirty="0" smtClean="0"/>
              <a:t>Eliminated duplicate data recording</a:t>
            </a:r>
          </a:p>
          <a:p>
            <a:pPr marL="282575" lvl="1" indent="0" fontAlgn="auto">
              <a:spcAft>
                <a:spcPts val="0"/>
              </a:spcAft>
              <a:buFont typeface="Wingdings 2" pitchFamily="18" charset="2"/>
              <a:buNone/>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32725" y="337458"/>
            <a:ext cx="7583487" cy="1044575"/>
          </a:xfrm>
        </p:spPr>
        <p:txBody>
          <a:bodyPr/>
          <a:lstStyle/>
          <a:p>
            <a:r>
              <a:rPr lang="en-US" dirty="0" smtClean="0"/>
              <a:t>Hardware &amp; Software</a:t>
            </a:r>
          </a:p>
        </p:txBody>
      </p:sp>
      <p:sp>
        <p:nvSpPr>
          <p:cNvPr id="3" name="Content Placeholder 2"/>
          <p:cNvSpPr>
            <a:spLocks noGrp="1"/>
          </p:cNvSpPr>
          <p:nvPr>
            <p:ph idx="1"/>
          </p:nvPr>
        </p:nvSpPr>
        <p:spPr>
          <a:xfrm>
            <a:off x="779463" y="1698174"/>
            <a:ext cx="7583487" cy="4537526"/>
          </a:xfrm>
        </p:spPr>
        <p:txBody>
          <a:bodyPr rtlCol="0">
            <a:normAutofit fontScale="92500" lnSpcReduction="20000"/>
          </a:bodyPr>
          <a:lstStyle/>
          <a:p>
            <a:pPr marL="282575" lvl="1" indent="-282575" fontAlgn="auto">
              <a:spcBef>
                <a:spcPts val="2000"/>
              </a:spcBef>
              <a:spcAft>
                <a:spcPts val="0"/>
              </a:spcAft>
              <a:defRPr/>
            </a:pPr>
            <a:r>
              <a:rPr lang="en-US" dirty="0" smtClean="0"/>
              <a:t>RPMS EHR aims:</a:t>
            </a:r>
          </a:p>
          <a:p>
            <a:pPr lvl="1" fontAlgn="auto">
              <a:spcAft>
                <a:spcPts val="0"/>
              </a:spcAft>
              <a:defRPr/>
            </a:pPr>
            <a:r>
              <a:rPr lang="en-US" dirty="0" smtClean="0"/>
              <a:t>Adaptive scalability in its hardware</a:t>
            </a:r>
          </a:p>
          <a:p>
            <a:pPr lvl="1" fontAlgn="auto">
              <a:spcAft>
                <a:spcPts val="0"/>
              </a:spcAft>
              <a:defRPr/>
            </a:pPr>
            <a:r>
              <a:rPr lang="en-US" dirty="0"/>
              <a:t>L</a:t>
            </a:r>
            <a:r>
              <a:rPr lang="en-US" dirty="0" smtClean="0"/>
              <a:t>imitless flexibility in its  35+ software applications</a:t>
            </a:r>
          </a:p>
          <a:p>
            <a:pPr lvl="1" fontAlgn="auto">
              <a:spcAft>
                <a:spcPts val="0"/>
              </a:spcAft>
              <a:defRPr/>
            </a:pPr>
            <a:r>
              <a:rPr lang="en-US" dirty="0" smtClean="0"/>
              <a:t>Unlimited network connectivity</a:t>
            </a:r>
          </a:p>
          <a:p>
            <a:pPr fontAlgn="auto">
              <a:spcAft>
                <a:spcPts val="0"/>
              </a:spcAft>
              <a:defRPr/>
            </a:pPr>
            <a:r>
              <a:rPr lang="en-US" dirty="0" smtClean="0"/>
              <a:t> Hardware:</a:t>
            </a:r>
          </a:p>
          <a:p>
            <a:pPr lvl="1" fontAlgn="auto">
              <a:spcAft>
                <a:spcPts val="0"/>
              </a:spcAft>
              <a:defRPr/>
            </a:pPr>
            <a:r>
              <a:rPr lang="en-US" dirty="0" smtClean="0"/>
              <a:t>Easily accessible computer stations</a:t>
            </a:r>
          </a:p>
          <a:p>
            <a:pPr lvl="1" fontAlgn="auto">
              <a:spcAft>
                <a:spcPts val="0"/>
              </a:spcAft>
              <a:defRPr/>
            </a:pPr>
            <a:r>
              <a:rPr lang="en-US" dirty="0" smtClean="0"/>
              <a:t>Network lines and server</a:t>
            </a:r>
          </a:p>
          <a:p>
            <a:pPr lvl="1" fontAlgn="auto">
              <a:spcAft>
                <a:spcPts val="0"/>
              </a:spcAft>
              <a:defRPr/>
            </a:pPr>
            <a:r>
              <a:rPr lang="en-US" dirty="0" smtClean="0"/>
              <a:t>Fax machine, printers, scanners, telephones</a:t>
            </a:r>
          </a:p>
          <a:p>
            <a:pPr fontAlgn="auto">
              <a:spcAft>
                <a:spcPts val="0"/>
              </a:spcAft>
              <a:defRPr/>
            </a:pPr>
            <a:r>
              <a:rPr lang="en-US" dirty="0" smtClean="0"/>
              <a:t>Software:</a:t>
            </a:r>
          </a:p>
          <a:p>
            <a:pPr lvl="1" fontAlgn="auto">
              <a:spcAft>
                <a:spcPts val="0"/>
              </a:spcAft>
              <a:defRPr/>
            </a:pPr>
            <a:r>
              <a:rPr lang="en-US" dirty="0" smtClean="0"/>
              <a:t>Continually improving</a:t>
            </a:r>
          </a:p>
          <a:p>
            <a:pPr lvl="2" fontAlgn="auto">
              <a:spcAft>
                <a:spcPts val="0"/>
              </a:spcAft>
              <a:defRPr/>
            </a:pPr>
            <a:r>
              <a:rPr lang="en-US" dirty="0" smtClean="0"/>
              <a:t>“Patches” and updates readily available and easily downloaded online</a:t>
            </a:r>
          </a:p>
          <a:p>
            <a:pPr lvl="2" fontAlgn="auto">
              <a:spcAft>
                <a:spcPts val="0"/>
              </a:spcAft>
              <a:defRPr/>
            </a:pPr>
            <a:r>
              <a:rPr lang="en-US" dirty="0" smtClean="0"/>
              <a:t>Automatically downloaded updates to users’ computers once application is</a:t>
            </a:r>
          </a:p>
        </p:txBody>
      </p:sp>
      <p:sp>
        <p:nvSpPr>
          <p:cNvPr id="24579" name="TextBox 3"/>
          <p:cNvSpPr txBox="1">
            <a:spLocks noChangeArrowheads="1"/>
          </p:cNvSpPr>
          <p:nvPr/>
        </p:nvSpPr>
        <p:spPr bwMode="auto">
          <a:xfrm>
            <a:off x="571500" y="6109606"/>
            <a:ext cx="1968500" cy="368300"/>
          </a:xfrm>
          <a:prstGeom prst="rect">
            <a:avLst/>
          </a:prstGeom>
          <a:noFill/>
          <a:ln w="9525">
            <a:noFill/>
            <a:miter lim="800000"/>
            <a:headEnd/>
            <a:tailEnd/>
          </a:ln>
        </p:spPr>
        <p:txBody>
          <a:bodyPr>
            <a:spAutoFit/>
          </a:bodyPr>
          <a:lstStyle/>
          <a:p>
            <a:r>
              <a:rPr lang="en-US" dirty="0">
                <a:solidFill>
                  <a:schemeClr val="bg1"/>
                </a:solidFill>
                <a:latin typeface="Trebuchet MS" pitchFamily="34" charset="0"/>
              </a:rPr>
              <a:t>(DHHS, 2011)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a:xfrm>
            <a:off x="331788" y="276225"/>
            <a:ext cx="7583487" cy="1044575"/>
          </a:xfrm>
        </p:spPr>
        <p:txBody>
          <a:bodyPr/>
          <a:lstStyle/>
          <a:p>
            <a:r>
              <a:rPr lang="en-US" dirty="0" smtClean="0"/>
              <a:t>Implementation Plan</a:t>
            </a:r>
          </a:p>
        </p:txBody>
      </p:sp>
      <p:sp>
        <p:nvSpPr>
          <p:cNvPr id="49155" name="Rectangle 3"/>
          <p:cNvSpPr>
            <a:spLocks noGrp="1"/>
          </p:cNvSpPr>
          <p:nvPr>
            <p:ph type="body" idx="4294967295"/>
          </p:nvPr>
        </p:nvSpPr>
        <p:spPr>
          <a:xfrm>
            <a:off x="531813" y="1568450"/>
            <a:ext cx="8412162" cy="5461000"/>
          </a:xfrm>
        </p:spPr>
        <p:txBody>
          <a:bodyPr/>
          <a:lstStyle/>
          <a:p>
            <a:pPr marL="0" indent="0">
              <a:lnSpc>
                <a:spcPct val="80000"/>
              </a:lnSpc>
            </a:pPr>
            <a:r>
              <a:rPr lang="en-US" sz="2100" dirty="0" smtClean="0"/>
              <a:t>Follow five phases: initiation, planning, execution, monitoring and closing (Reynolds, 2010)</a:t>
            </a:r>
          </a:p>
          <a:p>
            <a:pPr marL="0" indent="0">
              <a:lnSpc>
                <a:spcPct val="80000"/>
              </a:lnSpc>
            </a:pPr>
            <a:r>
              <a:rPr lang="en-US" sz="2100" dirty="0"/>
              <a:t> </a:t>
            </a:r>
            <a:r>
              <a:rPr lang="en-US" dirty="0" smtClean="0"/>
              <a:t>Initiation phase- December 1, 2011- January 1, 2012</a:t>
            </a:r>
          </a:p>
          <a:p>
            <a:pPr marL="400050" lvl="1" indent="-171450">
              <a:lnSpc>
                <a:spcPct val="80000"/>
              </a:lnSpc>
            </a:pPr>
            <a:r>
              <a:rPr lang="en-US" dirty="0" smtClean="0"/>
              <a:t>Discussion with nursing staff, physicians, patient care technicians, infection control staff, and the laboratory manager for ideas and needs</a:t>
            </a:r>
          </a:p>
          <a:p>
            <a:pPr marL="400050" lvl="1" indent="-171450">
              <a:lnSpc>
                <a:spcPct val="80000"/>
              </a:lnSpc>
            </a:pPr>
            <a:r>
              <a:rPr lang="en-US" dirty="0" smtClean="0"/>
              <a:t>Staff opinions + non-participatory methods of evaluation (Coiera, 2003)</a:t>
            </a:r>
          </a:p>
          <a:p>
            <a:pPr marL="0" indent="0">
              <a:lnSpc>
                <a:spcPct val="80000"/>
              </a:lnSpc>
            </a:pPr>
            <a:r>
              <a:rPr lang="en-US" dirty="0" smtClean="0"/>
              <a:t> Planning phase- January 2, 2012- February 2, 2012</a:t>
            </a:r>
          </a:p>
          <a:p>
            <a:pPr marL="400050" lvl="1" indent="-171450">
              <a:lnSpc>
                <a:spcPct val="80000"/>
              </a:lnSpc>
            </a:pPr>
            <a:r>
              <a:rPr lang="en-US" dirty="0" smtClean="0"/>
              <a:t>Project committee will include: technology (IT) programmers, education team, nurse champion, physician champion, project facilitator, two nurse volunteers and two physician volunteers </a:t>
            </a:r>
          </a:p>
          <a:p>
            <a:pPr marL="400050" lvl="1" indent="-171450">
              <a:lnSpc>
                <a:spcPct val="80000"/>
              </a:lnSpc>
            </a:pPr>
            <a:r>
              <a:rPr lang="en-US" dirty="0" smtClean="0"/>
              <a:t>Develop timeline and tasks</a:t>
            </a:r>
          </a:p>
          <a:p>
            <a:pPr marL="1139825" lvl="2">
              <a:lnSpc>
                <a:spcPct val="80000"/>
              </a:lnSpc>
            </a:pPr>
            <a:r>
              <a:rPr lang="en-US" dirty="0" smtClean="0"/>
              <a:t>Include: Evaluation criteria and education plan</a:t>
            </a:r>
          </a:p>
          <a:p>
            <a:pPr marL="1139825" lvl="2">
              <a:lnSpc>
                <a:spcPct val="80000"/>
              </a:lnSpc>
              <a:buFont typeface="Wingdings 2" pitchFamily="18" charset="2"/>
              <a:buNone/>
            </a:pPr>
            <a:endParaRPr lang="en-US" dirty="0" smtClean="0"/>
          </a:p>
          <a:p>
            <a:pPr marL="1139825" lvl="2">
              <a:lnSpc>
                <a:spcPct val="80000"/>
              </a:lnSpc>
              <a:buFont typeface="Wingdings 2" pitchFamily="18" charset="2"/>
              <a:buNone/>
            </a:pPr>
            <a:endParaRPr lang="en-US" sz="1400" dirty="0" smtClean="0"/>
          </a:p>
          <a:p>
            <a:pPr marL="400050" lvl="1" indent="-171450">
              <a:lnSpc>
                <a:spcPct val="80000"/>
              </a:lnSpc>
              <a:buFont typeface="Wingdings 2" pitchFamily="18" charset="2"/>
              <a:buNone/>
            </a:pPr>
            <a:r>
              <a:rPr lang="en-US" sz="1600" dirty="0" smtClean="0"/>
              <a: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311&quot;&gt;&lt;object type=&quot;3&quot; unique_id=&quot;10312&quot;&gt;&lt;property id=&quot;20148&quot; value=&quot;5&quot;/&gt;&lt;property id=&quot;20300&quot; value=&quot;Slide 1 - &amp;quot;Methicillin Resistant Staphylococcus Aureus Alert Implementation &amp;quot;&quot;/&gt;&lt;property id=&quot;20307&quot; value=&quot;256&quot;/&gt;&lt;/object&gt;&lt;object type=&quot;3&quot; unique_id=&quot;10313&quot;&gt;&lt;property id=&quot;20148&quot; value=&quot;5&quot;/&gt;&lt;property id=&quot;20300&quot; value=&quot;Slide 2 - &amp;quot;Formulation &amp;amp; Scope of Informatics Problem&amp;quot;&quot;/&gt;&lt;property id=&quot;20307&quot; value=&quot;265&quot;/&gt;&lt;/object&gt;&lt;object type=&quot;3&quot; unique_id=&quot;10314&quot;&gt;&lt;property id=&quot;20148&quot; value=&quot;5&quot;/&gt;&lt;property id=&quot;20300&quot; value=&quot;Slide 3 - &amp;quot;Current Process Flow Sheet&amp;quot;&quot;/&gt;&lt;property id=&quot;20307&quot; value=&quot;260&quot;/&gt;&lt;/object&gt;&lt;object type=&quot;3&quot; unique_id=&quot;10315&quot;&gt;&lt;property id=&quot;20148&quot; value=&quot;5&quot;/&gt;&lt;property id=&quot;20300&quot; value=&quot;Slide 4 - &amp;quot;Significance of Problem&amp;quot;&quot;/&gt;&lt;property id=&quot;20307&quot; value=&quot;266&quot;/&gt;&lt;/object&gt;&lt;object type=&quot;3&quot; unique_id=&quot;10316&quot;&gt;&lt;property id=&quot;20148&quot; value=&quot;5&quot;/&gt;&lt;property id=&quot;20300&quot; value=&quot;Slide 5 - &amp;quot;Environment Risk Analysis&amp;quot;&quot;/&gt;&lt;property id=&quot;20307&quot; value=&quot;274&quot;/&gt;&lt;/object&gt;&lt;object type=&quot;3&quot; unique_id=&quot;10317&quot;&gt;&lt;property id=&quot;20148&quot; value=&quot;5&quot;/&gt;&lt;property id=&quot;20300&quot; value=&quot;Slide 6 - &amp;quot;System Analysis&amp;quot;&quot;/&gt;&lt;property id=&quot;20307&quot; value=&quot;273&quot;/&gt;&lt;/object&gt;&lt;object type=&quot;3&quot; unique_id=&quot;10318&quot;&gt;&lt;property id=&quot;20148&quot; value=&quot;5&quot;/&gt;&lt;property id=&quot;20300&quot; value=&quot;Slide 7 - &amp;quot;Feasibility of Solution&amp;quot;&quot;/&gt;&lt;property id=&quot;20307&quot; value=&quot;257&quot;/&gt;&lt;/object&gt;&lt;object type=&quot;3&quot; unique_id=&quot;10319&quot;&gt;&lt;property id=&quot;20148&quot; value=&quot;5&quot;/&gt;&lt;property id=&quot;20300&quot; value=&quot;Slide 8 - &amp;quot;Hardware &amp;amp; Software&amp;quot;&quot;/&gt;&lt;property id=&quot;20307&quot; value=&quot;258&quot;/&gt;&lt;/object&gt;&lt;object type=&quot;3&quot; unique_id=&quot;10320&quot;&gt;&lt;property id=&quot;20148&quot; value=&quot;5&quot;/&gt;&lt;property id=&quot;20300&quot; value=&quot;Slide 9 - &amp;quot;Implementation Plan&amp;quot;&quot;/&gt;&lt;property id=&quot;20307&quot; value=&quot;267&quot;/&gt;&lt;/object&gt;&lt;object type=&quot;3&quot; unique_id=&quot;10321&quot;&gt;&lt;property id=&quot;20148&quot; value=&quot;5&quot;/&gt;&lt;property id=&quot;20300&quot; value=&quot;Slide 10 - &amp;quot;Implementation Plan continued…&amp;quot;&quot;/&gt;&lt;property id=&quot;20307&quot; value=&quot;268&quot;/&gt;&lt;/object&gt;&lt;object type=&quot;3&quot; unique_id=&quot;10322&quot;&gt;&lt;property id=&quot;20148&quot; value=&quot;5&quot;/&gt;&lt;property id=&quot;20300&quot; value=&quot;Slide 11 - &amp;quot;Education&amp;quot;&quot;/&gt;&lt;property id=&quot;20307&quot; value=&quot;275&quot;/&gt;&lt;/object&gt;&lt;object type=&quot;3&quot; unique_id=&quot;10323&quot;&gt;&lt;property id=&quot;20148&quot; value=&quot;5&quot;/&gt;&lt;property id=&quot;20300&quot; value=&quot;Slide 12 - &amp;quot;Evaluation Plan&amp;quot;&quot;/&gt;&lt;property id=&quot;20307&quot; value=&quot;269&quot;/&gt;&lt;/object&gt;&lt;object type=&quot;3&quot; unique_id=&quot;10324&quot;&gt;&lt;property id=&quot;20148&quot; value=&quot;5&quot;/&gt;&lt;property id=&quot;20300&quot; value=&quot;Slide 13 - &amp;quot;User Satisfaction Questionnaire&amp;quot;&quot;/&gt;&lt;property id=&quot;20307&quot; value=&quot;270&quot;/&gt;&lt;/object&gt;&lt;object type=&quot;3&quot; unique_id=&quot;10325&quot;&gt;&lt;property id=&quot;20148&quot; value=&quot;5&quot;/&gt;&lt;property id=&quot;20300&quot; value=&quot;Slide 14 - &amp;quot;Cost-benefit Analysis&amp;quot;&quot;/&gt;&lt;property id=&quot;20307&quot; value=&quot;271&quot;/&gt;&lt;/object&gt;&lt;object type=&quot;3&quot; unique_id=&quot;10326&quot;&gt;&lt;property id=&quot;20148&quot; value=&quot;5&quot;/&gt;&lt;property id=&quot;20300&quot; value=&quot;Slide 15 - &amp;quot;Potential Issues&amp;quot;&quot;/&gt;&lt;property id=&quot;20307&quot; value=&quot;276&quot;/&gt;&lt;/object&gt;&lt;object type=&quot;3&quot; unique_id=&quot;10327&quot;&gt;&lt;property id=&quot;20148&quot; value=&quot;5&quot;/&gt;&lt;property id=&quot;20300&quot; value=&quot;Slide 16 - &amp;quot;Proposed Process Flow Sheet&amp;quot;&quot;/&gt;&lt;property id=&quot;20307&quot; value=&quot;277&quot;/&gt;&lt;/object&gt;&lt;object type=&quot;3&quot; unique_id=&quot;10328&quot;&gt;&lt;property id=&quot;20148&quot; value=&quot;5&quot;/&gt;&lt;property id=&quot;20300&quot; value=&quot;Slide 17 - &amp;quot;References&amp;quot;&quot;/&gt;&lt;property id=&quot;20307&quot; value=&quot;261&quot;/&gt;&lt;/object&gt;&lt;object type=&quot;3&quot; unique_id=&quot;10329&quot;&gt;&lt;property id=&quot;20148&quot; value=&quot;5&quot;/&gt;&lt;property id=&quot;20300&quot; value=&quot;Slide 18&quot;/&gt;&lt;property id=&quot;20307&quot; value=&quot;262&quot;/&gt;&lt;/object&gt;&lt;object type=&quot;3&quot; unique_id=&quot;10330&quot;&gt;&lt;property id=&quot;20148&quot; value=&quot;5&quot;/&gt;&lt;property id=&quot;20300&quot; value=&quot;Slide 19&quot;/&gt;&lt;property id=&quot;20307&quot; value=&quot;263&quot;/&gt;&lt;/object&gt;&lt;object type=&quot;3&quot; unique_id=&quot;10331&quot;&gt;&lt;property id=&quot;20148&quot; value=&quot;5&quot;/&gt;&lt;property id=&quot;20300&quot; value=&quot;Slide 20&quot;/&gt;&lt;property id=&quot;20307&quot; value=&quot;264&quot;/&gt;&lt;/object&gt;&lt;/object&gt;&lt;object type=&quot;8&quot; unique_id=&quot;10353&quot;&gt;&lt;/object&gt;&lt;/object&gt;&lt;/database&gt;"/>
  <p:tag name="MMPROD_NEXTUNIQUEID" val="10009"/>
  <p:tag name="SECTOMILLISECCONVERTED" val="1"/>
</p:tagLst>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0</TotalTime>
  <Words>2732</Words>
  <Application>Microsoft Office PowerPoint</Application>
  <PresentationFormat>On-screen Show (4:3)</PresentationFormat>
  <Paragraphs>228</Paragraphs>
  <Slides>20</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7" baseType="lpstr">
      <vt:lpstr>Arial</vt:lpstr>
      <vt:lpstr>Calibri</vt:lpstr>
      <vt:lpstr>Trebuchet MS</vt:lpstr>
      <vt:lpstr>Wingdings 2</vt:lpstr>
      <vt:lpstr>Revolution</vt:lpstr>
      <vt:lpstr>Document</vt:lpstr>
      <vt:lpstr>Acrobat Document</vt:lpstr>
      <vt:lpstr>Methicillin Resistant Staphylococcus Aureus Alert Implementation </vt:lpstr>
      <vt:lpstr>Formulation &amp; Scope of Informatics Problem</vt:lpstr>
      <vt:lpstr>Current Process Flow Sheet</vt:lpstr>
      <vt:lpstr>Significance of Problem</vt:lpstr>
      <vt:lpstr>Environment Risk Analysis</vt:lpstr>
      <vt:lpstr>System Analysis</vt:lpstr>
      <vt:lpstr>Feasibility of Solution</vt:lpstr>
      <vt:lpstr>Hardware &amp; Software</vt:lpstr>
      <vt:lpstr>Implementation Plan</vt:lpstr>
      <vt:lpstr>Implementation Plan continued…</vt:lpstr>
      <vt:lpstr>Education</vt:lpstr>
      <vt:lpstr>Evaluation Plan</vt:lpstr>
      <vt:lpstr>User Satisfaction Questionnaire</vt:lpstr>
      <vt:lpstr>Cost-benefit Analysis</vt:lpstr>
      <vt:lpstr>Potential Issues</vt:lpstr>
      <vt:lpstr>Proposed Process Flow Sheet</vt:lpstr>
      <vt:lpstr>References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2015-07-01T13:51:20Z</dcterms:created>
  <dcterms:modified xsi:type="dcterms:W3CDTF">2015-07-01T13:51:26Z</dcterms:modified>
</cp:coreProperties>
</file>