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57" r:id="rId4"/>
    <p:sldId id="267" r:id="rId5"/>
    <p:sldId id="265" r:id="rId6"/>
    <p:sldId id="259" r:id="rId7"/>
    <p:sldId id="275" r:id="rId8"/>
    <p:sldId id="276" r:id="rId9"/>
    <p:sldId id="277" r:id="rId10"/>
    <p:sldId id="260" r:id="rId11"/>
    <p:sldId id="278" r:id="rId12"/>
    <p:sldId id="261" r:id="rId13"/>
    <p:sldId id="268" r:id="rId14"/>
    <p:sldId id="269" r:id="rId15"/>
    <p:sldId id="272" r:id="rId16"/>
    <p:sldId id="271" r:id="rId17"/>
    <p:sldId id="273" r:id="rId18"/>
    <p:sldId id="274" r:id="rId19"/>
    <p:sldId id="264"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uneault55\AppData\Local\Microsoft\Windows\INetCache\IE\YSH5SA3X\lab2%20graph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Employment Status</a:t>
            </a:r>
          </a:p>
        </c:rich>
      </c:tx>
      <c:layout>
        <c:manualLayout>
          <c:xMode val="edge"/>
          <c:yMode val="edge"/>
          <c:x val="0.29857633420822399"/>
          <c:y val="6.01851851851851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'[lab2 graphs.xlsx]Employment Status'!$A$1:$C$1</c:f>
              <c:strCache>
                <c:ptCount val="3"/>
                <c:pt idx="0">
                  <c:v>Full-Time</c:v>
                </c:pt>
                <c:pt idx="1">
                  <c:v>Part-Time</c:v>
                </c:pt>
                <c:pt idx="2">
                  <c:v>Casual</c:v>
                </c:pt>
              </c:strCache>
            </c:strRef>
          </c:cat>
          <c:val>
            <c:numRef>
              <c:f>'[lab2 graphs.xlsx]Employment Status'!$A$2:$C$2</c:f>
              <c:numCache>
                <c:formatCode>0.0%</c:formatCode>
                <c:ptCount val="3"/>
                <c:pt idx="0">
                  <c:v>0.6470588235294118</c:v>
                </c:pt>
                <c:pt idx="1">
                  <c:v>0.11764705882352941</c:v>
                </c:pt>
                <c:pt idx="2">
                  <c:v>0.23529411764705882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Employer Support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bg2">
                <a:lumMod val="20000"/>
                <a:lumOff val="80000"/>
              </a:schemeClr>
            </a:solidFill>
            <a:ln>
              <a:noFill/>
            </a:ln>
            <a:effectLst/>
          </c:spPr>
          <c:invertIfNegative val="0"/>
          <c:cat>
            <c:strRef>
              <c:f>'[lab2 graphs.xlsx]Employer Support'!$A$1:$A$5</c:f>
              <c:strCache>
                <c:ptCount val="5"/>
                <c:pt idx="0">
                  <c:v>Flexible scheduling</c:v>
                </c:pt>
                <c:pt idx="1">
                  <c:v>Time off when needed</c:v>
                </c:pt>
                <c:pt idx="2">
                  <c:v>Moral support</c:v>
                </c:pt>
                <c:pt idx="3">
                  <c:v>No support</c:v>
                </c:pt>
                <c:pt idx="4">
                  <c:v>Other</c:v>
                </c:pt>
              </c:strCache>
            </c:strRef>
          </c:cat>
          <c:val>
            <c:numRef>
              <c:f>'[lab2 graphs.xlsx]Employer Support'!$B$1:$B$5</c:f>
              <c:numCache>
                <c:formatCode>0.0%</c:formatCode>
                <c:ptCount val="5"/>
                <c:pt idx="0">
                  <c:v>0.41176470588235292</c:v>
                </c:pt>
                <c:pt idx="1">
                  <c:v>0.23529411764705882</c:v>
                </c:pt>
                <c:pt idx="2">
                  <c:v>0.41176470588235292</c:v>
                </c:pt>
                <c:pt idx="3">
                  <c:v>0.29411764705882354</c:v>
                </c:pt>
                <c:pt idx="4">
                  <c:v>0.17647058823529413</c:v>
                </c:pt>
              </c:numCache>
            </c:numRef>
          </c:val>
        </c:ser>
        <c:dLbls>
          <c:showLegendKey val="0"/>
          <c:showVal val="0"/>
          <c:showCatName val="0"/>
          <c:showSerName val="0"/>
          <c:showPercent val="0"/>
          <c:showBubbleSize val="0"/>
        </c:dLbls>
        <c:gapWidth val="100"/>
        <c:axId val="220655664"/>
        <c:axId val="220653312"/>
      </c:barChart>
      <c:catAx>
        <c:axId val="22065566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0653312"/>
        <c:crosses val="autoZero"/>
        <c:auto val="1"/>
        <c:lblAlgn val="ctr"/>
        <c:lblOffset val="100"/>
        <c:noMultiLvlLbl val="0"/>
      </c:catAx>
      <c:valAx>
        <c:axId val="220653312"/>
        <c:scaling>
          <c:orientation val="minMax"/>
        </c:scaling>
        <c:delete val="0"/>
        <c:axPos val="b"/>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065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Strategies to Maintain</a:t>
            </a:r>
            <a:r>
              <a:rPr lang="en-US" baseline="0"/>
              <a:t> Home/School/Work/Life Balance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'[lab2 graphs.xlsx]Strategies Used'!$A$1:$A$6</c:f>
              <c:strCache>
                <c:ptCount val="5"/>
                <c:pt idx="0">
                  <c:v>Dedicated time for school work</c:v>
                </c:pt>
                <c:pt idx="1">
                  <c:v>Leaving the house to complete school work</c:v>
                </c:pt>
                <c:pt idx="2">
                  <c:v>Having "me" time</c:v>
                </c:pt>
                <c:pt idx="3">
                  <c:v>Having open communication with family about school needs</c:v>
                </c:pt>
                <c:pt idx="4">
                  <c:v>Other</c:v>
                </c:pt>
              </c:strCache>
            </c:strRef>
          </c:cat>
          <c:val>
            <c:numRef>
              <c:f>'[lab2 graphs.xlsx]Strategies Used'!$B$1:$B$6</c:f>
              <c:numCache>
                <c:formatCode>0.0%</c:formatCode>
                <c:ptCount val="6"/>
                <c:pt idx="0">
                  <c:v>0.58823529411764708</c:v>
                </c:pt>
                <c:pt idx="1">
                  <c:v>0.41176470588235292</c:v>
                </c:pt>
                <c:pt idx="2">
                  <c:v>0.41176470588235292</c:v>
                </c:pt>
                <c:pt idx="3">
                  <c:v>0.82352941176470584</c:v>
                </c:pt>
                <c:pt idx="4">
                  <c:v>0.11764705882352941</c:v>
                </c:pt>
              </c:numCache>
            </c:numRef>
          </c:val>
        </c:ser>
        <c:dLbls>
          <c:showLegendKey val="0"/>
          <c:showVal val="0"/>
          <c:showCatName val="0"/>
          <c:showSerName val="0"/>
          <c:showPercent val="0"/>
          <c:showBubbleSize val="0"/>
        </c:dLbls>
        <c:gapWidth val="219"/>
        <c:overlap val="-27"/>
        <c:axId val="220651352"/>
        <c:axId val="220654488"/>
      </c:barChart>
      <c:catAx>
        <c:axId val="22065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654488"/>
        <c:crosses val="autoZero"/>
        <c:auto val="1"/>
        <c:lblAlgn val="ctr"/>
        <c:lblOffset val="100"/>
        <c:noMultiLvlLbl val="0"/>
      </c:catAx>
      <c:valAx>
        <c:axId val="220654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651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Impact on Family and Home Life</a:t>
            </a:r>
          </a:p>
        </c:rich>
      </c:tx>
      <c:layout>
        <c:manualLayout>
          <c:xMode val="edge"/>
          <c:yMode val="edge"/>
          <c:x val="0.1991248906386701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'[lab2 graphs.xlsx]Impact of Family and Home Life'!$A$1:$A$4</c:f>
              <c:strCache>
                <c:ptCount val="4"/>
                <c:pt idx="0">
                  <c:v>Less time with family/friends</c:v>
                </c:pt>
                <c:pt idx="1">
                  <c:v>Attend less social gatherings</c:v>
                </c:pt>
                <c:pt idx="2">
                  <c:v>Less time to complete household responsibilities</c:v>
                </c:pt>
                <c:pt idx="3">
                  <c:v>Less time for personal activities</c:v>
                </c:pt>
              </c:strCache>
            </c:strRef>
          </c:cat>
          <c:val>
            <c:numRef>
              <c:f>'[lab2 graphs.xlsx]Impact of Family and Home Life'!$B$1:$B$4</c:f>
              <c:numCache>
                <c:formatCode>0.0%</c:formatCode>
                <c:ptCount val="4"/>
                <c:pt idx="0">
                  <c:v>0.76470588235294112</c:v>
                </c:pt>
                <c:pt idx="1">
                  <c:v>0.70588235294117652</c:v>
                </c:pt>
                <c:pt idx="2">
                  <c:v>0.6470588235294118</c:v>
                </c:pt>
                <c:pt idx="3">
                  <c:v>0.76470588235294112</c:v>
                </c:pt>
              </c:numCache>
            </c:numRef>
          </c:val>
        </c:ser>
        <c:dLbls>
          <c:dLblPos val="outEnd"/>
          <c:showLegendKey val="0"/>
          <c:showVal val="1"/>
          <c:showCatName val="0"/>
          <c:showSerName val="0"/>
          <c:showPercent val="0"/>
          <c:showBubbleSize val="0"/>
        </c:dLbls>
        <c:gapWidth val="219"/>
        <c:overlap val="-27"/>
        <c:axId val="220653704"/>
        <c:axId val="220654096"/>
      </c:barChart>
      <c:catAx>
        <c:axId val="22065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654096"/>
        <c:crosses val="autoZero"/>
        <c:auto val="1"/>
        <c:lblAlgn val="ctr"/>
        <c:lblOffset val="100"/>
        <c:noMultiLvlLbl val="0"/>
      </c:catAx>
      <c:valAx>
        <c:axId val="220654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0653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Greatest Challenge associated with Online Graduate Studies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'[lab2 graphs.xlsx]Greatest Challenge '!$A$1:$A$5</c:f>
              <c:strCache>
                <c:ptCount val="5"/>
                <c:pt idx="0">
                  <c:v>Time for family</c:v>
                </c:pt>
                <c:pt idx="1">
                  <c:v>Managing work schedule(s)</c:v>
                </c:pt>
                <c:pt idx="2">
                  <c:v>Making time for self</c:v>
                </c:pt>
                <c:pt idx="3">
                  <c:v>Communication with peers and professor</c:v>
                </c:pt>
                <c:pt idx="4">
                  <c:v>Managing group functions online</c:v>
                </c:pt>
              </c:strCache>
            </c:strRef>
          </c:cat>
          <c:val>
            <c:numRef>
              <c:f>'[lab2 graphs.xlsx]Greatest Challenge '!$B$1:$B$5</c:f>
              <c:numCache>
                <c:formatCode>0.0%</c:formatCode>
                <c:ptCount val="5"/>
                <c:pt idx="0">
                  <c:v>0.29411764705882354</c:v>
                </c:pt>
                <c:pt idx="1">
                  <c:v>0.17647058823529413</c:v>
                </c:pt>
                <c:pt idx="2">
                  <c:v>0.23529411764705882</c:v>
                </c:pt>
                <c:pt idx="3">
                  <c:v>5.8823529411764705E-2</c:v>
                </c:pt>
                <c:pt idx="4">
                  <c:v>0.23529411764705882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Taking an online graduate program supports a satisfactory home/work/school/life</a:t>
            </a:r>
            <a:r>
              <a:rPr lang="en-US" baseline="0"/>
              <a:t> balance</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'[lab2 graphs.xlsx]Satisfaction online program'!$A$1:$A$3</c:f>
              <c:strCache>
                <c:ptCount val="3"/>
                <c:pt idx="0">
                  <c:v>Agree</c:v>
                </c:pt>
                <c:pt idx="1">
                  <c:v>Neutral </c:v>
                </c:pt>
                <c:pt idx="2">
                  <c:v>Disagree</c:v>
                </c:pt>
              </c:strCache>
            </c:strRef>
          </c:cat>
          <c:val>
            <c:numRef>
              <c:f>'[lab2 graphs.xlsx]Satisfaction online program'!$B$1:$B$3</c:f>
              <c:numCache>
                <c:formatCode>0.0%</c:formatCode>
                <c:ptCount val="3"/>
                <c:pt idx="0">
                  <c:v>0.6470588235294118</c:v>
                </c:pt>
                <c:pt idx="1">
                  <c:v>0.17647058823529413</c:v>
                </c:pt>
                <c:pt idx="2">
                  <c:v>0.17647058823529413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290410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40AC3-BB5B-4962-9CB3-BD347F80D2DD}" type="datetimeFigureOut">
              <a:rPr lang="en-CA" smtClean="0"/>
              <a:t>2015-04-06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07639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313127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640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332080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66153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230658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4112008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26477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3827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200787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40AC3-BB5B-4962-9CB3-BD347F80D2DD}" type="datetimeFigureOut">
              <a:rPr lang="en-CA" smtClean="0"/>
              <a:t>2015-04-06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300097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40AC3-BB5B-4962-9CB3-BD347F80D2DD}" type="datetimeFigureOut">
              <a:rPr lang="en-CA" smtClean="0"/>
              <a:t>2015-04-06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4785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1496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266394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DC40AC3-BB5B-4962-9CB3-BD347F80D2DD}" type="datetimeFigureOut">
              <a:rPr lang="en-CA" smtClean="0"/>
              <a:t>2015-04-06</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86071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40AC3-BB5B-4962-9CB3-BD347F80D2DD}" type="datetimeFigureOut">
              <a:rPr lang="en-CA" smtClean="0"/>
              <a:t>2015-04-06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BB1DCDF-80B0-46E3-99DD-EF696FEE89EF}" type="slidenum">
              <a:rPr lang="en-CA" smtClean="0"/>
              <a:t>‹#›</a:t>
            </a:fld>
            <a:endParaRPr lang="en-CA"/>
          </a:p>
        </p:txBody>
      </p:sp>
    </p:spTree>
    <p:extLst>
      <p:ext uri="{BB962C8B-B14F-4D97-AF65-F5344CB8AC3E}">
        <p14:creationId xmlns:p14="http://schemas.microsoft.com/office/powerpoint/2010/main" val="121831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C40AC3-BB5B-4962-9CB3-BD347F80D2DD}" type="datetimeFigureOut">
              <a:rPr lang="en-CA" smtClean="0"/>
              <a:t>2015-04-06</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B1DCDF-80B0-46E3-99DD-EF696FEE89EF}" type="slidenum">
              <a:rPr lang="en-CA" smtClean="0"/>
              <a:t>‹#›</a:t>
            </a:fld>
            <a:endParaRPr lang="en-CA"/>
          </a:p>
        </p:txBody>
      </p:sp>
    </p:spTree>
    <p:extLst>
      <p:ext uri="{BB962C8B-B14F-4D97-AF65-F5344CB8AC3E}">
        <p14:creationId xmlns:p14="http://schemas.microsoft.com/office/powerpoint/2010/main" val="168044051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431" y="1871131"/>
            <a:ext cx="9118241" cy="1786466"/>
          </a:xfrm>
        </p:spPr>
        <p:txBody>
          <a:bodyPr>
            <a:noAutofit/>
          </a:bodyPr>
          <a:lstStyle/>
          <a:p>
            <a:pPr algn="ctr"/>
            <a:r>
              <a:rPr lang="en-CA" sz="4000" dirty="0" smtClean="0"/>
              <a:t>The Unique Challenges for a Work-life Balance while taking Online Graduate Studies: A Mixed Methods Study </a:t>
            </a:r>
            <a:endParaRPr lang="en-CA" sz="4000" dirty="0"/>
          </a:p>
        </p:txBody>
      </p:sp>
      <p:sp>
        <p:nvSpPr>
          <p:cNvPr id="3" name="Subtitle 2"/>
          <p:cNvSpPr>
            <a:spLocks noGrp="1"/>
          </p:cNvSpPr>
          <p:nvPr>
            <p:ph type="subTitle" idx="1"/>
          </p:nvPr>
        </p:nvSpPr>
        <p:spPr>
          <a:xfrm>
            <a:off x="1154955" y="4146997"/>
            <a:ext cx="8825658" cy="1491803"/>
          </a:xfrm>
        </p:spPr>
        <p:txBody>
          <a:bodyPr>
            <a:normAutofit fontScale="70000" lnSpcReduction="20000"/>
          </a:bodyPr>
          <a:lstStyle/>
          <a:p>
            <a:pPr algn="ctr"/>
            <a:r>
              <a:rPr lang="en-CA" dirty="0" smtClean="0"/>
              <a:t>Tyler Kelly</a:t>
            </a:r>
          </a:p>
          <a:p>
            <a:pPr algn="ctr"/>
            <a:r>
              <a:rPr lang="en-CA" dirty="0" err="1" smtClean="0"/>
              <a:t>Sonali</a:t>
            </a:r>
            <a:endParaRPr lang="en-CA" dirty="0" smtClean="0"/>
          </a:p>
          <a:p>
            <a:pPr algn="ctr"/>
            <a:r>
              <a:rPr lang="en-CA" dirty="0" err="1" smtClean="0"/>
              <a:t>Danya</a:t>
            </a:r>
            <a:r>
              <a:rPr lang="en-CA" dirty="0" smtClean="0"/>
              <a:t> </a:t>
            </a:r>
            <a:r>
              <a:rPr lang="en-CA" dirty="0" err="1"/>
              <a:t>Huneault</a:t>
            </a:r>
            <a:endParaRPr lang="en-CA" dirty="0" smtClean="0"/>
          </a:p>
          <a:p>
            <a:pPr algn="ctr"/>
            <a:r>
              <a:rPr lang="en-CA" dirty="0" err="1" smtClean="0"/>
              <a:t>Geryanne</a:t>
            </a:r>
            <a:r>
              <a:rPr lang="en-CA" dirty="0" smtClean="0"/>
              <a:t> </a:t>
            </a:r>
            <a:r>
              <a:rPr lang="en-CA" dirty="0"/>
              <a:t>Nepomuceno</a:t>
            </a:r>
            <a:endParaRPr lang="en-CA" dirty="0" smtClean="0"/>
          </a:p>
          <a:p>
            <a:pPr algn="ctr"/>
            <a:r>
              <a:rPr lang="en-CA" dirty="0" smtClean="0"/>
              <a:t>Frances Taylor</a:t>
            </a:r>
            <a:endParaRPr lang="en-CA" dirty="0"/>
          </a:p>
        </p:txBody>
      </p:sp>
    </p:spTree>
    <p:extLst>
      <p:ext uri="{BB962C8B-B14F-4D97-AF65-F5344CB8AC3E}">
        <p14:creationId xmlns:p14="http://schemas.microsoft.com/office/powerpoint/2010/main" val="94931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1: Methodology Continued…</a:t>
            </a:r>
          </a:p>
        </p:txBody>
      </p:sp>
      <p:sp>
        <p:nvSpPr>
          <p:cNvPr id="3" name="Content Placeholder 2"/>
          <p:cNvSpPr>
            <a:spLocks noGrp="1"/>
          </p:cNvSpPr>
          <p:nvPr>
            <p:ph idx="1"/>
          </p:nvPr>
        </p:nvSpPr>
        <p:spPr>
          <a:xfrm>
            <a:off x="1103312" y="2052918"/>
            <a:ext cx="6224767" cy="4195481"/>
          </a:xfrm>
        </p:spPr>
        <p:txBody>
          <a:bodyPr/>
          <a:lstStyle/>
          <a:p>
            <a:r>
              <a:rPr lang="en-CA" dirty="0" smtClean="0"/>
              <a:t>Online Learning Challenges to Finding Balance</a:t>
            </a:r>
          </a:p>
          <a:p>
            <a:pPr lvl="1"/>
            <a:r>
              <a:rPr lang="en-CA" dirty="0" smtClean="0"/>
              <a:t>Weekly posts are time consuming and take time away from other tasks/learning opportunities.  APA style of posts were perceived to take away from the discussion, as this would not be required in a face-to-face format.</a:t>
            </a:r>
          </a:p>
          <a:p>
            <a:pPr lvl="1"/>
            <a:r>
              <a:rPr lang="en-CA" dirty="0" smtClean="0"/>
              <a:t>Time consuming to read through multiple weekly posts. </a:t>
            </a:r>
          </a:p>
          <a:p>
            <a:pPr lvl="1"/>
            <a:r>
              <a:rPr lang="en-CA" dirty="0" smtClean="0"/>
              <a:t>Conferencing (ADOBE connect) and online tutorials can add to the weekly workload if not well moderated or structured. </a:t>
            </a:r>
            <a:endParaRPr lang="en-CA" dirty="0"/>
          </a:p>
        </p:txBody>
      </p:sp>
      <p:pic>
        <p:nvPicPr>
          <p:cNvPr id="5122" name="Picture 2" descr="http://multimedia.3m.com/mws/media/880535P/post-it-product-for-mex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080" y="2163114"/>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5054" y="6040192"/>
            <a:ext cx="2279560" cy="261610"/>
          </a:xfrm>
          <a:prstGeom prst="rect">
            <a:avLst/>
          </a:prstGeom>
          <a:noFill/>
        </p:spPr>
        <p:txBody>
          <a:bodyPr wrap="square" rtlCol="0">
            <a:spAutoFit/>
          </a:bodyPr>
          <a:lstStyle/>
          <a:p>
            <a:r>
              <a:rPr lang="en-CA" sz="1100" dirty="0" smtClean="0"/>
              <a:t>(Postit.com, 2015)</a:t>
            </a:r>
            <a:endParaRPr lang="en-CA" sz="1100" dirty="0"/>
          </a:p>
        </p:txBody>
      </p:sp>
    </p:spTree>
    <p:extLst>
      <p:ext uri="{BB962C8B-B14F-4D97-AF65-F5344CB8AC3E}">
        <p14:creationId xmlns:p14="http://schemas.microsoft.com/office/powerpoint/2010/main" val="27266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1: Methodology Continued…</a:t>
            </a:r>
          </a:p>
        </p:txBody>
      </p:sp>
      <p:sp>
        <p:nvSpPr>
          <p:cNvPr id="3" name="Content Placeholder 2"/>
          <p:cNvSpPr>
            <a:spLocks noGrp="1"/>
          </p:cNvSpPr>
          <p:nvPr>
            <p:ph idx="1"/>
          </p:nvPr>
        </p:nvSpPr>
        <p:spPr/>
        <p:txBody>
          <a:bodyPr/>
          <a:lstStyle/>
          <a:p>
            <a:r>
              <a:rPr lang="en-CA" dirty="0" smtClean="0"/>
              <a:t>Flexibility Supports Balance</a:t>
            </a:r>
          </a:p>
          <a:p>
            <a:pPr lvl="1"/>
            <a:r>
              <a:rPr lang="en-CA" dirty="0" smtClean="0"/>
              <a:t>All participants agreed that online studies supported their learning more than it was perceived as a challenge.</a:t>
            </a:r>
          </a:p>
          <a:p>
            <a:pPr lvl="1"/>
            <a:r>
              <a:rPr lang="en-CA" dirty="0" smtClean="0"/>
              <a:t>Online learning and it’s flexible nature was viewed as a positive when attempting to achieve a work/school/life balance.</a:t>
            </a:r>
          </a:p>
          <a:p>
            <a:pPr lvl="1"/>
            <a:r>
              <a:rPr lang="en-CA" dirty="0" smtClean="0"/>
              <a:t>Online studies allow nurses and other healthcare professionals the opportunity to complete studies with little disruptions to home and work.</a:t>
            </a:r>
          </a:p>
          <a:p>
            <a:pPr lvl="1"/>
            <a:r>
              <a:rPr lang="en-CA" dirty="0" smtClean="0"/>
              <a:t>All participants agree that  the ability to make your own schedule and post 24/7 added to their ability to achieve a positive balance.  </a:t>
            </a:r>
          </a:p>
          <a:p>
            <a:pPr lvl="1"/>
            <a:endParaRPr lang="en-CA" dirty="0"/>
          </a:p>
        </p:txBody>
      </p:sp>
    </p:spTree>
    <p:extLst>
      <p:ext uri="{BB962C8B-B14F-4D97-AF65-F5344CB8AC3E}">
        <p14:creationId xmlns:p14="http://schemas.microsoft.com/office/powerpoint/2010/main" val="348986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Lab 2: Methodology</a:t>
            </a:r>
            <a:endParaRPr lang="en-CA" dirty="0"/>
          </a:p>
        </p:txBody>
      </p:sp>
      <p:sp>
        <p:nvSpPr>
          <p:cNvPr id="3" name="Content Placeholder 2"/>
          <p:cNvSpPr>
            <a:spLocks noGrp="1"/>
          </p:cNvSpPr>
          <p:nvPr>
            <p:ph idx="1"/>
          </p:nvPr>
        </p:nvSpPr>
        <p:spPr/>
        <p:txBody>
          <a:bodyPr>
            <a:normAutofit/>
          </a:bodyPr>
          <a:lstStyle/>
          <a:p>
            <a:r>
              <a:rPr lang="en-CA" dirty="0"/>
              <a:t>Participants</a:t>
            </a:r>
          </a:p>
          <a:p>
            <a:pPr lvl="1"/>
            <a:r>
              <a:rPr lang="en-CA" dirty="0" smtClean="0"/>
              <a:t>English speaking online graduate students currently enrolled in courses at Athabasca University and The University of British Columbia were invited to participate in a survey.  This method reflects purposive sampling.  17 students in total were invited with a 100% completion rate. </a:t>
            </a:r>
            <a:endParaRPr lang="en-CA" dirty="0"/>
          </a:p>
          <a:p>
            <a:r>
              <a:rPr lang="en-CA" dirty="0" smtClean="0"/>
              <a:t>Procedure</a:t>
            </a:r>
          </a:p>
          <a:p>
            <a:pPr lvl="1"/>
            <a:r>
              <a:rPr lang="en-CA" dirty="0" smtClean="0"/>
              <a:t>Lab Group D developed 10 survey questions regarding the strategies that students utilize to maintain a home/work/life balance.  Fluid survey was the platform utilized to conduct the survey.  Students were emailed a link to the survey with a brief description.  A post was also added to the course site to inform students of the opportunity to participate.   </a:t>
            </a:r>
          </a:p>
          <a:p>
            <a:pPr lvl="1"/>
            <a:endParaRPr lang="en-CA" dirty="0"/>
          </a:p>
          <a:p>
            <a:endParaRPr lang="en-CA" dirty="0" smtClean="0"/>
          </a:p>
        </p:txBody>
      </p:sp>
    </p:spTree>
    <p:extLst>
      <p:ext uri="{BB962C8B-B14F-4D97-AF65-F5344CB8AC3E}">
        <p14:creationId xmlns:p14="http://schemas.microsoft.com/office/powerpoint/2010/main" val="22039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2 Methodologies Continued…</a:t>
            </a:r>
            <a:endParaRPr lang="en-CA" dirty="0"/>
          </a:p>
        </p:txBody>
      </p:sp>
      <p:sp>
        <p:nvSpPr>
          <p:cNvPr id="3" name="Content Placeholder 2"/>
          <p:cNvSpPr>
            <a:spLocks noGrp="1"/>
          </p:cNvSpPr>
          <p:nvPr>
            <p:ph idx="1"/>
          </p:nvPr>
        </p:nvSpPr>
        <p:spPr/>
        <p:txBody>
          <a:bodyPr>
            <a:normAutofit fontScale="92500" lnSpcReduction="10000"/>
          </a:bodyPr>
          <a:lstStyle/>
          <a:p>
            <a:r>
              <a:rPr lang="en-CA" dirty="0"/>
              <a:t>Ethical </a:t>
            </a:r>
            <a:r>
              <a:rPr lang="en-CA" dirty="0" smtClean="0"/>
              <a:t>Considerations</a:t>
            </a:r>
          </a:p>
          <a:p>
            <a:pPr lvl="1"/>
            <a:r>
              <a:rPr lang="en-CA" dirty="0" smtClean="0"/>
              <a:t>Ethical approval was not required for this assignment.</a:t>
            </a:r>
          </a:p>
          <a:p>
            <a:pPr lvl="1"/>
            <a:r>
              <a:rPr lang="en-CA" dirty="0" smtClean="0"/>
              <a:t>If completed outside of NURS/MHST 603, consent and ethical approval would be required.</a:t>
            </a:r>
          </a:p>
          <a:p>
            <a:pPr lvl="1"/>
            <a:r>
              <a:rPr lang="en-CA" dirty="0" smtClean="0"/>
              <a:t>Consent was implied with students participation, as it was stated that this was a voluntary survey.</a:t>
            </a:r>
          </a:p>
          <a:p>
            <a:pPr lvl="1"/>
            <a:r>
              <a:rPr lang="en-CA" dirty="0" smtClean="0"/>
              <a:t>Third party sharing of information was not a part of this research assignment, and therefore did not require consent or approval.</a:t>
            </a:r>
            <a:endParaRPr lang="en-CA" dirty="0"/>
          </a:p>
          <a:p>
            <a:r>
              <a:rPr lang="en-CA" dirty="0" smtClean="0"/>
              <a:t>Limitations</a:t>
            </a:r>
          </a:p>
          <a:p>
            <a:pPr lvl="1"/>
            <a:r>
              <a:rPr lang="en-CA" dirty="0" smtClean="0"/>
              <a:t>Small sample size from only one University (actual).  </a:t>
            </a:r>
          </a:p>
          <a:p>
            <a:pPr lvl="1"/>
            <a:r>
              <a:rPr lang="en-CA" dirty="0" smtClean="0"/>
              <a:t>Educational </a:t>
            </a:r>
            <a:r>
              <a:rPr lang="en-CA" dirty="0" smtClean="0"/>
              <a:t>background (</a:t>
            </a:r>
            <a:r>
              <a:rPr lang="en-CA" dirty="0" err="1" smtClean="0"/>
              <a:t>ie</a:t>
            </a:r>
            <a:r>
              <a:rPr lang="en-CA" dirty="0" smtClean="0"/>
              <a:t>. online experience) </a:t>
            </a:r>
            <a:r>
              <a:rPr lang="en-CA" dirty="0" smtClean="0"/>
              <a:t>were not assessed and may contribute to a student’s ability to maintain a work/life/school/home balance.</a:t>
            </a:r>
            <a:endParaRPr lang="en-CA" dirty="0"/>
          </a:p>
          <a:p>
            <a:pPr marL="0" indent="0">
              <a:buNone/>
            </a:pPr>
            <a:endParaRPr lang="en-CA" dirty="0"/>
          </a:p>
        </p:txBody>
      </p:sp>
    </p:spTree>
    <p:extLst>
      <p:ext uri="{BB962C8B-B14F-4D97-AF65-F5344CB8AC3E}">
        <p14:creationId xmlns:p14="http://schemas.microsoft.com/office/powerpoint/2010/main" val="218202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2 Methodologies Continued…</a:t>
            </a:r>
          </a:p>
        </p:txBody>
      </p:sp>
      <p:sp>
        <p:nvSpPr>
          <p:cNvPr id="3" name="Content Placeholder 2"/>
          <p:cNvSpPr>
            <a:spLocks noGrp="1"/>
          </p:cNvSpPr>
          <p:nvPr>
            <p:ph idx="1"/>
          </p:nvPr>
        </p:nvSpPr>
        <p:spPr>
          <a:xfrm>
            <a:off x="1103313" y="2052918"/>
            <a:ext cx="3494446" cy="4195481"/>
          </a:xfrm>
        </p:spPr>
        <p:txBody>
          <a:bodyPr/>
          <a:lstStyle/>
          <a:p>
            <a:r>
              <a:rPr lang="en-CA" dirty="0" smtClean="0"/>
              <a:t>Analysis</a:t>
            </a:r>
          </a:p>
          <a:p>
            <a:pPr lvl="1"/>
            <a:r>
              <a:rPr lang="en-CA" dirty="0" smtClean="0"/>
              <a:t>The majority (64.7%) of students are employed full-time while completing online studies </a:t>
            </a:r>
          </a:p>
          <a:p>
            <a:pPr lvl="1"/>
            <a:r>
              <a:rPr lang="en-CA" dirty="0" smtClean="0"/>
              <a:t>70.6% of online graduate students indicated that their employer was supportive during their studies.</a:t>
            </a:r>
            <a:endParaRPr lang="en-CA" dirty="0"/>
          </a:p>
        </p:txBody>
      </p:sp>
      <p:graphicFrame>
        <p:nvGraphicFramePr>
          <p:cNvPr id="4" name="Chart 3"/>
          <p:cNvGraphicFramePr/>
          <p:nvPr>
            <p:extLst>
              <p:ext uri="{D42A27DB-BD31-4B8C-83A1-F6EECF244321}">
                <p14:modId xmlns:p14="http://schemas.microsoft.com/office/powerpoint/2010/main" val="2252242813"/>
              </p:ext>
            </p:extLst>
          </p:nvPr>
        </p:nvGraphicFramePr>
        <p:xfrm>
          <a:off x="7804597" y="1400578"/>
          <a:ext cx="3078052" cy="2540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036077863"/>
              </p:ext>
            </p:extLst>
          </p:nvPr>
        </p:nvGraphicFramePr>
        <p:xfrm>
          <a:off x="6849414" y="396347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383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2 Methodologies Continued…</a:t>
            </a:r>
          </a:p>
        </p:txBody>
      </p:sp>
      <p:sp>
        <p:nvSpPr>
          <p:cNvPr id="3" name="Content Placeholder 2"/>
          <p:cNvSpPr>
            <a:spLocks noGrp="1"/>
          </p:cNvSpPr>
          <p:nvPr>
            <p:ph idx="1"/>
          </p:nvPr>
        </p:nvSpPr>
        <p:spPr>
          <a:xfrm>
            <a:off x="1103312" y="2052918"/>
            <a:ext cx="3932327" cy="4195481"/>
          </a:xfrm>
        </p:spPr>
        <p:txBody>
          <a:bodyPr/>
          <a:lstStyle/>
          <a:p>
            <a:r>
              <a:rPr lang="en-CA" dirty="0" smtClean="0"/>
              <a:t>Strategies utilized to maintain a home/school/work/life balance.</a:t>
            </a:r>
          </a:p>
          <a:p>
            <a:pPr lvl="1"/>
            <a:r>
              <a:rPr lang="en-CA" dirty="0" smtClean="0"/>
              <a:t>58.8% utilize dedicated time</a:t>
            </a:r>
          </a:p>
          <a:p>
            <a:pPr lvl="1"/>
            <a:r>
              <a:rPr lang="en-CA" dirty="0" smtClean="0"/>
              <a:t>41.2% leave the house to complete work</a:t>
            </a:r>
          </a:p>
          <a:p>
            <a:pPr lvl="1"/>
            <a:r>
              <a:rPr lang="en-CA" dirty="0" smtClean="0"/>
              <a:t>82.4% maintain an open communication with family regarding competing needs.</a:t>
            </a:r>
            <a:endParaRPr lang="en-CA" dirty="0"/>
          </a:p>
        </p:txBody>
      </p:sp>
      <p:graphicFrame>
        <p:nvGraphicFramePr>
          <p:cNvPr id="4" name="Chart 3"/>
          <p:cNvGraphicFramePr/>
          <p:nvPr>
            <p:extLst>
              <p:ext uri="{D42A27DB-BD31-4B8C-83A1-F6EECF244321}">
                <p14:modId xmlns:p14="http://schemas.microsoft.com/office/powerpoint/2010/main" val="3159373986"/>
              </p:ext>
            </p:extLst>
          </p:nvPr>
        </p:nvGraphicFramePr>
        <p:xfrm>
          <a:off x="5403281" y="2052918"/>
          <a:ext cx="6174826" cy="3454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74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2 Methodologies Continued…</a:t>
            </a:r>
          </a:p>
        </p:txBody>
      </p:sp>
      <p:sp>
        <p:nvSpPr>
          <p:cNvPr id="3" name="Content Placeholder 2"/>
          <p:cNvSpPr>
            <a:spLocks noGrp="1"/>
          </p:cNvSpPr>
          <p:nvPr>
            <p:ph idx="1"/>
          </p:nvPr>
        </p:nvSpPr>
        <p:spPr>
          <a:xfrm>
            <a:off x="1103312" y="2052918"/>
            <a:ext cx="6224767" cy="4195481"/>
          </a:xfrm>
        </p:spPr>
        <p:txBody>
          <a:bodyPr>
            <a:normAutofit fontScale="92500"/>
          </a:bodyPr>
          <a:lstStyle/>
          <a:p>
            <a:r>
              <a:rPr lang="en-CA" dirty="0" smtClean="0"/>
              <a:t>Greatest impacts:</a:t>
            </a:r>
          </a:p>
          <a:p>
            <a:pPr lvl="1"/>
            <a:r>
              <a:rPr lang="en-CA" dirty="0"/>
              <a:t>Spending less time with family &amp; friends(76.5%) </a:t>
            </a:r>
          </a:p>
          <a:p>
            <a:pPr lvl="1"/>
            <a:r>
              <a:rPr lang="en-CA" dirty="0"/>
              <a:t>Less time for personal activities (76.5%)</a:t>
            </a:r>
          </a:p>
          <a:p>
            <a:pPr lvl="1"/>
            <a:r>
              <a:rPr lang="en-CA" dirty="0"/>
              <a:t>Attend less social gatherings (70.6%).</a:t>
            </a:r>
          </a:p>
          <a:p>
            <a:pPr lvl="1"/>
            <a:r>
              <a:rPr lang="en-CA" dirty="0"/>
              <a:t>Less time to complete household chores (64.7%).</a:t>
            </a:r>
          </a:p>
          <a:p>
            <a:r>
              <a:rPr lang="en-CA" dirty="0" smtClean="0"/>
              <a:t>Hours spent on school activities (per week)</a:t>
            </a:r>
          </a:p>
          <a:p>
            <a:pPr lvl="1"/>
            <a:r>
              <a:rPr lang="en-CA" dirty="0" smtClean="0"/>
              <a:t>Significant variance</a:t>
            </a:r>
          </a:p>
          <a:p>
            <a:pPr lvl="2"/>
            <a:r>
              <a:rPr lang="en-CA" dirty="0" smtClean="0"/>
              <a:t>1-5 hours (5.9%)</a:t>
            </a:r>
          </a:p>
          <a:p>
            <a:pPr lvl="2"/>
            <a:r>
              <a:rPr lang="en-CA" dirty="0" smtClean="0"/>
              <a:t>6-10 (41.2%)</a:t>
            </a:r>
          </a:p>
          <a:p>
            <a:pPr lvl="2"/>
            <a:r>
              <a:rPr lang="en-CA" dirty="0" smtClean="0"/>
              <a:t>11-15 (29.4%)</a:t>
            </a:r>
          </a:p>
          <a:p>
            <a:pPr lvl="2"/>
            <a:r>
              <a:rPr lang="en-CA" dirty="0" smtClean="0"/>
              <a:t>15+ (23.5%)</a:t>
            </a:r>
          </a:p>
          <a:p>
            <a:pPr marL="457200" lvl="1" indent="0">
              <a:buNone/>
            </a:pPr>
            <a:endParaRPr lang="en-CA" dirty="0"/>
          </a:p>
        </p:txBody>
      </p:sp>
      <p:graphicFrame>
        <p:nvGraphicFramePr>
          <p:cNvPr id="4" name="Chart 3"/>
          <p:cNvGraphicFramePr/>
          <p:nvPr>
            <p:extLst>
              <p:ext uri="{D42A27DB-BD31-4B8C-83A1-F6EECF244321}">
                <p14:modId xmlns:p14="http://schemas.microsoft.com/office/powerpoint/2010/main" val="1636917663"/>
              </p:ext>
            </p:extLst>
          </p:nvPr>
        </p:nvGraphicFramePr>
        <p:xfrm>
          <a:off x="7145629" y="279149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73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2 Methodologies Continued…</a:t>
            </a:r>
          </a:p>
        </p:txBody>
      </p:sp>
      <p:sp>
        <p:nvSpPr>
          <p:cNvPr id="3" name="Content Placeholder 2"/>
          <p:cNvSpPr>
            <a:spLocks noGrp="1"/>
          </p:cNvSpPr>
          <p:nvPr>
            <p:ph idx="1"/>
          </p:nvPr>
        </p:nvSpPr>
        <p:spPr>
          <a:xfrm>
            <a:off x="1103312" y="2052918"/>
            <a:ext cx="4782333" cy="4195481"/>
          </a:xfrm>
        </p:spPr>
        <p:txBody>
          <a:bodyPr>
            <a:normAutofit lnSpcReduction="10000"/>
          </a:bodyPr>
          <a:lstStyle/>
          <a:p>
            <a:r>
              <a:rPr lang="en-CA" dirty="0"/>
              <a:t>Based on hours spent, do your manage a satisfactory balance?</a:t>
            </a:r>
          </a:p>
          <a:p>
            <a:pPr lvl="1"/>
            <a:r>
              <a:rPr lang="en-CA" dirty="0"/>
              <a:t>47.1% agree</a:t>
            </a:r>
          </a:p>
          <a:p>
            <a:pPr lvl="1"/>
            <a:r>
              <a:rPr lang="en-CA" dirty="0"/>
              <a:t>23.5% disagree</a:t>
            </a:r>
          </a:p>
          <a:p>
            <a:pPr lvl="1"/>
            <a:r>
              <a:rPr lang="en-CA" dirty="0"/>
              <a:t>29.4% neutral </a:t>
            </a:r>
          </a:p>
          <a:p>
            <a:r>
              <a:rPr lang="en-CA" dirty="0" smtClean="0"/>
              <a:t>Greatest challenge with online studies:</a:t>
            </a:r>
          </a:p>
          <a:p>
            <a:pPr lvl="1"/>
            <a:r>
              <a:rPr lang="en-CA" dirty="0" smtClean="0"/>
              <a:t>Time for family (29.4%)</a:t>
            </a:r>
          </a:p>
          <a:p>
            <a:pPr lvl="1"/>
            <a:r>
              <a:rPr lang="en-CA" dirty="0" smtClean="0"/>
              <a:t>Work schedules (17.6%)</a:t>
            </a:r>
          </a:p>
          <a:p>
            <a:pPr lvl="1"/>
            <a:r>
              <a:rPr lang="en-CA" dirty="0" smtClean="0"/>
              <a:t>Making time for self (23.5%)</a:t>
            </a:r>
          </a:p>
          <a:p>
            <a:pPr lvl="1"/>
            <a:r>
              <a:rPr lang="en-CA" dirty="0" smtClean="0"/>
              <a:t>Managing group functions (23.5%)</a:t>
            </a:r>
          </a:p>
        </p:txBody>
      </p:sp>
      <p:graphicFrame>
        <p:nvGraphicFramePr>
          <p:cNvPr id="4" name="Chart 3"/>
          <p:cNvGraphicFramePr/>
          <p:nvPr>
            <p:extLst>
              <p:ext uri="{D42A27DB-BD31-4B8C-83A1-F6EECF244321}">
                <p14:modId xmlns:p14="http://schemas.microsoft.com/office/powerpoint/2010/main" val="3655887845"/>
              </p:ext>
            </p:extLst>
          </p:nvPr>
        </p:nvGraphicFramePr>
        <p:xfrm>
          <a:off x="6385775" y="2052918"/>
          <a:ext cx="4572000" cy="3858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0733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2 Methodologies Continued…</a:t>
            </a:r>
          </a:p>
        </p:txBody>
      </p:sp>
      <p:sp>
        <p:nvSpPr>
          <p:cNvPr id="3" name="Content Placeholder 2"/>
          <p:cNvSpPr>
            <a:spLocks noGrp="1"/>
          </p:cNvSpPr>
          <p:nvPr>
            <p:ph idx="1"/>
          </p:nvPr>
        </p:nvSpPr>
        <p:spPr>
          <a:xfrm>
            <a:off x="1103312" y="2052918"/>
            <a:ext cx="3867933" cy="4195481"/>
          </a:xfrm>
        </p:spPr>
        <p:txBody>
          <a:bodyPr/>
          <a:lstStyle/>
          <a:p>
            <a:r>
              <a:rPr lang="en-CA" dirty="0" smtClean="0"/>
              <a:t>58.8% are not able to enjoy extra-curricular activities.</a:t>
            </a:r>
          </a:p>
          <a:p>
            <a:r>
              <a:rPr lang="en-CA" dirty="0" smtClean="0"/>
              <a:t>23.5% are able to find time.</a:t>
            </a:r>
          </a:p>
          <a:p>
            <a:r>
              <a:rPr lang="en-CA" dirty="0" smtClean="0"/>
              <a:t>64.7% agree that online graduate studies support a balance.</a:t>
            </a:r>
          </a:p>
          <a:p>
            <a:r>
              <a:rPr lang="en-CA" dirty="0" smtClean="0"/>
              <a:t>17.6% disagree that online graduate studies support a balance.</a:t>
            </a:r>
            <a:endParaRPr lang="en-CA" dirty="0"/>
          </a:p>
        </p:txBody>
      </p:sp>
      <p:graphicFrame>
        <p:nvGraphicFramePr>
          <p:cNvPr id="5" name="Chart 4"/>
          <p:cNvGraphicFramePr/>
          <p:nvPr>
            <p:extLst>
              <p:ext uri="{D42A27DB-BD31-4B8C-83A1-F6EECF244321}">
                <p14:modId xmlns:p14="http://schemas.microsoft.com/office/powerpoint/2010/main" val="1034572175"/>
              </p:ext>
            </p:extLst>
          </p:nvPr>
        </p:nvGraphicFramePr>
        <p:xfrm>
          <a:off x="5456005" y="2249098"/>
          <a:ext cx="5452745" cy="3081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256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pic>
        <p:nvPicPr>
          <p:cNvPr id="6150" name="Picture 6" descr="http://sweetclipart.com/multisite/sweetclipart/files/hands_raised_0.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2148" y="2052638"/>
            <a:ext cx="8649479" cy="4195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04586" y="6387921"/>
            <a:ext cx="2305318" cy="261610"/>
          </a:xfrm>
          <a:prstGeom prst="rect">
            <a:avLst/>
          </a:prstGeom>
          <a:noFill/>
        </p:spPr>
        <p:txBody>
          <a:bodyPr wrap="square" rtlCol="0">
            <a:spAutoFit/>
          </a:bodyPr>
          <a:lstStyle/>
          <a:p>
            <a:r>
              <a:rPr lang="en-CA" sz="1100" dirty="0" smtClean="0"/>
              <a:t>(Sweetclipart.com. 2015)</a:t>
            </a:r>
            <a:endParaRPr lang="en-CA" sz="1100" dirty="0"/>
          </a:p>
        </p:txBody>
      </p:sp>
    </p:spTree>
    <p:extLst>
      <p:ext uri="{BB962C8B-B14F-4D97-AF65-F5344CB8AC3E}">
        <p14:creationId xmlns:p14="http://schemas.microsoft.com/office/powerpoint/2010/main" val="425600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Outline</a:t>
            </a:r>
            <a:endParaRPr lang="en-CA" dirty="0"/>
          </a:p>
        </p:txBody>
      </p:sp>
      <p:sp>
        <p:nvSpPr>
          <p:cNvPr id="3" name="Content Placeholder 2"/>
          <p:cNvSpPr>
            <a:spLocks noGrp="1"/>
          </p:cNvSpPr>
          <p:nvPr>
            <p:ph idx="1"/>
          </p:nvPr>
        </p:nvSpPr>
        <p:spPr>
          <a:xfrm>
            <a:off x="1103313" y="2052918"/>
            <a:ext cx="4589150" cy="4195481"/>
          </a:xfrm>
        </p:spPr>
        <p:txBody>
          <a:bodyPr>
            <a:normAutofit/>
          </a:bodyPr>
          <a:lstStyle/>
          <a:p>
            <a:r>
              <a:rPr lang="en-CA" dirty="0" smtClean="0"/>
              <a:t>Overview of the problem</a:t>
            </a:r>
          </a:p>
          <a:p>
            <a:r>
              <a:rPr lang="en-CA" dirty="0" smtClean="0"/>
              <a:t>Lab 1: Qualitative Analysis</a:t>
            </a:r>
          </a:p>
          <a:p>
            <a:pPr lvl="1"/>
            <a:r>
              <a:rPr lang="en-CA" dirty="0" smtClean="0"/>
              <a:t>Methodology</a:t>
            </a:r>
          </a:p>
          <a:p>
            <a:r>
              <a:rPr lang="en-CA" dirty="0" smtClean="0"/>
              <a:t>Lab 2: Quantitative Analysis</a:t>
            </a:r>
          </a:p>
          <a:p>
            <a:pPr lvl="1"/>
            <a:r>
              <a:rPr lang="en-CA" dirty="0" smtClean="0"/>
              <a:t>Methodology</a:t>
            </a:r>
          </a:p>
          <a:p>
            <a:r>
              <a:rPr lang="en-CA" dirty="0" smtClean="0"/>
              <a:t>Conclusion of Findings</a:t>
            </a:r>
          </a:p>
          <a:p>
            <a:r>
              <a:rPr lang="en-CA" dirty="0" smtClean="0"/>
              <a:t>Future Considerations</a:t>
            </a:r>
          </a:p>
          <a:p>
            <a:pPr lvl="1"/>
            <a:endParaRPr lang="en-CA" dirty="0"/>
          </a:p>
        </p:txBody>
      </p:sp>
    </p:spTree>
    <p:extLst>
      <p:ext uri="{BB962C8B-B14F-4D97-AF65-F5344CB8AC3E}">
        <p14:creationId xmlns:p14="http://schemas.microsoft.com/office/powerpoint/2010/main" val="3260857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References</a:t>
            </a:r>
            <a:endParaRPr lang="en-CA" dirty="0"/>
          </a:p>
        </p:txBody>
      </p:sp>
      <p:sp>
        <p:nvSpPr>
          <p:cNvPr id="3" name="Content Placeholder 2"/>
          <p:cNvSpPr>
            <a:spLocks noGrp="1"/>
          </p:cNvSpPr>
          <p:nvPr>
            <p:ph idx="1"/>
          </p:nvPr>
        </p:nvSpPr>
        <p:spPr/>
        <p:txBody>
          <a:bodyPr>
            <a:normAutofit fontScale="77500" lnSpcReduction="20000"/>
          </a:bodyPr>
          <a:lstStyle/>
          <a:p>
            <a:r>
              <a:rPr lang="en-CA" dirty="0"/>
              <a:t>CollegeFinder.org. (2015). </a:t>
            </a:r>
            <a:r>
              <a:rPr lang="en-CA" i="1" dirty="0"/>
              <a:t>Online Universities </a:t>
            </a:r>
            <a:r>
              <a:rPr lang="en-CA" dirty="0"/>
              <a:t>[Image].  Retrieved from http://www.collegefinder.org/can-i-earn-a-bachelors-degree-online/</a:t>
            </a:r>
          </a:p>
          <a:p>
            <a:r>
              <a:rPr lang="en-CA" dirty="0"/>
              <a:t>ForexStrategico.com. (2015). </a:t>
            </a:r>
            <a:r>
              <a:rPr lang="en-CA" i="1" dirty="0"/>
              <a:t>Strategy </a:t>
            </a:r>
            <a:r>
              <a:rPr lang="en-CA" dirty="0"/>
              <a:t>[Image]. Retrieved from http://www.forexstrategico.com/it/strategie-forex/</a:t>
            </a:r>
          </a:p>
          <a:p>
            <a:r>
              <a:rPr lang="en-CA" dirty="0"/>
              <a:t>Genius.com. (2013). </a:t>
            </a:r>
            <a:r>
              <a:rPr lang="en-CA" i="1" dirty="0"/>
              <a:t>Question Mark on the Forehead </a:t>
            </a:r>
            <a:r>
              <a:rPr lang="en-CA" dirty="0"/>
              <a:t>[Image]. Retrieved from http://genius.com/1650093/Mickey-factz-union-square/Question-marks-on-they-forehead</a:t>
            </a:r>
          </a:p>
          <a:p>
            <a:r>
              <a:rPr lang="en-CA" dirty="0"/>
              <a:t>Pasionpridepurpose.com. (2015). </a:t>
            </a:r>
            <a:r>
              <a:rPr lang="en-CA" i="1" dirty="0"/>
              <a:t>Want Better Results, Ask Better Questions </a:t>
            </a:r>
            <a:r>
              <a:rPr lang="en-CA" dirty="0"/>
              <a:t>[Image]. Retrieved from http://passionpridepurpose.com/2014/07/08/questions-are-the-answer/</a:t>
            </a:r>
          </a:p>
          <a:p>
            <a:r>
              <a:rPr lang="en-CA" dirty="0"/>
              <a:t>Postit.com. (2015). </a:t>
            </a:r>
            <a:r>
              <a:rPr lang="en-CA" i="1" dirty="0"/>
              <a:t>Post-It </a:t>
            </a:r>
            <a:r>
              <a:rPr lang="en-CA" dirty="0"/>
              <a:t>[Image]. Retrieved from http://www.post-it.com.mx/wps/portal/3M/es_MX/Post-it_Mexico/?WT.mc_id=www.post-it.com.mx</a:t>
            </a:r>
          </a:p>
          <a:p>
            <a:r>
              <a:rPr lang="en-CA" dirty="0"/>
              <a:t>Romero, M. (2011). Distance learners’ work life learning balance. </a:t>
            </a:r>
            <a:r>
              <a:rPr lang="en-CA" i="1" dirty="0"/>
              <a:t>International Journal of Instructional Technology and Distance Learning</a:t>
            </a:r>
            <a:r>
              <a:rPr lang="en-CA" dirty="0"/>
              <a:t>, 8(5), 43-48.</a:t>
            </a:r>
          </a:p>
          <a:p>
            <a:r>
              <a:rPr lang="en-CA" dirty="0"/>
              <a:t>Sweetclipart.com. (2015). </a:t>
            </a:r>
            <a:r>
              <a:rPr lang="en-CA" i="1" dirty="0"/>
              <a:t>Diverse People Raising Hands </a:t>
            </a:r>
            <a:r>
              <a:rPr lang="en-CA" dirty="0"/>
              <a:t>[Image]. Retrieved from http://sweetclipart.com/diverse-people-raising-hands-968</a:t>
            </a:r>
          </a:p>
          <a:p>
            <a:endParaRPr lang="en-CA" dirty="0"/>
          </a:p>
        </p:txBody>
      </p:sp>
    </p:spTree>
    <p:extLst>
      <p:ext uri="{BB962C8B-B14F-4D97-AF65-F5344CB8AC3E}">
        <p14:creationId xmlns:p14="http://schemas.microsoft.com/office/powerpoint/2010/main" val="215810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Problem Statement</a:t>
            </a:r>
            <a:endParaRPr lang="en-CA" dirty="0"/>
          </a:p>
        </p:txBody>
      </p:sp>
      <p:sp>
        <p:nvSpPr>
          <p:cNvPr id="3" name="Content Placeholder 2"/>
          <p:cNvSpPr>
            <a:spLocks noGrp="1"/>
          </p:cNvSpPr>
          <p:nvPr>
            <p:ph idx="1"/>
          </p:nvPr>
        </p:nvSpPr>
        <p:spPr>
          <a:xfrm>
            <a:off x="1103312" y="2052918"/>
            <a:ext cx="5052789" cy="4195481"/>
          </a:xfrm>
        </p:spPr>
        <p:txBody>
          <a:bodyPr/>
          <a:lstStyle/>
          <a:p>
            <a:r>
              <a:rPr lang="en-CA" dirty="0"/>
              <a:t>Research has been conducted on the challenges that students face while completing in-class studies, however, little insight has been provided into the strategies that students studying online employ to overcome these challenges.  The aim of this study is to provide insight into the strategies that online graduate students utilise to maintain a work-life balance.</a:t>
            </a:r>
          </a:p>
        </p:txBody>
      </p:sp>
      <p:pic>
        <p:nvPicPr>
          <p:cNvPr id="2050" name="Picture 2" descr="http://s3.amazonaws.com/rapgenius/1365193232_Guy-with-Question-Mark-over-his-headFotolia_102829_X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833" y="2228046"/>
            <a:ext cx="3467100" cy="3580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34141" y="5998504"/>
            <a:ext cx="2704564" cy="261610"/>
          </a:xfrm>
          <a:prstGeom prst="rect">
            <a:avLst/>
          </a:prstGeom>
          <a:noFill/>
        </p:spPr>
        <p:txBody>
          <a:bodyPr wrap="square" rtlCol="0">
            <a:spAutoFit/>
          </a:bodyPr>
          <a:lstStyle/>
          <a:p>
            <a:r>
              <a:rPr lang="en-CA" sz="1100" dirty="0" smtClean="0"/>
              <a:t>(Genius.com, 2015)</a:t>
            </a:r>
            <a:endParaRPr lang="en-CA" sz="1100" dirty="0"/>
          </a:p>
        </p:txBody>
      </p:sp>
    </p:spTree>
    <p:extLst>
      <p:ext uri="{BB962C8B-B14F-4D97-AF65-F5344CB8AC3E}">
        <p14:creationId xmlns:p14="http://schemas.microsoft.com/office/powerpoint/2010/main" val="367181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Research Question</a:t>
            </a:r>
            <a:endParaRPr lang="en-CA" dirty="0"/>
          </a:p>
        </p:txBody>
      </p:sp>
      <p:sp>
        <p:nvSpPr>
          <p:cNvPr id="3" name="Content Placeholder 2"/>
          <p:cNvSpPr>
            <a:spLocks noGrp="1"/>
          </p:cNvSpPr>
          <p:nvPr>
            <p:ph idx="1"/>
          </p:nvPr>
        </p:nvSpPr>
        <p:spPr>
          <a:xfrm>
            <a:off x="1103312" y="2052918"/>
            <a:ext cx="8946541" cy="1205437"/>
          </a:xfrm>
        </p:spPr>
        <p:txBody>
          <a:bodyPr/>
          <a:lstStyle/>
          <a:p>
            <a:r>
              <a:rPr lang="en-CA" dirty="0"/>
              <a:t>What factors impact a student’s abilities to maintain a satisfactory work/home/school life balance while completing online graduate level courses?</a:t>
            </a:r>
          </a:p>
        </p:txBody>
      </p:sp>
      <p:pic>
        <p:nvPicPr>
          <p:cNvPr id="1026" name="Picture 2" descr="http://passionpridepurpose.com/wp-content/uploads/2014/07/question-marks-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232" y="3258355"/>
            <a:ext cx="4991100" cy="3000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5628" y="6349285"/>
            <a:ext cx="3348507" cy="261610"/>
          </a:xfrm>
          <a:prstGeom prst="rect">
            <a:avLst/>
          </a:prstGeom>
          <a:noFill/>
        </p:spPr>
        <p:txBody>
          <a:bodyPr wrap="square" rtlCol="0">
            <a:spAutoFit/>
          </a:bodyPr>
          <a:lstStyle/>
          <a:p>
            <a:r>
              <a:rPr lang="en-CA" sz="1100" dirty="0" smtClean="0"/>
              <a:t>(Passionpridepurpose.com, 2015)</a:t>
            </a:r>
            <a:endParaRPr lang="en-CA" sz="1100" dirty="0"/>
          </a:p>
        </p:txBody>
      </p:sp>
    </p:spTree>
    <p:extLst>
      <p:ext uri="{BB962C8B-B14F-4D97-AF65-F5344CB8AC3E}">
        <p14:creationId xmlns:p14="http://schemas.microsoft.com/office/powerpoint/2010/main" val="24794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known from the literature?</a:t>
            </a:r>
            <a:endParaRPr lang="en-CA" dirty="0"/>
          </a:p>
        </p:txBody>
      </p:sp>
      <p:sp>
        <p:nvSpPr>
          <p:cNvPr id="3" name="Content Placeholder 2"/>
          <p:cNvSpPr>
            <a:spLocks noGrp="1"/>
          </p:cNvSpPr>
          <p:nvPr>
            <p:ph idx="1"/>
          </p:nvPr>
        </p:nvSpPr>
        <p:spPr>
          <a:xfrm>
            <a:off x="1103313" y="2052918"/>
            <a:ext cx="7036135" cy="4195481"/>
          </a:xfrm>
        </p:spPr>
        <p:txBody>
          <a:bodyPr>
            <a:normAutofit fontScale="85000" lnSpcReduction="10000"/>
          </a:bodyPr>
          <a:lstStyle/>
          <a:p>
            <a:r>
              <a:rPr lang="en-CA" dirty="0"/>
              <a:t>Enrollment in graduate studies has increased significantly over the past 30 years from 77,000 students in 1980 to 190,000 students in 2010 (AUCC, </a:t>
            </a:r>
            <a:r>
              <a:rPr lang="en-CA" dirty="0" smtClean="0"/>
              <a:t>2011).</a:t>
            </a:r>
          </a:p>
          <a:p>
            <a:r>
              <a:rPr lang="en-CA" dirty="0" smtClean="0"/>
              <a:t>Time is considered a resource while completing online studies (Romero, 2011).</a:t>
            </a:r>
          </a:p>
          <a:p>
            <a:r>
              <a:rPr lang="en-CA" dirty="0" smtClean="0"/>
              <a:t>Important differences exist between the challenges to achieve and maintain a work/life/school/ home balance between traditional and online schools(Romero, 2011).</a:t>
            </a:r>
          </a:p>
          <a:p>
            <a:r>
              <a:rPr lang="en-CA" dirty="0" smtClean="0"/>
              <a:t>Learning/Schooling time overlaps significantly with work and home life when taking online studies in comparison to traditional schools (Romero, 2011</a:t>
            </a:r>
            <a:r>
              <a:rPr lang="en-CA" dirty="0" smtClean="0"/>
              <a:t>).</a:t>
            </a:r>
          </a:p>
          <a:p>
            <a:r>
              <a:rPr lang="en-CA" dirty="0"/>
              <a:t>Of 12 reporting universities offering online courses this represented an increase of 16%,enrollments for one university to 194% increase in online enrollments  for another from 2001/2002 data (Canadian Virtual University, 2012).</a:t>
            </a:r>
            <a:r>
              <a:rPr lang="en-CA" dirty="0" smtClean="0"/>
              <a:t> </a:t>
            </a:r>
            <a:endParaRPr lang="en-CA" dirty="0" smtClean="0"/>
          </a:p>
          <a:p>
            <a:endParaRPr lang="en-C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268535" y="2052918"/>
            <a:ext cx="3227705" cy="2773680"/>
          </a:xfrm>
          <a:prstGeom prst="rect">
            <a:avLst/>
          </a:prstGeom>
          <a:noFill/>
          <a:ln>
            <a:noFill/>
          </a:ln>
        </p:spPr>
      </p:pic>
      <p:sp>
        <p:nvSpPr>
          <p:cNvPr id="5" name="TextBox 4"/>
          <p:cNvSpPr txBox="1"/>
          <p:nvPr/>
        </p:nvSpPr>
        <p:spPr>
          <a:xfrm>
            <a:off x="8332631" y="5125792"/>
            <a:ext cx="3129566" cy="276999"/>
          </a:xfrm>
          <a:prstGeom prst="rect">
            <a:avLst/>
          </a:prstGeom>
          <a:noFill/>
        </p:spPr>
        <p:txBody>
          <a:bodyPr wrap="square" rtlCol="0">
            <a:spAutoFit/>
          </a:bodyPr>
          <a:lstStyle/>
          <a:p>
            <a:r>
              <a:rPr lang="en-CA" sz="1200" dirty="0" smtClean="0"/>
              <a:t>(Romero, 2011)</a:t>
            </a:r>
            <a:endParaRPr lang="en-CA" sz="1200" dirty="0"/>
          </a:p>
        </p:txBody>
      </p:sp>
    </p:spTree>
    <p:extLst>
      <p:ext uri="{BB962C8B-B14F-4D97-AF65-F5344CB8AC3E}">
        <p14:creationId xmlns:p14="http://schemas.microsoft.com/office/powerpoint/2010/main" val="1085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Lab 1: Methodology </a:t>
            </a:r>
            <a:endParaRPr lang="en-CA" dirty="0"/>
          </a:p>
        </p:txBody>
      </p:sp>
      <p:sp>
        <p:nvSpPr>
          <p:cNvPr id="3" name="Content Placeholder 2"/>
          <p:cNvSpPr>
            <a:spLocks noGrp="1"/>
          </p:cNvSpPr>
          <p:nvPr>
            <p:ph idx="1"/>
          </p:nvPr>
        </p:nvSpPr>
        <p:spPr>
          <a:xfrm>
            <a:off x="1103312" y="2052918"/>
            <a:ext cx="5052789" cy="4195481"/>
          </a:xfrm>
        </p:spPr>
        <p:txBody>
          <a:bodyPr>
            <a:normAutofit fontScale="92500"/>
          </a:bodyPr>
          <a:lstStyle/>
          <a:p>
            <a:r>
              <a:rPr lang="en-CA" dirty="0" smtClean="0"/>
              <a:t>Participants</a:t>
            </a:r>
          </a:p>
          <a:p>
            <a:pPr lvl="1"/>
            <a:r>
              <a:rPr lang="en-CA" dirty="0" smtClean="0"/>
              <a:t>The focus group was constructed from English speaking, graduate students from Athabasca University and The University of British Columbia who are currently taking graduate level course online.  Participation was voluntary. </a:t>
            </a:r>
          </a:p>
          <a:p>
            <a:r>
              <a:rPr lang="en-CA" dirty="0" smtClean="0"/>
              <a:t>Procedure</a:t>
            </a:r>
          </a:p>
          <a:p>
            <a:pPr lvl="1"/>
            <a:r>
              <a:rPr lang="en-CA" dirty="0" smtClean="0"/>
              <a:t>A focus group was constructed with five online graduate students from Athabasca University.  The primary investigator posed 4 open-ended questions via skype at a designated time.</a:t>
            </a:r>
          </a:p>
        </p:txBody>
      </p:sp>
      <p:pic>
        <p:nvPicPr>
          <p:cNvPr id="1028" name="Picture 4" descr="http://www.collegefinder.org/wp-content/uploads/online-school-course-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138" y="217888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32138" y="5138670"/>
            <a:ext cx="2857500" cy="276999"/>
          </a:xfrm>
          <a:prstGeom prst="rect">
            <a:avLst/>
          </a:prstGeom>
          <a:noFill/>
        </p:spPr>
        <p:txBody>
          <a:bodyPr wrap="square" rtlCol="0">
            <a:spAutoFit/>
          </a:bodyPr>
          <a:lstStyle/>
          <a:p>
            <a:r>
              <a:rPr lang="en-CA" sz="1200" dirty="0" smtClean="0"/>
              <a:t>(Collegefinder.org, 2015)</a:t>
            </a:r>
            <a:endParaRPr lang="en-CA" sz="1200" dirty="0"/>
          </a:p>
        </p:txBody>
      </p:sp>
    </p:spTree>
    <p:extLst>
      <p:ext uri="{BB962C8B-B14F-4D97-AF65-F5344CB8AC3E}">
        <p14:creationId xmlns:p14="http://schemas.microsoft.com/office/powerpoint/2010/main" val="192537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1: Methodology </a:t>
            </a:r>
            <a:r>
              <a:rPr lang="en-CA" dirty="0" smtClean="0"/>
              <a:t>Continued…</a:t>
            </a:r>
            <a:endParaRPr lang="en-CA" dirty="0"/>
          </a:p>
        </p:txBody>
      </p:sp>
      <p:sp>
        <p:nvSpPr>
          <p:cNvPr id="3" name="Content Placeholder 2"/>
          <p:cNvSpPr>
            <a:spLocks noGrp="1"/>
          </p:cNvSpPr>
          <p:nvPr>
            <p:ph idx="1"/>
          </p:nvPr>
        </p:nvSpPr>
        <p:spPr/>
        <p:txBody>
          <a:bodyPr/>
          <a:lstStyle/>
          <a:p>
            <a:r>
              <a:rPr lang="en-CA" dirty="0"/>
              <a:t>Ethical </a:t>
            </a:r>
            <a:r>
              <a:rPr lang="en-CA" dirty="0" smtClean="0"/>
              <a:t>Considerations</a:t>
            </a:r>
          </a:p>
          <a:p>
            <a:pPr lvl="1"/>
            <a:r>
              <a:rPr lang="en-CA" dirty="0" smtClean="0"/>
              <a:t>Consent must be obtained prior to conducting the interviews</a:t>
            </a:r>
          </a:p>
          <a:p>
            <a:pPr lvl="1"/>
            <a:r>
              <a:rPr lang="en-CA" dirty="0" smtClean="0"/>
              <a:t>Confidentiality must be safeguarded throughout the study</a:t>
            </a:r>
          </a:p>
          <a:p>
            <a:pPr lvl="1"/>
            <a:r>
              <a:rPr lang="en-CA" dirty="0" smtClean="0"/>
              <a:t>Right to privacy must be considered.  Third party sharing of information will not be part of this study and will be strictly prohibited.</a:t>
            </a:r>
          </a:p>
          <a:p>
            <a:r>
              <a:rPr lang="en-CA" dirty="0" smtClean="0"/>
              <a:t>Limitations</a:t>
            </a:r>
          </a:p>
          <a:p>
            <a:pPr lvl="1"/>
            <a:r>
              <a:rPr lang="en-CA" dirty="0" smtClean="0"/>
              <a:t>Small sample size.</a:t>
            </a:r>
          </a:p>
          <a:p>
            <a:pPr lvl="1"/>
            <a:r>
              <a:rPr lang="en-CA" dirty="0" smtClean="0"/>
              <a:t>Only two Universities were utilized for a small sample selection with multiple programs.</a:t>
            </a:r>
          </a:p>
          <a:p>
            <a:pPr lvl="1"/>
            <a:r>
              <a:rPr lang="en-CA" dirty="0" smtClean="0"/>
              <a:t>Stand-alone online courses were not included in the selection criteria.</a:t>
            </a:r>
          </a:p>
          <a:p>
            <a:pPr lvl="1"/>
            <a:endParaRPr lang="en-CA" dirty="0"/>
          </a:p>
          <a:p>
            <a:endParaRPr lang="en-CA" dirty="0"/>
          </a:p>
        </p:txBody>
      </p:sp>
    </p:spTree>
    <p:extLst>
      <p:ext uri="{BB962C8B-B14F-4D97-AF65-F5344CB8AC3E}">
        <p14:creationId xmlns:p14="http://schemas.microsoft.com/office/powerpoint/2010/main" val="363708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1: Methodology Continued…</a:t>
            </a:r>
          </a:p>
        </p:txBody>
      </p:sp>
      <p:sp>
        <p:nvSpPr>
          <p:cNvPr id="3" name="Content Placeholder 2"/>
          <p:cNvSpPr>
            <a:spLocks noGrp="1"/>
          </p:cNvSpPr>
          <p:nvPr>
            <p:ph idx="1"/>
          </p:nvPr>
        </p:nvSpPr>
        <p:spPr>
          <a:xfrm>
            <a:off x="1103313" y="2052918"/>
            <a:ext cx="6907346" cy="4195481"/>
          </a:xfrm>
        </p:spPr>
        <p:txBody>
          <a:bodyPr>
            <a:normAutofit lnSpcReduction="10000"/>
          </a:bodyPr>
          <a:lstStyle/>
          <a:p>
            <a:pPr marL="0" indent="0">
              <a:buNone/>
            </a:pPr>
            <a:r>
              <a:rPr lang="en-CA" sz="2400" dirty="0" smtClean="0"/>
              <a:t>Analysis</a:t>
            </a:r>
          </a:p>
          <a:p>
            <a:r>
              <a:rPr lang="en-CA" dirty="0" smtClean="0"/>
              <a:t>Challenges to Online Studies</a:t>
            </a:r>
          </a:p>
          <a:p>
            <a:pPr lvl="1"/>
            <a:r>
              <a:rPr lang="en-CA" dirty="0" smtClean="0"/>
              <a:t>Time management was highlighted as a larger challenge and an important part of managing a work/life/school/home balance.</a:t>
            </a:r>
          </a:p>
          <a:p>
            <a:pPr lvl="1"/>
            <a:r>
              <a:rPr lang="en-CA" dirty="0" smtClean="0"/>
              <a:t>Family life was found to be negatively impacted by online studies.</a:t>
            </a:r>
          </a:p>
          <a:p>
            <a:pPr lvl="2"/>
            <a:r>
              <a:rPr lang="en-CA" dirty="0"/>
              <a:t>One challenge was separating school and life </a:t>
            </a:r>
            <a:r>
              <a:rPr lang="en-CA" dirty="0" smtClean="0"/>
              <a:t>time/needs</a:t>
            </a:r>
          </a:p>
          <a:p>
            <a:pPr lvl="1"/>
            <a:r>
              <a:rPr lang="en-CA" dirty="0" smtClean="0"/>
              <a:t>Online group work can be difficult and cumbersome.</a:t>
            </a:r>
          </a:p>
          <a:p>
            <a:pPr lvl="1"/>
            <a:r>
              <a:rPr lang="en-CA" dirty="0" smtClean="0"/>
              <a:t>Nature of nursing practice (i.e. shifts, overtime, </a:t>
            </a:r>
            <a:r>
              <a:rPr lang="en-CA" dirty="0" err="1" smtClean="0"/>
              <a:t>etc</a:t>
            </a:r>
            <a:r>
              <a:rPr lang="en-CA" dirty="0" smtClean="0"/>
              <a:t>) at times makes setting time aside for school more difficult.</a:t>
            </a:r>
          </a:p>
          <a:p>
            <a:pPr lvl="1"/>
            <a:endParaRPr lang="en-CA"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010658" y="2253804"/>
            <a:ext cx="3258355" cy="2730320"/>
          </a:xfrm>
          <a:prstGeom prst="rect">
            <a:avLst/>
          </a:prstGeom>
          <a:noFill/>
          <a:ln>
            <a:noFill/>
          </a:ln>
        </p:spPr>
      </p:pic>
      <p:sp>
        <p:nvSpPr>
          <p:cNvPr id="5" name="TextBox 4"/>
          <p:cNvSpPr txBox="1"/>
          <p:nvPr/>
        </p:nvSpPr>
        <p:spPr>
          <a:xfrm>
            <a:off x="8319752" y="5331854"/>
            <a:ext cx="2614411" cy="261610"/>
          </a:xfrm>
          <a:prstGeom prst="rect">
            <a:avLst/>
          </a:prstGeom>
          <a:noFill/>
        </p:spPr>
        <p:txBody>
          <a:bodyPr wrap="square" rtlCol="0">
            <a:spAutoFit/>
          </a:bodyPr>
          <a:lstStyle/>
          <a:p>
            <a:r>
              <a:rPr lang="en-CA" sz="1100" dirty="0" smtClean="0"/>
              <a:t>(Romero, 2011)</a:t>
            </a:r>
            <a:endParaRPr lang="en-CA" sz="1100" dirty="0"/>
          </a:p>
        </p:txBody>
      </p:sp>
    </p:spTree>
    <p:extLst>
      <p:ext uri="{BB962C8B-B14F-4D97-AF65-F5344CB8AC3E}">
        <p14:creationId xmlns:p14="http://schemas.microsoft.com/office/powerpoint/2010/main" val="62912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1: Methodology Continued…</a:t>
            </a:r>
          </a:p>
        </p:txBody>
      </p:sp>
      <p:sp>
        <p:nvSpPr>
          <p:cNvPr id="3" name="Content Placeholder 2"/>
          <p:cNvSpPr>
            <a:spLocks noGrp="1"/>
          </p:cNvSpPr>
          <p:nvPr>
            <p:ph idx="1"/>
          </p:nvPr>
        </p:nvSpPr>
        <p:spPr>
          <a:xfrm>
            <a:off x="1103312" y="2052918"/>
            <a:ext cx="5426277" cy="4195481"/>
          </a:xfrm>
        </p:spPr>
        <p:txBody>
          <a:bodyPr/>
          <a:lstStyle/>
          <a:p>
            <a:r>
              <a:rPr lang="en-CA" dirty="0" smtClean="0"/>
              <a:t>Strategies for Success in Online Studies</a:t>
            </a:r>
          </a:p>
          <a:p>
            <a:pPr lvl="1"/>
            <a:r>
              <a:rPr lang="en-CA" dirty="0" smtClean="0"/>
              <a:t>Four main concepts identified:</a:t>
            </a:r>
          </a:p>
          <a:p>
            <a:pPr lvl="2"/>
            <a:r>
              <a:rPr lang="en-CA" dirty="0" smtClean="0"/>
              <a:t>Dedicating specific time for school</a:t>
            </a:r>
          </a:p>
          <a:p>
            <a:pPr lvl="2"/>
            <a:r>
              <a:rPr lang="en-CA" dirty="0" smtClean="0"/>
              <a:t>Dedicating space outside of home for school work</a:t>
            </a:r>
          </a:p>
          <a:p>
            <a:pPr lvl="2"/>
            <a:r>
              <a:rPr lang="en-CA" dirty="0" smtClean="0"/>
              <a:t>Finding “me time”</a:t>
            </a:r>
          </a:p>
          <a:p>
            <a:pPr lvl="2"/>
            <a:r>
              <a:rPr lang="en-CA" dirty="0" smtClean="0"/>
              <a:t>Facilitating open communication with family about school needs and their role in helping to maintain a balance.</a:t>
            </a:r>
          </a:p>
          <a:p>
            <a:pPr lvl="2"/>
            <a:endParaRPr lang="en-CA" dirty="0"/>
          </a:p>
        </p:txBody>
      </p:sp>
      <p:pic>
        <p:nvPicPr>
          <p:cNvPr id="4100" name="Picture 4" descr="http://rappingmanual.com/wp-content/uploads/2013/02/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287" y="2382593"/>
            <a:ext cx="4364910" cy="3008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8079" y="5628068"/>
            <a:ext cx="3567448" cy="261610"/>
          </a:xfrm>
          <a:prstGeom prst="rect">
            <a:avLst/>
          </a:prstGeom>
          <a:noFill/>
        </p:spPr>
        <p:txBody>
          <a:bodyPr wrap="square" rtlCol="0">
            <a:spAutoFit/>
          </a:bodyPr>
          <a:lstStyle/>
          <a:p>
            <a:r>
              <a:rPr lang="en-CA" sz="1100" dirty="0" smtClean="0"/>
              <a:t>(ForexStategico.com, 2015)</a:t>
            </a:r>
            <a:endParaRPr lang="en-CA" sz="1100" dirty="0"/>
          </a:p>
        </p:txBody>
      </p:sp>
    </p:spTree>
    <p:extLst>
      <p:ext uri="{BB962C8B-B14F-4D97-AF65-F5344CB8AC3E}">
        <p14:creationId xmlns:p14="http://schemas.microsoft.com/office/powerpoint/2010/main" val="1801212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4593</TotalTime>
  <Words>1382</Words>
  <Application>Microsoft Office PowerPoint</Application>
  <PresentationFormat>Widescreen</PresentationFormat>
  <Paragraphs>137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The Unique Challenges for a Work-life Balance while taking Online Graduate Studies: A Mixed Methods Study </vt:lpstr>
      <vt:lpstr>Outline</vt:lpstr>
      <vt:lpstr>Problem Statement</vt:lpstr>
      <vt:lpstr>Research Question</vt:lpstr>
      <vt:lpstr>What is known from the literature?</vt:lpstr>
      <vt:lpstr>Lab 1: Methodology </vt:lpstr>
      <vt:lpstr>Lab 1: Methodology Continued…</vt:lpstr>
      <vt:lpstr>Lab 1: Methodology Continued…</vt:lpstr>
      <vt:lpstr>Lab 1: Methodology Continued…</vt:lpstr>
      <vt:lpstr>Lab 1: Methodology Continued…</vt:lpstr>
      <vt:lpstr>Lab 1: Methodology Continued…</vt:lpstr>
      <vt:lpstr>Lab 2: Methodology</vt:lpstr>
      <vt:lpstr>Lab 2 Methodologies Continued…</vt:lpstr>
      <vt:lpstr>Lab 2 Methodologies Continued…</vt:lpstr>
      <vt:lpstr>Lab 2 Methodologies Continued…</vt:lpstr>
      <vt:lpstr>Lab 2 Methodologies Continued…</vt:lpstr>
      <vt:lpstr>Lab 2 Methodologies Continued…</vt:lpstr>
      <vt:lpstr>Lab 2 Methodologies Continued…</vt:lpstr>
      <vt:lpstr>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Graduate Studies: The Unique Challenges for a Work-life Balance</dc:title>
  <dc:creator>Tyler Kelly</dc:creator>
  <cp:lastModifiedBy>Tyler Kelly</cp:lastModifiedBy>
  <cp:revision>49</cp:revision>
  <dcterms:created xsi:type="dcterms:W3CDTF">2015-03-30T22:46:43Z</dcterms:created>
  <dcterms:modified xsi:type="dcterms:W3CDTF">2015-04-08T00:39:01Z</dcterms:modified>
</cp:coreProperties>
</file>