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0" r:id="rId4"/>
    <p:sldId id="262" r:id="rId5"/>
    <p:sldId id="264" r:id="rId6"/>
    <p:sldId id="263" r:id="rId7"/>
    <p:sldId id="265" r:id="rId8"/>
    <p:sldId id="266" r:id="rId9"/>
    <p:sldId id="267" r:id="rId10"/>
    <p:sldId id="268" r:id="rId11"/>
    <p:sldId id="269" r:id="rId12"/>
    <p:sldId id="270" r:id="rId1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FF006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571" y="2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85C5F7A6-DB57-4823-B140-26BCBA874698}" type="datetimeFigureOut">
              <a:rPr lang="es-ES" smtClean="0"/>
              <a:t>05/11/2012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501DBF4-DCFC-42B7-A352-60CC5B2EEA5B}"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85C5F7A6-DB57-4823-B140-26BCBA874698}" type="datetimeFigureOut">
              <a:rPr lang="es-ES" smtClean="0"/>
              <a:t>05/11/2012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501DBF4-DCFC-42B7-A352-60CC5B2EEA5B}"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5C5F7A6-DB57-4823-B140-26BCBA874698}" type="datetimeFigureOut">
              <a:rPr lang="es-ES" smtClean="0"/>
              <a:t>05/11/2012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501DBF4-DCFC-42B7-A352-60CC5B2EEA5B}" type="slidenum">
              <a:rPr lang="es-ES" smtClean="0"/>
              <a:t>‹Nº›</a:t>
            </a:fld>
            <a:endParaRPr lang="es-E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85C5F7A6-DB57-4823-B140-26BCBA874698}" type="datetimeFigureOut">
              <a:rPr lang="es-ES" smtClean="0"/>
              <a:t>05/11/2012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501DBF4-DCFC-42B7-A352-60CC5B2EEA5B}" type="slidenum">
              <a:rPr lang="es-ES" smtClean="0"/>
              <a:t>‹Nº›</a:t>
            </a:fld>
            <a:endParaRPr lang="es-ES"/>
          </a:p>
        </p:txBody>
      </p:sp>
      <p:sp>
        <p:nvSpPr>
          <p:cNvPr id="7" name="Title 6"/>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85C5F7A6-DB57-4823-B140-26BCBA874698}" type="datetimeFigureOut">
              <a:rPr lang="es-ES" smtClean="0"/>
              <a:t>05/11/2012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501DBF4-DCFC-42B7-A352-60CC5B2EEA5B}"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85C5F7A6-DB57-4823-B140-26BCBA874698}" type="datetimeFigureOut">
              <a:rPr lang="es-ES" smtClean="0"/>
              <a:t>05/11/2012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501DBF4-DCFC-42B7-A352-60CC5B2EEA5B}" type="slidenum">
              <a:rPr lang="es-ES" smtClean="0"/>
              <a:t>‹Nº›</a:t>
            </a:fld>
            <a:endParaRPr lang="es-ES"/>
          </a:p>
        </p:txBody>
      </p:sp>
      <p:sp>
        <p:nvSpPr>
          <p:cNvPr id="9" name="Content Placeholder 8"/>
          <p:cNvSpPr>
            <a:spLocks noGrp="1"/>
          </p:cNvSpPr>
          <p:nvPr>
            <p:ph sz="quarter" idx="13"/>
          </p:nvPr>
        </p:nvSpPr>
        <p:spPr>
          <a:xfrm>
            <a:off x="676655"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85C5F7A6-DB57-4823-B140-26BCBA874698}" type="datetimeFigureOut">
              <a:rPr lang="es-ES" smtClean="0"/>
              <a:t>05/11/2012</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0501DBF4-DCFC-42B7-A352-60CC5B2EEA5B}"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85C5F7A6-DB57-4823-B140-26BCBA874698}" type="datetimeFigureOut">
              <a:rPr lang="es-ES" smtClean="0"/>
              <a:t>05/11/2012</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0501DBF4-DCFC-42B7-A352-60CC5B2EEA5B}"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85C5F7A6-DB57-4823-B140-26BCBA874698}" type="datetimeFigureOut">
              <a:rPr lang="es-ES" smtClean="0"/>
              <a:t>05/11/2012</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0501DBF4-DCFC-42B7-A352-60CC5B2EEA5B}"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5C5F7A6-DB57-4823-B140-26BCBA874698}" type="datetimeFigureOut">
              <a:rPr lang="es-ES" smtClean="0"/>
              <a:t>05/11/2012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501DBF4-DCFC-42B7-A352-60CC5B2EEA5B}" type="slidenum">
              <a:rPr lang="es-ES" smtClean="0"/>
              <a:t>‹Nº›</a:t>
            </a:fld>
            <a:endParaRPr lang="es-E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85C5F7A6-DB57-4823-B140-26BCBA874698}" type="datetimeFigureOut">
              <a:rPr lang="es-ES" smtClean="0"/>
              <a:t>05/11/2012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501DBF4-DCFC-42B7-A352-60CC5B2EEA5B}" type="slidenum">
              <a:rPr lang="es-ES" smtClean="0"/>
              <a:t>‹Nº›</a:t>
            </a:fld>
            <a:endParaRPr lang="es-E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85C5F7A6-DB57-4823-B140-26BCBA874698}" type="datetimeFigureOut">
              <a:rPr lang="es-ES" smtClean="0"/>
              <a:t>05/11/2012</a:t>
            </a:fld>
            <a:endParaRPr lang="es-E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s-E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501DBF4-DCFC-42B7-A352-60CC5B2EEA5B}" type="slidenum">
              <a:rPr lang="es-ES" smtClean="0"/>
              <a:t>‹Nº›</a:t>
            </a:fld>
            <a:endParaRPr lang="es-E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61602" y="1060177"/>
            <a:ext cx="7772400" cy="1780108"/>
          </a:xfrm>
        </p:spPr>
        <p:txBody>
          <a:bodyPr/>
          <a:lstStyle/>
          <a:p>
            <a:r>
              <a:rPr lang="es-ES" b="1" dirty="0" smtClean="0"/>
              <a:t>MEMORIA  AUDITIVA</a:t>
            </a:r>
            <a:endParaRPr lang="es-ES" b="1" dirty="0"/>
          </a:p>
        </p:txBody>
      </p:sp>
      <p:sp>
        <p:nvSpPr>
          <p:cNvPr id="3" name="2 Subtítulo"/>
          <p:cNvSpPr>
            <a:spLocks noGrp="1"/>
          </p:cNvSpPr>
          <p:nvPr>
            <p:ph type="subTitle" idx="1"/>
          </p:nvPr>
        </p:nvSpPr>
        <p:spPr>
          <a:xfrm>
            <a:off x="1403648" y="3068960"/>
            <a:ext cx="6400800" cy="1473200"/>
          </a:xfrm>
        </p:spPr>
        <p:txBody>
          <a:bodyPr>
            <a:noAutofit/>
          </a:bodyPr>
          <a:lstStyle/>
          <a:p>
            <a:r>
              <a:rPr lang="es-ES" sz="2400" b="1" dirty="0" smtClean="0">
                <a:solidFill>
                  <a:srgbClr val="FF0066"/>
                </a:solidFill>
              </a:rPr>
              <a:t>La memoria es indispensable para el aprendizaje. Para aprender algo nuevo debemos no sólo comprenderlo sino también recordarlo. Hay varias formas de usar la memoria, es decir, de recordar. Una de ellas es a través de lo que oímos.</a:t>
            </a:r>
            <a:endParaRPr lang="es-ES" sz="2400" b="1" dirty="0">
              <a:solidFill>
                <a:srgbClr val="FF0066"/>
              </a:solidFill>
            </a:endParaRPr>
          </a:p>
        </p:txBody>
      </p:sp>
      <p:pic>
        <p:nvPicPr>
          <p:cNvPr id="1026" name="Picture 2" descr="https://encrypted-tbn2.gstatic.com/images?q=tbn:ANd9GcQtEifK8wuR6X6vrvbxGVp0i7QSS5-qIclYgW6bIJci9LyM6Kp9j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465857"/>
            <a:ext cx="2088232" cy="138458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encrypted-tbn1.gstatic.com/images?q=tbn:ANd9GcSLMBWgKwHvl18iBUep1gI5n_2enazWp6tihovU8JYQ65-Gpgav"/>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0312" y="465857"/>
            <a:ext cx="1383034" cy="1383035"/>
          </a:xfrm>
          <a:prstGeom prst="rect">
            <a:avLst/>
          </a:prstGeom>
          <a:noFill/>
          <a:extLst>
            <a:ext uri="{909E8E84-426E-40DD-AFC4-6F175D3DCCD1}">
              <a14:hiddenFill xmlns:a14="http://schemas.microsoft.com/office/drawing/2010/main">
                <a:solidFill>
                  <a:srgbClr val="FFFFFF"/>
                </a:solidFill>
              </a14:hiddenFill>
            </a:ext>
          </a:extLst>
        </p:spPr>
      </p:pic>
      <p:sp>
        <p:nvSpPr>
          <p:cNvPr id="4" name="3 CuadroTexto"/>
          <p:cNvSpPr txBox="1"/>
          <p:nvPr/>
        </p:nvSpPr>
        <p:spPr>
          <a:xfrm>
            <a:off x="5724128" y="6093296"/>
            <a:ext cx="1649811" cy="369332"/>
          </a:xfrm>
          <a:prstGeom prst="rect">
            <a:avLst/>
          </a:prstGeom>
          <a:noFill/>
        </p:spPr>
        <p:txBody>
          <a:bodyPr wrap="none" rtlCol="0">
            <a:spAutoFit/>
          </a:bodyPr>
          <a:lstStyle/>
          <a:p>
            <a:r>
              <a:rPr lang="es-ES" dirty="0" smtClean="0">
                <a:solidFill>
                  <a:srgbClr val="3333FF"/>
                </a:solidFill>
              </a:rPr>
              <a:t>Marisol Hornas</a:t>
            </a:r>
            <a:endParaRPr lang="es-ES" dirty="0">
              <a:solidFill>
                <a:srgbClr val="3333FF"/>
              </a:solidFill>
            </a:endParaRPr>
          </a:p>
        </p:txBody>
      </p:sp>
    </p:spTree>
    <p:extLst>
      <p:ext uri="{BB962C8B-B14F-4D97-AF65-F5344CB8AC3E}">
        <p14:creationId xmlns:p14="http://schemas.microsoft.com/office/powerpoint/2010/main" val="215848339"/>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3568" y="1196752"/>
            <a:ext cx="7848872" cy="5184576"/>
          </a:xfrm>
        </p:spPr>
        <p:txBody>
          <a:bodyPr>
            <a:normAutofit/>
          </a:bodyPr>
          <a:lstStyle/>
          <a:p>
            <a:pPr marL="0" indent="0">
              <a:buNone/>
            </a:pPr>
            <a:r>
              <a:rPr lang="es-ES" b="1" i="1" dirty="0" smtClean="0">
                <a:solidFill>
                  <a:srgbClr val="FF0066"/>
                </a:solidFill>
              </a:rPr>
              <a:t>.- </a:t>
            </a:r>
            <a:r>
              <a:rPr lang="es-ES" b="1" i="1" u="sng" dirty="0" smtClean="0">
                <a:solidFill>
                  <a:srgbClr val="FF0066"/>
                </a:solidFill>
              </a:rPr>
              <a:t>¿Por qué es importante?</a:t>
            </a:r>
          </a:p>
          <a:p>
            <a:pPr marL="0" indent="0">
              <a:buNone/>
            </a:pPr>
            <a:endParaRPr lang="es-ES" b="1" i="1" u="sng" dirty="0" smtClean="0">
              <a:solidFill>
                <a:srgbClr val="FF0066"/>
              </a:solidFill>
            </a:endParaRPr>
          </a:p>
          <a:p>
            <a:pPr marL="0" indent="0">
              <a:buNone/>
            </a:pPr>
            <a:r>
              <a:rPr lang="es-ES" dirty="0" smtClean="0">
                <a:solidFill>
                  <a:srgbClr val="FF0066"/>
                </a:solidFill>
              </a:rPr>
              <a:t>El niño-a que presenta dificultad para entender lo que oye no podrá comprender el significado de palabras, cuentos, canciones, instrucciones, etc… También puede ocurrir que entienda el significado de lo que oye, pero no pueda hacer categorías de conceptos que van asociados, hacer generalizaciones, manejar ideas abstractas, ni obtener conclusiones de lo que oye. Mostrará un aprendizaje lento pues tiene dificultades para entender el porqué de las cosas. </a:t>
            </a:r>
          </a:p>
        </p:txBody>
      </p:sp>
      <p:sp>
        <p:nvSpPr>
          <p:cNvPr id="2" name="1 Título"/>
          <p:cNvSpPr>
            <a:spLocks noGrp="1"/>
          </p:cNvSpPr>
          <p:nvPr>
            <p:ph type="title"/>
          </p:nvPr>
        </p:nvSpPr>
        <p:spPr>
          <a:xfrm>
            <a:off x="440483" y="404664"/>
            <a:ext cx="8229600" cy="714408"/>
          </a:xfrm>
        </p:spPr>
        <p:txBody>
          <a:bodyPr>
            <a:normAutofit/>
          </a:bodyPr>
          <a:lstStyle/>
          <a:p>
            <a:r>
              <a:rPr lang="es-ES" sz="3600" b="1" dirty="0"/>
              <a:t>PERCEPCIÓN Y ASOCIACIÓN AUDITIVA</a:t>
            </a:r>
            <a:endParaRPr lang="es-ES" sz="3600" dirty="0"/>
          </a:p>
        </p:txBody>
      </p:sp>
      <p:sp>
        <p:nvSpPr>
          <p:cNvPr id="4" name="3 Rectángulo"/>
          <p:cNvSpPr/>
          <p:nvPr/>
        </p:nvSpPr>
        <p:spPr>
          <a:xfrm>
            <a:off x="7020272" y="6309320"/>
            <a:ext cx="1649811" cy="369332"/>
          </a:xfrm>
          <a:prstGeom prst="rect">
            <a:avLst/>
          </a:prstGeom>
        </p:spPr>
        <p:txBody>
          <a:bodyPr wrap="none">
            <a:spAutoFit/>
          </a:bodyPr>
          <a:lstStyle/>
          <a:p>
            <a:r>
              <a:rPr lang="es-ES" dirty="0" smtClean="0">
                <a:solidFill>
                  <a:srgbClr val="3333FF"/>
                </a:solidFill>
              </a:rPr>
              <a:t>Marisol Hornas</a:t>
            </a:r>
            <a:endParaRPr lang="es-ES" dirty="0">
              <a:solidFill>
                <a:srgbClr val="3333FF"/>
              </a:solidFill>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31840" y="4987085"/>
            <a:ext cx="1800200" cy="16915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8970614"/>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1196752"/>
            <a:ext cx="7920880" cy="5184576"/>
          </a:xfrm>
        </p:spPr>
        <p:txBody>
          <a:bodyPr>
            <a:normAutofit fontScale="92500" lnSpcReduction="10000"/>
          </a:bodyPr>
          <a:lstStyle/>
          <a:p>
            <a:pPr marL="0" indent="0">
              <a:buNone/>
            </a:pPr>
            <a:r>
              <a:rPr lang="es-ES" b="1" i="1" dirty="0" smtClean="0">
                <a:solidFill>
                  <a:srgbClr val="FF0066"/>
                </a:solidFill>
              </a:rPr>
              <a:t>.- </a:t>
            </a:r>
            <a:r>
              <a:rPr lang="es-ES" sz="2000" b="1" i="1" u="sng" dirty="0" smtClean="0">
                <a:solidFill>
                  <a:srgbClr val="FF0066"/>
                </a:solidFill>
              </a:rPr>
              <a:t>Características de conducta del niño-a que presenta dificultades en el área de la percepción y asociación  auditiva.</a:t>
            </a:r>
            <a:r>
              <a:rPr lang="es-ES" sz="2000" dirty="0">
                <a:solidFill>
                  <a:srgbClr val="FF0066"/>
                </a:solidFill>
              </a:rPr>
              <a:t> Al niño-a que tiene dificultades </a:t>
            </a:r>
            <a:r>
              <a:rPr lang="es-ES" sz="2000" dirty="0" smtClean="0">
                <a:solidFill>
                  <a:srgbClr val="FF0066"/>
                </a:solidFill>
              </a:rPr>
              <a:t>en estas áreas, </a:t>
            </a:r>
            <a:r>
              <a:rPr lang="es-ES" sz="2000" dirty="0">
                <a:solidFill>
                  <a:srgbClr val="FF0066"/>
                </a:solidFill>
              </a:rPr>
              <a:t>probablemente le será difícil:</a:t>
            </a:r>
          </a:p>
          <a:p>
            <a:pPr marL="0" indent="0">
              <a:buNone/>
            </a:pPr>
            <a:r>
              <a:rPr lang="es-ES" sz="2000" dirty="0" smtClean="0">
                <a:solidFill>
                  <a:srgbClr val="FF0066"/>
                </a:solidFill>
              </a:rPr>
              <a:t>Comprender el significado de las palabras</a:t>
            </a:r>
          </a:p>
          <a:p>
            <a:pPr marL="0" indent="0">
              <a:buNone/>
            </a:pPr>
            <a:r>
              <a:rPr lang="es-ES" sz="2000" dirty="0" smtClean="0">
                <a:solidFill>
                  <a:srgbClr val="FF0066"/>
                </a:solidFill>
              </a:rPr>
              <a:t>Seguir y entender las instrucciones que se le dan</a:t>
            </a:r>
          </a:p>
          <a:p>
            <a:pPr marL="0" indent="0">
              <a:buNone/>
            </a:pPr>
            <a:r>
              <a:rPr lang="es-ES" sz="2000" dirty="0" smtClean="0">
                <a:solidFill>
                  <a:srgbClr val="FF0066"/>
                </a:solidFill>
              </a:rPr>
              <a:t>Responder rápidamente. Necesita tiempo para comprender lo que se dice.</a:t>
            </a:r>
          </a:p>
          <a:p>
            <a:pPr marL="0" indent="0">
              <a:buNone/>
            </a:pPr>
            <a:r>
              <a:rPr lang="es-ES" sz="2000" dirty="0" smtClean="0">
                <a:solidFill>
                  <a:srgbClr val="FF0066"/>
                </a:solidFill>
              </a:rPr>
              <a:t>Interpretar las bromas que recibe.</a:t>
            </a:r>
          </a:p>
          <a:p>
            <a:pPr marL="0" indent="0">
              <a:buNone/>
            </a:pPr>
            <a:r>
              <a:rPr lang="es-ES" sz="2000" dirty="0" smtClean="0">
                <a:solidFill>
                  <a:srgbClr val="FF0066"/>
                </a:solidFill>
              </a:rPr>
              <a:t>Comprender cómo dos cosas son iguales </a:t>
            </a:r>
            <a:r>
              <a:rPr lang="es-ES" sz="2000" dirty="0" err="1" smtClean="0">
                <a:solidFill>
                  <a:srgbClr val="FF0066"/>
                </a:solidFill>
              </a:rPr>
              <a:t>odistintas</a:t>
            </a:r>
            <a:r>
              <a:rPr lang="es-ES" sz="2000" dirty="0" smtClean="0">
                <a:solidFill>
                  <a:srgbClr val="FF0066"/>
                </a:solidFill>
              </a:rPr>
              <a:t> cuando oye su descripción.</a:t>
            </a:r>
          </a:p>
          <a:p>
            <a:pPr marL="0" indent="0">
              <a:buNone/>
            </a:pPr>
            <a:r>
              <a:rPr lang="es-ES" sz="2000" dirty="0" smtClean="0">
                <a:solidFill>
                  <a:srgbClr val="FF0066"/>
                </a:solidFill>
              </a:rPr>
              <a:t>Encontrar diferentes soluciones a un mismo problema.</a:t>
            </a:r>
          </a:p>
          <a:p>
            <a:pPr marL="0" indent="0">
              <a:buNone/>
            </a:pPr>
            <a:r>
              <a:rPr lang="es-ES" sz="2000" dirty="0" smtClean="0">
                <a:solidFill>
                  <a:srgbClr val="FF0066"/>
                </a:solidFill>
              </a:rPr>
              <a:t>Entender cuentos o juegos verbales.</a:t>
            </a:r>
          </a:p>
          <a:p>
            <a:pPr marL="0" indent="0">
              <a:buNone/>
            </a:pPr>
            <a:r>
              <a:rPr lang="es-ES" sz="2000" dirty="0" smtClean="0">
                <a:solidFill>
                  <a:srgbClr val="FF0066"/>
                </a:solidFill>
              </a:rPr>
              <a:t>Relacionar dos o más conceptos, categorías (aves).</a:t>
            </a:r>
          </a:p>
          <a:p>
            <a:pPr marL="0" indent="0">
              <a:buNone/>
            </a:pPr>
            <a:r>
              <a:rPr lang="es-ES" sz="2000" dirty="0" smtClean="0">
                <a:solidFill>
                  <a:srgbClr val="FF0066"/>
                </a:solidFill>
              </a:rPr>
              <a:t>Reconocer objetos familiares  cuando solo se nombran y no los puede ver</a:t>
            </a:r>
          </a:p>
          <a:p>
            <a:pPr marL="0" indent="0">
              <a:buNone/>
            </a:pPr>
            <a:r>
              <a:rPr lang="es-ES" sz="2000" dirty="0" smtClean="0">
                <a:solidFill>
                  <a:srgbClr val="FF0066"/>
                </a:solidFill>
              </a:rPr>
              <a:t>Las adivinanzas</a:t>
            </a:r>
          </a:p>
          <a:p>
            <a:pPr marL="0" indent="0">
              <a:buNone/>
            </a:pPr>
            <a:r>
              <a:rPr lang="es-ES" sz="2000" dirty="0" smtClean="0">
                <a:solidFill>
                  <a:srgbClr val="FF0066"/>
                </a:solidFill>
              </a:rPr>
              <a:t>Expresarse oralmente utilizando frases y oraciones cuyas estructuras gramaticales son complejas.</a:t>
            </a:r>
          </a:p>
          <a:p>
            <a:pPr marL="0" indent="0">
              <a:buNone/>
            </a:pPr>
            <a:endParaRPr lang="es-ES" sz="2000" b="1" i="1" u="sng" dirty="0" smtClean="0">
              <a:solidFill>
                <a:srgbClr val="FF0066"/>
              </a:solidFill>
            </a:endParaRPr>
          </a:p>
        </p:txBody>
      </p:sp>
      <p:sp>
        <p:nvSpPr>
          <p:cNvPr id="2" name="1 Título"/>
          <p:cNvSpPr>
            <a:spLocks noGrp="1"/>
          </p:cNvSpPr>
          <p:nvPr>
            <p:ph type="title"/>
          </p:nvPr>
        </p:nvSpPr>
        <p:spPr>
          <a:xfrm>
            <a:off x="457200" y="338328"/>
            <a:ext cx="8229600" cy="714408"/>
          </a:xfrm>
        </p:spPr>
        <p:txBody>
          <a:bodyPr>
            <a:normAutofit/>
          </a:bodyPr>
          <a:lstStyle/>
          <a:p>
            <a:r>
              <a:rPr lang="es-ES" sz="3600" b="1" dirty="0"/>
              <a:t>PERCEPCIÓN Y ASOCIACIÓN AUDITIVA</a:t>
            </a:r>
            <a:endParaRPr lang="es-ES" sz="3600" dirty="0"/>
          </a:p>
        </p:txBody>
      </p:sp>
      <p:sp>
        <p:nvSpPr>
          <p:cNvPr id="4" name="3 Rectángulo"/>
          <p:cNvSpPr/>
          <p:nvPr/>
        </p:nvSpPr>
        <p:spPr>
          <a:xfrm>
            <a:off x="7092280" y="6237312"/>
            <a:ext cx="1649811" cy="369332"/>
          </a:xfrm>
          <a:prstGeom prst="rect">
            <a:avLst/>
          </a:prstGeom>
        </p:spPr>
        <p:txBody>
          <a:bodyPr wrap="none">
            <a:spAutoFit/>
          </a:bodyPr>
          <a:lstStyle/>
          <a:p>
            <a:r>
              <a:rPr lang="es-ES" dirty="0" smtClean="0">
                <a:solidFill>
                  <a:srgbClr val="3333FF"/>
                </a:solidFill>
              </a:rPr>
              <a:t>Marisol Hornas</a:t>
            </a:r>
            <a:endParaRPr lang="es-ES" dirty="0">
              <a:solidFill>
                <a:srgbClr val="3333FF"/>
              </a:solidFill>
            </a:endParaRPr>
          </a:p>
        </p:txBody>
      </p:sp>
    </p:spTree>
    <p:extLst>
      <p:ext uri="{BB962C8B-B14F-4D97-AF65-F5344CB8AC3E}">
        <p14:creationId xmlns:p14="http://schemas.microsoft.com/office/powerpoint/2010/main" val="50896126"/>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1196752"/>
            <a:ext cx="7920880" cy="5184576"/>
          </a:xfrm>
        </p:spPr>
        <p:txBody>
          <a:bodyPr>
            <a:normAutofit/>
          </a:bodyPr>
          <a:lstStyle/>
          <a:p>
            <a:pPr marL="0" indent="0">
              <a:buNone/>
            </a:pPr>
            <a:r>
              <a:rPr lang="es-ES" b="1" i="1" dirty="0" smtClean="0">
                <a:solidFill>
                  <a:srgbClr val="FF0066"/>
                </a:solidFill>
              </a:rPr>
              <a:t>.- Aumentar el </a:t>
            </a:r>
            <a:r>
              <a:rPr lang="es-ES" b="1" i="1" dirty="0" err="1" smtClean="0">
                <a:solidFill>
                  <a:srgbClr val="FF0066"/>
                </a:solidFill>
              </a:rPr>
              <a:t>vocabulario:</a:t>
            </a:r>
            <a:r>
              <a:rPr lang="es-ES" i="1" dirty="0" err="1" smtClean="0">
                <a:solidFill>
                  <a:srgbClr val="FF0066"/>
                </a:solidFill>
              </a:rPr>
              <a:t>mostrar</a:t>
            </a:r>
            <a:r>
              <a:rPr lang="es-ES" i="1" dirty="0" smtClean="0">
                <a:solidFill>
                  <a:srgbClr val="FF0066"/>
                </a:solidFill>
              </a:rPr>
              <a:t> objetos y pedirle que diga todo lo que pueda sobre ellos.</a:t>
            </a:r>
            <a:endParaRPr lang="es-ES" b="1" i="1" dirty="0" smtClean="0">
              <a:solidFill>
                <a:srgbClr val="FF0066"/>
              </a:solidFill>
            </a:endParaRPr>
          </a:p>
          <a:p>
            <a:pPr marL="0" indent="0">
              <a:buNone/>
            </a:pPr>
            <a:r>
              <a:rPr lang="es-ES" b="1" i="1" dirty="0" smtClean="0">
                <a:solidFill>
                  <a:srgbClr val="FF0066"/>
                </a:solidFill>
              </a:rPr>
              <a:t>.- Seguir Instrucciones.</a:t>
            </a:r>
          </a:p>
          <a:p>
            <a:pPr marL="0" indent="0">
              <a:buNone/>
            </a:pPr>
            <a:r>
              <a:rPr lang="es-ES" b="1" i="1" dirty="0" smtClean="0">
                <a:solidFill>
                  <a:srgbClr val="FF0066"/>
                </a:solidFill>
              </a:rPr>
              <a:t>.- Identificación de absurdos: </a:t>
            </a:r>
            <a:r>
              <a:rPr lang="es-ES" i="1" dirty="0" smtClean="0">
                <a:solidFill>
                  <a:srgbClr val="FF0066"/>
                </a:solidFill>
              </a:rPr>
              <a:t>decir oraciones que incluyan palabras con sílabas en desorden . Por ejemplo tengo cinco </a:t>
            </a:r>
            <a:r>
              <a:rPr lang="es-ES" i="1" dirty="0" err="1" smtClean="0">
                <a:solidFill>
                  <a:srgbClr val="FF0066"/>
                </a:solidFill>
              </a:rPr>
              <a:t>dosde</a:t>
            </a:r>
            <a:r>
              <a:rPr lang="es-ES" i="1" dirty="0" smtClean="0">
                <a:solidFill>
                  <a:srgbClr val="FF0066"/>
                </a:solidFill>
              </a:rPr>
              <a:t> en la mano</a:t>
            </a:r>
          </a:p>
          <a:p>
            <a:pPr marL="0" indent="0">
              <a:buNone/>
            </a:pPr>
            <a:r>
              <a:rPr lang="es-ES" b="1" i="1" dirty="0" smtClean="0">
                <a:solidFill>
                  <a:srgbClr val="FF0066"/>
                </a:solidFill>
              </a:rPr>
              <a:t>.- Completar oraciones y hacer adivinanzas: </a:t>
            </a:r>
            <a:r>
              <a:rPr lang="es-ES" i="1" dirty="0" smtClean="0">
                <a:solidFill>
                  <a:srgbClr val="FF0066"/>
                </a:solidFill>
              </a:rPr>
              <a:t>¿Qué puede pasar si se ven nubes negras y oyen truenos?</a:t>
            </a:r>
          </a:p>
          <a:p>
            <a:pPr marL="0" indent="0">
              <a:buNone/>
            </a:pPr>
            <a:r>
              <a:rPr lang="es-ES" i="1" dirty="0" smtClean="0">
                <a:solidFill>
                  <a:srgbClr val="FF0066"/>
                </a:solidFill>
              </a:rPr>
              <a:t>Los libros sirven para…………….</a:t>
            </a:r>
          </a:p>
          <a:p>
            <a:pPr marL="0" indent="0">
              <a:buNone/>
            </a:pPr>
            <a:r>
              <a:rPr lang="es-ES" b="1" i="1" dirty="0" smtClean="0">
                <a:solidFill>
                  <a:srgbClr val="FF0066"/>
                </a:solidFill>
              </a:rPr>
              <a:t>.- Aprender a escuchar cuentos:</a:t>
            </a:r>
            <a:r>
              <a:rPr lang="es-ES" i="1" dirty="0" smtClean="0">
                <a:solidFill>
                  <a:srgbClr val="FF0066"/>
                </a:solidFill>
              </a:rPr>
              <a:t> Leer un cuento y pedirle que haga sonidos y represente lo que sucedió en la narración</a:t>
            </a:r>
            <a:endParaRPr lang="es-ES" b="1" dirty="0">
              <a:solidFill>
                <a:srgbClr val="FF0066"/>
              </a:solidFill>
            </a:endParaRPr>
          </a:p>
        </p:txBody>
      </p:sp>
      <p:sp>
        <p:nvSpPr>
          <p:cNvPr id="2" name="1 Título"/>
          <p:cNvSpPr>
            <a:spLocks noGrp="1"/>
          </p:cNvSpPr>
          <p:nvPr>
            <p:ph type="title"/>
          </p:nvPr>
        </p:nvSpPr>
        <p:spPr>
          <a:xfrm>
            <a:off x="457200" y="338328"/>
            <a:ext cx="8229600" cy="714408"/>
          </a:xfrm>
        </p:spPr>
        <p:txBody>
          <a:bodyPr>
            <a:normAutofit fontScale="90000"/>
          </a:bodyPr>
          <a:lstStyle/>
          <a:p>
            <a:r>
              <a:rPr lang="es-ES" b="1" dirty="0" smtClean="0"/>
              <a:t>Ejercicios</a:t>
            </a:r>
            <a:endParaRPr lang="es-ES" dirty="0"/>
          </a:p>
        </p:txBody>
      </p:sp>
      <p:sp>
        <p:nvSpPr>
          <p:cNvPr id="4" name="3 Rectángulo"/>
          <p:cNvSpPr/>
          <p:nvPr/>
        </p:nvSpPr>
        <p:spPr>
          <a:xfrm>
            <a:off x="7092280" y="6237312"/>
            <a:ext cx="1649811" cy="369332"/>
          </a:xfrm>
          <a:prstGeom prst="rect">
            <a:avLst/>
          </a:prstGeom>
        </p:spPr>
        <p:txBody>
          <a:bodyPr wrap="none">
            <a:spAutoFit/>
          </a:bodyPr>
          <a:lstStyle/>
          <a:p>
            <a:r>
              <a:rPr lang="es-ES" dirty="0" smtClean="0">
                <a:solidFill>
                  <a:srgbClr val="3333FF"/>
                </a:solidFill>
              </a:rPr>
              <a:t>Marisol Hornas</a:t>
            </a:r>
            <a:endParaRPr lang="es-ES" dirty="0">
              <a:solidFill>
                <a:srgbClr val="3333FF"/>
              </a:solidFill>
            </a:endParaRPr>
          </a:p>
        </p:txBody>
      </p:sp>
    </p:spTree>
    <p:extLst>
      <p:ext uri="{BB962C8B-B14F-4D97-AF65-F5344CB8AC3E}">
        <p14:creationId xmlns:p14="http://schemas.microsoft.com/office/powerpoint/2010/main" val="3195160126"/>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3568" y="1196752"/>
            <a:ext cx="7848872" cy="5184576"/>
          </a:xfrm>
        </p:spPr>
        <p:txBody>
          <a:bodyPr>
            <a:normAutofit/>
          </a:bodyPr>
          <a:lstStyle/>
          <a:p>
            <a:pPr marL="0" indent="0">
              <a:buNone/>
            </a:pPr>
            <a:r>
              <a:rPr lang="es-ES" b="1" i="1" dirty="0" smtClean="0">
                <a:solidFill>
                  <a:srgbClr val="FF0066"/>
                </a:solidFill>
              </a:rPr>
              <a:t>.- </a:t>
            </a:r>
            <a:r>
              <a:rPr lang="es-ES" b="1" i="1" u="sng" dirty="0" smtClean="0">
                <a:solidFill>
                  <a:srgbClr val="FF0066"/>
                </a:solidFill>
              </a:rPr>
              <a:t>¿Qué es la memoria auditiva?</a:t>
            </a:r>
          </a:p>
          <a:p>
            <a:pPr marL="0" indent="0">
              <a:buNone/>
            </a:pPr>
            <a:r>
              <a:rPr lang="es-ES" dirty="0" smtClean="0">
                <a:solidFill>
                  <a:srgbClr val="FF0066"/>
                </a:solidFill>
              </a:rPr>
              <a:t> </a:t>
            </a:r>
            <a:r>
              <a:rPr lang="es-ES" b="1" dirty="0" smtClean="0">
                <a:solidFill>
                  <a:srgbClr val="FF0066"/>
                </a:solidFill>
              </a:rPr>
              <a:t>Memoria Auditiva</a:t>
            </a:r>
            <a:r>
              <a:rPr lang="es-ES" dirty="0" smtClean="0">
                <a:solidFill>
                  <a:srgbClr val="FF0066"/>
                </a:solidFill>
              </a:rPr>
              <a:t>, consiste en la habilidad de </a:t>
            </a:r>
            <a:r>
              <a:rPr lang="es-ES" b="1" dirty="0" smtClean="0">
                <a:solidFill>
                  <a:srgbClr val="FF0066"/>
                </a:solidFill>
              </a:rPr>
              <a:t>recordar lo que se oye </a:t>
            </a:r>
            <a:r>
              <a:rPr lang="es-ES" dirty="0" smtClean="0">
                <a:solidFill>
                  <a:srgbClr val="FF0066"/>
                </a:solidFill>
              </a:rPr>
              <a:t>en la secuencia u orden apropiado</a:t>
            </a:r>
          </a:p>
          <a:p>
            <a:pPr marL="0" indent="0">
              <a:buNone/>
            </a:pPr>
            <a:endParaRPr lang="es-ES" dirty="0" smtClean="0">
              <a:solidFill>
                <a:srgbClr val="FF0066"/>
              </a:solidFill>
            </a:endParaRPr>
          </a:p>
          <a:p>
            <a:pPr marL="0" indent="0">
              <a:buNone/>
            </a:pPr>
            <a:r>
              <a:rPr lang="es-ES" b="1" i="1" dirty="0" smtClean="0">
                <a:solidFill>
                  <a:srgbClr val="FF0066"/>
                </a:solidFill>
              </a:rPr>
              <a:t>.- </a:t>
            </a:r>
            <a:r>
              <a:rPr lang="es-ES" b="1" i="1" u="sng" dirty="0" smtClean="0">
                <a:solidFill>
                  <a:srgbClr val="FF0066"/>
                </a:solidFill>
              </a:rPr>
              <a:t>¿Por qué es importante?</a:t>
            </a:r>
          </a:p>
          <a:p>
            <a:pPr marL="0" indent="0">
              <a:buNone/>
            </a:pPr>
            <a:r>
              <a:rPr lang="es-ES" dirty="0" smtClean="0">
                <a:solidFill>
                  <a:srgbClr val="FF0066"/>
                </a:solidFill>
              </a:rPr>
              <a:t>Cuando un niño experimenta más dificultades que la mayoría para recordar lo que oye en el orden apropiado, probablemente presentará problemas en el rendimiento escolar.</a:t>
            </a:r>
          </a:p>
          <a:p>
            <a:pPr marL="0" indent="0">
              <a:buNone/>
            </a:pPr>
            <a:r>
              <a:rPr lang="es-ES" dirty="0" smtClean="0">
                <a:solidFill>
                  <a:srgbClr val="FF0066"/>
                </a:solidFill>
              </a:rPr>
              <a:t>Por ejemplo, se le hará difícil aprender a contar, recordar el sonido de las letras, las tablas de sumar y multiplicar, seguir las instrucciones del profesor-a…</a:t>
            </a:r>
          </a:p>
          <a:p>
            <a:pPr marL="0" indent="0">
              <a:buNone/>
            </a:pPr>
            <a:endParaRPr lang="es-ES" dirty="0" smtClean="0">
              <a:solidFill>
                <a:srgbClr val="FF0066"/>
              </a:solidFill>
            </a:endParaRPr>
          </a:p>
        </p:txBody>
      </p:sp>
      <p:sp>
        <p:nvSpPr>
          <p:cNvPr id="2" name="1 Título"/>
          <p:cNvSpPr>
            <a:spLocks noGrp="1"/>
          </p:cNvSpPr>
          <p:nvPr>
            <p:ph type="title"/>
          </p:nvPr>
        </p:nvSpPr>
        <p:spPr>
          <a:xfrm>
            <a:off x="457200" y="338328"/>
            <a:ext cx="8229600" cy="714408"/>
          </a:xfrm>
        </p:spPr>
        <p:txBody>
          <a:bodyPr>
            <a:normAutofit fontScale="90000"/>
          </a:bodyPr>
          <a:lstStyle/>
          <a:p>
            <a:r>
              <a:rPr lang="es-ES" b="1" dirty="0"/>
              <a:t>MEMORIA  AUDITIVA</a:t>
            </a:r>
            <a:endParaRPr lang="es-ES" dirty="0"/>
          </a:p>
        </p:txBody>
      </p:sp>
      <p:sp>
        <p:nvSpPr>
          <p:cNvPr id="4" name="3 Rectángulo"/>
          <p:cNvSpPr/>
          <p:nvPr/>
        </p:nvSpPr>
        <p:spPr>
          <a:xfrm>
            <a:off x="7020272" y="6309320"/>
            <a:ext cx="1649811" cy="369332"/>
          </a:xfrm>
          <a:prstGeom prst="rect">
            <a:avLst/>
          </a:prstGeom>
        </p:spPr>
        <p:txBody>
          <a:bodyPr wrap="none">
            <a:spAutoFit/>
          </a:bodyPr>
          <a:lstStyle/>
          <a:p>
            <a:r>
              <a:rPr lang="es-ES" dirty="0" smtClean="0">
                <a:solidFill>
                  <a:srgbClr val="3333FF"/>
                </a:solidFill>
              </a:rPr>
              <a:t>Marisol Hornas</a:t>
            </a:r>
            <a:endParaRPr lang="es-ES" dirty="0">
              <a:solidFill>
                <a:srgbClr val="3333FF"/>
              </a:solidFill>
            </a:endParaRPr>
          </a:p>
        </p:txBody>
      </p:sp>
    </p:spTree>
    <p:extLst>
      <p:ext uri="{BB962C8B-B14F-4D97-AF65-F5344CB8AC3E}">
        <p14:creationId xmlns:p14="http://schemas.microsoft.com/office/powerpoint/2010/main" val="871370965"/>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1196752"/>
            <a:ext cx="7920880" cy="5184576"/>
          </a:xfrm>
        </p:spPr>
        <p:txBody>
          <a:bodyPr>
            <a:normAutofit/>
          </a:bodyPr>
          <a:lstStyle/>
          <a:p>
            <a:pPr marL="0" indent="0">
              <a:buNone/>
            </a:pPr>
            <a:r>
              <a:rPr lang="es-ES" b="1" i="1" dirty="0" smtClean="0">
                <a:solidFill>
                  <a:srgbClr val="FF0066"/>
                </a:solidFill>
              </a:rPr>
              <a:t>.- </a:t>
            </a:r>
            <a:r>
              <a:rPr lang="es-ES" b="1" i="1" u="sng" dirty="0" smtClean="0">
                <a:solidFill>
                  <a:srgbClr val="FF0066"/>
                </a:solidFill>
              </a:rPr>
              <a:t>Características de conducta del niño-a que presenta dificultades en el área de la memoria auditiva.</a:t>
            </a:r>
          </a:p>
          <a:p>
            <a:pPr marL="0" indent="0">
              <a:buNone/>
            </a:pPr>
            <a:r>
              <a:rPr lang="es-ES" dirty="0" smtClean="0">
                <a:solidFill>
                  <a:srgbClr val="FF0066"/>
                </a:solidFill>
              </a:rPr>
              <a:t> Al niño-a que tiene dificultades para recordar lo que oye, probablemente le será difícil:</a:t>
            </a:r>
          </a:p>
          <a:p>
            <a:pPr marL="0" indent="0">
              <a:buNone/>
            </a:pPr>
            <a:r>
              <a:rPr lang="es-ES" dirty="0" smtClean="0">
                <a:solidFill>
                  <a:srgbClr val="FF0066"/>
                </a:solidFill>
              </a:rPr>
              <a:t>Repetir cuentos.</a:t>
            </a:r>
          </a:p>
          <a:p>
            <a:pPr marL="0" indent="0">
              <a:buNone/>
            </a:pPr>
            <a:r>
              <a:rPr lang="es-ES" dirty="0" smtClean="0">
                <a:solidFill>
                  <a:srgbClr val="FF0066"/>
                </a:solidFill>
              </a:rPr>
              <a:t>Aprender bien las canciones. Les cambiará palabras.</a:t>
            </a:r>
          </a:p>
          <a:p>
            <a:pPr marL="0" indent="0">
              <a:buNone/>
            </a:pPr>
            <a:r>
              <a:rPr lang="es-ES" dirty="0" smtClean="0">
                <a:solidFill>
                  <a:srgbClr val="FF0066"/>
                </a:solidFill>
              </a:rPr>
              <a:t>Repetir recados</a:t>
            </a:r>
          </a:p>
          <a:p>
            <a:pPr marL="0" indent="0">
              <a:buNone/>
            </a:pPr>
            <a:r>
              <a:rPr lang="es-ES" dirty="0" smtClean="0">
                <a:solidFill>
                  <a:srgbClr val="FF0066"/>
                </a:solidFill>
              </a:rPr>
              <a:t>Recordar lo que, se le pida que haga.</a:t>
            </a:r>
          </a:p>
          <a:p>
            <a:pPr marL="0" indent="0">
              <a:buNone/>
            </a:pPr>
            <a:r>
              <a:rPr lang="es-ES" dirty="0" smtClean="0">
                <a:solidFill>
                  <a:srgbClr val="FF0066"/>
                </a:solidFill>
              </a:rPr>
              <a:t>Poner atención en clase</a:t>
            </a:r>
          </a:p>
          <a:p>
            <a:pPr marL="0" indent="0">
              <a:buNone/>
            </a:pPr>
            <a:r>
              <a:rPr lang="es-ES" dirty="0" smtClean="0">
                <a:solidFill>
                  <a:srgbClr val="FF0066"/>
                </a:solidFill>
              </a:rPr>
              <a:t>Hacer un dictado correctamente.</a:t>
            </a:r>
          </a:p>
          <a:p>
            <a:pPr marL="0" indent="0">
              <a:buNone/>
            </a:pPr>
            <a:r>
              <a:rPr lang="es-ES" dirty="0" smtClean="0">
                <a:solidFill>
                  <a:srgbClr val="FF0066"/>
                </a:solidFill>
              </a:rPr>
              <a:t>Desenvolverse adecuadamente en matemáticas….</a:t>
            </a:r>
            <a:endParaRPr lang="es-ES" dirty="0">
              <a:solidFill>
                <a:srgbClr val="FF0066"/>
              </a:solidFill>
            </a:endParaRPr>
          </a:p>
        </p:txBody>
      </p:sp>
      <p:sp>
        <p:nvSpPr>
          <p:cNvPr id="2" name="1 Título"/>
          <p:cNvSpPr>
            <a:spLocks noGrp="1"/>
          </p:cNvSpPr>
          <p:nvPr>
            <p:ph type="title"/>
          </p:nvPr>
        </p:nvSpPr>
        <p:spPr>
          <a:xfrm>
            <a:off x="457200" y="338328"/>
            <a:ext cx="8229600" cy="714408"/>
          </a:xfrm>
        </p:spPr>
        <p:txBody>
          <a:bodyPr>
            <a:normAutofit fontScale="90000"/>
          </a:bodyPr>
          <a:lstStyle/>
          <a:p>
            <a:r>
              <a:rPr lang="es-ES" b="1" dirty="0"/>
              <a:t>MEMORIA  AUDITIVA</a:t>
            </a:r>
            <a:endParaRPr lang="es-ES" dirty="0"/>
          </a:p>
        </p:txBody>
      </p:sp>
      <p:sp>
        <p:nvSpPr>
          <p:cNvPr id="4" name="3 Rectángulo"/>
          <p:cNvSpPr/>
          <p:nvPr/>
        </p:nvSpPr>
        <p:spPr>
          <a:xfrm>
            <a:off x="7092280" y="6237312"/>
            <a:ext cx="1649811" cy="369332"/>
          </a:xfrm>
          <a:prstGeom prst="rect">
            <a:avLst/>
          </a:prstGeom>
        </p:spPr>
        <p:txBody>
          <a:bodyPr wrap="none">
            <a:spAutoFit/>
          </a:bodyPr>
          <a:lstStyle/>
          <a:p>
            <a:r>
              <a:rPr lang="es-ES" dirty="0" smtClean="0">
                <a:solidFill>
                  <a:srgbClr val="3333FF"/>
                </a:solidFill>
              </a:rPr>
              <a:t>Marisol Hornas</a:t>
            </a:r>
            <a:endParaRPr lang="es-ES" dirty="0">
              <a:solidFill>
                <a:srgbClr val="3333FF"/>
              </a:solidFill>
            </a:endParaRPr>
          </a:p>
        </p:txBody>
      </p:sp>
    </p:spTree>
    <p:extLst>
      <p:ext uri="{BB962C8B-B14F-4D97-AF65-F5344CB8AC3E}">
        <p14:creationId xmlns:p14="http://schemas.microsoft.com/office/powerpoint/2010/main" val="3370706877"/>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1196752"/>
            <a:ext cx="7920880" cy="5184576"/>
          </a:xfrm>
        </p:spPr>
        <p:txBody>
          <a:bodyPr>
            <a:normAutofit/>
          </a:bodyPr>
          <a:lstStyle/>
          <a:p>
            <a:pPr marL="0" indent="0">
              <a:buNone/>
            </a:pPr>
            <a:r>
              <a:rPr lang="es-ES" b="1" i="1" dirty="0" smtClean="0">
                <a:solidFill>
                  <a:srgbClr val="FF0066"/>
                </a:solidFill>
              </a:rPr>
              <a:t>.- Para realizar todos los días: </a:t>
            </a:r>
            <a:r>
              <a:rPr lang="es-ES" i="1" dirty="0" smtClean="0">
                <a:solidFill>
                  <a:srgbClr val="FF0066"/>
                </a:solidFill>
              </a:rPr>
              <a:t>antes de acostar al niño-a, contarle un cuento corto y pedirle que lo repita</a:t>
            </a:r>
            <a:r>
              <a:rPr lang="es-ES" b="1" i="1" dirty="0" smtClean="0">
                <a:solidFill>
                  <a:srgbClr val="FF0066"/>
                </a:solidFill>
              </a:rPr>
              <a:t>.</a:t>
            </a:r>
          </a:p>
          <a:p>
            <a:pPr marL="0" indent="0">
              <a:buNone/>
            </a:pPr>
            <a:r>
              <a:rPr lang="es-ES" b="1" i="1" dirty="0" smtClean="0">
                <a:solidFill>
                  <a:srgbClr val="FF0066"/>
                </a:solidFill>
              </a:rPr>
              <a:t>.- Ejercicios específicos: </a:t>
            </a:r>
            <a:r>
              <a:rPr lang="es-ES" i="1" dirty="0" smtClean="0">
                <a:solidFill>
                  <a:srgbClr val="FF0066"/>
                </a:solidFill>
              </a:rPr>
              <a:t>repetir una serie de números en el mismo orden que se ha dicho.</a:t>
            </a:r>
          </a:p>
          <a:p>
            <a:pPr marL="0" indent="0">
              <a:buNone/>
            </a:pPr>
            <a:r>
              <a:rPr lang="es-ES" b="1" i="1" dirty="0" smtClean="0">
                <a:solidFill>
                  <a:srgbClr val="FF0066"/>
                </a:solidFill>
              </a:rPr>
              <a:t>.- De discriminación y Memoria auditiva: </a:t>
            </a:r>
            <a:r>
              <a:rPr lang="es-ES" i="1" dirty="0" smtClean="0">
                <a:solidFill>
                  <a:srgbClr val="FF0066"/>
                </a:solidFill>
              </a:rPr>
              <a:t>con uno o varios-as niños-as decir palabras y ellos-as agregar otra que rime mata, pata, lata…</a:t>
            </a:r>
          </a:p>
          <a:p>
            <a:pPr marL="0" indent="0">
              <a:buNone/>
            </a:pPr>
            <a:r>
              <a:rPr lang="es-ES" b="1" i="1" dirty="0" smtClean="0">
                <a:solidFill>
                  <a:srgbClr val="FF0066"/>
                </a:solidFill>
              </a:rPr>
              <a:t>.- Ejercicios con ritmos:</a:t>
            </a:r>
            <a:r>
              <a:rPr lang="es-ES" i="1" dirty="0" smtClean="0">
                <a:solidFill>
                  <a:srgbClr val="FF0066"/>
                </a:solidFill>
              </a:rPr>
              <a:t> hacer una serie de sonidos de animales y luego repetirlos en el mismo orden </a:t>
            </a:r>
            <a:r>
              <a:rPr lang="es-ES" i="1" dirty="0" err="1" smtClean="0">
                <a:solidFill>
                  <a:srgbClr val="FF0066"/>
                </a:solidFill>
              </a:rPr>
              <a:t>miau,guau,guau,miau</a:t>
            </a:r>
            <a:endParaRPr lang="es-ES" i="1" dirty="0" smtClean="0">
              <a:solidFill>
                <a:srgbClr val="FF0066"/>
              </a:solidFill>
            </a:endParaRPr>
          </a:p>
          <a:p>
            <a:pPr marL="0" indent="0">
              <a:buNone/>
            </a:pPr>
            <a:r>
              <a:rPr lang="es-ES" b="1" i="1" dirty="0" smtClean="0">
                <a:solidFill>
                  <a:srgbClr val="FF0066"/>
                </a:solidFill>
              </a:rPr>
              <a:t>.- Convertir patrones visuales en auditivos:</a:t>
            </a:r>
            <a:r>
              <a:rPr lang="es-ES" i="1" dirty="0" smtClean="0">
                <a:solidFill>
                  <a:srgbClr val="FF0066"/>
                </a:solidFill>
              </a:rPr>
              <a:t> Lotería de sonidos.</a:t>
            </a:r>
            <a:endParaRPr lang="es-ES" b="1" dirty="0">
              <a:solidFill>
                <a:srgbClr val="FF0066"/>
              </a:solidFill>
            </a:endParaRPr>
          </a:p>
        </p:txBody>
      </p:sp>
      <p:sp>
        <p:nvSpPr>
          <p:cNvPr id="2" name="1 Título"/>
          <p:cNvSpPr>
            <a:spLocks noGrp="1"/>
          </p:cNvSpPr>
          <p:nvPr>
            <p:ph type="title"/>
          </p:nvPr>
        </p:nvSpPr>
        <p:spPr>
          <a:xfrm>
            <a:off x="457200" y="338328"/>
            <a:ext cx="8229600" cy="714408"/>
          </a:xfrm>
        </p:spPr>
        <p:txBody>
          <a:bodyPr>
            <a:normAutofit fontScale="90000"/>
          </a:bodyPr>
          <a:lstStyle/>
          <a:p>
            <a:r>
              <a:rPr lang="es-ES" b="1" dirty="0"/>
              <a:t>M.A.-Ejercicios</a:t>
            </a:r>
            <a:endParaRPr lang="es-ES" dirty="0"/>
          </a:p>
        </p:txBody>
      </p:sp>
      <p:sp>
        <p:nvSpPr>
          <p:cNvPr id="4" name="3 Rectángulo"/>
          <p:cNvSpPr/>
          <p:nvPr/>
        </p:nvSpPr>
        <p:spPr>
          <a:xfrm>
            <a:off x="7092280" y="6237312"/>
            <a:ext cx="1649811" cy="369332"/>
          </a:xfrm>
          <a:prstGeom prst="rect">
            <a:avLst/>
          </a:prstGeom>
        </p:spPr>
        <p:txBody>
          <a:bodyPr wrap="none">
            <a:spAutoFit/>
          </a:bodyPr>
          <a:lstStyle/>
          <a:p>
            <a:r>
              <a:rPr lang="es-ES" dirty="0" smtClean="0">
                <a:solidFill>
                  <a:srgbClr val="3333FF"/>
                </a:solidFill>
              </a:rPr>
              <a:t>Marisol Hornas</a:t>
            </a:r>
            <a:endParaRPr lang="es-ES" dirty="0">
              <a:solidFill>
                <a:srgbClr val="3333FF"/>
              </a:solidFill>
            </a:endParaRPr>
          </a:p>
        </p:txBody>
      </p:sp>
      <p:pic>
        <p:nvPicPr>
          <p:cNvPr id="5" name="Picture 4" descr="https://encrypted-tbn3.gstatic.com/images?q=tbn:ANd9GcRjga1HEGa8Dl1eVaMcdmpYPRdQBUhDlN0Qo2VrnPzV8tbRZiMV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5432852"/>
            <a:ext cx="1308248" cy="122366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s://encrypted-tbn1.gstatic.com/images?q=tbn:ANd9GcTdI1jOS1nkXx1zYU7mrHlQE9LLLClGWlxlMf7hS9yTOgVIb9U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064" y="5459619"/>
            <a:ext cx="1080120" cy="1170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1539612"/>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61602" y="1060177"/>
            <a:ext cx="7772400" cy="1780108"/>
          </a:xfrm>
        </p:spPr>
        <p:txBody>
          <a:bodyPr/>
          <a:lstStyle/>
          <a:p>
            <a:r>
              <a:rPr lang="es-ES" b="1" dirty="0" smtClean="0"/>
              <a:t>PERCEPCIÓN Y DISCRIMINACIÓN AUDITIVA</a:t>
            </a:r>
            <a:endParaRPr lang="es-ES" b="1" dirty="0"/>
          </a:p>
        </p:txBody>
      </p:sp>
      <p:sp>
        <p:nvSpPr>
          <p:cNvPr id="3" name="2 Subtítulo"/>
          <p:cNvSpPr>
            <a:spLocks noGrp="1"/>
          </p:cNvSpPr>
          <p:nvPr>
            <p:ph type="subTitle" idx="1"/>
          </p:nvPr>
        </p:nvSpPr>
        <p:spPr>
          <a:xfrm>
            <a:off x="1403648" y="3068960"/>
            <a:ext cx="6400800" cy="1473200"/>
          </a:xfrm>
        </p:spPr>
        <p:txBody>
          <a:bodyPr>
            <a:noAutofit/>
          </a:bodyPr>
          <a:lstStyle/>
          <a:p>
            <a:r>
              <a:rPr lang="es-ES" sz="2400" b="1" dirty="0" smtClean="0">
                <a:solidFill>
                  <a:srgbClr val="FF0066"/>
                </a:solidFill>
              </a:rPr>
              <a:t>La percepción y discriminación auditiva se refiere a la habilidad para reconocer adecuadamente los sonidos que se oyen. Esta habilidad implica poder detectar diferencias y semejanzas entre los sonidos y las palabras.</a:t>
            </a:r>
            <a:endParaRPr lang="es-ES" sz="2400" b="1" dirty="0">
              <a:solidFill>
                <a:srgbClr val="FF0066"/>
              </a:solidFill>
            </a:endParaRPr>
          </a:p>
        </p:txBody>
      </p:sp>
      <p:sp>
        <p:nvSpPr>
          <p:cNvPr id="4" name="3 CuadroTexto"/>
          <p:cNvSpPr txBox="1"/>
          <p:nvPr/>
        </p:nvSpPr>
        <p:spPr>
          <a:xfrm>
            <a:off x="5724128" y="6093296"/>
            <a:ext cx="1649811" cy="369332"/>
          </a:xfrm>
          <a:prstGeom prst="rect">
            <a:avLst/>
          </a:prstGeom>
          <a:noFill/>
        </p:spPr>
        <p:txBody>
          <a:bodyPr wrap="none" rtlCol="0">
            <a:spAutoFit/>
          </a:bodyPr>
          <a:lstStyle/>
          <a:p>
            <a:r>
              <a:rPr lang="es-ES" dirty="0" smtClean="0">
                <a:solidFill>
                  <a:srgbClr val="3333FF"/>
                </a:solidFill>
              </a:rPr>
              <a:t>Marisol Hornas</a:t>
            </a:r>
            <a:endParaRPr lang="es-ES" dirty="0">
              <a:solidFill>
                <a:srgbClr val="3333FF"/>
              </a:solidFill>
            </a:endParaRPr>
          </a:p>
        </p:txBody>
      </p:sp>
      <p:pic>
        <p:nvPicPr>
          <p:cNvPr id="3074" name="Picture 2" descr="https://encrypted-tbn2.gstatic.com/images?q=tbn:ANd9GcRh6KLJMErLD8VjBs6KiBJR67snl8bAJ6ABEFfkYxp2FQrjnYG-_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80764"/>
            <a:ext cx="1368152" cy="172727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encrypted-tbn0.gstatic.com/images?q=tbn:ANd9GcQC09OrRno4Yxe19K4kkgMNfe9pGKyXZ8RJkMPTG8wyzXRSZQvAK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799" y="280764"/>
            <a:ext cx="1585633" cy="18448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9371268"/>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83568" y="1196752"/>
            <a:ext cx="7848872" cy="5184576"/>
          </a:xfrm>
        </p:spPr>
        <p:txBody>
          <a:bodyPr>
            <a:normAutofit/>
          </a:bodyPr>
          <a:lstStyle/>
          <a:p>
            <a:pPr marL="0" indent="0">
              <a:buNone/>
            </a:pPr>
            <a:r>
              <a:rPr lang="es-ES" b="1" i="1" dirty="0" smtClean="0">
                <a:solidFill>
                  <a:srgbClr val="FF0066"/>
                </a:solidFill>
              </a:rPr>
              <a:t>.- </a:t>
            </a:r>
            <a:r>
              <a:rPr lang="es-ES" b="1" i="1" u="sng" dirty="0" smtClean="0">
                <a:solidFill>
                  <a:srgbClr val="FF0066"/>
                </a:solidFill>
              </a:rPr>
              <a:t>¿Por qué es importante?</a:t>
            </a:r>
          </a:p>
          <a:p>
            <a:pPr marL="0" indent="0">
              <a:buNone/>
            </a:pPr>
            <a:r>
              <a:rPr lang="es-ES" dirty="0" smtClean="0">
                <a:solidFill>
                  <a:srgbClr val="FF0066"/>
                </a:solidFill>
              </a:rPr>
              <a:t>Es indispensable para aprender el lenguaje. El niño-a aprende a reproducir sonidos y luego palabras imitando las que oye. Por lo tanto, la comprensión de lo que oye, así como el desarrollo de su lenguaje dependen, en gran medida de la habilidad en esta área.</a:t>
            </a:r>
          </a:p>
          <a:p>
            <a:pPr marL="0" indent="0">
              <a:buNone/>
            </a:pPr>
            <a:r>
              <a:rPr lang="es-ES" dirty="0" smtClean="0">
                <a:solidFill>
                  <a:srgbClr val="FF0066"/>
                </a:solidFill>
              </a:rPr>
              <a:t>Si se tiene dificultades para descubrir diferencias y semejanzas entre los sonidos, es muy probable que se le dificulte comprender instrucciones, poner atención, construir oraciones y hablar correctamente, problemas para aprender a leer y escribir bien, para usar el lenguaje en forma apropiada y para aprender un segundo idioma.</a:t>
            </a:r>
          </a:p>
        </p:txBody>
      </p:sp>
      <p:sp>
        <p:nvSpPr>
          <p:cNvPr id="2" name="1 Título"/>
          <p:cNvSpPr>
            <a:spLocks noGrp="1"/>
          </p:cNvSpPr>
          <p:nvPr>
            <p:ph type="title"/>
          </p:nvPr>
        </p:nvSpPr>
        <p:spPr>
          <a:xfrm>
            <a:off x="440483" y="332656"/>
            <a:ext cx="8229600" cy="714408"/>
          </a:xfrm>
        </p:spPr>
        <p:txBody>
          <a:bodyPr>
            <a:noAutofit/>
          </a:bodyPr>
          <a:lstStyle/>
          <a:p>
            <a:r>
              <a:rPr lang="es-ES" sz="3600" b="1" dirty="0"/>
              <a:t>PERCEPCIÓN Y DISCRIMINACIÓN AUDITIVA</a:t>
            </a:r>
            <a:endParaRPr lang="es-ES" sz="3600" dirty="0"/>
          </a:p>
        </p:txBody>
      </p:sp>
      <p:sp>
        <p:nvSpPr>
          <p:cNvPr id="4" name="3 Rectángulo"/>
          <p:cNvSpPr/>
          <p:nvPr/>
        </p:nvSpPr>
        <p:spPr>
          <a:xfrm>
            <a:off x="7020272" y="6309320"/>
            <a:ext cx="1649811" cy="369332"/>
          </a:xfrm>
          <a:prstGeom prst="rect">
            <a:avLst/>
          </a:prstGeom>
        </p:spPr>
        <p:txBody>
          <a:bodyPr wrap="none">
            <a:spAutoFit/>
          </a:bodyPr>
          <a:lstStyle/>
          <a:p>
            <a:r>
              <a:rPr lang="es-ES" dirty="0" smtClean="0">
                <a:solidFill>
                  <a:srgbClr val="3333FF"/>
                </a:solidFill>
              </a:rPr>
              <a:t>Marisol Hornas</a:t>
            </a:r>
            <a:endParaRPr lang="es-ES" dirty="0">
              <a:solidFill>
                <a:srgbClr val="3333FF"/>
              </a:solidFill>
            </a:endParaRPr>
          </a:p>
        </p:txBody>
      </p:sp>
    </p:spTree>
    <p:extLst>
      <p:ext uri="{BB962C8B-B14F-4D97-AF65-F5344CB8AC3E}">
        <p14:creationId xmlns:p14="http://schemas.microsoft.com/office/powerpoint/2010/main" val="3853676263"/>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1196752"/>
            <a:ext cx="7920880" cy="5184576"/>
          </a:xfrm>
        </p:spPr>
        <p:txBody>
          <a:bodyPr>
            <a:normAutofit fontScale="92500" lnSpcReduction="10000"/>
          </a:bodyPr>
          <a:lstStyle/>
          <a:p>
            <a:pPr marL="0" indent="0">
              <a:buNone/>
            </a:pPr>
            <a:r>
              <a:rPr lang="es-ES" sz="1800" b="1" i="1" dirty="0" smtClean="0">
                <a:solidFill>
                  <a:srgbClr val="FF0066"/>
                </a:solidFill>
              </a:rPr>
              <a:t>.- </a:t>
            </a:r>
            <a:r>
              <a:rPr lang="es-ES" sz="1800" b="1" i="1" u="sng" dirty="0" smtClean="0">
                <a:solidFill>
                  <a:srgbClr val="FF0066"/>
                </a:solidFill>
              </a:rPr>
              <a:t>Características de conducta del niño-a que presenta dificultades en el área de percepción y discriminación auditiva.</a:t>
            </a:r>
          </a:p>
          <a:p>
            <a:pPr marL="0" indent="0">
              <a:buNone/>
            </a:pPr>
            <a:r>
              <a:rPr lang="es-ES" sz="1800" dirty="0" smtClean="0">
                <a:solidFill>
                  <a:srgbClr val="FF0066"/>
                </a:solidFill>
              </a:rPr>
              <a:t> Al niño-a que tiene dificultades para recordar lo que oye, probablemente le será difícil:</a:t>
            </a:r>
          </a:p>
          <a:p>
            <a:pPr marL="0" indent="0">
              <a:buNone/>
            </a:pPr>
            <a:r>
              <a:rPr lang="es-ES" sz="1800" dirty="0" smtClean="0">
                <a:solidFill>
                  <a:srgbClr val="FF0066"/>
                </a:solidFill>
              </a:rPr>
              <a:t>Poner atención , se mostrará inquieto.</a:t>
            </a:r>
          </a:p>
          <a:p>
            <a:pPr marL="0" indent="0">
              <a:buNone/>
            </a:pPr>
            <a:r>
              <a:rPr lang="es-ES" sz="1800" dirty="0" smtClean="0">
                <a:solidFill>
                  <a:srgbClr val="FF0066"/>
                </a:solidFill>
              </a:rPr>
              <a:t>Escuchar, se distraerá con otros sonidos de alrededor.</a:t>
            </a:r>
          </a:p>
          <a:p>
            <a:pPr marL="0" indent="0">
              <a:buNone/>
            </a:pPr>
            <a:r>
              <a:rPr lang="es-ES" sz="1800" dirty="0" smtClean="0">
                <a:solidFill>
                  <a:srgbClr val="FF0066"/>
                </a:solidFill>
              </a:rPr>
              <a:t>Seguir instrucciones. Pide que le repitan continuamente.</a:t>
            </a:r>
          </a:p>
          <a:p>
            <a:pPr marL="0" indent="0">
              <a:buNone/>
            </a:pPr>
            <a:r>
              <a:rPr lang="es-ES" sz="1800" dirty="0" smtClean="0">
                <a:solidFill>
                  <a:srgbClr val="FF0066"/>
                </a:solidFill>
              </a:rPr>
              <a:t>Identificar la voz de la persona que habla.</a:t>
            </a:r>
          </a:p>
          <a:p>
            <a:pPr marL="0" indent="0">
              <a:buNone/>
            </a:pPr>
            <a:r>
              <a:rPr lang="es-ES" sz="1800" dirty="0" smtClean="0">
                <a:solidFill>
                  <a:srgbClr val="FF0066"/>
                </a:solidFill>
              </a:rPr>
              <a:t>Saber de dónde vienen los sonidos que oye.</a:t>
            </a:r>
          </a:p>
          <a:p>
            <a:pPr marL="0" indent="0">
              <a:buNone/>
            </a:pPr>
            <a:r>
              <a:rPr lang="es-ES" sz="1800" dirty="0" smtClean="0">
                <a:solidFill>
                  <a:srgbClr val="FF0066"/>
                </a:solidFill>
              </a:rPr>
              <a:t>Distinguir el tono, frecuencia e intensidad de los sonidos.</a:t>
            </a:r>
          </a:p>
          <a:p>
            <a:pPr marL="0" indent="0">
              <a:buNone/>
            </a:pPr>
            <a:r>
              <a:rPr lang="es-ES" sz="1800" dirty="0" smtClean="0">
                <a:solidFill>
                  <a:srgbClr val="FF0066"/>
                </a:solidFill>
              </a:rPr>
              <a:t>Diferenciar sonidos humanos de los que no lo son.</a:t>
            </a:r>
          </a:p>
          <a:p>
            <a:pPr marL="0" indent="0">
              <a:buNone/>
            </a:pPr>
            <a:r>
              <a:rPr lang="es-ES" sz="1800" dirty="0" smtClean="0">
                <a:solidFill>
                  <a:srgbClr val="FF0066"/>
                </a:solidFill>
              </a:rPr>
              <a:t>Distinguir entre sonidos o palabras (dos-tos).</a:t>
            </a:r>
          </a:p>
          <a:p>
            <a:pPr marL="0" indent="0">
              <a:buNone/>
            </a:pPr>
            <a:r>
              <a:rPr lang="es-ES" sz="1800" dirty="0" smtClean="0">
                <a:solidFill>
                  <a:srgbClr val="FF0066"/>
                </a:solidFill>
              </a:rPr>
              <a:t>Reconocer sonidos particulares dentro de una misma palabra.</a:t>
            </a:r>
          </a:p>
          <a:p>
            <a:pPr marL="0" indent="0">
              <a:buNone/>
            </a:pPr>
            <a:r>
              <a:rPr lang="es-ES" sz="1800" dirty="0" smtClean="0">
                <a:solidFill>
                  <a:srgbClr val="FF0066"/>
                </a:solidFill>
              </a:rPr>
              <a:t>Hablar sin hacer sustituciones de sonidos o sin omitir sílabas.</a:t>
            </a:r>
          </a:p>
          <a:p>
            <a:pPr marL="0" indent="0">
              <a:buNone/>
            </a:pPr>
            <a:r>
              <a:rPr lang="es-ES" sz="1800" dirty="0" smtClean="0">
                <a:solidFill>
                  <a:srgbClr val="FF0066"/>
                </a:solidFill>
              </a:rPr>
              <a:t>Entender el significado de palabras o cuentos.</a:t>
            </a:r>
          </a:p>
          <a:p>
            <a:pPr marL="0" indent="0">
              <a:buNone/>
            </a:pPr>
            <a:r>
              <a:rPr lang="es-ES" sz="1800" dirty="0" smtClean="0">
                <a:solidFill>
                  <a:srgbClr val="FF0066"/>
                </a:solidFill>
              </a:rPr>
              <a:t>Corregir errores de lectura.</a:t>
            </a:r>
          </a:p>
          <a:p>
            <a:pPr marL="0" indent="0">
              <a:buNone/>
            </a:pPr>
            <a:r>
              <a:rPr lang="es-ES" sz="1800" dirty="0" smtClean="0">
                <a:solidFill>
                  <a:srgbClr val="FF0066"/>
                </a:solidFill>
              </a:rPr>
              <a:t>Unir sonidos para formar palabras.</a:t>
            </a:r>
          </a:p>
          <a:p>
            <a:pPr marL="0" indent="0">
              <a:buNone/>
            </a:pPr>
            <a:r>
              <a:rPr lang="es-ES" sz="1800" dirty="0" smtClean="0">
                <a:solidFill>
                  <a:srgbClr val="FF0066"/>
                </a:solidFill>
              </a:rPr>
              <a:t>Usar la estructura del lenguaje de forma apropiada. Tiempos verbales, plurales…</a:t>
            </a:r>
          </a:p>
          <a:p>
            <a:pPr marL="0" indent="0">
              <a:buNone/>
            </a:pPr>
            <a:endParaRPr lang="es-ES" sz="1800" dirty="0">
              <a:solidFill>
                <a:srgbClr val="FF0066"/>
              </a:solidFill>
            </a:endParaRPr>
          </a:p>
        </p:txBody>
      </p:sp>
      <p:sp>
        <p:nvSpPr>
          <p:cNvPr id="2" name="1 Título"/>
          <p:cNvSpPr>
            <a:spLocks noGrp="1"/>
          </p:cNvSpPr>
          <p:nvPr>
            <p:ph type="title"/>
          </p:nvPr>
        </p:nvSpPr>
        <p:spPr>
          <a:xfrm>
            <a:off x="457200" y="338328"/>
            <a:ext cx="8229600" cy="714408"/>
          </a:xfrm>
        </p:spPr>
        <p:txBody>
          <a:bodyPr>
            <a:normAutofit fontScale="90000"/>
          </a:bodyPr>
          <a:lstStyle/>
          <a:p>
            <a:r>
              <a:rPr lang="es-ES" b="1" dirty="0"/>
              <a:t>MEMORIA  AUDITIVA</a:t>
            </a:r>
            <a:endParaRPr lang="es-ES" dirty="0"/>
          </a:p>
        </p:txBody>
      </p:sp>
      <p:sp>
        <p:nvSpPr>
          <p:cNvPr id="4" name="3 Rectángulo"/>
          <p:cNvSpPr/>
          <p:nvPr/>
        </p:nvSpPr>
        <p:spPr>
          <a:xfrm>
            <a:off x="7092280" y="6237312"/>
            <a:ext cx="1649811" cy="369332"/>
          </a:xfrm>
          <a:prstGeom prst="rect">
            <a:avLst/>
          </a:prstGeom>
        </p:spPr>
        <p:txBody>
          <a:bodyPr wrap="none">
            <a:spAutoFit/>
          </a:bodyPr>
          <a:lstStyle/>
          <a:p>
            <a:r>
              <a:rPr lang="es-ES" dirty="0" smtClean="0">
                <a:solidFill>
                  <a:srgbClr val="3333FF"/>
                </a:solidFill>
              </a:rPr>
              <a:t>Marisol Hornas</a:t>
            </a:r>
            <a:endParaRPr lang="es-ES" dirty="0">
              <a:solidFill>
                <a:srgbClr val="3333FF"/>
              </a:solidFill>
            </a:endParaRPr>
          </a:p>
        </p:txBody>
      </p:sp>
    </p:spTree>
    <p:extLst>
      <p:ext uri="{BB962C8B-B14F-4D97-AF65-F5344CB8AC3E}">
        <p14:creationId xmlns:p14="http://schemas.microsoft.com/office/powerpoint/2010/main" val="3459544269"/>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11560" y="1196752"/>
            <a:ext cx="7920880" cy="5184576"/>
          </a:xfrm>
        </p:spPr>
        <p:txBody>
          <a:bodyPr>
            <a:normAutofit/>
          </a:bodyPr>
          <a:lstStyle/>
          <a:p>
            <a:pPr marL="0" indent="0">
              <a:buNone/>
            </a:pPr>
            <a:r>
              <a:rPr lang="es-ES" b="1" i="1" dirty="0" smtClean="0">
                <a:solidFill>
                  <a:srgbClr val="FF0066"/>
                </a:solidFill>
              </a:rPr>
              <a:t>.- Aprender a escuchar: </a:t>
            </a:r>
            <a:r>
              <a:rPr lang="es-ES" i="1" dirty="0" smtClean="0">
                <a:solidFill>
                  <a:srgbClr val="FF0066"/>
                </a:solidFill>
              </a:rPr>
              <a:t>jugar a escuchar sonidos, portazos, lavar platos, silbar…</a:t>
            </a:r>
          </a:p>
          <a:p>
            <a:pPr marL="0" indent="0">
              <a:buNone/>
            </a:pPr>
            <a:r>
              <a:rPr lang="es-ES" b="1" i="1" dirty="0" smtClean="0">
                <a:solidFill>
                  <a:srgbClr val="FF0066"/>
                </a:solidFill>
              </a:rPr>
              <a:t>.- Imitar sonidos: </a:t>
            </a:r>
            <a:r>
              <a:rPr lang="es-ES" i="1" dirty="0" smtClean="0">
                <a:solidFill>
                  <a:srgbClr val="FF0066"/>
                </a:solidFill>
              </a:rPr>
              <a:t>seguir ritmos usando palmadas y dividiendo algunas palabras en sílabas.</a:t>
            </a:r>
          </a:p>
          <a:p>
            <a:pPr marL="0" indent="0">
              <a:buNone/>
            </a:pPr>
            <a:r>
              <a:rPr lang="es-ES" b="1" i="1" dirty="0" smtClean="0">
                <a:solidFill>
                  <a:srgbClr val="FF0066"/>
                </a:solidFill>
              </a:rPr>
              <a:t>.- Rimas de palabras y juegos con adivinanzas: </a:t>
            </a:r>
            <a:r>
              <a:rPr lang="es-ES" i="1" dirty="0" smtClean="0">
                <a:solidFill>
                  <a:srgbClr val="FF0066"/>
                </a:solidFill>
              </a:rPr>
              <a:t>decir al niño-a el inicio de una frase, decirle que no está terminada y que debe hacerlo, pero usando una palabra que rime (el ratoncito temía al ……gatito)</a:t>
            </a:r>
            <a:endParaRPr lang="es-ES" i="1" dirty="0">
              <a:solidFill>
                <a:srgbClr val="FF0066"/>
              </a:solidFill>
            </a:endParaRPr>
          </a:p>
          <a:p>
            <a:pPr marL="0" indent="0">
              <a:buNone/>
            </a:pPr>
            <a:r>
              <a:rPr lang="es-ES" b="1" i="1" dirty="0" smtClean="0">
                <a:solidFill>
                  <a:srgbClr val="FF0066"/>
                </a:solidFill>
              </a:rPr>
              <a:t>.- Reconocimiento de diferencias y semejanzas entre sonidos: </a:t>
            </a:r>
            <a:r>
              <a:rPr lang="es-ES" i="1" dirty="0" smtClean="0">
                <a:solidFill>
                  <a:srgbClr val="FF0066"/>
                </a:solidFill>
              </a:rPr>
              <a:t>palabras que suenan parecido, debe decir cuáles suenan igual o diferente</a:t>
            </a:r>
          </a:p>
          <a:p>
            <a:pPr marL="0" indent="0">
              <a:buNone/>
            </a:pPr>
            <a:r>
              <a:rPr lang="es-ES" b="1" i="1" dirty="0" smtClean="0">
                <a:solidFill>
                  <a:srgbClr val="FF0066"/>
                </a:solidFill>
              </a:rPr>
              <a:t>.- Completar palabras y frases.</a:t>
            </a:r>
            <a:endParaRPr lang="es-ES" b="1" dirty="0">
              <a:solidFill>
                <a:srgbClr val="FF0066"/>
              </a:solidFill>
            </a:endParaRPr>
          </a:p>
        </p:txBody>
      </p:sp>
      <p:sp>
        <p:nvSpPr>
          <p:cNvPr id="2" name="1 Título"/>
          <p:cNvSpPr>
            <a:spLocks noGrp="1"/>
          </p:cNvSpPr>
          <p:nvPr>
            <p:ph type="title"/>
          </p:nvPr>
        </p:nvSpPr>
        <p:spPr>
          <a:xfrm>
            <a:off x="457200" y="338328"/>
            <a:ext cx="8229600" cy="714408"/>
          </a:xfrm>
        </p:spPr>
        <p:txBody>
          <a:bodyPr>
            <a:normAutofit fontScale="90000"/>
          </a:bodyPr>
          <a:lstStyle/>
          <a:p>
            <a:r>
              <a:rPr lang="es-ES" b="1" dirty="0" smtClean="0"/>
              <a:t>Ejercicios</a:t>
            </a:r>
            <a:endParaRPr lang="es-ES" dirty="0"/>
          </a:p>
        </p:txBody>
      </p:sp>
      <p:sp>
        <p:nvSpPr>
          <p:cNvPr id="4" name="3 Rectángulo"/>
          <p:cNvSpPr/>
          <p:nvPr/>
        </p:nvSpPr>
        <p:spPr>
          <a:xfrm>
            <a:off x="7092280" y="6237312"/>
            <a:ext cx="1649811" cy="369332"/>
          </a:xfrm>
          <a:prstGeom prst="rect">
            <a:avLst/>
          </a:prstGeom>
        </p:spPr>
        <p:txBody>
          <a:bodyPr wrap="none">
            <a:spAutoFit/>
          </a:bodyPr>
          <a:lstStyle/>
          <a:p>
            <a:r>
              <a:rPr lang="es-ES" dirty="0" smtClean="0">
                <a:solidFill>
                  <a:srgbClr val="3333FF"/>
                </a:solidFill>
              </a:rPr>
              <a:t>Marisol Hornas</a:t>
            </a:r>
            <a:endParaRPr lang="es-ES" dirty="0">
              <a:solidFill>
                <a:srgbClr val="3333FF"/>
              </a:solidFill>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45968" y="5103719"/>
            <a:ext cx="1872208" cy="1318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3359357"/>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971600" y="188640"/>
            <a:ext cx="7772400" cy="1780108"/>
          </a:xfrm>
        </p:spPr>
        <p:txBody>
          <a:bodyPr/>
          <a:lstStyle/>
          <a:p>
            <a:r>
              <a:rPr lang="es-ES" b="1" dirty="0" smtClean="0"/>
              <a:t>PERCEPCIÓN Y ASOCIACIÓN AUDITIVA</a:t>
            </a:r>
            <a:endParaRPr lang="es-ES" b="1" dirty="0"/>
          </a:p>
        </p:txBody>
      </p:sp>
      <p:sp>
        <p:nvSpPr>
          <p:cNvPr id="3" name="2 Subtítulo"/>
          <p:cNvSpPr>
            <a:spLocks noGrp="1"/>
          </p:cNvSpPr>
          <p:nvPr>
            <p:ph type="subTitle" idx="1"/>
          </p:nvPr>
        </p:nvSpPr>
        <p:spPr>
          <a:xfrm>
            <a:off x="1403648" y="3068960"/>
            <a:ext cx="6400800" cy="1473200"/>
          </a:xfrm>
        </p:spPr>
        <p:txBody>
          <a:bodyPr>
            <a:noAutofit/>
          </a:bodyPr>
          <a:lstStyle/>
          <a:p>
            <a:r>
              <a:rPr lang="es-ES" sz="2400" b="1" dirty="0" smtClean="0">
                <a:solidFill>
                  <a:srgbClr val="FF0066"/>
                </a:solidFill>
              </a:rPr>
              <a:t>La recepción auditiva se refiere a la habilidad para entender lo que se oye, y la asociación auditiva, a la capacidad para relacionar los conceptos y palabras que el niño usa y oye. Estas habilidades permitirán que el niño-a haga generalizaciones de las ideas y pueda entender conceptos abstractos.</a:t>
            </a:r>
            <a:endParaRPr lang="es-ES" sz="2400" b="1" dirty="0">
              <a:solidFill>
                <a:srgbClr val="FF0066"/>
              </a:solidFill>
            </a:endParaRPr>
          </a:p>
        </p:txBody>
      </p:sp>
      <p:sp>
        <p:nvSpPr>
          <p:cNvPr id="4" name="3 CuadroTexto"/>
          <p:cNvSpPr txBox="1"/>
          <p:nvPr/>
        </p:nvSpPr>
        <p:spPr>
          <a:xfrm>
            <a:off x="5724128" y="6093296"/>
            <a:ext cx="1649811" cy="369332"/>
          </a:xfrm>
          <a:prstGeom prst="rect">
            <a:avLst/>
          </a:prstGeom>
          <a:noFill/>
        </p:spPr>
        <p:txBody>
          <a:bodyPr wrap="none" rtlCol="0">
            <a:spAutoFit/>
          </a:bodyPr>
          <a:lstStyle/>
          <a:p>
            <a:r>
              <a:rPr lang="es-ES" dirty="0" smtClean="0">
                <a:solidFill>
                  <a:srgbClr val="3333FF"/>
                </a:solidFill>
              </a:rPr>
              <a:t>Marisol Hornas</a:t>
            </a:r>
            <a:endParaRPr lang="es-ES" dirty="0">
              <a:solidFill>
                <a:srgbClr val="3333FF"/>
              </a:solidFill>
            </a:endParaRPr>
          </a:p>
        </p:txBody>
      </p:sp>
      <p:pic>
        <p:nvPicPr>
          <p:cNvPr id="6146" name="Picture 2" descr="https://encrypted-tbn2.gstatic.com/images?q=tbn:ANd9GcQl6PiALuSn0vN86qQRKCwNEW5rOq7K-35YSKKpyI5GpBEEVOd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009" y="1299270"/>
            <a:ext cx="2333625" cy="1657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7901135"/>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e onda">
  <a:themeElements>
    <a:clrScheme name="Forma de onda">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Forma de 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orma de ond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116</TotalTime>
  <Words>1131</Words>
  <Application>Microsoft Office PowerPoint</Application>
  <PresentationFormat>Presentación en pantalla (4:3)</PresentationFormat>
  <Paragraphs>92</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Forma de onda</vt:lpstr>
      <vt:lpstr>MEMORIA  AUDITIVA</vt:lpstr>
      <vt:lpstr>MEMORIA  AUDITIVA</vt:lpstr>
      <vt:lpstr>MEMORIA  AUDITIVA</vt:lpstr>
      <vt:lpstr>M.A.-Ejercicios</vt:lpstr>
      <vt:lpstr>PERCEPCIÓN Y DISCRIMINACIÓN AUDITIVA</vt:lpstr>
      <vt:lpstr>PERCEPCIÓN Y DISCRIMINACIÓN AUDITIVA</vt:lpstr>
      <vt:lpstr>MEMORIA  AUDITIVA</vt:lpstr>
      <vt:lpstr>Ejercicios</vt:lpstr>
      <vt:lpstr>PERCEPCIÓN Y ASOCIACIÓN AUDITIVA</vt:lpstr>
      <vt:lpstr>PERCEPCIÓN Y ASOCIACIÓN AUDITIVA</vt:lpstr>
      <vt:lpstr>PERCEPCIÓN Y ASOCIACIÓN AUDITIVA</vt:lpstr>
      <vt:lpstr>Ejercicios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MEMORIA  AUDITIVA</dc:title>
  <dc:creator>Windows User</dc:creator>
  <cp:lastModifiedBy>Windows User</cp:lastModifiedBy>
  <cp:revision>12</cp:revision>
  <dcterms:created xsi:type="dcterms:W3CDTF">2012-11-05T18:46:48Z</dcterms:created>
  <dcterms:modified xsi:type="dcterms:W3CDTF">2012-11-05T20:48:07Z</dcterms:modified>
</cp:coreProperties>
</file>