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8" r:id="rId28"/>
    <p:sldId id="289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9C6C-6AC5-4133-B214-56F282A172A3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3059-3226-49A3-A438-058CD623028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9C6C-6AC5-4133-B214-56F282A172A3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3059-3226-49A3-A438-058CD623028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9C6C-6AC5-4133-B214-56F282A172A3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3059-3226-49A3-A438-058CD623028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9C6C-6AC5-4133-B214-56F282A172A3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3059-3226-49A3-A438-058CD623028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9C6C-6AC5-4133-B214-56F282A172A3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3059-3226-49A3-A438-058CD623028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9C6C-6AC5-4133-B214-56F282A172A3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3059-3226-49A3-A438-058CD623028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9C6C-6AC5-4133-B214-56F282A172A3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3059-3226-49A3-A438-058CD623028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9C6C-6AC5-4133-B214-56F282A172A3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3059-3226-49A3-A438-058CD623028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9C6C-6AC5-4133-B214-56F282A172A3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3059-3226-49A3-A438-058CD623028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9C6C-6AC5-4133-B214-56F282A172A3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3059-3226-49A3-A438-058CD623028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9C6C-6AC5-4133-B214-56F282A172A3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553059-3226-49A3-A438-058CD6230285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9553059-3226-49A3-A438-058CD6230285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7F49C6C-6AC5-4133-B214-56F282A172A3}" type="datetimeFigureOut">
              <a:rPr lang="es-MX" smtClean="0"/>
              <a:t>24/09/2012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332656"/>
            <a:ext cx="7772400" cy="2016224"/>
          </a:xfrm>
        </p:spPr>
        <p:txBody>
          <a:bodyPr/>
          <a:lstStyle/>
          <a:p>
            <a:r>
              <a:rPr lang="es-MX" dirty="0" smtClean="0"/>
              <a:t>CANINO </a:t>
            </a:r>
            <a:br>
              <a:rPr lang="es-MX" dirty="0" smtClean="0"/>
            </a:br>
            <a:r>
              <a:rPr lang="es-MX" dirty="0" smtClean="0"/>
              <a:t>SUPERIOR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2492896"/>
            <a:ext cx="4032448" cy="2624385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El grupo de caninos lo forman cuatro dientes: </a:t>
            </a:r>
            <a:endParaRPr lang="es-MX" dirty="0" smtClean="0"/>
          </a:p>
          <a:p>
            <a:pPr algn="just"/>
            <a:r>
              <a:rPr lang="es-MX" dirty="0"/>
              <a:t>D</a:t>
            </a:r>
            <a:r>
              <a:rPr lang="es-MX" dirty="0" smtClean="0"/>
              <a:t>os </a:t>
            </a:r>
            <a:r>
              <a:rPr lang="es-MX" dirty="0"/>
              <a:t>superiores y dos inferiores,</a:t>
            </a:r>
          </a:p>
          <a:p>
            <a:pPr algn="just"/>
            <a:r>
              <a:rPr lang="es-MX" dirty="0"/>
              <a:t>uno derecho y otro izquierdo, en cada arcada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0"/>
            <a:ext cx="3975115" cy="703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4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Se le estudian cuatro lados o perfiles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i="1" dirty="0"/>
              <a:t>Perfil incisal. </a:t>
            </a:r>
            <a:r>
              <a:rPr lang="es-MX" dirty="0"/>
              <a:t>Angulo lineal </a:t>
            </a:r>
            <a:r>
              <a:rPr lang="es-MX" dirty="0" err="1"/>
              <a:t>labioincisal</a:t>
            </a:r>
            <a:r>
              <a:rPr lang="es-MX" dirty="0"/>
              <a:t> visto desde la proyección </a:t>
            </a:r>
            <a:r>
              <a:rPr lang="es-MX" dirty="0" smtClean="0"/>
              <a:t>labial. Está </a:t>
            </a:r>
            <a:r>
              <a:rPr lang="es-MX" dirty="0"/>
              <a:t>dividido en dos tramos por la presencia de la cúspide o </a:t>
            </a:r>
            <a:r>
              <a:rPr lang="es-MX" dirty="0" smtClean="0"/>
              <a:t>mamelón terminal </a:t>
            </a:r>
            <a:r>
              <a:rPr lang="es-MX" dirty="0"/>
              <a:t>del lóbulo central. </a:t>
            </a:r>
            <a:endParaRPr lang="es-MX" dirty="0" smtClean="0"/>
          </a:p>
          <a:p>
            <a:endParaRPr lang="es-MX" i="1" dirty="0" smtClean="0"/>
          </a:p>
          <a:p>
            <a:r>
              <a:rPr lang="es-MX" i="1" dirty="0" smtClean="0"/>
              <a:t>Perfil </a:t>
            </a:r>
            <a:r>
              <a:rPr lang="es-MX" i="1" dirty="0"/>
              <a:t>cervical. </a:t>
            </a:r>
            <a:r>
              <a:rPr lang="es-MX" dirty="0"/>
              <a:t>Angulo lineal </a:t>
            </a:r>
            <a:r>
              <a:rPr lang="es-MX" dirty="0" err="1"/>
              <a:t>labiocervical</a:t>
            </a:r>
            <a:r>
              <a:rPr lang="es-MX" dirty="0"/>
              <a:t> visto desde labial. Es </a:t>
            </a:r>
            <a:r>
              <a:rPr lang="es-MX" dirty="0" smtClean="0"/>
              <a:t>curvo con </a:t>
            </a:r>
            <a:r>
              <a:rPr lang="es-MX" dirty="0"/>
              <a:t>radio hacia </a:t>
            </a:r>
            <a:r>
              <a:rPr lang="es-MX" dirty="0" smtClean="0"/>
              <a:t>incisal curvo con </a:t>
            </a:r>
            <a:r>
              <a:rPr lang="es-MX" dirty="0"/>
              <a:t>radio hacia incisal y de menor tamaño que el borde incisal. </a:t>
            </a:r>
            <a:r>
              <a:rPr lang="es-MX" dirty="0" smtClean="0"/>
              <a:t>Limita la </a:t>
            </a:r>
            <a:r>
              <a:rPr lang="es-MX" dirty="0"/>
              <a:t>corona de la raíz y constituye parte del cuello anatómico</a:t>
            </a:r>
          </a:p>
        </p:txBody>
      </p:sp>
    </p:spTree>
    <p:extLst>
      <p:ext uri="{BB962C8B-B14F-4D97-AF65-F5344CB8AC3E}">
        <p14:creationId xmlns:p14="http://schemas.microsoft.com/office/powerpoint/2010/main" val="36953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dirty="0"/>
              <a:t>Perfil mesial. </a:t>
            </a:r>
            <a:r>
              <a:rPr lang="es-MX" dirty="0"/>
              <a:t>Angulo lineal </a:t>
            </a:r>
            <a:r>
              <a:rPr lang="es-MX" dirty="0" err="1"/>
              <a:t>labiomesial</a:t>
            </a:r>
            <a:r>
              <a:rPr lang="es-MX" dirty="0"/>
              <a:t> visto desde labial. Es </a:t>
            </a:r>
            <a:r>
              <a:rPr lang="es-MX" dirty="0" smtClean="0"/>
              <a:t>recto y </a:t>
            </a:r>
            <a:r>
              <a:rPr lang="es-MX" dirty="0"/>
              <a:t>va de cervical a incisal formando ángulos romos con ambos lados.</a:t>
            </a:r>
          </a:p>
          <a:p>
            <a:endParaRPr lang="es-MX" i="1" dirty="0" smtClean="0"/>
          </a:p>
          <a:p>
            <a:r>
              <a:rPr lang="es-MX" i="1" dirty="0" smtClean="0"/>
              <a:t>Perfil </a:t>
            </a:r>
            <a:r>
              <a:rPr lang="es-MX" i="1" dirty="0"/>
              <a:t>distal. </a:t>
            </a:r>
            <a:r>
              <a:rPr lang="es-MX" dirty="0"/>
              <a:t>Angulo lineal </a:t>
            </a:r>
            <a:r>
              <a:rPr lang="es-MX" dirty="0" err="1"/>
              <a:t>labiodistal</a:t>
            </a:r>
            <a:r>
              <a:rPr lang="es-MX" dirty="0"/>
              <a:t> visto desde labial. Es </a:t>
            </a:r>
            <a:r>
              <a:rPr lang="es-MX" dirty="0" smtClean="0"/>
              <a:t>también recto</a:t>
            </a:r>
            <a:r>
              <a:rPr lang="es-MX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8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332656"/>
            <a:ext cx="3744416" cy="1143000"/>
          </a:xfrm>
        </p:spPr>
        <p:txBody>
          <a:bodyPr/>
          <a:lstStyle/>
          <a:p>
            <a:r>
              <a:rPr lang="es-MX" i="1" dirty="0"/>
              <a:t>Cara lingual</a:t>
            </a:r>
            <a:endParaRPr lang="es-MX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553" y="1600200"/>
            <a:ext cx="709729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2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832648"/>
          </a:xfrm>
        </p:spPr>
        <p:txBody>
          <a:bodyPr>
            <a:normAutofit/>
          </a:bodyPr>
          <a:lstStyle/>
          <a:p>
            <a:r>
              <a:rPr lang="es-MX" dirty="0"/>
              <a:t>Esta cara, al ser comparada con los incisivos, no presenta la fosa </a:t>
            </a:r>
            <a:r>
              <a:rPr lang="es-MX" dirty="0" smtClean="0"/>
              <a:t>lingual.</a:t>
            </a:r>
          </a:p>
          <a:p>
            <a:endParaRPr lang="es-MX" dirty="0"/>
          </a:p>
          <a:p>
            <a:r>
              <a:rPr lang="es-MX" dirty="0"/>
              <a:t>Las </a:t>
            </a:r>
            <a:r>
              <a:rPr lang="es-MX" i="1" dirty="0"/>
              <a:t>crestas marginales </a:t>
            </a:r>
            <a:r>
              <a:rPr lang="es-MX" dirty="0"/>
              <a:t>en el </a:t>
            </a:r>
            <a:r>
              <a:rPr lang="es-MX" i="1" dirty="0"/>
              <a:t>canino superior </a:t>
            </a:r>
            <a:r>
              <a:rPr lang="es-MX" dirty="0"/>
              <a:t>son más cortas que en </a:t>
            </a:r>
            <a:r>
              <a:rPr lang="es-MX" dirty="0" smtClean="0"/>
              <a:t>el </a:t>
            </a:r>
            <a:r>
              <a:rPr lang="es-MX" i="1" dirty="0" smtClean="0"/>
              <a:t>incisivo </a:t>
            </a:r>
            <a:r>
              <a:rPr lang="es-MX" i="1" dirty="0"/>
              <a:t>central superior, </a:t>
            </a:r>
            <a:r>
              <a:rPr lang="es-MX" dirty="0"/>
              <a:t>pero más gruesas y </a:t>
            </a:r>
            <a:r>
              <a:rPr lang="es-MX" dirty="0" smtClean="0"/>
              <a:t>poderosas</a:t>
            </a:r>
          </a:p>
          <a:p>
            <a:endParaRPr lang="es-MX" dirty="0"/>
          </a:p>
          <a:p>
            <a:r>
              <a:rPr lang="es-MX" dirty="0"/>
              <a:t>Desde la proyección </a:t>
            </a:r>
            <a:r>
              <a:rPr lang="es-MX" dirty="0" smtClean="0"/>
              <a:t>lingual se ven </a:t>
            </a:r>
            <a:r>
              <a:rPr lang="es-MX" dirty="0"/>
              <a:t>las caras mesial y distal de la corona en una perspectiva </a:t>
            </a:r>
            <a:r>
              <a:rPr lang="es-MX" dirty="0" err="1" smtClean="0"/>
              <a:t>diagonal,esto</a:t>
            </a:r>
            <a:r>
              <a:rPr lang="es-MX" dirty="0" smtClean="0"/>
              <a:t> </a:t>
            </a:r>
            <a:r>
              <a:rPr lang="es-MX" dirty="0"/>
              <a:t>es consecuencia de su convergencia hacia lingual</a:t>
            </a:r>
          </a:p>
        </p:txBody>
      </p:sp>
    </p:spTree>
    <p:extLst>
      <p:ext uri="{BB962C8B-B14F-4D97-AF65-F5344CB8AC3E}">
        <p14:creationId xmlns:p14="http://schemas.microsoft.com/office/powerpoint/2010/main" val="944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 le estudian cuatro </a:t>
            </a:r>
            <a:r>
              <a:rPr lang="es-MX" dirty="0" smtClean="0"/>
              <a:t>perfiles: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dirty="0"/>
              <a:t>Perfil incisal. </a:t>
            </a:r>
            <a:r>
              <a:rPr lang="es-MX" dirty="0"/>
              <a:t>De los dos tramos del pentágono que corresponden al </a:t>
            </a:r>
            <a:r>
              <a:rPr lang="es-MX" dirty="0" smtClean="0"/>
              <a:t>lado incisal</a:t>
            </a:r>
            <a:r>
              <a:rPr lang="es-MX" dirty="0"/>
              <a:t>, es más corto el mesial que el distal. Ambos forman un </a:t>
            </a:r>
            <a:r>
              <a:rPr lang="es-MX" dirty="0" smtClean="0"/>
              <a:t>ángulo en </a:t>
            </a:r>
            <a:r>
              <a:rPr lang="es-MX" dirty="0"/>
              <a:t>la cima de la cúspide, que varía de 90 a 120° y los dos tienen en </a:t>
            </a:r>
            <a:r>
              <a:rPr lang="es-MX" dirty="0" smtClean="0"/>
              <a:t>su proyección </a:t>
            </a:r>
            <a:r>
              <a:rPr lang="es-MX" dirty="0"/>
              <a:t>una curva cuyo radio se dirige hacia </a:t>
            </a:r>
            <a:r>
              <a:rPr lang="es-MX" dirty="0" err="1" smtClean="0"/>
              <a:t>mesial</a:t>
            </a:r>
            <a:endParaRPr lang="es-MX" dirty="0" smtClean="0"/>
          </a:p>
          <a:p>
            <a:endParaRPr lang="es-MX" i="1" dirty="0" smtClean="0"/>
          </a:p>
          <a:p>
            <a:r>
              <a:rPr lang="es-MX" i="1" dirty="0" smtClean="0"/>
              <a:t>Perfil </a:t>
            </a:r>
            <a:r>
              <a:rPr lang="es-MX" i="1" dirty="0"/>
              <a:t>cervical. </a:t>
            </a:r>
            <a:r>
              <a:rPr lang="es-MX" dirty="0"/>
              <a:t>Angulo lineal </a:t>
            </a:r>
            <a:r>
              <a:rPr lang="es-MX" dirty="0" err="1"/>
              <a:t>linguocervical</a:t>
            </a:r>
            <a:r>
              <a:rPr lang="es-MX" dirty="0"/>
              <a:t> visto desde lingual. Curvo con radio hacia </a:t>
            </a:r>
            <a:r>
              <a:rPr lang="es-MX" dirty="0" err="1"/>
              <a:t>incisal</a:t>
            </a:r>
            <a:r>
              <a:rPr lang="es-MX" dirty="0"/>
              <a:t>, muy semejante al homónimo de los otros dientes anteriores. Es la línea cervical que limita al cíngulo en la región del cuello.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3536" y="548680"/>
            <a:ext cx="8229600" cy="5577483"/>
          </a:xfrm>
        </p:spPr>
        <p:txBody>
          <a:bodyPr>
            <a:normAutofit/>
          </a:bodyPr>
          <a:lstStyle/>
          <a:p>
            <a:endParaRPr lang="es-MX" dirty="0"/>
          </a:p>
          <a:p>
            <a:r>
              <a:rPr lang="es-MX" i="1" dirty="0"/>
              <a:t>Perfil mesial. </a:t>
            </a:r>
            <a:r>
              <a:rPr lang="es-MX" dirty="0"/>
              <a:t>Angulo lineal </a:t>
            </a:r>
            <a:r>
              <a:rPr lang="es-MX" dirty="0" err="1"/>
              <a:t>linguomesial</a:t>
            </a:r>
            <a:r>
              <a:rPr lang="es-MX" dirty="0"/>
              <a:t> visto desde lingual. </a:t>
            </a:r>
            <a:r>
              <a:rPr lang="es-MX" dirty="0" smtClean="0"/>
              <a:t>Ligeramente curvo </a:t>
            </a:r>
            <a:r>
              <a:rPr lang="es-MX" dirty="0"/>
              <a:t>con radio hacia distal; viene de cervical y se une al lado </a:t>
            </a:r>
            <a:r>
              <a:rPr lang="es-MX" dirty="0" smtClean="0"/>
              <a:t>incisal casi </a:t>
            </a:r>
            <a:r>
              <a:rPr lang="es-MX" dirty="0"/>
              <a:t>a la altura del área de contacto, formando ángulo muy obtuso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i="1" dirty="0"/>
              <a:t>Perfil distal. </a:t>
            </a:r>
            <a:r>
              <a:rPr lang="es-MX" dirty="0"/>
              <a:t>Angulo lineal </a:t>
            </a:r>
            <a:r>
              <a:rPr lang="es-MX" dirty="0" err="1"/>
              <a:t>linguodistal</a:t>
            </a:r>
            <a:r>
              <a:rPr lang="es-MX" dirty="0"/>
              <a:t>, visto desde lingual, viene de cervical, dirigiéndose oblicuamente hacia distal. completa la curva, formando en conjunto un semicírculo que va desde cervical hasta la cima de la cúspide </a:t>
            </a:r>
            <a:r>
              <a:rPr lang="es-MX" dirty="0" err="1"/>
              <a:t>incisal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52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6856" y="2636912"/>
            <a:ext cx="3106688" cy="1143000"/>
          </a:xfrm>
        </p:spPr>
        <p:txBody>
          <a:bodyPr/>
          <a:lstStyle/>
          <a:p>
            <a:r>
              <a:rPr lang="es-MX" i="1" dirty="0"/>
              <a:t>Cara mesial</a:t>
            </a:r>
            <a:endParaRPr lang="es-MX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1" y="1196752"/>
            <a:ext cx="5256584" cy="46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s-MX" dirty="0"/>
              <a:t>C</a:t>
            </a:r>
            <a:r>
              <a:rPr lang="es-MX" dirty="0" smtClean="0"/>
              <a:t>ara </a:t>
            </a:r>
            <a:r>
              <a:rPr lang="es-MX" dirty="0"/>
              <a:t>proximal de forma </a:t>
            </a:r>
            <a:r>
              <a:rPr lang="es-MX" dirty="0" smtClean="0"/>
              <a:t>triangular, muy </a:t>
            </a:r>
            <a:r>
              <a:rPr lang="es-MX" dirty="0"/>
              <a:t>corta pero más </a:t>
            </a:r>
            <a:r>
              <a:rPr lang="es-MX" dirty="0" smtClean="0"/>
              <a:t>amplia.</a:t>
            </a:r>
          </a:p>
          <a:p>
            <a:endParaRPr lang="es-MX" dirty="0"/>
          </a:p>
          <a:p>
            <a:r>
              <a:rPr lang="es-MX" dirty="0" smtClean="0"/>
              <a:t>La base </a:t>
            </a:r>
            <a:r>
              <a:rPr lang="es-MX" dirty="0"/>
              <a:t>del triángulo está en el cuello y el vértice muy cerca del área de </a:t>
            </a:r>
            <a:r>
              <a:rPr lang="es-MX" dirty="0" smtClean="0"/>
              <a:t>contacto, hasta </a:t>
            </a:r>
            <a:r>
              <a:rPr lang="es-MX" dirty="0"/>
              <a:t>donde llega el brazo mesial del borde </a:t>
            </a:r>
            <a:r>
              <a:rPr lang="es-MX" dirty="0" smtClean="0"/>
              <a:t>incisal.</a:t>
            </a:r>
          </a:p>
          <a:p>
            <a:endParaRPr lang="es-MX" dirty="0"/>
          </a:p>
          <a:p>
            <a:r>
              <a:rPr lang="es-MX" dirty="0"/>
              <a:t>La proyección total de la figura coronaria es más grande que la </a:t>
            </a:r>
            <a:r>
              <a:rPr lang="es-MX" dirty="0" smtClean="0"/>
              <a:t>cara mesial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5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 le estudian </a:t>
            </a:r>
            <a:r>
              <a:rPr lang="es-MX" dirty="0" smtClean="0"/>
              <a:t>los 4 </a:t>
            </a:r>
            <a:r>
              <a:rPr lang="es-MX" dirty="0"/>
              <a:t>perfiles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56584"/>
          </a:xfrm>
        </p:spPr>
        <p:txBody>
          <a:bodyPr>
            <a:normAutofit/>
          </a:bodyPr>
          <a:lstStyle/>
          <a:p>
            <a:r>
              <a:rPr lang="es-MX" i="1" dirty="0"/>
              <a:t>Perfil incisal. </a:t>
            </a:r>
            <a:r>
              <a:rPr lang="es-MX" dirty="0"/>
              <a:t>Vértice del triángulo cuya forma tiene la cara </a:t>
            </a:r>
            <a:r>
              <a:rPr lang="es-MX" dirty="0" smtClean="0"/>
              <a:t>mesial; muy </a:t>
            </a:r>
            <a:r>
              <a:rPr lang="es-MX" dirty="0"/>
              <a:t>corto para considerársele como </a:t>
            </a:r>
            <a:r>
              <a:rPr lang="es-MX" dirty="0" smtClean="0"/>
              <a:t>lado </a:t>
            </a:r>
            <a:r>
              <a:rPr lang="es-MX" dirty="0"/>
              <a:t>Contornea el borde incisal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r>
              <a:rPr lang="es-MX" i="1" dirty="0"/>
              <a:t>Perfil cervical. </a:t>
            </a:r>
            <a:r>
              <a:rPr lang="es-MX" dirty="0"/>
              <a:t>Angulo lineal </a:t>
            </a:r>
            <a:r>
              <a:rPr lang="es-MX" dirty="0" err="1"/>
              <a:t>mesiocervical</a:t>
            </a:r>
            <a:r>
              <a:rPr lang="es-MX" dirty="0"/>
              <a:t>, es curvo con radio </a:t>
            </a:r>
            <a:r>
              <a:rPr lang="es-MX" dirty="0" smtClean="0"/>
              <a:t>hacia apical</a:t>
            </a:r>
            <a:r>
              <a:rPr lang="es-MX" dirty="0"/>
              <a:t>. Delimita la escotadura cervical </a:t>
            </a:r>
            <a:r>
              <a:rPr lang="es-MX" dirty="0" err="1"/>
              <a:t>labiolingual</a:t>
            </a:r>
            <a:r>
              <a:rPr lang="es-MX" dirty="0"/>
              <a:t> que se forma a </a:t>
            </a:r>
            <a:r>
              <a:rPr lang="es-MX" dirty="0" err="1" smtClean="0"/>
              <a:t>expensasde</a:t>
            </a:r>
            <a:r>
              <a:rPr lang="es-MX" dirty="0" smtClean="0"/>
              <a:t> </a:t>
            </a:r>
            <a:r>
              <a:rPr lang="es-MX" dirty="0"/>
              <a:t>la corona.</a:t>
            </a:r>
          </a:p>
        </p:txBody>
      </p:sp>
    </p:spTree>
    <p:extLst>
      <p:ext uri="{BB962C8B-B14F-4D97-AF65-F5344CB8AC3E}">
        <p14:creationId xmlns:p14="http://schemas.microsoft.com/office/powerpoint/2010/main" val="34100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dirty="0"/>
              <a:t>Perfil labial. </a:t>
            </a:r>
            <a:r>
              <a:rPr lang="es-MX" dirty="0"/>
              <a:t>Angulo lineal mesiolabial</a:t>
            </a:r>
            <a:r>
              <a:rPr lang="es-MX" dirty="0" smtClean="0"/>
              <a:t>, </a:t>
            </a:r>
            <a:r>
              <a:rPr lang="es-MX" dirty="0"/>
              <a:t>Es una línea curva homogénea con </a:t>
            </a:r>
            <a:r>
              <a:rPr lang="es-MX" dirty="0" smtClean="0"/>
              <a:t>radio hacia </a:t>
            </a:r>
            <a:r>
              <a:rPr lang="es-MX" dirty="0"/>
              <a:t>dentro de la </a:t>
            </a:r>
            <a:r>
              <a:rPr lang="es-MX" dirty="0" smtClean="0"/>
              <a:t>figura.</a:t>
            </a:r>
          </a:p>
          <a:p>
            <a:endParaRPr lang="es-MX" i="1" dirty="0" smtClean="0"/>
          </a:p>
          <a:p>
            <a:r>
              <a:rPr lang="es-MX" i="1" dirty="0" smtClean="0"/>
              <a:t>Perfil </a:t>
            </a:r>
            <a:r>
              <a:rPr lang="es-MX" i="1" dirty="0"/>
              <a:t>lingual. </a:t>
            </a:r>
            <a:r>
              <a:rPr lang="es-MX" dirty="0"/>
              <a:t>Angulo lineal </a:t>
            </a:r>
            <a:r>
              <a:rPr lang="es-MX" dirty="0" smtClean="0"/>
              <a:t>mesiolingual </a:t>
            </a:r>
            <a:r>
              <a:rPr lang="es-MX" dirty="0"/>
              <a:t>Curvo con radio hacia labial. </a:t>
            </a:r>
            <a:r>
              <a:rPr lang="es-MX" dirty="0" smtClean="0"/>
              <a:t>Demarca la </a:t>
            </a:r>
            <a:r>
              <a:rPr lang="es-MX" dirty="0"/>
              <a:t>pequeña superficie mesial.</a:t>
            </a:r>
          </a:p>
        </p:txBody>
      </p:sp>
    </p:spTree>
    <p:extLst>
      <p:ext uri="{BB962C8B-B14F-4D97-AF65-F5344CB8AC3E}">
        <p14:creationId xmlns:p14="http://schemas.microsoft.com/office/powerpoint/2010/main" val="30751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CANINO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</a:t>
            </a:r>
            <a:r>
              <a:rPr lang="es-MX" dirty="0" smtClean="0"/>
              <a:t>anino </a:t>
            </a:r>
            <a:r>
              <a:rPr lang="es-MX" dirty="0"/>
              <a:t>por la semejanza en posición y forma a los </a:t>
            </a:r>
            <a:r>
              <a:rPr lang="es-MX" dirty="0" smtClean="0"/>
              <a:t>dientes </a:t>
            </a:r>
            <a:r>
              <a:rPr lang="es-MX" dirty="0" err="1" smtClean="0"/>
              <a:t>cuspídeos</a:t>
            </a:r>
            <a:r>
              <a:rPr lang="es-MX" dirty="0" smtClean="0"/>
              <a:t> </a:t>
            </a:r>
            <a:r>
              <a:rPr lang="es-MX" dirty="0"/>
              <a:t>que sirven a los animales carnívoros para asir la presa y </a:t>
            </a:r>
            <a:r>
              <a:rPr lang="es-MX" dirty="0" smtClean="0"/>
              <a:t>desgarrar sus </a:t>
            </a:r>
            <a:r>
              <a:rPr lang="es-MX" dirty="0"/>
              <a:t>alimentos 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Del </a:t>
            </a:r>
            <a:r>
              <a:rPr lang="es-MX" dirty="0"/>
              <a:t>latín </a:t>
            </a:r>
            <a:r>
              <a:rPr lang="es-MX" i="1" dirty="0" err="1"/>
              <a:t>canis</a:t>
            </a:r>
            <a:r>
              <a:rPr lang="es-MX" i="1" dirty="0"/>
              <a:t>, </a:t>
            </a:r>
            <a:r>
              <a:rPr lang="es-MX" dirty="0" smtClean="0"/>
              <a:t>perro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79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44456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i="1" dirty="0"/>
              <a:t>Cara distal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20" y="1525552"/>
            <a:ext cx="5904656" cy="530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 forma triangular, más pequeña pero muy semejante a la cara mesial</a:t>
            </a:r>
            <a:r>
              <a:rPr lang="es-MX" dirty="0" smtClean="0"/>
              <a:t>.</a:t>
            </a:r>
            <a:endParaRPr lang="es-MX" dirty="0"/>
          </a:p>
          <a:p>
            <a:endParaRPr lang="es-MX" dirty="0" smtClean="0"/>
          </a:p>
          <a:p>
            <a:r>
              <a:rPr lang="es-MX" dirty="0" smtClean="0"/>
              <a:t>pueden </a:t>
            </a:r>
            <a:r>
              <a:rPr lang="es-MX" dirty="0"/>
              <a:t>verse las caras labial y </a:t>
            </a:r>
            <a:r>
              <a:rPr lang="es-MX" dirty="0" smtClean="0"/>
              <a:t>lingual, que </a:t>
            </a:r>
            <a:r>
              <a:rPr lang="es-MX" dirty="0"/>
              <a:t>convergen y se unen en la zona de contacto con la cara distal y </a:t>
            </a:r>
            <a:r>
              <a:rPr lang="es-MX" dirty="0" smtClean="0"/>
              <a:t>el borde </a:t>
            </a:r>
            <a:r>
              <a:rPr lang="es-MX" dirty="0"/>
              <a:t>incisal, cuya porción o brazo distal</a:t>
            </a:r>
          </a:p>
        </p:txBody>
      </p:sp>
    </p:spTree>
    <p:extLst>
      <p:ext uri="{BB962C8B-B14F-4D97-AF65-F5344CB8AC3E}">
        <p14:creationId xmlns:p14="http://schemas.microsoft.com/office/powerpoint/2010/main" val="14783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 le estudian los 4 perfiles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i="1" dirty="0"/>
              <a:t>Perfil incisal. </a:t>
            </a:r>
            <a:r>
              <a:rPr lang="es-MX" dirty="0"/>
              <a:t>Constituye el vértice del triángulo que forma la cara </a:t>
            </a:r>
            <a:r>
              <a:rPr lang="es-MX" dirty="0" smtClean="0"/>
              <a:t>distal </a:t>
            </a:r>
            <a:r>
              <a:rPr lang="es-MX" dirty="0"/>
              <a:t>Contornea el borde </a:t>
            </a:r>
            <a:r>
              <a:rPr lang="es-MX" dirty="0" smtClean="0"/>
              <a:t>incisal</a:t>
            </a:r>
          </a:p>
          <a:p>
            <a:endParaRPr lang="es-MX" dirty="0"/>
          </a:p>
          <a:p>
            <a:r>
              <a:rPr lang="es-MX" dirty="0"/>
              <a:t>La escotadura que señala este perfil es menos curva </a:t>
            </a:r>
            <a:r>
              <a:rPr lang="es-MX" dirty="0" smtClean="0"/>
              <a:t>que en </a:t>
            </a:r>
            <a:r>
              <a:rPr lang="es-MX" dirty="0"/>
              <a:t>la cara mesial y en general menos curva que ningún otro diente de </a:t>
            </a:r>
            <a:r>
              <a:rPr lang="es-MX" dirty="0" smtClean="0"/>
              <a:t>los anteriores</a:t>
            </a:r>
            <a:r>
              <a:rPr lang="es-MX" dirty="0"/>
              <a:t>, en esta región cervical.</a:t>
            </a:r>
          </a:p>
        </p:txBody>
      </p:sp>
    </p:spTree>
    <p:extLst>
      <p:ext uri="{BB962C8B-B14F-4D97-AF65-F5344CB8AC3E}">
        <p14:creationId xmlns:p14="http://schemas.microsoft.com/office/powerpoint/2010/main" val="706617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764704"/>
            <a:ext cx="8229600" cy="5361459"/>
          </a:xfrm>
        </p:spPr>
        <p:txBody>
          <a:bodyPr>
            <a:normAutofit/>
          </a:bodyPr>
          <a:lstStyle/>
          <a:p>
            <a:endParaRPr lang="es-MX" i="1" dirty="0" smtClean="0"/>
          </a:p>
          <a:p>
            <a:endParaRPr lang="es-MX" i="1" dirty="0"/>
          </a:p>
          <a:p>
            <a:r>
              <a:rPr lang="es-MX" i="1" dirty="0" smtClean="0"/>
              <a:t>Perfil </a:t>
            </a:r>
            <a:r>
              <a:rPr lang="es-MX" i="1" dirty="0"/>
              <a:t>labial. </a:t>
            </a:r>
            <a:r>
              <a:rPr lang="es-MX" dirty="0"/>
              <a:t>Angulo lineal </a:t>
            </a:r>
            <a:r>
              <a:rPr lang="es-MX" dirty="0" err="1"/>
              <a:t>distolabial</a:t>
            </a:r>
            <a:r>
              <a:rPr lang="es-MX" dirty="0"/>
              <a:t> visto desde distal. Es recto o </a:t>
            </a:r>
            <a:r>
              <a:rPr lang="es-MX" dirty="0" smtClean="0"/>
              <a:t>casi recto </a:t>
            </a:r>
            <a:r>
              <a:rPr lang="es-MX" dirty="0"/>
              <a:t>y une el lado cervical con el lado incisal en su brazo distal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endParaRPr lang="es-MX" i="1" dirty="0" smtClean="0"/>
          </a:p>
          <a:p>
            <a:endParaRPr lang="es-MX" i="1" dirty="0"/>
          </a:p>
          <a:p>
            <a:endParaRPr lang="es-MX" i="1" dirty="0" smtClean="0"/>
          </a:p>
          <a:p>
            <a:r>
              <a:rPr lang="es-MX" i="1" dirty="0" smtClean="0"/>
              <a:t>Perfil </a:t>
            </a:r>
            <a:r>
              <a:rPr lang="es-MX" i="1" dirty="0"/>
              <a:t>lingual. </a:t>
            </a:r>
            <a:r>
              <a:rPr lang="es-MX" dirty="0"/>
              <a:t>Angulo lineal </a:t>
            </a:r>
            <a:r>
              <a:rPr lang="es-MX" dirty="0" err="1"/>
              <a:t>distolingual</a:t>
            </a:r>
            <a:r>
              <a:rPr lang="es-MX" dirty="0"/>
              <a:t> visto desde distal; de </a:t>
            </a:r>
            <a:r>
              <a:rPr lang="es-MX" dirty="0" smtClean="0"/>
              <a:t>forma curva </a:t>
            </a:r>
            <a:r>
              <a:rPr lang="es-MX" dirty="0"/>
              <a:t>ligeramente inversa como S alargada; señala el cíngulo en el </a:t>
            </a:r>
            <a:r>
              <a:rPr lang="es-MX" dirty="0" smtClean="0"/>
              <a:t>tercio cervical </a:t>
            </a:r>
            <a:r>
              <a:rPr lang="es-MX" dirty="0"/>
              <a:t>y une el lado cervical con el incisal.</a:t>
            </a:r>
          </a:p>
        </p:txBody>
      </p:sp>
    </p:spTree>
    <p:extLst>
      <p:ext uri="{BB962C8B-B14F-4D97-AF65-F5344CB8AC3E}">
        <p14:creationId xmlns:p14="http://schemas.microsoft.com/office/powerpoint/2010/main" val="2741428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i="1" dirty="0"/>
              <a:t>Borde incisal</a:t>
            </a:r>
            <a:endParaRPr lang="es-MX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61001"/>
            <a:ext cx="7620000" cy="327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2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es-MX" dirty="0"/>
              <a:t>El área de </a:t>
            </a:r>
            <a:r>
              <a:rPr lang="es-MX" dirty="0" smtClean="0"/>
              <a:t>trabajo</a:t>
            </a:r>
          </a:p>
          <a:p>
            <a:endParaRPr lang="es-MX" dirty="0"/>
          </a:p>
          <a:p>
            <a:r>
              <a:rPr lang="es-MX" dirty="0"/>
              <a:t>Los </a:t>
            </a:r>
            <a:r>
              <a:rPr lang="es-MX" dirty="0" smtClean="0"/>
              <a:t>movimientos </a:t>
            </a:r>
            <a:r>
              <a:rPr lang="es-MX" dirty="0"/>
              <a:t>de </a:t>
            </a:r>
            <a:r>
              <a:rPr lang="es-MX" dirty="0" smtClean="0"/>
              <a:t>masticación</a:t>
            </a:r>
          </a:p>
          <a:p>
            <a:endParaRPr lang="es-MX" dirty="0"/>
          </a:p>
          <a:p>
            <a:r>
              <a:rPr lang="es-MX" dirty="0"/>
              <a:t>El desgaste que llega a tener el borde incisal </a:t>
            </a:r>
            <a:r>
              <a:rPr lang="es-MX" dirty="0" smtClean="0"/>
              <a:t>y, la </a:t>
            </a:r>
            <a:r>
              <a:rPr lang="es-MX" dirty="0"/>
              <a:t>cara lingual en algunos casos es tan grande, que al canino se le </a:t>
            </a:r>
            <a:r>
              <a:rPr lang="es-MX" dirty="0" smtClean="0"/>
              <a:t>reconoce más </a:t>
            </a:r>
            <a:r>
              <a:rPr lang="es-MX" dirty="0"/>
              <a:t>por su posición que por su forma.</a:t>
            </a:r>
          </a:p>
        </p:txBody>
      </p:sp>
    </p:spTree>
    <p:extLst>
      <p:ext uri="{BB962C8B-B14F-4D97-AF65-F5344CB8AC3E}">
        <p14:creationId xmlns:p14="http://schemas.microsoft.com/office/powerpoint/2010/main" val="7377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0"/>
            <a:ext cx="6974086" cy="677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7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350000" cy="61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8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i="1" dirty="0"/>
              <a:t>Cuello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/>
          </a:bodyPr>
          <a:lstStyle/>
          <a:p>
            <a:r>
              <a:rPr lang="es-MX" dirty="0" smtClean="0"/>
              <a:t>La línea cervical que circunda la corona igual que en los otros dientes anteriores</a:t>
            </a:r>
          </a:p>
          <a:p>
            <a:endParaRPr lang="es-MX" dirty="0"/>
          </a:p>
          <a:p>
            <a:r>
              <a:rPr lang="es-MX" dirty="0" smtClean="0"/>
              <a:t>De las escotaduras proximales, la mesial es más pronunciada que la distal.</a:t>
            </a:r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72853"/>
            <a:ext cx="2672982" cy="478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6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CANINO SUPERIOR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es-MX" dirty="0" smtClean="0"/>
              <a:t>Forma </a:t>
            </a:r>
            <a:r>
              <a:rPr lang="es-MX" dirty="0"/>
              <a:t>ángulo de 17° con la perpendicular o plano frontal. </a:t>
            </a:r>
            <a:r>
              <a:rPr lang="es-MX" dirty="0" smtClean="0"/>
              <a:t>Visto desde </a:t>
            </a:r>
            <a:r>
              <a:rPr lang="es-MX" dirty="0"/>
              <a:t>la proyección labial, forma otro ángulo de 6 o a 7 o hacia afuera </a:t>
            </a:r>
            <a:r>
              <a:rPr lang="es-MX" dirty="0" smtClean="0"/>
              <a:t>con el </a:t>
            </a:r>
            <a:r>
              <a:rPr lang="es-MX" dirty="0"/>
              <a:t>plano medio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88" y="2704975"/>
            <a:ext cx="4536504" cy="360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8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i="1" dirty="0"/>
              <a:t>Raíz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853136"/>
          </a:xfrm>
        </p:spPr>
        <p:txBody>
          <a:bodyPr>
            <a:normAutofit/>
          </a:bodyPr>
          <a:lstStyle/>
          <a:p>
            <a:r>
              <a:rPr lang="es-MX" dirty="0"/>
              <a:t>E</a:t>
            </a:r>
            <a:r>
              <a:rPr lang="es-MX" dirty="0" smtClean="0"/>
              <a:t>s </a:t>
            </a:r>
            <a:r>
              <a:rPr lang="es-MX" dirty="0"/>
              <a:t>recta y única, la más poderosa por </a:t>
            </a:r>
            <a:r>
              <a:rPr lang="es-MX" dirty="0" smtClean="0"/>
              <a:t>su longitud</a:t>
            </a:r>
            <a:r>
              <a:rPr lang="es-MX" dirty="0"/>
              <a:t>, grosor y anchura, si se compara con los otros dientes. </a:t>
            </a:r>
            <a:endParaRPr lang="es-MX" dirty="0" smtClean="0"/>
          </a:p>
          <a:p>
            <a:r>
              <a:rPr lang="es-MX" dirty="0" smtClean="0"/>
              <a:t>Llega atener </a:t>
            </a:r>
            <a:r>
              <a:rPr lang="es-MX" dirty="0"/>
              <a:t>hasta 1.8 veces el tamaño de la corona. </a:t>
            </a:r>
            <a:endParaRPr lang="es-MX" dirty="0" smtClean="0"/>
          </a:p>
          <a:p>
            <a:r>
              <a:rPr lang="es-MX" dirty="0" smtClean="0"/>
              <a:t>En </a:t>
            </a:r>
            <a:r>
              <a:rPr lang="es-MX" dirty="0"/>
              <a:t>raras ocasiones se </a:t>
            </a:r>
            <a:r>
              <a:rPr lang="es-MX" dirty="0" smtClean="0"/>
              <a:t>le encuentra </a:t>
            </a:r>
            <a:r>
              <a:rPr lang="es-MX" dirty="0"/>
              <a:t>bífida.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26287"/>
            <a:ext cx="2808312" cy="498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7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7725831">
            <a:off x="-318099" y="1239847"/>
            <a:ext cx="2890664" cy="1143000"/>
          </a:xfrm>
        </p:spPr>
        <p:txBody>
          <a:bodyPr>
            <a:normAutofit fontScale="90000"/>
          </a:bodyPr>
          <a:lstStyle/>
          <a:p>
            <a:r>
              <a:rPr lang="es-MX" i="1" dirty="0"/>
              <a:t>Tallado en cera</a:t>
            </a:r>
            <a:endParaRPr lang="es-MX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33" y="0"/>
            <a:ext cx="65675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1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25922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3589907"/>
            <a:ext cx="4160663" cy="29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3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BIBLIOGRAFIA	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ANATOMIA DENTAL, RAFAEL ESPONDA VILA. 7MA EDICION 1994 MEXICO.</a:t>
            </a:r>
          </a:p>
        </p:txBody>
      </p:sp>
    </p:spTree>
    <p:extLst>
      <p:ext uri="{BB962C8B-B14F-4D97-AF65-F5344CB8AC3E}">
        <p14:creationId xmlns:p14="http://schemas.microsoft.com/office/powerpoint/2010/main" val="26001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</a:t>
            </a:r>
            <a:r>
              <a:rPr lang="es-MX" dirty="0" smtClean="0"/>
              <a:t>calcificación Y erupción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En </a:t>
            </a:r>
            <a:r>
              <a:rPr lang="es-MX" dirty="0"/>
              <a:t>su corona principia de los cuatro a seis meses </a:t>
            </a:r>
            <a:r>
              <a:rPr lang="es-MX" dirty="0" smtClean="0"/>
              <a:t>de edad y </a:t>
            </a:r>
            <a:r>
              <a:rPr lang="es-MX" dirty="0"/>
              <a:t>termina a la edad de 7 </a:t>
            </a:r>
            <a:r>
              <a:rPr lang="es-MX" dirty="0" smtClean="0"/>
              <a:t>años.</a:t>
            </a:r>
          </a:p>
          <a:p>
            <a:endParaRPr lang="es-MX" dirty="0"/>
          </a:p>
          <a:p>
            <a:r>
              <a:rPr lang="es-MX" dirty="0"/>
              <a:t>La erupción se verifica a los 11 o 12 años y la raíz termina a </a:t>
            </a:r>
            <a:r>
              <a:rPr lang="es-MX" dirty="0" smtClean="0"/>
              <a:t>los 12 </a:t>
            </a:r>
            <a:r>
              <a:rPr lang="es-MX" dirty="0"/>
              <a:t>o 13 años de edad, con la formación del agujero apical</a:t>
            </a:r>
          </a:p>
        </p:txBody>
      </p:sp>
    </p:spTree>
    <p:extLst>
      <p:ext uri="{BB962C8B-B14F-4D97-AF65-F5344CB8AC3E}">
        <p14:creationId xmlns:p14="http://schemas.microsoft.com/office/powerpoint/2010/main" val="18066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DIMENSIONES EN MM DEL CANINO </a:t>
            </a:r>
            <a:r>
              <a:rPr lang="es-MX" dirty="0" smtClean="0"/>
              <a:t>SUPERIOR.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 de mayor longitud que cualquier otro diente, su corona es conoide y la raíz es hasta 1.8 veces más larga que la corona.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52601"/>
              </p:ext>
            </p:extLst>
          </p:nvPr>
        </p:nvGraphicFramePr>
        <p:xfrm>
          <a:off x="12161" y="3645024"/>
          <a:ext cx="8625434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336"/>
                <a:gridCol w="849039"/>
                <a:gridCol w="1155006"/>
                <a:gridCol w="720134"/>
                <a:gridCol w="1155006"/>
                <a:gridCol w="720134"/>
                <a:gridCol w="1155006"/>
                <a:gridCol w="1481773"/>
              </a:tblGrid>
              <a:tr h="22682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TOTAL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CORONA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RAIZ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CORONA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RAIZ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CORONA</a:t>
                      </a:r>
                    </a:p>
                    <a:p>
                      <a:r>
                        <a:rPr lang="es-MX" dirty="0" smtClean="0"/>
                        <a:t>GROSOR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FLECHA DE</a:t>
                      </a:r>
                    </a:p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CURVA DE LA</a:t>
                      </a:r>
                    </a:p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ESCOTADURA</a:t>
                      </a:r>
                    </a:p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CERVICAL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MAXIMO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20.5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9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9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3.5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MINIMO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PROMEDIO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9.5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2.5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421443"/>
              </p:ext>
            </p:extLst>
          </p:nvPr>
        </p:nvGraphicFramePr>
        <p:xfrm>
          <a:off x="2267744" y="3274184"/>
          <a:ext cx="37444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596"/>
                <a:gridCol w="190982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LONGITUD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ANCHURA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7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i="1" dirty="0"/>
              <a:t>Corona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corona </a:t>
            </a:r>
            <a:r>
              <a:rPr lang="es-MX" dirty="0" smtClean="0"/>
              <a:t>es difiere </a:t>
            </a:r>
            <a:r>
              <a:rPr lang="es-MX" dirty="0"/>
              <a:t>en forma de los otros dientes </a:t>
            </a:r>
            <a:r>
              <a:rPr lang="es-MX" dirty="0" smtClean="0"/>
              <a:t>anteriores debido a </a:t>
            </a:r>
            <a:r>
              <a:rPr lang="es-MX" dirty="0"/>
              <a:t>su borde </a:t>
            </a:r>
            <a:r>
              <a:rPr lang="es-MX" dirty="0" smtClean="0"/>
              <a:t>incisal.</a:t>
            </a:r>
          </a:p>
          <a:p>
            <a:endParaRPr lang="es-MX" dirty="0" smtClean="0"/>
          </a:p>
          <a:p>
            <a:r>
              <a:rPr lang="es-MX" dirty="0" smtClean="0"/>
              <a:t>llamados </a:t>
            </a:r>
            <a:r>
              <a:rPr lang="es-MX" i="1" dirty="0"/>
              <a:t>brazos del borde incisal.</a:t>
            </a:r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68" y="2525195"/>
            <a:ext cx="1865759" cy="433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5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i="1" dirty="0"/>
              <a:t>Cara labial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4474840" cy="4195936"/>
          </a:xfrm>
        </p:spPr>
        <p:txBody>
          <a:bodyPr/>
          <a:lstStyle/>
          <a:p>
            <a:r>
              <a:rPr lang="es-MX" dirty="0"/>
              <a:t>De figura pentagonal irregular ligeramente alargada, orientada al </a:t>
            </a:r>
            <a:r>
              <a:rPr lang="es-MX" dirty="0" smtClean="0"/>
              <a:t>eje longitudinal </a:t>
            </a:r>
            <a:r>
              <a:rPr lang="es-MX" dirty="0"/>
              <a:t>del diente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r>
              <a:rPr lang="es-MX" dirty="0"/>
              <a:t>Fuertemente convexa de mesial a distal, en </a:t>
            </a:r>
            <a:r>
              <a:rPr lang="es-MX" dirty="0" smtClean="0"/>
              <a:t>ocasiones tan </a:t>
            </a:r>
            <a:r>
              <a:rPr lang="es-MX" dirty="0"/>
              <a:t>ostensible que puede considerarse a la superficie dividida </a:t>
            </a:r>
            <a:r>
              <a:rPr lang="es-MX" dirty="0" smtClean="0"/>
              <a:t>en dos vertientes.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191405" cy="387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6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</a:t>
            </a:r>
            <a:r>
              <a:rPr lang="es-MX" i="1" dirty="0"/>
              <a:t>vertiente mesial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Está </a:t>
            </a:r>
            <a:r>
              <a:rPr lang="es-MX" dirty="0"/>
              <a:t>recorrida por un surco paralelo al eje </a:t>
            </a:r>
            <a:r>
              <a:rPr lang="es-MX" dirty="0" smtClean="0"/>
              <a:t>longitudinal del </a:t>
            </a:r>
            <a:r>
              <a:rPr lang="es-MX" dirty="0"/>
              <a:t>diente y es la </a:t>
            </a:r>
            <a:r>
              <a:rPr lang="es-MX" i="1" dirty="0"/>
              <a:t>línea de unión </a:t>
            </a:r>
            <a:r>
              <a:rPr lang="es-MX" dirty="0"/>
              <a:t>de los lóbulos de </a:t>
            </a:r>
            <a:r>
              <a:rPr lang="es-MX" dirty="0" smtClean="0"/>
              <a:t>crecimiento mesial </a:t>
            </a:r>
            <a:r>
              <a:rPr lang="es-MX" dirty="0"/>
              <a:t>y central.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47" y="4149080"/>
            <a:ext cx="41814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4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i="1" dirty="0"/>
              <a:t>vertiente distal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</a:t>
            </a:r>
            <a:r>
              <a:rPr lang="es-MX" dirty="0" smtClean="0"/>
              <a:t>eñala </a:t>
            </a:r>
            <a:r>
              <a:rPr lang="es-MX" dirty="0"/>
              <a:t>la línea de </a:t>
            </a:r>
            <a:r>
              <a:rPr lang="es-MX" dirty="0" smtClean="0"/>
              <a:t>crecimiento entre </a:t>
            </a:r>
            <a:r>
              <a:rPr lang="es-MX" dirty="0"/>
              <a:t>el lóbulo central y distal a lo largo de casi toda la superficie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i="1" dirty="0"/>
              <a:t>lobulillo extra, </a:t>
            </a:r>
            <a:r>
              <a:rPr lang="es-MX" dirty="0" smtClean="0"/>
              <a:t>su </a:t>
            </a:r>
            <a:r>
              <a:rPr lang="es-MX" dirty="0"/>
              <a:t>presencia en un gran porcentaje de casos, y se coloca entre el </a:t>
            </a:r>
            <a:r>
              <a:rPr lang="es-MX" dirty="0" smtClean="0"/>
              <a:t>lóbulo central </a:t>
            </a:r>
            <a:r>
              <a:rPr lang="es-MX" dirty="0"/>
              <a:t>y el distal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6606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112</TotalTime>
  <Words>1174</Words>
  <Application>Microsoft Office PowerPoint</Application>
  <PresentationFormat>Presentación en pantalla (4:3)</PresentationFormat>
  <Paragraphs>137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Adyacencia</vt:lpstr>
      <vt:lpstr>CANINO  SUPERIOR</vt:lpstr>
      <vt:lpstr>CANINO</vt:lpstr>
      <vt:lpstr>CANINO SUPERIOR</vt:lpstr>
      <vt:lpstr>La calcificación Y erupción</vt:lpstr>
      <vt:lpstr>DIMENSIONES EN MM DEL CANINO SUPERIOR.</vt:lpstr>
      <vt:lpstr>Corona</vt:lpstr>
      <vt:lpstr>Cara labial</vt:lpstr>
      <vt:lpstr>La vertiente mesial</vt:lpstr>
      <vt:lpstr>vertiente distal</vt:lpstr>
      <vt:lpstr>Se le estudian cuatro lados o perfiles</vt:lpstr>
      <vt:lpstr>Presentación de PowerPoint</vt:lpstr>
      <vt:lpstr>Cara lingual</vt:lpstr>
      <vt:lpstr>Presentación de PowerPoint</vt:lpstr>
      <vt:lpstr>Se le estudian cuatro perfiles:</vt:lpstr>
      <vt:lpstr>Presentación de PowerPoint</vt:lpstr>
      <vt:lpstr>Cara mesial</vt:lpstr>
      <vt:lpstr>Presentación de PowerPoint</vt:lpstr>
      <vt:lpstr>Se le estudian los 4 perfiles</vt:lpstr>
      <vt:lpstr>Presentación de PowerPoint</vt:lpstr>
      <vt:lpstr>Presentación de PowerPoint</vt:lpstr>
      <vt:lpstr>Cara distal</vt:lpstr>
      <vt:lpstr>Presentación de PowerPoint</vt:lpstr>
      <vt:lpstr>Se le estudian los 4 perfiles</vt:lpstr>
      <vt:lpstr>Presentación de PowerPoint</vt:lpstr>
      <vt:lpstr>Borde incisal</vt:lpstr>
      <vt:lpstr>Presentación de PowerPoint</vt:lpstr>
      <vt:lpstr>Presentación de PowerPoint</vt:lpstr>
      <vt:lpstr>Presentación de PowerPoint</vt:lpstr>
      <vt:lpstr>Cuello</vt:lpstr>
      <vt:lpstr>Raíz</vt:lpstr>
      <vt:lpstr>Tallado en cera</vt:lpstr>
      <vt:lpstr>Presentación de PowerPoint</vt:lpstr>
      <vt:lpstr>BIBLIOGRAFIA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CANINO SUPERIOR</dc:title>
  <dc:creator>Raul Orozco Rizo</dc:creator>
  <cp:lastModifiedBy>Raul Orozco Rizo</cp:lastModifiedBy>
  <cp:revision>13</cp:revision>
  <dcterms:created xsi:type="dcterms:W3CDTF">2012-09-23T21:02:31Z</dcterms:created>
  <dcterms:modified xsi:type="dcterms:W3CDTF">2012-09-24T06:11:53Z</dcterms:modified>
</cp:coreProperties>
</file>