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63" r:id="rId2"/>
    <p:sldId id="257" r:id="rId3"/>
    <p:sldId id="258" r:id="rId4"/>
    <p:sldId id="259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D5EEB-6387-43BA-B115-35F061563F02}" type="datetimeFigureOut">
              <a:rPr lang="es-ES" smtClean="0"/>
              <a:t>27/03/2016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1147B-2D0B-4019-9A16-03E1012A8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6317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O" altLang="es-CO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88C76895-A7FF-4BB2-9EF7-36C4C314CE5C}" type="slidenum">
              <a:rPr lang="es-CO" altLang="es-CO" smtClean="0"/>
              <a:pPr>
                <a:spcBef>
                  <a:spcPct val="0"/>
                </a:spcBef>
              </a:pPr>
              <a:t>1</a:t>
            </a:fld>
            <a:endParaRPr lang="es-CO" altLang="es-CO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O" altLang="es-CO" smtClean="0"/>
          </a:p>
        </p:txBody>
      </p:sp>
      <p:sp>
        <p:nvSpPr>
          <p:cNvPr id="2048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946146C5-021E-43CD-801D-B749BDF84E90}" type="slidenum">
              <a:rPr lang="es-CO" altLang="es-CO" smtClean="0"/>
              <a:pPr>
                <a:spcBef>
                  <a:spcPct val="0"/>
                </a:spcBef>
              </a:pPr>
              <a:t>2</a:t>
            </a:fld>
            <a:endParaRPr lang="es-CO" altLang="es-CO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O" altLang="es-CO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44C13F9-6C51-4788-BFB7-14108B4D91BA}" type="slidenum">
              <a:rPr lang="es-CO" altLang="es-CO" smtClean="0"/>
              <a:pPr>
                <a:spcBef>
                  <a:spcPct val="0"/>
                </a:spcBef>
              </a:pPr>
              <a:t>3</a:t>
            </a:fld>
            <a:endParaRPr lang="es-CO" altLang="es-CO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O" altLang="es-CO" smtClean="0"/>
          </a:p>
        </p:txBody>
      </p:sp>
      <p:sp>
        <p:nvSpPr>
          <p:cNvPr id="225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D7E2BB81-1250-4127-A0FE-04B570DE0F5B}" type="slidenum">
              <a:rPr lang="es-CO" altLang="es-CO" smtClean="0"/>
              <a:pPr>
                <a:spcBef>
                  <a:spcPct val="0"/>
                </a:spcBef>
              </a:pPr>
              <a:t>4</a:t>
            </a:fld>
            <a:endParaRPr lang="es-CO" altLang="es-CO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O" altLang="es-CO" smtClean="0"/>
          </a:p>
        </p:txBody>
      </p:sp>
      <p:sp>
        <p:nvSpPr>
          <p:cNvPr id="235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3E0EA73D-CD9B-45D9-9A83-D31349277842}" type="slidenum">
              <a:rPr lang="es-CO" altLang="es-CO" smtClean="0"/>
              <a:pPr>
                <a:spcBef>
                  <a:spcPct val="0"/>
                </a:spcBef>
              </a:pPr>
              <a:t>5</a:t>
            </a:fld>
            <a:endParaRPr lang="es-CO" altLang="es-CO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O" altLang="es-CO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75789019-0872-4E59-A233-3575DC426619}" type="slidenum">
              <a:rPr lang="es-CO" altLang="es-CO" smtClean="0"/>
              <a:pPr>
                <a:spcBef>
                  <a:spcPct val="0"/>
                </a:spcBef>
              </a:pPr>
              <a:t>6</a:t>
            </a:fld>
            <a:endParaRPr lang="es-CO" altLang="es-C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439552A-E0F2-4100-AF61-272D70DCB4BD}" type="datetimeFigureOut">
              <a:rPr lang="es-ES" smtClean="0"/>
              <a:t>27/03/2016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B0D4B52-6799-47DA-96C0-F1F5F9EB68B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552A-E0F2-4100-AF61-272D70DCB4BD}" type="datetimeFigureOut">
              <a:rPr lang="es-ES" smtClean="0"/>
              <a:t>27/03/2016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4B52-6799-47DA-96C0-F1F5F9EB68B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552A-E0F2-4100-AF61-272D70DCB4BD}" type="datetimeFigureOut">
              <a:rPr lang="es-ES" smtClean="0"/>
              <a:t>27/03/2016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4B52-6799-47DA-96C0-F1F5F9EB68B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439552A-E0F2-4100-AF61-272D70DCB4BD}" type="datetimeFigureOut">
              <a:rPr lang="es-ES" smtClean="0"/>
              <a:t>27/03/2016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4B52-6799-47DA-96C0-F1F5F9EB68B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439552A-E0F2-4100-AF61-272D70DCB4BD}" type="datetimeFigureOut">
              <a:rPr lang="es-ES" smtClean="0"/>
              <a:t>27/03/2016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B0D4B52-6799-47DA-96C0-F1F5F9EB68BA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439552A-E0F2-4100-AF61-272D70DCB4BD}" type="datetimeFigureOut">
              <a:rPr lang="es-ES" smtClean="0"/>
              <a:t>27/03/2016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B0D4B52-6799-47DA-96C0-F1F5F9EB68B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439552A-E0F2-4100-AF61-272D70DCB4BD}" type="datetimeFigureOut">
              <a:rPr lang="es-ES" smtClean="0"/>
              <a:t>27/03/2016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B0D4B52-6799-47DA-96C0-F1F5F9EB68B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552A-E0F2-4100-AF61-272D70DCB4BD}" type="datetimeFigureOut">
              <a:rPr lang="es-ES" smtClean="0"/>
              <a:t>27/03/2016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D4B52-6799-47DA-96C0-F1F5F9EB68B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439552A-E0F2-4100-AF61-272D70DCB4BD}" type="datetimeFigureOut">
              <a:rPr lang="es-ES" smtClean="0"/>
              <a:t>27/03/2016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B0D4B52-6799-47DA-96C0-F1F5F9EB68B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439552A-E0F2-4100-AF61-272D70DCB4BD}" type="datetimeFigureOut">
              <a:rPr lang="es-ES" smtClean="0"/>
              <a:t>27/03/2016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B0D4B52-6799-47DA-96C0-F1F5F9EB68B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439552A-E0F2-4100-AF61-272D70DCB4BD}" type="datetimeFigureOut">
              <a:rPr lang="es-ES" smtClean="0"/>
              <a:t>27/03/2016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B0D4B52-6799-47DA-96C0-F1F5F9EB68B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439552A-E0F2-4100-AF61-272D70DCB4BD}" type="datetimeFigureOut">
              <a:rPr lang="es-ES" smtClean="0"/>
              <a:t>27/03/2016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B0D4B52-6799-47DA-96C0-F1F5F9EB68BA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188" y="549275"/>
            <a:ext cx="7705725" cy="61247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EVALUACIÓN </a:t>
            </a:r>
            <a:r>
              <a:rPr lang="es-CO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DE LOS RIESGOS: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dirty="0">
                <a:latin typeface="+mn-lt"/>
                <a:cs typeface="+mn-cs"/>
              </a:rPr>
              <a:t>Proceso de determinar la probabilidad de que ocurran eventos específicos y la magnitud de sus consecuencias, mediante el uso sistemático de la información disponible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dirty="0"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dirty="0">
                <a:latin typeface="+mn-lt"/>
                <a:cs typeface="+mn-cs"/>
              </a:rPr>
              <a:t>Para evaluar el nivel de riesgo (NR) se debería determinar lo siguiente: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</a:t>
            </a:r>
            <a:r>
              <a:rPr lang="es-CO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NR </a:t>
            </a:r>
            <a:r>
              <a:rPr lang="es-CO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= NP X NC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DONDE             </a:t>
            </a:r>
            <a:r>
              <a:rPr lang="es-CO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NP</a:t>
            </a:r>
            <a:r>
              <a:rPr lang="es-CO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= Nivel de probabilidad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	            </a:t>
            </a:r>
            <a:r>
              <a:rPr lang="es-419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</a:t>
            </a:r>
            <a:r>
              <a:rPr lang="es-CO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NC</a:t>
            </a:r>
            <a:r>
              <a:rPr lang="es-CO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= Nivel de consecuencia</a:t>
            </a:r>
            <a:endParaRPr lang="es-CO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dirty="0"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dirty="0">
                <a:latin typeface="+mn-lt"/>
                <a:cs typeface="+mn-cs"/>
              </a:rPr>
              <a:t>A su vez, para determinar el NP se requiere: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NP= ND X NE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DONDE             ND= Nivel de deficiencia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                    NE= Nivel de exposición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dirty="0"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7089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968770"/>
              </p:ext>
            </p:extLst>
          </p:nvPr>
        </p:nvGraphicFramePr>
        <p:xfrm>
          <a:off x="359569" y="1196752"/>
          <a:ext cx="8496300" cy="5243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685"/>
                <a:gridCol w="1341583"/>
                <a:gridCol w="5534032"/>
              </a:tblGrid>
              <a:tr h="640159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/>
                        <a:t>Nivel de deficiencia</a:t>
                      </a:r>
                      <a:endParaRPr lang="es-CO" sz="1600" dirty="0"/>
                    </a:p>
                  </a:txBody>
                  <a:tcPr marL="91433" marR="91433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/>
                        <a:t>ND</a:t>
                      </a:r>
                      <a:endParaRPr lang="es-CO" sz="1600" dirty="0"/>
                    </a:p>
                  </a:txBody>
                  <a:tcPr marL="91433" marR="91433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/>
                        <a:t>SIGNIFICADO</a:t>
                      </a:r>
                      <a:endParaRPr lang="es-CO" sz="1600" dirty="0"/>
                    </a:p>
                  </a:txBody>
                  <a:tcPr marL="91433" marR="91433" marT="45726" marB="45726"/>
                </a:tc>
              </a:tr>
              <a:tr h="1188867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/>
                        <a:t>MUY ALTO (MA)</a:t>
                      </a:r>
                    </a:p>
                    <a:p>
                      <a:pPr algn="ctr"/>
                      <a:endParaRPr lang="es-CO" sz="1600" dirty="0"/>
                    </a:p>
                  </a:txBody>
                  <a:tcPr marL="91433" marR="91433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/>
                        <a:t>10</a:t>
                      </a:r>
                      <a:endParaRPr lang="es-CO" sz="1600" dirty="0"/>
                    </a:p>
                  </a:txBody>
                  <a:tcPr marL="91433" marR="91433" marT="45726" marB="45726"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Se ha(n) detectado peligro(s) que determina(n)</a:t>
                      </a:r>
                      <a:r>
                        <a:rPr lang="es-CO" sz="1600" baseline="0" dirty="0" smtClean="0"/>
                        <a:t> como muy posible la generación de incidentes, o la eficacia del conjunto de medidas preventivas existentes respecto al riesgo es nula o no existe, o ambos.</a:t>
                      </a:r>
                      <a:endParaRPr lang="es-CO" sz="1600" dirty="0"/>
                    </a:p>
                  </a:txBody>
                  <a:tcPr marL="91433" marR="91433" marT="45726" marB="45726"/>
                </a:tc>
              </a:tr>
              <a:tr h="1188867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/>
                        <a:t>ALTO (A)</a:t>
                      </a:r>
                      <a:endParaRPr lang="es-CO" sz="1600" dirty="0"/>
                    </a:p>
                  </a:txBody>
                  <a:tcPr marL="91433" marR="91433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/>
                        <a:t>6</a:t>
                      </a:r>
                      <a:endParaRPr lang="es-CO" sz="1600" dirty="0"/>
                    </a:p>
                  </a:txBody>
                  <a:tcPr marL="91433" marR="91433" marT="45726" marB="45726"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Se ha(n) detectado algún(os) peligro(s) que pueden</a:t>
                      </a:r>
                      <a:r>
                        <a:rPr lang="es-CO" sz="1600" baseline="0" dirty="0" smtClean="0"/>
                        <a:t> dar lugar a consecuencias significativa(s) o la eficacia del conjunto de medidas preventivas existentes es baja o ambos</a:t>
                      </a:r>
                      <a:endParaRPr lang="es-CO" sz="1600" dirty="0"/>
                    </a:p>
                  </a:txBody>
                  <a:tcPr marL="91433" marR="91433" marT="45726" marB="45726"/>
                </a:tc>
              </a:tr>
              <a:tr h="1188867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/>
                        <a:t>MEDIO (M)</a:t>
                      </a:r>
                      <a:endParaRPr lang="es-CO" sz="1600" dirty="0"/>
                    </a:p>
                  </a:txBody>
                  <a:tcPr marL="91433" marR="91433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/>
                        <a:t>2</a:t>
                      </a:r>
                      <a:endParaRPr lang="es-CO" sz="1600" dirty="0"/>
                    </a:p>
                  </a:txBody>
                  <a:tcPr marL="91433" marR="91433" marT="45726" marB="45726"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Se han detectado peligros que pueden dar lugar a consecuencias</a:t>
                      </a:r>
                      <a:r>
                        <a:rPr lang="es-CO" sz="1600" baseline="0" dirty="0" smtClean="0"/>
                        <a:t> poco significativa(s) o de menor importancia, o la eficacia del conjunto de medidas preventivas existentes es moderada, o ambos.</a:t>
                      </a:r>
                      <a:endParaRPr lang="es-CO" sz="1600" dirty="0"/>
                    </a:p>
                  </a:txBody>
                  <a:tcPr marL="91433" marR="91433" marT="45726" marB="45726"/>
                </a:tc>
              </a:tr>
              <a:tr h="914513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/>
                        <a:t>BAJO (B)</a:t>
                      </a:r>
                      <a:endParaRPr lang="es-CO" sz="1600" dirty="0"/>
                    </a:p>
                  </a:txBody>
                  <a:tcPr marL="91433" marR="91433"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/>
                        <a:t>NO SE ASIGNA VALOR</a:t>
                      </a:r>
                      <a:endParaRPr lang="es-CO" sz="1600" dirty="0"/>
                    </a:p>
                  </a:txBody>
                  <a:tcPr marL="91433" marR="91433" marT="45726" marB="45726"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No se ha detectado anomalía destacable alguna, o la eficacia del conjunto</a:t>
                      </a:r>
                      <a:r>
                        <a:rPr lang="es-CO" sz="1600" baseline="0" dirty="0" smtClean="0"/>
                        <a:t> de medidas preventivas existentes es alta, o ambos. El riesgo esta controlado.</a:t>
                      </a:r>
                      <a:endParaRPr lang="es-CO" sz="1600" dirty="0"/>
                    </a:p>
                  </a:txBody>
                  <a:tcPr marL="91433" marR="91433" marT="45726" marB="45726"/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539750" y="404813"/>
            <a:ext cx="8135938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Determinación del nivel de deficiencia</a:t>
            </a:r>
          </a:p>
        </p:txBody>
      </p:sp>
    </p:spTree>
    <p:extLst>
      <p:ext uri="{BB962C8B-B14F-4D97-AF65-F5344CB8AC3E}">
        <p14:creationId xmlns:p14="http://schemas.microsoft.com/office/powerpoint/2010/main" val="2218143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468313" y="827088"/>
          <a:ext cx="8353425" cy="2591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319"/>
                <a:gridCol w="675273"/>
                <a:gridCol w="5805833"/>
              </a:tblGrid>
              <a:tr h="640241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Nivel de exposicion</a:t>
                      </a:r>
                      <a:endParaRPr lang="es-CO" sz="1800" dirty="0"/>
                    </a:p>
                  </a:txBody>
                  <a:tcPr marL="91445" marR="91445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NE</a:t>
                      </a:r>
                      <a:endParaRPr lang="es-CO" sz="1800" dirty="0"/>
                    </a:p>
                  </a:txBody>
                  <a:tcPr marL="91445" marR="91445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SIGNIFICADO</a:t>
                      </a:r>
                      <a:endParaRPr lang="es-CO" sz="1800" dirty="0"/>
                    </a:p>
                  </a:txBody>
                  <a:tcPr marL="91445" marR="91445" marT="45731" marB="45731"/>
                </a:tc>
              </a:tr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 smtClean="0"/>
                        <a:t>CONTINUA (EC)</a:t>
                      </a:r>
                      <a:endParaRPr lang="es-CO" sz="1600" b="1" dirty="0"/>
                    </a:p>
                  </a:txBody>
                  <a:tcPr marL="91445" marR="91445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 smtClean="0"/>
                        <a:t>4</a:t>
                      </a:r>
                      <a:endParaRPr lang="es-CO" sz="1600" b="1" dirty="0"/>
                    </a:p>
                  </a:txBody>
                  <a:tcPr marL="91445" marR="91445" marT="45731" marB="4573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400" dirty="0" smtClean="0"/>
                        <a:t>La situación de exposicion se presenta sin interrupción o varias</a:t>
                      </a:r>
                      <a:r>
                        <a:rPr lang="es-CO" sz="1400" baseline="0" dirty="0" smtClean="0"/>
                        <a:t> veces con tiempo prolongado durante la jornada laboral</a:t>
                      </a:r>
                      <a:endParaRPr lang="es-CO" sz="1400" dirty="0"/>
                    </a:p>
                  </a:txBody>
                  <a:tcPr marL="91445" marR="91445" marT="45731" marB="45731"/>
                </a:tc>
              </a:tr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 smtClean="0"/>
                        <a:t>FRECUENTE (EF)</a:t>
                      </a:r>
                      <a:endParaRPr lang="es-CO" sz="1600" b="1" dirty="0"/>
                    </a:p>
                  </a:txBody>
                  <a:tcPr marL="91445" marR="91445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 smtClean="0"/>
                        <a:t>3</a:t>
                      </a:r>
                      <a:endParaRPr lang="es-CO" sz="1600" b="1" dirty="0"/>
                    </a:p>
                  </a:txBody>
                  <a:tcPr marL="91445" marR="91445" marT="45731" marB="4573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400" dirty="0" smtClean="0"/>
                        <a:t>La situacion de exposicion</a:t>
                      </a:r>
                      <a:r>
                        <a:rPr lang="es-CO" sz="1400" baseline="0" dirty="0" smtClean="0"/>
                        <a:t> se presenta varias veces durante la jornada laboral por tiempos cortos.</a:t>
                      </a:r>
                      <a:endParaRPr lang="es-CO" sz="1400" dirty="0"/>
                    </a:p>
                  </a:txBody>
                  <a:tcPr marL="91445" marR="91445" marT="45731" marB="45731"/>
                </a:tc>
              </a:tr>
              <a:tr h="518290"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 smtClean="0"/>
                        <a:t>OCASIONAL (EO)</a:t>
                      </a:r>
                      <a:endParaRPr lang="es-CO" sz="1600" b="1" dirty="0"/>
                    </a:p>
                  </a:txBody>
                  <a:tcPr marL="91445" marR="91445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 smtClean="0"/>
                        <a:t>2</a:t>
                      </a:r>
                      <a:endParaRPr lang="es-CO" sz="1600" b="1" dirty="0"/>
                    </a:p>
                  </a:txBody>
                  <a:tcPr marL="91445" marR="91445" marT="45731" marB="4573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400" dirty="0" smtClean="0"/>
                        <a:t>La situacion</a:t>
                      </a:r>
                      <a:r>
                        <a:rPr lang="es-CO" sz="1400" baseline="0" dirty="0" smtClean="0"/>
                        <a:t> de exposicion se presenta alguna vez durante la jornada laboral y por un periodo de tiempo corto.</a:t>
                      </a:r>
                      <a:endParaRPr lang="es-CO" sz="1400" dirty="0"/>
                    </a:p>
                  </a:txBody>
                  <a:tcPr marL="91445" marR="91445" marT="45731" marB="45731"/>
                </a:tc>
              </a:tr>
              <a:tr h="335364"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 smtClean="0"/>
                        <a:t>ESPORADICA(EE)</a:t>
                      </a:r>
                      <a:endParaRPr lang="es-CO" sz="1600" b="1" dirty="0"/>
                    </a:p>
                  </a:txBody>
                  <a:tcPr marL="91445" marR="91445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 smtClean="0"/>
                        <a:t>1</a:t>
                      </a:r>
                      <a:endParaRPr lang="es-CO" sz="1600" b="1" dirty="0"/>
                    </a:p>
                  </a:txBody>
                  <a:tcPr marL="91445" marR="91445" marT="45731" marB="45731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400" dirty="0" smtClean="0"/>
                        <a:t>La situacion</a:t>
                      </a:r>
                      <a:r>
                        <a:rPr lang="es-CO" sz="1400" baseline="0" dirty="0" smtClean="0"/>
                        <a:t> de exposición se presenta de manera eventual.</a:t>
                      </a:r>
                      <a:endParaRPr lang="es-CO" sz="1400" dirty="0"/>
                    </a:p>
                  </a:txBody>
                  <a:tcPr marL="91445" marR="91445" marT="45731" marB="45731"/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539750" y="260350"/>
            <a:ext cx="813593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Determinación del nivel de exposicion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610385"/>
              </p:ext>
            </p:extLst>
          </p:nvPr>
        </p:nvGraphicFramePr>
        <p:xfrm>
          <a:off x="1042988" y="4221163"/>
          <a:ext cx="7272337" cy="1966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1078"/>
                <a:gridCol w="653693"/>
                <a:gridCol w="1225675"/>
                <a:gridCol w="1062251"/>
                <a:gridCol w="1225675"/>
                <a:gridCol w="1143965"/>
              </a:tblGrid>
              <a:tr h="388937">
                <a:tc rowSpan="2" gridSpan="2">
                  <a:txBody>
                    <a:bodyPr/>
                    <a:lstStyle/>
                    <a:p>
                      <a:endParaRPr lang="es-CO" sz="1600" dirty="0" smtClean="0"/>
                    </a:p>
                    <a:p>
                      <a:pPr algn="ctr"/>
                      <a:r>
                        <a:rPr lang="es-CO" sz="1600" dirty="0" smtClean="0"/>
                        <a:t>Niveles de probabilidad</a:t>
                      </a:r>
                      <a:endParaRPr lang="es-CO" sz="1600" dirty="0"/>
                    </a:p>
                  </a:txBody>
                  <a:tcPr marL="91434" marR="91434" marT="45731" marB="45731"/>
                </a:tc>
                <a:tc rowSpan="2"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Nivel de exposicion (NE)</a:t>
                      </a:r>
                      <a:endParaRPr lang="es-CO" sz="1800" dirty="0"/>
                    </a:p>
                  </a:txBody>
                  <a:tcPr marL="91434" marR="91434" marT="45731" marB="45731"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88937">
                <a:tc gridSpan="2"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4</a:t>
                      </a:r>
                      <a:endParaRPr lang="es-CO" sz="1800" dirty="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3</a:t>
                      </a:r>
                      <a:endParaRPr lang="es-CO" sz="1800" dirty="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2</a:t>
                      </a:r>
                      <a:endParaRPr lang="es-CO" sz="1800" dirty="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1</a:t>
                      </a:r>
                      <a:endParaRPr lang="es-CO" sz="1800" dirty="0"/>
                    </a:p>
                  </a:txBody>
                  <a:tcPr marL="91434" marR="91434" marT="45731" marB="45731"/>
                </a:tc>
              </a:tr>
              <a:tr h="388937">
                <a:tc rowSpan="3">
                  <a:txBody>
                    <a:bodyPr/>
                    <a:lstStyle/>
                    <a:p>
                      <a:pPr algn="ctr"/>
                      <a:endParaRPr lang="es-CO" sz="1800" dirty="0" smtClean="0"/>
                    </a:p>
                    <a:p>
                      <a:pPr algn="ctr"/>
                      <a:r>
                        <a:rPr lang="es-CO" sz="1800" dirty="0" smtClean="0"/>
                        <a:t>Nivel de deficiencia (ND)</a:t>
                      </a:r>
                      <a:endParaRPr lang="es-CO" sz="1800" dirty="0"/>
                    </a:p>
                  </a:txBody>
                  <a:tcPr marL="91434" marR="91434" marT="45731" marB="45731" anchor="ctr"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10</a:t>
                      </a:r>
                      <a:endParaRPr lang="es-CO" sz="1800" dirty="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MA - 40</a:t>
                      </a:r>
                      <a:endParaRPr lang="es-CO" sz="1800" dirty="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MA - 30</a:t>
                      </a:r>
                      <a:endParaRPr lang="es-CO" sz="1800" dirty="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A - 20</a:t>
                      </a:r>
                      <a:endParaRPr lang="es-CO" sz="1800" dirty="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A - 10</a:t>
                      </a:r>
                      <a:endParaRPr lang="es-CO" sz="1800" dirty="0"/>
                    </a:p>
                  </a:txBody>
                  <a:tcPr marL="91434" marR="91434" marT="45731" marB="45731"/>
                </a:tc>
              </a:tr>
              <a:tr h="388937"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6</a:t>
                      </a:r>
                      <a:endParaRPr lang="es-CO" sz="1800" dirty="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MA </a:t>
                      </a:r>
                      <a:r>
                        <a:rPr lang="es-CO" sz="1800" baseline="0" dirty="0" smtClean="0"/>
                        <a:t> - </a:t>
                      </a:r>
                      <a:r>
                        <a:rPr lang="es-CO" sz="1800" dirty="0" smtClean="0"/>
                        <a:t>24</a:t>
                      </a:r>
                      <a:endParaRPr lang="es-CO" sz="1800" dirty="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A  - 18</a:t>
                      </a:r>
                      <a:endParaRPr lang="es-CO" sz="1800" dirty="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A</a:t>
                      </a:r>
                      <a:r>
                        <a:rPr lang="es-CO" sz="1800" baseline="0" dirty="0" smtClean="0"/>
                        <a:t> - 12 </a:t>
                      </a:r>
                      <a:endParaRPr lang="es-CO" sz="1800" dirty="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M - 6</a:t>
                      </a:r>
                      <a:endParaRPr lang="es-CO" sz="1800" dirty="0"/>
                    </a:p>
                  </a:txBody>
                  <a:tcPr marL="91434" marR="91434" marT="45731" marB="45731"/>
                </a:tc>
              </a:tr>
              <a:tr h="388937"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2</a:t>
                      </a:r>
                      <a:endParaRPr lang="es-CO" sz="1800" dirty="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M - 8</a:t>
                      </a:r>
                      <a:endParaRPr lang="es-CO" sz="1800" dirty="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M - 6</a:t>
                      </a:r>
                      <a:endParaRPr lang="es-CO" sz="1800" dirty="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B - 4</a:t>
                      </a:r>
                      <a:endParaRPr lang="es-CO" sz="1800" dirty="0"/>
                    </a:p>
                  </a:txBody>
                  <a:tcPr marL="91434" marR="91434" marT="45731" marB="45731"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B - 2</a:t>
                      </a:r>
                      <a:endParaRPr lang="es-CO" sz="1800" dirty="0"/>
                    </a:p>
                  </a:txBody>
                  <a:tcPr marL="91434" marR="91434" marT="45731" marB="45731"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94531" y="3573016"/>
            <a:ext cx="78263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Determinación del nivel de Probabilidad</a:t>
            </a:r>
          </a:p>
        </p:txBody>
      </p:sp>
    </p:spTree>
    <p:extLst>
      <p:ext uri="{BB962C8B-B14F-4D97-AF65-F5344CB8AC3E}">
        <p14:creationId xmlns:p14="http://schemas.microsoft.com/office/powerpoint/2010/main" val="3262498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011773"/>
              </p:ext>
            </p:extLst>
          </p:nvPr>
        </p:nvGraphicFramePr>
        <p:xfrm>
          <a:off x="359569" y="1124744"/>
          <a:ext cx="8496300" cy="524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685"/>
                <a:gridCol w="1341583"/>
                <a:gridCol w="5534032"/>
              </a:tblGrid>
              <a:tr h="640122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/>
                        <a:t>Nivel de deficiencia</a:t>
                      </a:r>
                      <a:endParaRPr lang="es-CO" sz="1600" dirty="0"/>
                    </a:p>
                  </a:txBody>
                  <a:tcPr marL="91433" marR="91433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/>
                        <a:t>NP</a:t>
                      </a:r>
                      <a:endParaRPr lang="es-CO" sz="1600" dirty="0"/>
                    </a:p>
                  </a:txBody>
                  <a:tcPr marL="91433" marR="91433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/>
                        <a:t>SIGNIFICADO</a:t>
                      </a:r>
                      <a:endParaRPr lang="es-CO" sz="1600" dirty="0"/>
                    </a:p>
                  </a:txBody>
                  <a:tcPr marL="91433" marR="91433" marT="45723" marB="45723" anchor="ctr"/>
                </a:tc>
              </a:tr>
              <a:tr h="914460">
                <a:tc>
                  <a:txBody>
                    <a:bodyPr/>
                    <a:lstStyle/>
                    <a:p>
                      <a:pPr algn="ctr"/>
                      <a:endParaRPr lang="es-CO" sz="1600" b="1" dirty="0" smtClean="0"/>
                    </a:p>
                    <a:p>
                      <a:pPr algn="ctr"/>
                      <a:r>
                        <a:rPr lang="es-CO" sz="1600" b="1" dirty="0" smtClean="0"/>
                        <a:t>MUY ALTO (MA)</a:t>
                      </a:r>
                      <a:endParaRPr lang="es-CO" sz="1600" b="1" dirty="0"/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/>
                        <a:t>Entre 40 y 24</a:t>
                      </a:r>
                      <a:endParaRPr lang="es-CO" sz="1600" dirty="0"/>
                    </a:p>
                  </a:txBody>
                  <a:tcPr marL="91433" marR="91433" marT="45723" marB="45723" anchor="ctr"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Situacion deficiente</a:t>
                      </a:r>
                      <a:r>
                        <a:rPr lang="es-CO" sz="1600" baseline="0" dirty="0" smtClean="0"/>
                        <a:t> con exposicion continua, o muy deficiente con exposicion frecuente.  Normalmente la materialización del riesgo ocurre con frecuencia</a:t>
                      </a:r>
                      <a:endParaRPr lang="es-CO" sz="1600" dirty="0"/>
                    </a:p>
                  </a:txBody>
                  <a:tcPr marL="91433" marR="91433" marT="45723" marB="45723"/>
                </a:tc>
              </a:tr>
              <a:tr h="1188798"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 smtClean="0"/>
                        <a:t> </a:t>
                      </a:r>
                    </a:p>
                    <a:p>
                      <a:pPr algn="ctr"/>
                      <a:r>
                        <a:rPr lang="es-CO" sz="1600" b="1" dirty="0" smtClean="0"/>
                        <a:t>ALTO (A)</a:t>
                      </a:r>
                      <a:endParaRPr lang="es-CO" sz="1600" b="1" dirty="0"/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/>
                        <a:t>Entre 20 y 10</a:t>
                      </a:r>
                      <a:endParaRPr lang="es-CO" sz="1600" dirty="0"/>
                    </a:p>
                  </a:txBody>
                  <a:tcPr marL="91433" marR="91433" marT="45723" marB="45723" anchor="ctr"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Situacion</a:t>
                      </a:r>
                      <a:r>
                        <a:rPr lang="es-CO" sz="1600" baseline="0" dirty="0" smtClean="0"/>
                        <a:t> deficiente con exposicion frecuente u ocasional, o bien situacion muy deficiente con exposicion ocasional o esporádica.  La materialización del Riesgo es posible que suceda varias veces en la vida laboral.</a:t>
                      </a:r>
                      <a:endParaRPr lang="es-CO" sz="1600" dirty="0"/>
                    </a:p>
                  </a:txBody>
                  <a:tcPr marL="91433" marR="91433" marT="45723" marB="45723"/>
                </a:tc>
              </a:tr>
              <a:tr h="914460">
                <a:tc>
                  <a:txBody>
                    <a:bodyPr/>
                    <a:lstStyle/>
                    <a:p>
                      <a:pPr algn="ctr"/>
                      <a:endParaRPr lang="es-CO" sz="1600" b="1" dirty="0" smtClean="0"/>
                    </a:p>
                    <a:p>
                      <a:pPr algn="ctr"/>
                      <a:r>
                        <a:rPr lang="es-CO" sz="1600" b="1" dirty="0" smtClean="0"/>
                        <a:t>MEDIO (M)</a:t>
                      </a:r>
                      <a:endParaRPr lang="es-CO" sz="1600" b="1" dirty="0"/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/>
                        <a:t>Entre 8 y 6</a:t>
                      </a:r>
                      <a:endParaRPr lang="es-CO" sz="1600" dirty="0"/>
                    </a:p>
                  </a:txBody>
                  <a:tcPr marL="91433" marR="91433" marT="45723" marB="45723" anchor="ctr"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Situacion deficiente con exposicion esporádica,</a:t>
                      </a:r>
                      <a:r>
                        <a:rPr lang="es-CO" sz="1600" baseline="0" dirty="0" smtClean="0"/>
                        <a:t> o bien situacion mejorable con exposicion continuada o frecuente.  Es posible que suceda el daño alguna vez.</a:t>
                      </a:r>
                      <a:endParaRPr lang="es-CO" sz="1600" dirty="0"/>
                    </a:p>
                  </a:txBody>
                  <a:tcPr marL="91433" marR="91433" marT="45723" marB="45723"/>
                </a:tc>
              </a:tr>
              <a:tr h="1188798">
                <a:tc>
                  <a:txBody>
                    <a:bodyPr/>
                    <a:lstStyle/>
                    <a:p>
                      <a:pPr algn="ctr"/>
                      <a:endParaRPr lang="es-CO" sz="1600" b="1" dirty="0" smtClean="0"/>
                    </a:p>
                    <a:p>
                      <a:pPr algn="ctr"/>
                      <a:r>
                        <a:rPr lang="es-CO" sz="1600" b="1" dirty="0" smtClean="0"/>
                        <a:t>BAJO (B)</a:t>
                      </a:r>
                      <a:endParaRPr lang="es-CO" sz="1600" b="1" dirty="0"/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/>
                        <a:t>Entre</a:t>
                      </a:r>
                      <a:r>
                        <a:rPr lang="es-CO" sz="1600" baseline="0" dirty="0" smtClean="0"/>
                        <a:t> 4 y 2</a:t>
                      </a:r>
                      <a:endParaRPr lang="es-CO" sz="1600" dirty="0"/>
                    </a:p>
                  </a:txBody>
                  <a:tcPr marL="91433" marR="91433" marT="45723" marB="45723" anchor="ctr"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Situacion mejorable con exposicion ocasional</a:t>
                      </a:r>
                      <a:r>
                        <a:rPr lang="es-CO" sz="1600" baseline="0" dirty="0" smtClean="0"/>
                        <a:t> o esporádica, o situacion sin anomalía destacable con cualquier nivel de exposicion.  No es esperable que se materialice el riesgo, aunque puede ser concebible.</a:t>
                      </a:r>
                      <a:endParaRPr lang="es-CO" sz="1600" dirty="0"/>
                    </a:p>
                  </a:txBody>
                  <a:tcPr marL="91433" marR="91433" marT="45723" marB="45723"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539750" y="404813"/>
            <a:ext cx="8135938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Significado de los niveles de probabilidad</a:t>
            </a:r>
          </a:p>
        </p:txBody>
      </p:sp>
    </p:spTree>
    <p:extLst>
      <p:ext uri="{BB962C8B-B14F-4D97-AF65-F5344CB8AC3E}">
        <p14:creationId xmlns:p14="http://schemas.microsoft.com/office/powerpoint/2010/main" val="4003160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110279"/>
              </p:ext>
            </p:extLst>
          </p:nvPr>
        </p:nvGraphicFramePr>
        <p:xfrm>
          <a:off x="1187624" y="1340768"/>
          <a:ext cx="7224713" cy="3576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648072"/>
                <a:gridCol w="4560417"/>
              </a:tblGrid>
              <a:tr h="370883">
                <a:tc rowSpan="2"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Nivel de consecuencias</a:t>
                      </a:r>
                      <a:endParaRPr lang="es-CO" sz="1800" dirty="0"/>
                    </a:p>
                  </a:txBody>
                  <a:tcPr marL="91443" marR="91443" marT="45725" marB="45725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NC</a:t>
                      </a:r>
                      <a:endParaRPr lang="es-CO" sz="1800" dirty="0"/>
                    </a:p>
                  </a:txBody>
                  <a:tcPr marL="91443" marR="91443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SIGNIFICADO</a:t>
                      </a:r>
                      <a:endParaRPr lang="es-CO" sz="1800" dirty="0"/>
                    </a:p>
                  </a:txBody>
                  <a:tcPr marL="91443" marR="91443" marT="45725" marB="45725"/>
                </a:tc>
              </a:tr>
              <a:tr h="370883"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DAÑOS PERSONALES</a:t>
                      </a:r>
                      <a:endParaRPr lang="es-CO" sz="1800" dirty="0"/>
                    </a:p>
                  </a:txBody>
                  <a:tcPr marL="91443" marR="91443" marT="45725" marB="45725"/>
                </a:tc>
              </a:tr>
              <a:tr h="640153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Mortal o catastrófico (M)</a:t>
                      </a:r>
                      <a:endParaRPr lang="es-CO" sz="1800" dirty="0"/>
                    </a:p>
                  </a:txBody>
                  <a:tcPr marL="91443" marR="91443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100</a:t>
                      </a:r>
                      <a:endParaRPr lang="es-CO" sz="1800" dirty="0"/>
                    </a:p>
                  </a:txBody>
                  <a:tcPr marL="91443" marR="91443" marT="45725" marB="45725"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Muerte (s)</a:t>
                      </a:r>
                      <a:endParaRPr lang="es-CO" sz="1800" dirty="0"/>
                    </a:p>
                  </a:txBody>
                  <a:tcPr marL="91443" marR="91443" marT="45725" marB="45725"/>
                </a:tc>
              </a:tr>
              <a:tr h="640153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Muy Grave (MG)</a:t>
                      </a:r>
                      <a:endParaRPr lang="es-CO" sz="1800" dirty="0"/>
                    </a:p>
                  </a:txBody>
                  <a:tcPr marL="91443" marR="91443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60</a:t>
                      </a:r>
                      <a:endParaRPr lang="es-CO" sz="1800" dirty="0"/>
                    </a:p>
                  </a:txBody>
                  <a:tcPr marL="91443" marR="91443" marT="45725" marB="45725"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Lesiones graves irreparables</a:t>
                      </a:r>
                      <a:r>
                        <a:rPr lang="es-CO" sz="1800" baseline="0" dirty="0" smtClean="0"/>
                        <a:t> (Incapacidad permanente parcial o invalidez)</a:t>
                      </a:r>
                      <a:endParaRPr lang="es-CO" sz="1800" dirty="0"/>
                    </a:p>
                  </a:txBody>
                  <a:tcPr marL="91443" marR="91443" marT="45725" marB="45725"/>
                </a:tc>
              </a:tr>
              <a:tr h="370883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Grave (G)</a:t>
                      </a:r>
                      <a:endParaRPr lang="es-CO" sz="1800" dirty="0"/>
                    </a:p>
                  </a:txBody>
                  <a:tcPr marL="91443" marR="91443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25</a:t>
                      </a:r>
                      <a:endParaRPr lang="es-CO" sz="1800" dirty="0"/>
                    </a:p>
                  </a:txBody>
                  <a:tcPr marL="91443" marR="91443" marT="45725" marB="45725"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Lesiones con incapacidad laboral</a:t>
                      </a:r>
                      <a:r>
                        <a:rPr lang="es-CO" sz="1800" baseline="0" dirty="0" smtClean="0"/>
                        <a:t> temporal (ILT)</a:t>
                      </a:r>
                      <a:endParaRPr lang="es-CO" sz="1800" dirty="0"/>
                    </a:p>
                  </a:txBody>
                  <a:tcPr marL="91443" marR="91443" marT="45725" marB="45725"/>
                </a:tc>
              </a:tr>
              <a:tr h="370883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Leve (L)</a:t>
                      </a:r>
                      <a:endParaRPr lang="es-CO" sz="1800" dirty="0"/>
                    </a:p>
                  </a:txBody>
                  <a:tcPr marL="91443" marR="91443"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/>
                        <a:t>10</a:t>
                      </a:r>
                      <a:endParaRPr lang="es-CO" sz="1800" dirty="0"/>
                    </a:p>
                  </a:txBody>
                  <a:tcPr marL="91443" marR="91443" marT="45725" marB="45725"/>
                </a:tc>
                <a:tc>
                  <a:txBody>
                    <a:bodyPr/>
                    <a:lstStyle/>
                    <a:p>
                      <a:r>
                        <a:rPr lang="es-CO" sz="1800" dirty="0" smtClean="0"/>
                        <a:t>Lesiones que no requieren hospitalización</a:t>
                      </a:r>
                      <a:endParaRPr lang="es-CO" sz="1800" dirty="0"/>
                    </a:p>
                  </a:txBody>
                  <a:tcPr marL="91443" marR="91443" marT="45725" marB="45725"/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539750" y="438778"/>
            <a:ext cx="8135938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Determinación del nivel de consecuencias</a:t>
            </a:r>
          </a:p>
        </p:txBody>
      </p:sp>
      <p:sp>
        <p:nvSpPr>
          <p:cNvPr id="10274" name="3 CuadroTexto"/>
          <p:cNvSpPr txBox="1">
            <a:spLocks noChangeArrowheads="1"/>
          </p:cNvSpPr>
          <p:nvPr/>
        </p:nvSpPr>
        <p:spPr bwMode="auto">
          <a:xfrm>
            <a:off x="539750" y="5398885"/>
            <a:ext cx="81359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O" altLang="es-CO" sz="1800" u="sng" dirty="0"/>
              <a:t>Nota:  para evaluar el nivel de consecuencias, se debe tener en cuenta la consecuencia directa mas grave que se pueda presentar en la actividad valorada</a:t>
            </a:r>
          </a:p>
        </p:txBody>
      </p:sp>
    </p:spTree>
    <p:extLst>
      <p:ext uri="{BB962C8B-B14F-4D97-AF65-F5344CB8AC3E}">
        <p14:creationId xmlns:p14="http://schemas.microsoft.com/office/powerpoint/2010/main" val="1148824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509217"/>
              </p:ext>
            </p:extLst>
          </p:nvPr>
        </p:nvGraphicFramePr>
        <p:xfrm>
          <a:off x="755650" y="2060848"/>
          <a:ext cx="7632699" cy="2849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1167"/>
                <a:gridCol w="653722"/>
                <a:gridCol w="1225730"/>
                <a:gridCol w="1271849"/>
                <a:gridCol w="1296119"/>
                <a:gridCol w="1224112"/>
              </a:tblGrid>
              <a:tr h="388615">
                <a:tc rowSpan="2" gridSpan="2">
                  <a:txBody>
                    <a:bodyPr/>
                    <a:lstStyle/>
                    <a:p>
                      <a:endParaRPr lang="es-CO" sz="1400" dirty="0" smtClean="0"/>
                    </a:p>
                    <a:p>
                      <a:pPr algn="ctr"/>
                      <a:r>
                        <a:rPr lang="es-CO" sz="1400" dirty="0" smtClean="0"/>
                        <a:t>Niveles de riesgo y de intervención NR = NP x NC</a:t>
                      </a:r>
                      <a:endParaRPr lang="es-CO" sz="1400" dirty="0"/>
                    </a:p>
                  </a:txBody>
                  <a:tcPr marL="91438" marR="91438" marT="45694" marB="45694"/>
                </a:tc>
                <a:tc rowSpan="2"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Nivel de probabilidad (NP)</a:t>
                      </a:r>
                      <a:endParaRPr lang="es-CO" sz="1400" dirty="0"/>
                    </a:p>
                  </a:txBody>
                  <a:tcPr marL="91438" marR="91438" marT="45694" marB="45694"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88615">
                <a:tc gridSpan="2"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40-24</a:t>
                      </a:r>
                      <a:endParaRPr lang="es-CO" sz="1400" dirty="0"/>
                    </a:p>
                  </a:txBody>
                  <a:tcPr marL="91438" marR="91438" marT="45694" marB="456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20-10</a:t>
                      </a:r>
                      <a:endParaRPr lang="es-CO" sz="1400" dirty="0"/>
                    </a:p>
                  </a:txBody>
                  <a:tcPr marL="91438" marR="91438" marT="45694" marB="456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8-6</a:t>
                      </a:r>
                      <a:endParaRPr lang="es-CO" sz="1400" dirty="0"/>
                    </a:p>
                  </a:txBody>
                  <a:tcPr marL="91438" marR="91438" marT="45694" marB="456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4-2</a:t>
                      </a:r>
                      <a:endParaRPr lang="es-CO" sz="1400" dirty="0"/>
                    </a:p>
                  </a:txBody>
                  <a:tcPr marL="91438" marR="91438" marT="45694" marB="45694"/>
                </a:tc>
              </a:tr>
              <a:tr h="518083">
                <a:tc rowSpan="4">
                  <a:txBody>
                    <a:bodyPr/>
                    <a:lstStyle/>
                    <a:p>
                      <a:endParaRPr lang="es-CO" sz="1400" dirty="0" smtClean="0"/>
                    </a:p>
                    <a:p>
                      <a:pPr algn="ctr"/>
                      <a:r>
                        <a:rPr lang="es-CO" sz="1400" dirty="0" smtClean="0"/>
                        <a:t>Nivel de consecuencias (NC)</a:t>
                      </a:r>
                      <a:endParaRPr lang="es-CO" sz="1400" dirty="0"/>
                    </a:p>
                  </a:txBody>
                  <a:tcPr marL="91438" marR="91438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100</a:t>
                      </a:r>
                      <a:endParaRPr lang="es-CO" sz="1400" dirty="0"/>
                    </a:p>
                  </a:txBody>
                  <a:tcPr marL="91438" marR="91438" marT="45694" marB="45694"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I</a:t>
                      </a:r>
                    </a:p>
                    <a:p>
                      <a:r>
                        <a:rPr lang="es-CO" sz="1400" dirty="0" smtClean="0"/>
                        <a:t>4000-2400</a:t>
                      </a:r>
                      <a:endParaRPr lang="es-CO" sz="1400" dirty="0"/>
                    </a:p>
                  </a:txBody>
                  <a:tcPr marL="91438" marR="91438" marT="45694" marB="4569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I</a:t>
                      </a:r>
                    </a:p>
                    <a:p>
                      <a:r>
                        <a:rPr lang="es-CO" sz="1400" dirty="0" smtClean="0"/>
                        <a:t>2000-1200</a:t>
                      </a:r>
                      <a:endParaRPr lang="es-CO" sz="1400" dirty="0"/>
                    </a:p>
                  </a:txBody>
                  <a:tcPr marL="91438" marR="91438" marT="45694" marB="4569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I</a:t>
                      </a:r>
                    </a:p>
                    <a:p>
                      <a:r>
                        <a:rPr lang="es-CO" sz="1400" dirty="0" smtClean="0"/>
                        <a:t>800-600</a:t>
                      </a:r>
                      <a:endParaRPr lang="es-CO" sz="1400" dirty="0"/>
                    </a:p>
                  </a:txBody>
                  <a:tcPr marL="91438" marR="91438" marT="45694" marB="4569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II</a:t>
                      </a:r>
                    </a:p>
                    <a:p>
                      <a:r>
                        <a:rPr lang="es-CO" sz="1400" dirty="0" smtClean="0"/>
                        <a:t>400-200</a:t>
                      </a:r>
                      <a:endParaRPr lang="es-CO" sz="1400" dirty="0"/>
                    </a:p>
                  </a:txBody>
                  <a:tcPr marL="91438" marR="91438" marT="45694" marB="45694">
                    <a:solidFill>
                      <a:srgbClr val="FFFF00"/>
                    </a:solidFill>
                  </a:tcPr>
                </a:tc>
              </a:tr>
              <a:tr h="518083"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60</a:t>
                      </a:r>
                      <a:endParaRPr lang="es-CO" sz="1400" dirty="0"/>
                    </a:p>
                  </a:txBody>
                  <a:tcPr marL="91438" marR="91438" marT="45694" marB="45694"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I</a:t>
                      </a:r>
                    </a:p>
                    <a:p>
                      <a:r>
                        <a:rPr lang="es-CO" sz="1400" dirty="0" smtClean="0"/>
                        <a:t>2400-1440</a:t>
                      </a:r>
                    </a:p>
                  </a:txBody>
                  <a:tcPr marL="91438" marR="91438" marT="45694" marB="4569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I</a:t>
                      </a:r>
                    </a:p>
                    <a:p>
                      <a:r>
                        <a:rPr lang="es-CO" sz="1400" dirty="0" smtClean="0"/>
                        <a:t>1200-600</a:t>
                      </a:r>
                      <a:endParaRPr lang="es-CO" sz="1400" dirty="0"/>
                    </a:p>
                  </a:txBody>
                  <a:tcPr marL="91438" marR="91438" marT="45694" marB="4569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II</a:t>
                      </a:r>
                    </a:p>
                    <a:p>
                      <a:r>
                        <a:rPr lang="es-CO" sz="1400" dirty="0" smtClean="0"/>
                        <a:t>480-360</a:t>
                      </a:r>
                      <a:endParaRPr lang="es-CO" sz="1400" dirty="0"/>
                    </a:p>
                  </a:txBody>
                  <a:tcPr marL="91438" marR="91438" marT="45694" marB="4569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II  240</a:t>
                      </a:r>
                    </a:p>
                    <a:p>
                      <a:r>
                        <a:rPr lang="es-CO" sz="1400" dirty="0" smtClean="0"/>
                        <a:t>      III   120</a:t>
                      </a:r>
                      <a:endParaRPr lang="es-CO" sz="1400" dirty="0"/>
                    </a:p>
                  </a:txBody>
                  <a:tcPr marL="91438" marR="91438" marT="45694" marB="4569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18083"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25</a:t>
                      </a:r>
                      <a:endParaRPr lang="es-CO" sz="1400" dirty="0"/>
                    </a:p>
                  </a:txBody>
                  <a:tcPr marL="91438" marR="91438" marT="45694" marB="45694"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I</a:t>
                      </a:r>
                    </a:p>
                    <a:p>
                      <a:r>
                        <a:rPr lang="es-CO" sz="1400" dirty="0" smtClean="0"/>
                        <a:t>1000-600</a:t>
                      </a:r>
                      <a:endParaRPr lang="es-CO" sz="1400" dirty="0"/>
                    </a:p>
                  </a:txBody>
                  <a:tcPr marL="91438" marR="91438" marT="45694" marB="4569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II</a:t>
                      </a:r>
                    </a:p>
                    <a:p>
                      <a:r>
                        <a:rPr lang="es-CO" sz="1400" dirty="0" smtClean="0"/>
                        <a:t>500-250</a:t>
                      </a:r>
                      <a:endParaRPr lang="es-CO" sz="1400" dirty="0"/>
                    </a:p>
                  </a:txBody>
                  <a:tcPr marL="91438" marR="91438" marT="45694" marB="4569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II</a:t>
                      </a:r>
                    </a:p>
                    <a:p>
                      <a:r>
                        <a:rPr lang="es-CO" sz="1400" dirty="0" smtClean="0"/>
                        <a:t>200-150</a:t>
                      </a:r>
                      <a:endParaRPr lang="es-CO" sz="1400" dirty="0"/>
                    </a:p>
                  </a:txBody>
                  <a:tcPr marL="91438" marR="91438" marT="45694" marB="4569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III</a:t>
                      </a:r>
                    </a:p>
                    <a:p>
                      <a:r>
                        <a:rPr lang="es-CO" sz="1400" dirty="0" smtClean="0"/>
                        <a:t>100-50</a:t>
                      </a:r>
                      <a:endParaRPr lang="es-CO" sz="1400" dirty="0"/>
                    </a:p>
                  </a:txBody>
                  <a:tcPr marL="91438" marR="91438" marT="45694" marB="45694">
                    <a:solidFill>
                      <a:srgbClr val="92D050"/>
                    </a:solidFill>
                  </a:tcPr>
                </a:tc>
              </a:tr>
              <a:tr h="518083"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10</a:t>
                      </a:r>
                      <a:endParaRPr lang="es-CO" sz="1400" dirty="0"/>
                    </a:p>
                  </a:txBody>
                  <a:tcPr marL="91438" marR="91438" marT="45694" marB="45694"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II</a:t>
                      </a:r>
                    </a:p>
                    <a:p>
                      <a:r>
                        <a:rPr lang="es-CO" sz="1400" dirty="0" smtClean="0"/>
                        <a:t>400-240</a:t>
                      </a:r>
                      <a:endParaRPr lang="es-CO" sz="1400" dirty="0"/>
                    </a:p>
                  </a:txBody>
                  <a:tcPr marL="91438" marR="91438" marT="45694" marB="45694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II  200</a:t>
                      </a:r>
                    </a:p>
                    <a:p>
                      <a:r>
                        <a:rPr lang="es-CO" sz="1400" dirty="0" smtClean="0"/>
                        <a:t>        III  100</a:t>
                      </a:r>
                      <a:endParaRPr lang="es-CO" sz="1400" dirty="0"/>
                    </a:p>
                  </a:txBody>
                  <a:tcPr marL="91438" marR="91438" marT="45694" marB="4569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III</a:t>
                      </a:r>
                    </a:p>
                    <a:p>
                      <a:r>
                        <a:rPr lang="es-CO" sz="1400" dirty="0" smtClean="0"/>
                        <a:t>80-60</a:t>
                      </a:r>
                      <a:endParaRPr lang="es-CO" sz="1400" dirty="0"/>
                    </a:p>
                  </a:txBody>
                  <a:tcPr marL="91438" marR="91438" marT="45694" marB="45694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III  40</a:t>
                      </a:r>
                    </a:p>
                    <a:p>
                      <a:r>
                        <a:rPr lang="es-CO" sz="1400" dirty="0" smtClean="0"/>
                        <a:t>         IV  20</a:t>
                      </a:r>
                      <a:endParaRPr lang="es-CO" sz="1400" dirty="0"/>
                    </a:p>
                  </a:txBody>
                  <a:tcPr marL="91438" marR="91438" marT="45694" marB="45694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250825" y="377825"/>
            <a:ext cx="86423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Determinación del nivel de Riesgo y de intervención</a:t>
            </a:r>
          </a:p>
        </p:txBody>
      </p:sp>
    </p:spTree>
    <p:extLst>
      <p:ext uri="{BB962C8B-B14F-4D97-AF65-F5344CB8AC3E}">
        <p14:creationId xmlns:p14="http://schemas.microsoft.com/office/powerpoint/2010/main" val="3860799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692696"/>
            <a:ext cx="813593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Significado de los niveles de </a:t>
            </a:r>
            <a:r>
              <a:rPr lang="es-419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riesgo</a:t>
            </a:r>
            <a:endParaRPr lang="es-CO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233049"/>
              </p:ext>
            </p:extLst>
          </p:nvPr>
        </p:nvGraphicFramePr>
        <p:xfrm>
          <a:off x="323206" y="1916832"/>
          <a:ext cx="8496300" cy="387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685"/>
                <a:gridCol w="1341583"/>
                <a:gridCol w="5534032"/>
              </a:tblGrid>
              <a:tr h="518039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/>
                        <a:t>Nivel de riesgo y de </a:t>
                      </a:r>
                      <a:r>
                        <a:rPr lang="es-CO" sz="1600" dirty="0" err="1" smtClean="0"/>
                        <a:t>intervencion</a:t>
                      </a:r>
                      <a:endParaRPr lang="es-CO" sz="1600" dirty="0"/>
                    </a:p>
                  </a:txBody>
                  <a:tcPr marL="91433" marR="91433"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/>
                        <a:t>NR</a:t>
                      </a:r>
                      <a:endParaRPr lang="es-CO" sz="1600" dirty="0"/>
                    </a:p>
                  </a:txBody>
                  <a:tcPr marL="91433" marR="91433"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/>
                        <a:t>SIGNIFICADO</a:t>
                      </a:r>
                      <a:endParaRPr lang="es-CO" sz="1600" dirty="0"/>
                    </a:p>
                  </a:txBody>
                  <a:tcPr marL="91433" marR="91433" marT="45688" marB="45688"/>
                </a:tc>
              </a:tr>
              <a:tr h="518039"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 smtClean="0"/>
                        <a:t>I</a:t>
                      </a:r>
                      <a:endParaRPr lang="es-CO" sz="1600" b="1" dirty="0"/>
                    </a:p>
                  </a:txBody>
                  <a:tcPr marL="91433" marR="91433"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/>
                        <a:t>4000-600</a:t>
                      </a:r>
                      <a:endParaRPr lang="es-CO" sz="1600" dirty="0"/>
                    </a:p>
                  </a:txBody>
                  <a:tcPr marL="91433" marR="91433" marT="45688" marB="45688"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Situacion critica.  Suspender actividades hasta que el riesgo este bajo control,.</a:t>
                      </a:r>
                      <a:r>
                        <a:rPr lang="es-CO" sz="1600" baseline="0" dirty="0" smtClean="0"/>
                        <a:t>  Intervención urgente</a:t>
                      </a:r>
                      <a:endParaRPr lang="es-CO" sz="1600" dirty="0"/>
                    </a:p>
                  </a:txBody>
                  <a:tcPr marL="91433" marR="91433" marT="45688" marB="45688"/>
                </a:tc>
              </a:tr>
              <a:tr h="518039"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 smtClean="0"/>
                        <a:t>II</a:t>
                      </a:r>
                      <a:endParaRPr lang="es-CO" sz="1600" b="1" dirty="0"/>
                    </a:p>
                  </a:txBody>
                  <a:tcPr marL="91433" marR="91433"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/>
                        <a:t>500-150</a:t>
                      </a:r>
                      <a:endParaRPr lang="es-CO" sz="1600" dirty="0"/>
                    </a:p>
                  </a:txBody>
                  <a:tcPr marL="91433" marR="91433" marT="45688" marB="45688"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Corregir y adoptar medidas de control de inmediato.  Sin embargo suspenda actividades si el nivel de consecuencia esta por encima de 60</a:t>
                      </a:r>
                      <a:endParaRPr lang="es-CO" sz="1600" dirty="0"/>
                    </a:p>
                  </a:txBody>
                  <a:tcPr marL="91433" marR="91433" marT="45688" marB="45688"/>
                </a:tc>
              </a:tr>
              <a:tr h="518039"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 smtClean="0"/>
                        <a:t>III</a:t>
                      </a:r>
                      <a:endParaRPr lang="es-CO" sz="1600" b="1" dirty="0"/>
                    </a:p>
                  </a:txBody>
                  <a:tcPr marL="91433" marR="91433"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/>
                        <a:t>120-40</a:t>
                      </a:r>
                      <a:endParaRPr lang="es-CO" sz="1600" dirty="0"/>
                    </a:p>
                  </a:txBody>
                  <a:tcPr marL="91433" marR="91433" marT="45688" marB="45688"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Mejorar si es posible.  Seria conveniente justificar la intervención y su rentabilidad</a:t>
                      </a:r>
                      <a:endParaRPr lang="es-CO" sz="1600" dirty="0"/>
                    </a:p>
                  </a:txBody>
                  <a:tcPr marL="91433" marR="91433" marT="45688" marB="45688"/>
                </a:tc>
              </a:tr>
              <a:tr h="731370"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 smtClean="0"/>
                        <a:t>IV</a:t>
                      </a:r>
                      <a:endParaRPr lang="es-CO" sz="1600" b="1" dirty="0"/>
                    </a:p>
                  </a:txBody>
                  <a:tcPr marL="91433" marR="91433" marT="45688" marB="4568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/>
                        <a:t>20</a:t>
                      </a:r>
                      <a:endParaRPr lang="es-CO" sz="1600" dirty="0"/>
                    </a:p>
                  </a:txBody>
                  <a:tcPr marL="91433" marR="91433" marT="45688" marB="45688"/>
                </a:tc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Mantener las medidas de control existentes,</a:t>
                      </a:r>
                      <a:r>
                        <a:rPr lang="es-CO" sz="1600" baseline="0" dirty="0" smtClean="0"/>
                        <a:t> pero se deberían considerar soluciones o mejoras y se deben hacer comprobaciones periódicas para asegurar que el riesgo aun es tolerable.</a:t>
                      </a:r>
                      <a:endParaRPr lang="es-CO" sz="1600" dirty="0"/>
                    </a:p>
                  </a:txBody>
                  <a:tcPr marL="91433" marR="91433" marT="45688" marB="4568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72393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</TotalTime>
  <Words>809</Words>
  <Application>Microsoft Office PowerPoint</Application>
  <PresentationFormat>Presentación en pantalla (4:3)</PresentationFormat>
  <Paragraphs>178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Brío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Yudy Tatiana Ariza Gomez</dc:creator>
  <cp:lastModifiedBy>Yudy Tatiana Ariza Gomez</cp:lastModifiedBy>
  <cp:revision>3</cp:revision>
  <dcterms:created xsi:type="dcterms:W3CDTF">2016-03-28T02:23:51Z</dcterms:created>
  <dcterms:modified xsi:type="dcterms:W3CDTF">2016-03-28T02:40:59Z</dcterms:modified>
</cp:coreProperties>
</file>