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Lst>
  <p:sldSz cx="10058400" cy="14630400"/>
  <p:notesSz cx="7010400" cy="9296400"/>
  <p:defaultTextStyle>
    <a:defPPr>
      <a:defRPr lang="en-US"/>
    </a:defPPr>
    <a:lvl1pPr marL="0" algn="l" defTabSz="1410736" rtl="0" eaLnBrk="1" latinLnBrk="0" hangingPunct="1">
      <a:defRPr sz="2800" kern="1200">
        <a:solidFill>
          <a:schemeClr val="tx1"/>
        </a:solidFill>
        <a:latin typeface="+mn-lt"/>
        <a:ea typeface="+mn-ea"/>
        <a:cs typeface="+mn-cs"/>
      </a:defRPr>
    </a:lvl1pPr>
    <a:lvl2pPr marL="705368" algn="l" defTabSz="1410736" rtl="0" eaLnBrk="1" latinLnBrk="0" hangingPunct="1">
      <a:defRPr sz="2800" kern="1200">
        <a:solidFill>
          <a:schemeClr val="tx1"/>
        </a:solidFill>
        <a:latin typeface="+mn-lt"/>
        <a:ea typeface="+mn-ea"/>
        <a:cs typeface="+mn-cs"/>
      </a:defRPr>
    </a:lvl2pPr>
    <a:lvl3pPr marL="1410736" algn="l" defTabSz="1410736" rtl="0" eaLnBrk="1" latinLnBrk="0" hangingPunct="1">
      <a:defRPr sz="2800" kern="1200">
        <a:solidFill>
          <a:schemeClr val="tx1"/>
        </a:solidFill>
        <a:latin typeface="+mn-lt"/>
        <a:ea typeface="+mn-ea"/>
        <a:cs typeface="+mn-cs"/>
      </a:defRPr>
    </a:lvl3pPr>
    <a:lvl4pPr marL="2116104" algn="l" defTabSz="1410736" rtl="0" eaLnBrk="1" latinLnBrk="0" hangingPunct="1">
      <a:defRPr sz="2800" kern="1200">
        <a:solidFill>
          <a:schemeClr val="tx1"/>
        </a:solidFill>
        <a:latin typeface="+mn-lt"/>
        <a:ea typeface="+mn-ea"/>
        <a:cs typeface="+mn-cs"/>
      </a:defRPr>
    </a:lvl4pPr>
    <a:lvl5pPr marL="2821473" algn="l" defTabSz="1410736" rtl="0" eaLnBrk="1" latinLnBrk="0" hangingPunct="1">
      <a:defRPr sz="2800" kern="1200">
        <a:solidFill>
          <a:schemeClr val="tx1"/>
        </a:solidFill>
        <a:latin typeface="+mn-lt"/>
        <a:ea typeface="+mn-ea"/>
        <a:cs typeface="+mn-cs"/>
      </a:defRPr>
    </a:lvl5pPr>
    <a:lvl6pPr marL="3526841" algn="l" defTabSz="1410736" rtl="0" eaLnBrk="1" latinLnBrk="0" hangingPunct="1">
      <a:defRPr sz="2800" kern="1200">
        <a:solidFill>
          <a:schemeClr val="tx1"/>
        </a:solidFill>
        <a:latin typeface="+mn-lt"/>
        <a:ea typeface="+mn-ea"/>
        <a:cs typeface="+mn-cs"/>
      </a:defRPr>
    </a:lvl6pPr>
    <a:lvl7pPr marL="4232209" algn="l" defTabSz="1410736" rtl="0" eaLnBrk="1" latinLnBrk="0" hangingPunct="1">
      <a:defRPr sz="2800" kern="1200">
        <a:solidFill>
          <a:schemeClr val="tx1"/>
        </a:solidFill>
        <a:latin typeface="+mn-lt"/>
        <a:ea typeface="+mn-ea"/>
        <a:cs typeface="+mn-cs"/>
      </a:defRPr>
    </a:lvl7pPr>
    <a:lvl8pPr marL="4937577" algn="l" defTabSz="1410736" rtl="0" eaLnBrk="1" latinLnBrk="0" hangingPunct="1">
      <a:defRPr sz="2800" kern="1200">
        <a:solidFill>
          <a:schemeClr val="tx1"/>
        </a:solidFill>
        <a:latin typeface="+mn-lt"/>
        <a:ea typeface="+mn-ea"/>
        <a:cs typeface="+mn-cs"/>
      </a:defRPr>
    </a:lvl8pPr>
    <a:lvl9pPr marL="5642945" algn="l" defTabSz="1410736"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829" autoAdjust="0"/>
    <p:restoredTop sz="94660"/>
  </p:normalViewPr>
  <p:slideViewPr>
    <p:cSldViewPr>
      <p:cViewPr>
        <p:scale>
          <a:sx n="30" d="100"/>
          <a:sy n="30" d="100"/>
        </p:scale>
        <p:origin x="-3090" y="-240"/>
      </p:cViewPr>
      <p:guideLst>
        <p:guide orient="horz" pos="4608"/>
        <p:guide pos="3168"/>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4544909"/>
            <a:ext cx="8549640" cy="3136052"/>
          </a:xfrm>
        </p:spPr>
        <p:txBody>
          <a:bodyPr/>
          <a:lstStyle/>
          <a:p>
            <a:r>
              <a:rPr lang="en-US" smtClean="0"/>
              <a:t>Click to edit Master title style</a:t>
            </a:r>
            <a:endParaRPr lang="en-US"/>
          </a:p>
        </p:txBody>
      </p:sp>
      <p:sp>
        <p:nvSpPr>
          <p:cNvPr id="3" name="Subtitle 2"/>
          <p:cNvSpPr>
            <a:spLocks noGrp="1"/>
          </p:cNvSpPr>
          <p:nvPr>
            <p:ph type="subTitle" idx="1"/>
          </p:nvPr>
        </p:nvSpPr>
        <p:spPr>
          <a:xfrm>
            <a:off x="1508760" y="8290560"/>
            <a:ext cx="7040880" cy="3738880"/>
          </a:xfrm>
        </p:spPr>
        <p:txBody>
          <a:bodyPr/>
          <a:lstStyle>
            <a:lvl1pPr marL="0" indent="0" algn="ctr">
              <a:buNone/>
              <a:defRPr>
                <a:solidFill>
                  <a:schemeClr val="tx1">
                    <a:tint val="75000"/>
                  </a:schemeClr>
                </a:solidFill>
              </a:defRPr>
            </a:lvl1pPr>
            <a:lvl2pPr marL="705368" indent="0" algn="ctr">
              <a:buNone/>
              <a:defRPr>
                <a:solidFill>
                  <a:schemeClr val="tx1">
                    <a:tint val="75000"/>
                  </a:schemeClr>
                </a:solidFill>
              </a:defRPr>
            </a:lvl2pPr>
            <a:lvl3pPr marL="1410736" indent="0" algn="ctr">
              <a:buNone/>
              <a:defRPr>
                <a:solidFill>
                  <a:schemeClr val="tx1">
                    <a:tint val="75000"/>
                  </a:schemeClr>
                </a:solidFill>
              </a:defRPr>
            </a:lvl3pPr>
            <a:lvl4pPr marL="2116104" indent="0" algn="ctr">
              <a:buNone/>
              <a:defRPr>
                <a:solidFill>
                  <a:schemeClr val="tx1">
                    <a:tint val="75000"/>
                  </a:schemeClr>
                </a:solidFill>
              </a:defRPr>
            </a:lvl4pPr>
            <a:lvl5pPr marL="2821473" indent="0" algn="ctr">
              <a:buNone/>
              <a:defRPr>
                <a:solidFill>
                  <a:schemeClr val="tx1">
                    <a:tint val="75000"/>
                  </a:schemeClr>
                </a:solidFill>
              </a:defRPr>
            </a:lvl5pPr>
            <a:lvl6pPr marL="3526841" indent="0" algn="ctr">
              <a:buNone/>
              <a:defRPr>
                <a:solidFill>
                  <a:schemeClr val="tx1">
                    <a:tint val="75000"/>
                  </a:schemeClr>
                </a:solidFill>
              </a:defRPr>
            </a:lvl6pPr>
            <a:lvl7pPr marL="4232209" indent="0" algn="ctr">
              <a:buNone/>
              <a:defRPr>
                <a:solidFill>
                  <a:schemeClr val="tx1">
                    <a:tint val="75000"/>
                  </a:schemeClr>
                </a:solidFill>
              </a:defRPr>
            </a:lvl7pPr>
            <a:lvl8pPr marL="4937577" indent="0" algn="ctr">
              <a:buNone/>
              <a:defRPr>
                <a:solidFill>
                  <a:schemeClr val="tx1">
                    <a:tint val="75000"/>
                  </a:schemeClr>
                </a:solidFill>
              </a:defRPr>
            </a:lvl8pPr>
            <a:lvl9pPr marL="5642945"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B17A730-A9B8-435B-9698-E1E114675344}"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7A730-A9B8-435B-9698-E1E114675344}"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92340" y="585897"/>
            <a:ext cx="2263140" cy="1248325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02920" y="585897"/>
            <a:ext cx="6621780" cy="124832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7A730-A9B8-435B-9698-E1E114675344}"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7A730-A9B8-435B-9698-E1E114675344}"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9401388"/>
            <a:ext cx="8549640" cy="2905760"/>
          </a:xfrm>
        </p:spPr>
        <p:txBody>
          <a:bodyPr anchor="t"/>
          <a:lstStyle>
            <a:lvl1pPr algn="l">
              <a:defRPr sz="62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6200989"/>
            <a:ext cx="8549640" cy="3200399"/>
          </a:xfrm>
        </p:spPr>
        <p:txBody>
          <a:bodyPr anchor="b"/>
          <a:lstStyle>
            <a:lvl1pPr marL="0" indent="0">
              <a:buNone/>
              <a:defRPr sz="3100">
                <a:solidFill>
                  <a:schemeClr val="tx1">
                    <a:tint val="75000"/>
                  </a:schemeClr>
                </a:solidFill>
              </a:defRPr>
            </a:lvl1pPr>
            <a:lvl2pPr marL="705368" indent="0">
              <a:buNone/>
              <a:defRPr sz="2800">
                <a:solidFill>
                  <a:schemeClr val="tx1">
                    <a:tint val="75000"/>
                  </a:schemeClr>
                </a:solidFill>
              </a:defRPr>
            </a:lvl2pPr>
            <a:lvl3pPr marL="1410736" indent="0">
              <a:buNone/>
              <a:defRPr sz="2500">
                <a:solidFill>
                  <a:schemeClr val="tx1">
                    <a:tint val="75000"/>
                  </a:schemeClr>
                </a:solidFill>
              </a:defRPr>
            </a:lvl3pPr>
            <a:lvl4pPr marL="2116104" indent="0">
              <a:buNone/>
              <a:defRPr sz="2200">
                <a:solidFill>
                  <a:schemeClr val="tx1">
                    <a:tint val="75000"/>
                  </a:schemeClr>
                </a:solidFill>
              </a:defRPr>
            </a:lvl4pPr>
            <a:lvl5pPr marL="2821473" indent="0">
              <a:buNone/>
              <a:defRPr sz="2200">
                <a:solidFill>
                  <a:schemeClr val="tx1">
                    <a:tint val="75000"/>
                  </a:schemeClr>
                </a:solidFill>
              </a:defRPr>
            </a:lvl5pPr>
            <a:lvl6pPr marL="3526841" indent="0">
              <a:buNone/>
              <a:defRPr sz="2200">
                <a:solidFill>
                  <a:schemeClr val="tx1">
                    <a:tint val="75000"/>
                  </a:schemeClr>
                </a:solidFill>
              </a:defRPr>
            </a:lvl6pPr>
            <a:lvl7pPr marL="4232209" indent="0">
              <a:buNone/>
              <a:defRPr sz="2200">
                <a:solidFill>
                  <a:schemeClr val="tx1">
                    <a:tint val="75000"/>
                  </a:schemeClr>
                </a:solidFill>
              </a:defRPr>
            </a:lvl7pPr>
            <a:lvl8pPr marL="4937577" indent="0">
              <a:buNone/>
              <a:defRPr sz="2200">
                <a:solidFill>
                  <a:schemeClr val="tx1">
                    <a:tint val="75000"/>
                  </a:schemeClr>
                </a:solidFill>
              </a:defRPr>
            </a:lvl8pPr>
            <a:lvl9pPr marL="5642945" indent="0">
              <a:buNone/>
              <a:defRPr sz="2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7A730-A9B8-435B-9698-E1E114675344}"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02920" y="3413763"/>
            <a:ext cx="4442460" cy="9655388"/>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3020" y="3413763"/>
            <a:ext cx="4442460" cy="9655388"/>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B17A730-A9B8-435B-9698-E1E114675344}"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2" y="3274908"/>
            <a:ext cx="4444207" cy="1364826"/>
          </a:xfrm>
        </p:spPr>
        <p:txBody>
          <a:bodyPr anchor="b"/>
          <a:lstStyle>
            <a:lvl1pPr marL="0" indent="0">
              <a:buNone/>
              <a:defRPr sz="3700" b="1"/>
            </a:lvl1pPr>
            <a:lvl2pPr marL="705368" indent="0">
              <a:buNone/>
              <a:defRPr sz="3100" b="1"/>
            </a:lvl2pPr>
            <a:lvl3pPr marL="1410736" indent="0">
              <a:buNone/>
              <a:defRPr sz="2800" b="1"/>
            </a:lvl3pPr>
            <a:lvl4pPr marL="2116104" indent="0">
              <a:buNone/>
              <a:defRPr sz="2500" b="1"/>
            </a:lvl4pPr>
            <a:lvl5pPr marL="2821473" indent="0">
              <a:buNone/>
              <a:defRPr sz="2500" b="1"/>
            </a:lvl5pPr>
            <a:lvl6pPr marL="3526841" indent="0">
              <a:buNone/>
              <a:defRPr sz="2500" b="1"/>
            </a:lvl6pPr>
            <a:lvl7pPr marL="4232209" indent="0">
              <a:buNone/>
              <a:defRPr sz="2500" b="1"/>
            </a:lvl7pPr>
            <a:lvl8pPr marL="4937577" indent="0">
              <a:buNone/>
              <a:defRPr sz="2500" b="1"/>
            </a:lvl8pPr>
            <a:lvl9pPr marL="5642945"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502922" y="4639734"/>
            <a:ext cx="4444207" cy="8429414"/>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30" y="3274908"/>
            <a:ext cx="4445953" cy="1364826"/>
          </a:xfrm>
        </p:spPr>
        <p:txBody>
          <a:bodyPr anchor="b"/>
          <a:lstStyle>
            <a:lvl1pPr marL="0" indent="0">
              <a:buNone/>
              <a:defRPr sz="3700" b="1"/>
            </a:lvl1pPr>
            <a:lvl2pPr marL="705368" indent="0">
              <a:buNone/>
              <a:defRPr sz="3100" b="1"/>
            </a:lvl2pPr>
            <a:lvl3pPr marL="1410736" indent="0">
              <a:buNone/>
              <a:defRPr sz="2800" b="1"/>
            </a:lvl3pPr>
            <a:lvl4pPr marL="2116104" indent="0">
              <a:buNone/>
              <a:defRPr sz="2500" b="1"/>
            </a:lvl4pPr>
            <a:lvl5pPr marL="2821473" indent="0">
              <a:buNone/>
              <a:defRPr sz="2500" b="1"/>
            </a:lvl5pPr>
            <a:lvl6pPr marL="3526841" indent="0">
              <a:buNone/>
              <a:defRPr sz="2500" b="1"/>
            </a:lvl6pPr>
            <a:lvl7pPr marL="4232209" indent="0">
              <a:buNone/>
              <a:defRPr sz="2500" b="1"/>
            </a:lvl7pPr>
            <a:lvl8pPr marL="4937577" indent="0">
              <a:buNone/>
              <a:defRPr sz="2500" b="1"/>
            </a:lvl8pPr>
            <a:lvl9pPr marL="5642945"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5109530" y="4639734"/>
            <a:ext cx="4445953" cy="8429414"/>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17A730-A9B8-435B-9698-E1E114675344}" type="datetimeFigureOut">
              <a:rPr lang="en-US" smtClean="0"/>
              <a:pPr/>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B17A730-A9B8-435B-9698-E1E114675344}" type="datetimeFigureOut">
              <a:rPr lang="en-US" smtClean="0"/>
              <a:pPr/>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7A730-A9B8-435B-9698-E1E114675344}" type="datetimeFigureOut">
              <a:rPr lang="en-US" smtClean="0"/>
              <a:pPr/>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582508"/>
            <a:ext cx="3309144" cy="2479040"/>
          </a:xfrm>
        </p:spPr>
        <p:txBody>
          <a:bodyPr anchor="b"/>
          <a:lstStyle>
            <a:lvl1pPr algn="l">
              <a:defRPr sz="3100" b="1"/>
            </a:lvl1pPr>
          </a:lstStyle>
          <a:p>
            <a:r>
              <a:rPr lang="en-US" smtClean="0"/>
              <a:t>Click to edit Master title style</a:t>
            </a:r>
            <a:endParaRPr lang="en-US"/>
          </a:p>
        </p:txBody>
      </p:sp>
      <p:sp>
        <p:nvSpPr>
          <p:cNvPr id="3" name="Content Placeholder 2"/>
          <p:cNvSpPr>
            <a:spLocks noGrp="1"/>
          </p:cNvSpPr>
          <p:nvPr>
            <p:ph idx="1"/>
          </p:nvPr>
        </p:nvSpPr>
        <p:spPr>
          <a:xfrm>
            <a:off x="3932556" y="582508"/>
            <a:ext cx="5622925" cy="12486641"/>
          </a:xfrm>
        </p:spPr>
        <p:txBody>
          <a:bodyPr/>
          <a:lstStyle>
            <a:lvl1pPr>
              <a:defRPr sz="49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3061548"/>
            <a:ext cx="3309144" cy="10007601"/>
          </a:xfrm>
        </p:spPr>
        <p:txBody>
          <a:bodyPr/>
          <a:lstStyle>
            <a:lvl1pPr marL="0" indent="0">
              <a:buNone/>
              <a:defRPr sz="2200"/>
            </a:lvl1pPr>
            <a:lvl2pPr marL="705368" indent="0">
              <a:buNone/>
              <a:defRPr sz="1900"/>
            </a:lvl2pPr>
            <a:lvl3pPr marL="1410736" indent="0">
              <a:buNone/>
              <a:defRPr sz="1500"/>
            </a:lvl3pPr>
            <a:lvl4pPr marL="2116104" indent="0">
              <a:buNone/>
              <a:defRPr sz="1400"/>
            </a:lvl4pPr>
            <a:lvl5pPr marL="2821473" indent="0">
              <a:buNone/>
              <a:defRPr sz="1400"/>
            </a:lvl5pPr>
            <a:lvl6pPr marL="3526841" indent="0">
              <a:buNone/>
              <a:defRPr sz="1400"/>
            </a:lvl6pPr>
            <a:lvl7pPr marL="4232209" indent="0">
              <a:buNone/>
              <a:defRPr sz="1400"/>
            </a:lvl7pPr>
            <a:lvl8pPr marL="4937577" indent="0">
              <a:buNone/>
              <a:defRPr sz="1400"/>
            </a:lvl8pPr>
            <a:lvl9pPr marL="5642945"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7A730-A9B8-435B-9698-E1E114675344}"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10241280"/>
            <a:ext cx="6035040" cy="1209041"/>
          </a:xfrm>
        </p:spPr>
        <p:txBody>
          <a:bodyPr anchor="b"/>
          <a:lstStyle>
            <a:lvl1pPr algn="l">
              <a:defRPr sz="3100" b="1"/>
            </a:lvl1pPr>
          </a:lstStyle>
          <a:p>
            <a:r>
              <a:rPr lang="en-US" smtClean="0"/>
              <a:t>Click to edit Master title style</a:t>
            </a:r>
            <a:endParaRPr lang="en-US"/>
          </a:p>
        </p:txBody>
      </p:sp>
      <p:sp>
        <p:nvSpPr>
          <p:cNvPr id="3" name="Picture Placeholder 2"/>
          <p:cNvSpPr>
            <a:spLocks noGrp="1"/>
          </p:cNvSpPr>
          <p:nvPr>
            <p:ph type="pic" idx="1"/>
          </p:nvPr>
        </p:nvSpPr>
        <p:spPr>
          <a:xfrm>
            <a:off x="1971517" y="1307252"/>
            <a:ext cx="6035040" cy="8778240"/>
          </a:xfrm>
        </p:spPr>
        <p:txBody>
          <a:bodyPr/>
          <a:lstStyle>
            <a:lvl1pPr marL="0" indent="0">
              <a:buNone/>
              <a:defRPr sz="4900"/>
            </a:lvl1pPr>
            <a:lvl2pPr marL="705368" indent="0">
              <a:buNone/>
              <a:defRPr sz="4300"/>
            </a:lvl2pPr>
            <a:lvl3pPr marL="1410736" indent="0">
              <a:buNone/>
              <a:defRPr sz="3700"/>
            </a:lvl3pPr>
            <a:lvl4pPr marL="2116104" indent="0">
              <a:buNone/>
              <a:defRPr sz="3100"/>
            </a:lvl4pPr>
            <a:lvl5pPr marL="2821473" indent="0">
              <a:buNone/>
              <a:defRPr sz="3100"/>
            </a:lvl5pPr>
            <a:lvl6pPr marL="3526841" indent="0">
              <a:buNone/>
              <a:defRPr sz="3100"/>
            </a:lvl6pPr>
            <a:lvl7pPr marL="4232209" indent="0">
              <a:buNone/>
              <a:defRPr sz="3100"/>
            </a:lvl7pPr>
            <a:lvl8pPr marL="4937577" indent="0">
              <a:buNone/>
              <a:defRPr sz="3100"/>
            </a:lvl8pPr>
            <a:lvl9pPr marL="5642945" indent="0">
              <a:buNone/>
              <a:defRPr sz="3100"/>
            </a:lvl9pPr>
          </a:lstStyle>
          <a:p>
            <a:endParaRPr lang="en-US"/>
          </a:p>
        </p:txBody>
      </p:sp>
      <p:sp>
        <p:nvSpPr>
          <p:cNvPr id="4" name="Text Placeholder 3"/>
          <p:cNvSpPr>
            <a:spLocks noGrp="1"/>
          </p:cNvSpPr>
          <p:nvPr>
            <p:ph type="body" sz="half" idx="2"/>
          </p:nvPr>
        </p:nvSpPr>
        <p:spPr>
          <a:xfrm>
            <a:off x="1971517" y="11450321"/>
            <a:ext cx="6035040" cy="1717039"/>
          </a:xfrm>
        </p:spPr>
        <p:txBody>
          <a:bodyPr/>
          <a:lstStyle>
            <a:lvl1pPr marL="0" indent="0">
              <a:buNone/>
              <a:defRPr sz="2200"/>
            </a:lvl1pPr>
            <a:lvl2pPr marL="705368" indent="0">
              <a:buNone/>
              <a:defRPr sz="1900"/>
            </a:lvl2pPr>
            <a:lvl3pPr marL="1410736" indent="0">
              <a:buNone/>
              <a:defRPr sz="1500"/>
            </a:lvl3pPr>
            <a:lvl4pPr marL="2116104" indent="0">
              <a:buNone/>
              <a:defRPr sz="1400"/>
            </a:lvl4pPr>
            <a:lvl5pPr marL="2821473" indent="0">
              <a:buNone/>
              <a:defRPr sz="1400"/>
            </a:lvl5pPr>
            <a:lvl6pPr marL="3526841" indent="0">
              <a:buNone/>
              <a:defRPr sz="1400"/>
            </a:lvl6pPr>
            <a:lvl7pPr marL="4232209" indent="0">
              <a:buNone/>
              <a:defRPr sz="1400"/>
            </a:lvl7pPr>
            <a:lvl8pPr marL="4937577" indent="0">
              <a:buNone/>
              <a:defRPr sz="1400"/>
            </a:lvl8pPr>
            <a:lvl9pPr marL="5642945" indent="0">
              <a:buNone/>
              <a:defRPr sz="14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7A730-A9B8-435B-9698-E1E114675344}"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38F02F-8A8C-46D9-8D3E-FF3EB686AF2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85894"/>
            <a:ext cx="9052560" cy="2438400"/>
          </a:xfrm>
          <a:prstGeom prst="rect">
            <a:avLst/>
          </a:prstGeom>
        </p:spPr>
        <p:txBody>
          <a:bodyPr vert="horz" lIns="141074" tIns="70537" rIns="141074" bIns="70537"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502920" y="3413763"/>
            <a:ext cx="9052560" cy="9655388"/>
          </a:xfrm>
          <a:prstGeom prst="rect">
            <a:avLst/>
          </a:prstGeom>
        </p:spPr>
        <p:txBody>
          <a:bodyPr vert="horz" lIns="141074" tIns="70537" rIns="141074" bIns="7053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502920" y="13560215"/>
            <a:ext cx="2346960" cy="778932"/>
          </a:xfrm>
          <a:prstGeom prst="rect">
            <a:avLst/>
          </a:prstGeom>
        </p:spPr>
        <p:txBody>
          <a:bodyPr vert="horz" lIns="141074" tIns="70537" rIns="141074" bIns="70537" rtlCol="0" anchor="ctr"/>
          <a:lstStyle>
            <a:lvl1pPr algn="l">
              <a:defRPr sz="1900">
                <a:solidFill>
                  <a:schemeClr val="tx1">
                    <a:tint val="75000"/>
                  </a:schemeClr>
                </a:solidFill>
              </a:defRPr>
            </a:lvl1pPr>
          </a:lstStyle>
          <a:p>
            <a:fld id="{BB17A730-A9B8-435B-9698-E1E114675344}" type="datetimeFigureOut">
              <a:rPr lang="en-US" smtClean="0"/>
              <a:pPr/>
              <a:t>1/23/2014</a:t>
            </a:fld>
            <a:endParaRPr lang="en-US"/>
          </a:p>
        </p:txBody>
      </p:sp>
      <p:sp>
        <p:nvSpPr>
          <p:cNvPr id="5" name="Footer Placeholder 4"/>
          <p:cNvSpPr>
            <a:spLocks noGrp="1"/>
          </p:cNvSpPr>
          <p:nvPr>
            <p:ph type="ftr" sz="quarter" idx="3"/>
          </p:nvPr>
        </p:nvSpPr>
        <p:spPr>
          <a:xfrm>
            <a:off x="3436620" y="13560215"/>
            <a:ext cx="3185160" cy="778932"/>
          </a:xfrm>
          <a:prstGeom prst="rect">
            <a:avLst/>
          </a:prstGeom>
        </p:spPr>
        <p:txBody>
          <a:bodyPr vert="horz" lIns="141074" tIns="70537" rIns="141074" bIns="70537" rtlCol="0" anchor="ctr"/>
          <a:lstStyle>
            <a:lvl1pPr algn="ctr">
              <a:defRPr sz="1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208520" y="13560215"/>
            <a:ext cx="2346960" cy="778932"/>
          </a:xfrm>
          <a:prstGeom prst="rect">
            <a:avLst/>
          </a:prstGeom>
        </p:spPr>
        <p:txBody>
          <a:bodyPr vert="horz" lIns="141074" tIns="70537" rIns="141074" bIns="70537" rtlCol="0" anchor="ctr"/>
          <a:lstStyle>
            <a:lvl1pPr algn="r">
              <a:defRPr sz="1900">
                <a:solidFill>
                  <a:schemeClr val="tx1">
                    <a:tint val="75000"/>
                  </a:schemeClr>
                </a:solidFill>
              </a:defRPr>
            </a:lvl1pPr>
          </a:lstStyle>
          <a:p>
            <a:fld id="{2E38F02F-8A8C-46D9-8D3E-FF3EB686AF2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0736" rtl="0" eaLnBrk="1" latinLnBrk="0" hangingPunct="1">
        <a:spcBef>
          <a:spcPct val="0"/>
        </a:spcBef>
        <a:buNone/>
        <a:defRPr sz="6800" kern="1200">
          <a:solidFill>
            <a:schemeClr val="tx1"/>
          </a:solidFill>
          <a:latin typeface="+mj-lt"/>
          <a:ea typeface="+mj-ea"/>
          <a:cs typeface="+mj-cs"/>
        </a:defRPr>
      </a:lvl1pPr>
    </p:titleStyle>
    <p:bodyStyle>
      <a:lvl1pPr marL="529026" indent="-529026" algn="l" defTabSz="1410736" rtl="0" eaLnBrk="1" latinLnBrk="0" hangingPunct="1">
        <a:spcBef>
          <a:spcPct val="20000"/>
        </a:spcBef>
        <a:buFont typeface="Arial" pitchFamily="34" charset="0"/>
        <a:buChar char="•"/>
        <a:defRPr sz="4900" kern="1200">
          <a:solidFill>
            <a:schemeClr val="tx1"/>
          </a:solidFill>
          <a:latin typeface="+mn-lt"/>
          <a:ea typeface="+mn-ea"/>
          <a:cs typeface="+mn-cs"/>
        </a:defRPr>
      </a:lvl1pPr>
      <a:lvl2pPr marL="1146223" indent="-440855" algn="l" defTabSz="1410736" rtl="0" eaLnBrk="1" latinLnBrk="0" hangingPunct="1">
        <a:spcBef>
          <a:spcPct val="20000"/>
        </a:spcBef>
        <a:buFont typeface="Arial" pitchFamily="34" charset="0"/>
        <a:buChar char="–"/>
        <a:defRPr sz="4300" kern="1200">
          <a:solidFill>
            <a:schemeClr val="tx1"/>
          </a:solidFill>
          <a:latin typeface="+mn-lt"/>
          <a:ea typeface="+mn-ea"/>
          <a:cs typeface="+mn-cs"/>
        </a:defRPr>
      </a:lvl2pPr>
      <a:lvl3pPr marL="1763420" indent="-352684" algn="l" defTabSz="1410736" rtl="0" eaLnBrk="1" latinLnBrk="0" hangingPunct="1">
        <a:spcBef>
          <a:spcPct val="20000"/>
        </a:spcBef>
        <a:buFont typeface="Arial" pitchFamily="34" charset="0"/>
        <a:buChar char="•"/>
        <a:defRPr sz="3700" kern="1200">
          <a:solidFill>
            <a:schemeClr val="tx1"/>
          </a:solidFill>
          <a:latin typeface="+mn-lt"/>
          <a:ea typeface="+mn-ea"/>
          <a:cs typeface="+mn-cs"/>
        </a:defRPr>
      </a:lvl3pPr>
      <a:lvl4pPr marL="2468789"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4pPr>
      <a:lvl5pPr marL="3174157"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5pPr>
      <a:lvl6pPr marL="3879525"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6pPr>
      <a:lvl7pPr marL="4584893"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7pPr>
      <a:lvl8pPr marL="5290261"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8pPr>
      <a:lvl9pPr marL="5995629" indent="-352684" algn="l" defTabSz="1410736" rtl="0" eaLnBrk="1" latinLnBrk="0" hangingPunct="1">
        <a:spcBef>
          <a:spcPct val="20000"/>
        </a:spcBef>
        <a:buFont typeface="Arial" pitchFamily="34" charset="0"/>
        <a:buChar char="•"/>
        <a:defRPr sz="3100" kern="1200">
          <a:solidFill>
            <a:schemeClr val="tx1"/>
          </a:solidFill>
          <a:latin typeface="+mn-lt"/>
          <a:ea typeface="+mn-ea"/>
          <a:cs typeface="+mn-cs"/>
        </a:defRPr>
      </a:lvl9pPr>
    </p:bodyStyle>
    <p:otherStyle>
      <a:defPPr>
        <a:defRPr lang="en-US"/>
      </a:defPPr>
      <a:lvl1pPr marL="0" algn="l" defTabSz="1410736" rtl="0" eaLnBrk="1" latinLnBrk="0" hangingPunct="1">
        <a:defRPr sz="2800" kern="1200">
          <a:solidFill>
            <a:schemeClr val="tx1"/>
          </a:solidFill>
          <a:latin typeface="+mn-lt"/>
          <a:ea typeface="+mn-ea"/>
          <a:cs typeface="+mn-cs"/>
        </a:defRPr>
      </a:lvl1pPr>
      <a:lvl2pPr marL="705368" algn="l" defTabSz="1410736" rtl="0" eaLnBrk="1" latinLnBrk="0" hangingPunct="1">
        <a:defRPr sz="2800" kern="1200">
          <a:solidFill>
            <a:schemeClr val="tx1"/>
          </a:solidFill>
          <a:latin typeface="+mn-lt"/>
          <a:ea typeface="+mn-ea"/>
          <a:cs typeface="+mn-cs"/>
        </a:defRPr>
      </a:lvl2pPr>
      <a:lvl3pPr marL="1410736" algn="l" defTabSz="1410736" rtl="0" eaLnBrk="1" latinLnBrk="0" hangingPunct="1">
        <a:defRPr sz="2800" kern="1200">
          <a:solidFill>
            <a:schemeClr val="tx1"/>
          </a:solidFill>
          <a:latin typeface="+mn-lt"/>
          <a:ea typeface="+mn-ea"/>
          <a:cs typeface="+mn-cs"/>
        </a:defRPr>
      </a:lvl3pPr>
      <a:lvl4pPr marL="2116104" algn="l" defTabSz="1410736" rtl="0" eaLnBrk="1" latinLnBrk="0" hangingPunct="1">
        <a:defRPr sz="2800" kern="1200">
          <a:solidFill>
            <a:schemeClr val="tx1"/>
          </a:solidFill>
          <a:latin typeface="+mn-lt"/>
          <a:ea typeface="+mn-ea"/>
          <a:cs typeface="+mn-cs"/>
        </a:defRPr>
      </a:lvl4pPr>
      <a:lvl5pPr marL="2821473" algn="l" defTabSz="1410736" rtl="0" eaLnBrk="1" latinLnBrk="0" hangingPunct="1">
        <a:defRPr sz="2800" kern="1200">
          <a:solidFill>
            <a:schemeClr val="tx1"/>
          </a:solidFill>
          <a:latin typeface="+mn-lt"/>
          <a:ea typeface="+mn-ea"/>
          <a:cs typeface="+mn-cs"/>
        </a:defRPr>
      </a:lvl5pPr>
      <a:lvl6pPr marL="3526841" algn="l" defTabSz="1410736" rtl="0" eaLnBrk="1" latinLnBrk="0" hangingPunct="1">
        <a:defRPr sz="2800" kern="1200">
          <a:solidFill>
            <a:schemeClr val="tx1"/>
          </a:solidFill>
          <a:latin typeface="+mn-lt"/>
          <a:ea typeface="+mn-ea"/>
          <a:cs typeface="+mn-cs"/>
        </a:defRPr>
      </a:lvl6pPr>
      <a:lvl7pPr marL="4232209" algn="l" defTabSz="1410736" rtl="0" eaLnBrk="1" latinLnBrk="0" hangingPunct="1">
        <a:defRPr sz="2800" kern="1200">
          <a:solidFill>
            <a:schemeClr val="tx1"/>
          </a:solidFill>
          <a:latin typeface="+mn-lt"/>
          <a:ea typeface="+mn-ea"/>
          <a:cs typeface="+mn-cs"/>
        </a:defRPr>
      </a:lvl7pPr>
      <a:lvl8pPr marL="4937577" algn="l" defTabSz="1410736" rtl="0" eaLnBrk="1" latinLnBrk="0" hangingPunct="1">
        <a:defRPr sz="2800" kern="1200">
          <a:solidFill>
            <a:schemeClr val="tx1"/>
          </a:solidFill>
          <a:latin typeface="+mn-lt"/>
          <a:ea typeface="+mn-ea"/>
          <a:cs typeface="+mn-cs"/>
        </a:defRPr>
      </a:lvl8pPr>
      <a:lvl9pPr marL="5642945" algn="l" defTabSz="1410736"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190500" y="1257300"/>
            <a:ext cx="12801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4" name="Rectangle 13"/>
          <p:cNvSpPr/>
          <p:nvPr/>
        </p:nvSpPr>
        <p:spPr>
          <a:xfrm>
            <a:off x="5829300" y="1257300"/>
            <a:ext cx="40233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5" name="Rectangle 14"/>
          <p:cNvSpPr/>
          <p:nvPr/>
        </p:nvSpPr>
        <p:spPr>
          <a:xfrm>
            <a:off x="1714500" y="1257300"/>
            <a:ext cx="17373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6" name="Rectangle 15"/>
          <p:cNvSpPr/>
          <p:nvPr/>
        </p:nvSpPr>
        <p:spPr>
          <a:xfrm>
            <a:off x="3695700" y="1257300"/>
            <a:ext cx="18897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7" name="Rectangle 16"/>
          <p:cNvSpPr/>
          <p:nvPr/>
        </p:nvSpPr>
        <p:spPr>
          <a:xfrm>
            <a:off x="0" y="1332012"/>
            <a:ext cx="10058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476500" y="0"/>
            <a:ext cx="5105400" cy="685801"/>
          </a:xfrm>
        </p:spPr>
        <p:txBody>
          <a:bodyPr>
            <a:normAutofit fontScale="90000"/>
          </a:bodyPr>
          <a:lstStyle/>
          <a:p>
            <a:r>
              <a:rPr lang="en-US" sz="2400" dirty="0" smtClean="0">
                <a:latin typeface="Times New Roman" pitchFamily="18" charset="0"/>
                <a:cs typeface="Times New Roman" pitchFamily="18" charset="0"/>
              </a:rPr>
              <a:t>Next Generation Climate Related Standards (2013)</a:t>
            </a:r>
            <a:endParaRPr lang="en-US" sz="2400" dirty="0">
              <a:latin typeface="Times New Roman" pitchFamily="18" charset="0"/>
              <a:cs typeface="Times New Roman" pitchFamily="18" charset="0"/>
            </a:endParaRPr>
          </a:p>
        </p:txBody>
      </p:sp>
      <p:sp>
        <p:nvSpPr>
          <p:cNvPr id="4" name="TextBox 3"/>
          <p:cNvSpPr txBox="1"/>
          <p:nvPr/>
        </p:nvSpPr>
        <p:spPr>
          <a:xfrm>
            <a:off x="563880" y="1332012"/>
            <a:ext cx="53340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K-2</a:t>
            </a:r>
            <a:endParaRPr lang="en-US" sz="1400" dirty="0">
              <a:latin typeface="Times New Roman" pitchFamily="18" charset="0"/>
              <a:cs typeface="Times New Roman" pitchFamily="18" charset="0"/>
            </a:endParaRPr>
          </a:p>
        </p:txBody>
      </p:sp>
      <p:sp>
        <p:nvSpPr>
          <p:cNvPr id="5" name="TextBox 4"/>
          <p:cNvSpPr txBox="1"/>
          <p:nvPr/>
        </p:nvSpPr>
        <p:spPr>
          <a:xfrm>
            <a:off x="2316480" y="1330524"/>
            <a:ext cx="53340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3-5</a:t>
            </a:r>
          </a:p>
        </p:txBody>
      </p:sp>
      <p:sp>
        <p:nvSpPr>
          <p:cNvPr id="6" name="TextBox 5"/>
          <p:cNvSpPr txBox="1"/>
          <p:nvPr/>
        </p:nvSpPr>
        <p:spPr>
          <a:xfrm>
            <a:off x="4017645" y="1332012"/>
            <a:ext cx="124587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Middle School</a:t>
            </a:r>
            <a:endParaRPr lang="en-US" sz="1400" dirty="0">
              <a:latin typeface="Times New Roman" pitchFamily="18" charset="0"/>
              <a:cs typeface="Times New Roman" pitchFamily="18" charset="0"/>
            </a:endParaRPr>
          </a:p>
        </p:txBody>
      </p:sp>
      <p:sp>
        <p:nvSpPr>
          <p:cNvPr id="7" name="TextBox 6"/>
          <p:cNvSpPr txBox="1"/>
          <p:nvPr/>
        </p:nvSpPr>
        <p:spPr>
          <a:xfrm>
            <a:off x="7265670" y="1330524"/>
            <a:ext cx="115062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High School</a:t>
            </a:r>
          </a:p>
        </p:txBody>
      </p:sp>
      <p:sp>
        <p:nvSpPr>
          <p:cNvPr id="18" name="TextBox 17"/>
          <p:cNvSpPr txBox="1"/>
          <p:nvPr/>
        </p:nvSpPr>
        <p:spPr>
          <a:xfrm>
            <a:off x="335280" y="7124700"/>
            <a:ext cx="990600" cy="15696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K-PS3-1. Make </a:t>
            </a:r>
            <a:r>
              <a:rPr lang="en-US" sz="1200" dirty="0">
                <a:latin typeface="Times New Roman" pitchFamily="18" charset="0"/>
                <a:cs typeface="Times New Roman" pitchFamily="18" charset="0"/>
              </a:rPr>
              <a:t>observations to </a:t>
            </a:r>
            <a:r>
              <a:rPr lang="en-US" sz="1200" dirty="0" smtClean="0">
                <a:latin typeface="Times New Roman" pitchFamily="18" charset="0"/>
                <a:cs typeface="Times New Roman" pitchFamily="18" charset="0"/>
              </a:rPr>
              <a:t>determine the </a:t>
            </a:r>
            <a:r>
              <a:rPr lang="en-US" sz="1200" dirty="0">
                <a:latin typeface="Times New Roman" pitchFamily="18" charset="0"/>
                <a:cs typeface="Times New Roman" pitchFamily="18" charset="0"/>
              </a:rPr>
              <a:t>effect </a:t>
            </a:r>
            <a:r>
              <a:rPr lang="en-US" sz="1200" dirty="0" smtClean="0">
                <a:latin typeface="Times New Roman" pitchFamily="18" charset="0"/>
                <a:cs typeface="Times New Roman" pitchFamily="18" charset="0"/>
              </a:rPr>
              <a:t>of sunlight </a:t>
            </a:r>
            <a:r>
              <a:rPr lang="en-US" sz="1200" dirty="0">
                <a:latin typeface="Times New Roman" pitchFamily="18" charset="0"/>
                <a:cs typeface="Times New Roman" pitchFamily="18" charset="0"/>
              </a:rPr>
              <a:t>on Earth’s surface.</a:t>
            </a:r>
          </a:p>
        </p:txBody>
      </p:sp>
      <p:sp>
        <p:nvSpPr>
          <p:cNvPr id="19" name="TextBox 18"/>
          <p:cNvSpPr txBox="1"/>
          <p:nvPr/>
        </p:nvSpPr>
        <p:spPr>
          <a:xfrm>
            <a:off x="0" y="2"/>
            <a:ext cx="1905000" cy="2769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Physical Science Standards</a:t>
            </a:r>
            <a:endParaRPr lang="en-US" sz="1200" dirty="0">
              <a:latin typeface="Times New Roman" pitchFamily="18" charset="0"/>
              <a:cs typeface="Times New Roman" pitchFamily="18" charset="0"/>
            </a:endParaRPr>
          </a:p>
        </p:txBody>
      </p:sp>
      <p:sp>
        <p:nvSpPr>
          <p:cNvPr id="20" name="TextBox 19"/>
          <p:cNvSpPr txBox="1"/>
          <p:nvPr/>
        </p:nvSpPr>
        <p:spPr>
          <a:xfrm>
            <a:off x="0" y="292401"/>
            <a:ext cx="1600200" cy="2769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Life Science Standards</a:t>
            </a:r>
            <a:endParaRPr lang="en-US" sz="1200" dirty="0">
              <a:latin typeface="Times New Roman" pitchFamily="18" charset="0"/>
              <a:cs typeface="Times New Roman" pitchFamily="18" charset="0"/>
            </a:endParaRPr>
          </a:p>
        </p:txBody>
      </p:sp>
      <p:sp>
        <p:nvSpPr>
          <p:cNvPr id="21" name="TextBox 20"/>
          <p:cNvSpPr txBox="1"/>
          <p:nvPr/>
        </p:nvSpPr>
        <p:spPr>
          <a:xfrm>
            <a:off x="0" y="565299"/>
            <a:ext cx="2362200" cy="27699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Earth and Space Science Standards</a:t>
            </a:r>
            <a:endParaRPr lang="en-US" sz="1200" dirty="0">
              <a:latin typeface="Times New Roman" pitchFamily="18" charset="0"/>
              <a:cs typeface="Times New Roman" pitchFamily="18" charset="0"/>
            </a:endParaRPr>
          </a:p>
        </p:txBody>
      </p:sp>
      <p:sp>
        <p:nvSpPr>
          <p:cNvPr id="22" name="TextBox 21"/>
          <p:cNvSpPr txBox="1"/>
          <p:nvPr/>
        </p:nvSpPr>
        <p:spPr>
          <a:xfrm>
            <a:off x="342901" y="8953500"/>
            <a:ext cx="990600" cy="286232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K-PS3-2. Use  tools and materials provided to design and build a structure that will reduce the warming  effect of sunlight on Earth’s  surface (ex. </a:t>
            </a:r>
            <a:r>
              <a:rPr lang="en-US" sz="1200" dirty="0">
                <a:latin typeface="Times New Roman" pitchFamily="18" charset="0"/>
                <a:cs typeface="Times New Roman" pitchFamily="18" charset="0"/>
              </a:rPr>
              <a:t>u</a:t>
            </a:r>
            <a:r>
              <a:rPr lang="en-US" sz="1200" dirty="0" smtClean="0">
                <a:latin typeface="Times New Roman" pitchFamily="18" charset="0"/>
                <a:cs typeface="Times New Roman" pitchFamily="18" charset="0"/>
              </a:rPr>
              <a:t>mbrella)</a:t>
            </a:r>
            <a:endParaRPr lang="en-US" sz="1200" dirty="0">
              <a:latin typeface="Times New Roman" pitchFamily="18" charset="0"/>
              <a:cs typeface="Times New Roman" pitchFamily="18" charset="0"/>
            </a:endParaRPr>
          </a:p>
        </p:txBody>
      </p:sp>
      <p:sp>
        <p:nvSpPr>
          <p:cNvPr id="23" name="TextBox 22"/>
          <p:cNvSpPr txBox="1"/>
          <p:nvPr/>
        </p:nvSpPr>
        <p:spPr>
          <a:xfrm>
            <a:off x="342901" y="1790700"/>
            <a:ext cx="990600" cy="193899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K-ESS2-1. Use and share observations of local weather conditions to describe patterns over time.</a:t>
            </a:r>
            <a:endParaRPr lang="en-US" sz="1200" dirty="0">
              <a:latin typeface="Times New Roman" pitchFamily="18" charset="0"/>
              <a:cs typeface="Times New Roman" pitchFamily="18" charset="0"/>
            </a:endParaRPr>
          </a:p>
        </p:txBody>
      </p:sp>
      <p:sp>
        <p:nvSpPr>
          <p:cNvPr id="24" name="TextBox 23"/>
          <p:cNvSpPr txBox="1"/>
          <p:nvPr/>
        </p:nvSpPr>
        <p:spPr>
          <a:xfrm>
            <a:off x="342901" y="4000500"/>
            <a:ext cx="990600" cy="267765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K-ESS3-2. Ask questions to obtain information about the purpose of weather forecasting to prepare for, and to respond to, severe weather.</a:t>
            </a:r>
            <a:endParaRPr lang="en-US" sz="1200" dirty="0">
              <a:latin typeface="Times New Roman" pitchFamily="18" charset="0"/>
              <a:cs typeface="Times New Roman" pitchFamily="18" charset="0"/>
            </a:endParaRPr>
          </a:p>
        </p:txBody>
      </p:sp>
      <p:sp>
        <p:nvSpPr>
          <p:cNvPr id="25" name="TextBox 24"/>
          <p:cNvSpPr txBox="1"/>
          <p:nvPr/>
        </p:nvSpPr>
        <p:spPr>
          <a:xfrm>
            <a:off x="1897380" y="1790700"/>
            <a:ext cx="1371600" cy="15696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3-ESS2-1. Represent data in tables and graphical displays to describe typical weather conditions expected during a particular season.</a:t>
            </a:r>
            <a:endParaRPr lang="en-US" sz="1200" dirty="0">
              <a:latin typeface="Times New Roman" pitchFamily="18" charset="0"/>
              <a:cs typeface="Times New Roman" pitchFamily="18" charset="0"/>
            </a:endParaRPr>
          </a:p>
        </p:txBody>
      </p:sp>
      <p:sp>
        <p:nvSpPr>
          <p:cNvPr id="26" name="TextBox 25"/>
          <p:cNvSpPr txBox="1"/>
          <p:nvPr/>
        </p:nvSpPr>
        <p:spPr>
          <a:xfrm>
            <a:off x="1866901" y="3619501"/>
            <a:ext cx="1371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3-ESS2-2. Obtain and combine information to describe climates in different regions of the world.</a:t>
            </a:r>
            <a:endParaRPr lang="en-US" sz="1200" dirty="0">
              <a:latin typeface="Times New Roman" pitchFamily="18" charset="0"/>
              <a:cs typeface="Times New Roman" pitchFamily="18" charset="0"/>
            </a:endParaRPr>
          </a:p>
        </p:txBody>
      </p:sp>
      <p:sp>
        <p:nvSpPr>
          <p:cNvPr id="27" name="TextBox 26"/>
          <p:cNvSpPr txBox="1"/>
          <p:nvPr/>
        </p:nvSpPr>
        <p:spPr>
          <a:xfrm>
            <a:off x="1897380" y="5143500"/>
            <a:ext cx="1371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3-ESS3-1. Make a claim about the merit of a design solution that reduces the impacts of a weather related hazard. (ex. wind resistant roofs)</a:t>
            </a:r>
            <a:endParaRPr lang="en-US" sz="1200" dirty="0">
              <a:latin typeface="Times New Roman" pitchFamily="18" charset="0"/>
              <a:cs typeface="Times New Roman" pitchFamily="18" charset="0"/>
            </a:endParaRPr>
          </a:p>
        </p:txBody>
      </p:sp>
      <p:sp>
        <p:nvSpPr>
          <p:cNvPr id="28" name="TextBox 27"/>
          <p:cNvSpPr txBox="1"/>
          <p:nvPr/>
        </p:nvSpPr>
        <p:spPr>
          <a:xfrm>
            <a:off x="1943100" y="8877301"/>
            <a:ext cx="1371600" cy="19389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3-LS4-3. Construct an argument with evidence that in a particular habitat some organisms can survive well, some survive less well, and some cannot survive at all. </a:t>
            </a:r>
            <a:endParaRPr lang="en-US" sz="1200" dirty="0">
              <a:latin typeface="Times New Roman" pitchFamily="18" charset="0"/>
              <a:cs typeface="Times New Roman" pitchFamily="18" charset="0"/>
            </a:endParaRPr>
          </a:p>
        </p:txBody>
      </p:sp>
      <p:sp>
        <p:nvSpPr>
          <p:cNvPr id="29" name="TextBox 28"/>
          <p:cNvSpPr txBox="1"/>
          <p:nvPr/>
        </p:nvSpPr>
        <p:spPr>
          <a:xfrm>
            <a:off x="1943100" y="11163301"/>
            <a:ext cx="1371600" cy="249299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3-LS4-4. Make a claim about the merit of a solution to a problem caused when the environment changes and the types of plants and animals that live there may change. (assessment does not include greenhouse effect)</a:t>
            </a:r>
            <a:endParaRPr lang="en-US" sz="1200" dirty="0">
              <a:latin typeface="Times New Roman" pitchFamily="18" charset="0"/>
              <a:cs typeface="Times New Roman" pitchFamily="18" charset="0"/>
            </a:endParaRPr>
          </a:p>
        </p:txBody>
      </p:sp>
      <p:sp>
        <p:nvSpPr>
          <p:cNvPr id="30" name="TextBox 29"/>
          <p:cNvSpPr txBox="1"/>
          <p:nvPr/>
        </p:nvSpPr>
        <p:spPr>
          <a:xfrm>
            <a:off x="3916680" y="1790700"/>
            <a:ext cx="14478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MS-ESS2-5. Collect data to provide evidence for how the motions and complex interactions of air masses result in changes in weather conditions.</a:t>
            </a:r>
            <a:endParaRPr lang="en-US" sz="1200" dirty="0">
              <a:latin typeface="Times New Roman" pitchFamily="18" charset="0"/>
              <a:cs typeface="Times New Roman" pitchFamily="18" charset="0"/>
            </a:endParaRPr>
          </a:p>
        </p:txBody>
      </p:sp>
      <p:sp>
        <p:nvSpPr>
          <p:cNvPr id="31" name="TextBox 30"/>
          <p:cNvSpPr txBox="1"/>
          <p:nvPr/>
        </p:nvSpPr>
        <p:spPr>
          <a:xfrm>
            <a:off x="3916680" y="3848100"/>
            <a:ext cx="1447800" cy="249299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MS-ESS2-6. Develop and use a model to describe how unequal heating and rotation of the Earth cause patterns of atmospheric and ocean circulation that determine regional climates. (does not include </a:t>
            </a:r>
            <a:r>
              <a:rPr lang="en-US" sz="1200" dirty="0" err="1" smtClean="0">
                <a:latin typeface="Times New Roman" pitchFamily="18" charset="0"/>
                <a:cs typeface="Times New Roman" pitchFamily="18" charset="0"/>
              </a:rPr>
              <a:t>Coriolis</a:t>
            </a:r>
            <a:r>
              <a:rPr lang="en-US" sz="1200" dirty="0" smtClean="0">
                <a:latin typeface="Times New Roman" pitchFamily="18" charset="0"/>
                <a:cs typeface="Times New Roman" pitchFamily="18" charset="0"/>
              </a:rPr>
              <a:t> effect)</a:t>
            </a:r>
            <a:endParaRPr lang="en-US" sz="1200" dirty="0">
              <a:latin typeface="Times New Roman" pitchFamily="18" charset="0"/>
              <a:cs typeface="Times New Roman" pitchFamily="18" charset="0"/>
            </a:endParaRPr>
          </a:p>
        </p:txBody>
      </p:sp>
      <p:sp>
        <p:nvSpPr>
          <p:cNvPr id="32" name="TextBox 31"/>
          <p:cNvSpPr txBox="1"/>
          <p:nvPr/>
        </p:nvSpPr>
        <p:spPr>
          <a:xfrm>
            <a:off x="3916680" y="6469442"/>
            <a:ext cx="1447800" cy="15696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MS-ESS3-5. Ask questions to clarify evidence of the factors that have caused the rise in global temperatures over the past century.</a:t>
            </a:r>
            <a:endParaRPr lang="en-US" sz="1200" dirty="0">
              <a:latin typeface="Times New Roman" pitchFamily="18" charset="0"/>
              <a:cs typeface="Times New Roman" pitchFamily="18" charset="0"/>
            </a:endParaRPr>
          </a:p>
        </p:txBody>
      </p:sp>
      <p:sp>
        <p:nvSpPr>
          <p:cNvPr id="33" name="TextBox 32"/>
          <p:cNvSpPr txBox="1"/>
          <p:nvPr/>
        </p:nvSpPr>
        <p:spPr>
          <a:xfrm>
            <a:off x="3924301" y="10020300"/>
            <a:ext cx="1447800" cy="19389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MS-LS2-4. Construct an argument supported by empirical evidence that changes to physical or biological components of an ecosystem affect populations.</a:t>
            </a:r>
            <a:endParaRPr lang="en-US" sz="1200" dirty="0">
              <a:latin typeface="Times New Roman" pitchFamily="18" charset="0"/>
              <a:cs typeface="Times New Roman" pitchFamily="18" charset="0"/>
            </a:endParaRPr>
          </a:p>
        </p:txBody>
      </p:sp>
      <p:sp>
        <p:nvSpPr>
          <p:cNvPr id="34" name="TextBox 33"/>
          <p:cNvSpPr txBox="1"/>
          <p:nvPr/>
        </p:nvSpPr>
        <p:spPr>
          <a:xfrm>
            <a:off x="3916680" y="8150556"/>
            <a:ext cx="1447800" cy="156966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MS-LS2-2. Construct an explanation that predicts patterns of interactions among organisms across multiple ecosystems.</a:t>
            </a:r>
            <a:endParaRPr lang="en-US" sz="1200" dirty="0">
              <a:latin typeface="Times New Roman" pitchFamily="18" charset="0"/>
              <a:cs typeface="Times New Roman" pitchFamily="18" charset="0"/>
            </a:endParaRPr>
          </a:p>
        </p:txBody>
      </p:sp>
      <p:sp>
        <p:nvSpPr>
          <p:cNvPr id="35" name="TextBox 34"/>
          <p:cNvSpPr txBox="1"/>
          <p:nvPr/>
        </p:nvSpPr>
        <p:spPr>
          <a:xfrm>
            <a:off x="3924301" y="12230100"/>
            <a:ext cx="1447800"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MS-LS2-5. Evaluate competing design solutions for maintaining biodiversity and ecosystem services.</a:t>
            </a:r>
            <a:endParaRPr lang="en-US" sz="1200" dirty="0">
              <a:latin typeface="Times New Roman" pitchFamily="18" charset="0"/>
              <a:cs typeface="Times New Roman" pitchFamily="18" charset="0"/>
            </a:endParaRPr>
          </a:p>
        </p:txBody>
      </p:sp>
      <p:sp>
        <p:nvSpPr>
          <p:cNvPr id="36" name="TextBox 35"/>
          <p:cNvSpPr txBox="1"/>
          <p:nvPr/>
        </p:nvSpPr>
        <p:spPr>
          <a:xfrm>
            <a:off x="5943600" y="1777308"/>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HS-ESS2-2. Analyze </a:t>
            </a:r>
            <a:r>
              <a:rPr lang="en-US" sz="1200" dirty="0" err="1" smtClean="0">
                <a:latin typeface="Times New Roman" pitchFamily="18" charset="0"/>
                <a:cs typeface="Times New Roman" pitchFamily="18" charset="0"/>
              </a:rPr>
              <a:t>geoscience</a:t>
            </a:r>
            <a:r>
              <a:rPr lang="en-US" sz="1200" dirty="0" smtClean="0">
                <a:latin typeface="Times New Roman" pitchFamily="18" charset="0"/>
                <a:cs typeface="Times New Roman" pitchFamily="18" charset="0"/>
              </a:rPr>
              <a:t> data to make the claim that one change to Earth’s surface can create feedbacks that cause changes to other Earth systems.</a:t>
            </a:r>
            <a:endParaRPr lang="en-US" sz="1200" dirty="0">
              <a:latin typeface="Times New Roman" pitchFamily="18" charset="0"/>
              <a:cs typeface="Times New Roman" pitchFamily="18" charset="0"/>
            </a:endParaRPr>
          </a:p>
        </p:txBody>
      </p:sp>
      <p:sp>
        <p:nvSpPr>
          <p:cNvPr id="37" name="TextBox 36"/>
          <p:cNvSpPr txBox="1"/>
          <p:nvPr/>
        </p:nvSpPr>
        <p:spPr>
          <a:xfrm>
            <a:off x="5943600" y="3371671"/>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HS-ESS2-3. Develop a model based on evidence of Earth’s interior to describe the cycling of matter by thermal convection.</a:t>
            </a:r>
            <a:endParaRPr lang="en-US" sz="1200" dirty="0">
              <a:latin typeface="Times New Roman" pitchFamily="18" charset="0"/>
              <a:cs typeface="Times New Roman" pitchFamily="18" charset="0"/>
            </a:endParaRPr>
          </a:p>
        </p:txBody>
      </p:sp>
      <p:sp>
        <p:nvSpPr>
          <p:cNvPr id="38" name="TextBox 37"/>
          <p:cNvSpPr txBox="1"/>
          <p:nvPr/>
        </p:nvSpPr>
        <p:spPr>
          <a:xfrm>
            <a:off x="5943600" y="4874407"/>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a:latin typeface="Times New Roman" pitchFamily="18" charset="0"/>
                <a:cs typeface="Times New Roman" pitchFamily="18" charset="0"/>
              </a:rPr>
              <a:t>H</a:t>
            </a:r>
            <a:r>
              <a:rPr lang="en-US" sz="1200" dirty="0" smtClean="0">
                <a:latin typeface="Times New Roman" pitchFamily="18" charset="0"/>
                <a:cs typeface="Times New Roman" pitchFamily="18" charset="0"/>
              </a:rPr>
              <a:t>S-ESS2-5. Plan and conduct an investigation of the properties of water and its effects on Earth materials and surface processes.</a:t>
            </a:r>
            <a:endParaRPr lang="en-US" sz="1200" dirty="0">
              <a:latin typeface="Times New Roman" pitchFamily="18" charset="0"/>
              <a:cs typeface="Times New Roman" pitchFamily="18" charset="0"/>
            </a:endParaRPr>
          </a:p>
        </p:txBody>
      </p:sp>
      <p:sp>
        <p:nvSpPr>
          <p:cNvPr id="39" name="TextBox 38"/>
          <p:cNvSpPr txBox="1"/>
          <p:nvPr/>
        </p:nvSpPr>
        <p:spPr>
          <a:xfrm>
            <a:off x="8001000" y="3318142"/>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HS-ESS2-6. Develop a quantitative model to describe the cycling of carbon among the hydrosphere, atmosphere, </a:t>
            </a:r>
            <a:r>
              <a:rPr lang="en-US" sz="1200" dirty="0" err="1" smtClean="0">
                <a:latin typeface="Times New Roman" pitchFamily="18" charset="0"/>
                <a:cs typeface="Times New Roman" pitchFamily="18" charset="0"/>
              </a:rPr>
              <a:t>geosphere</a:t>
            </a:r>
            <a:r>
              <a:rPr lang="en-US" sz="1200" dirty="0" smtClean="0">
                <a:latin typeface="Times New Roman" pitchFamily="18" charset="0"/>
                <a:cs typeface="Times New Roman" pitchFamily="18" charset="0"/>
              </a:rPr>
              <a:t>, and biosphere.</a:t>
            </a:r>
            <a:endParaRPr lang="en-US" sz="1200" dirty="0">
              <a:latin typeface="Times New Roman" pitchFamily="18" charset="0"/>
              <a:cs typeface="Times New Roman" pitchFamily="18" charset="0"/>
            </a:endParaRPr>
          </a:p>
        </p:txBody>
      </p:sp>
      <p:sp>
        <p:nvSpPr>
          <p:cNvPr id="40" name="TextBox 39"/>
          <p:cNvSpPr txBox="1"/>
          <p:nvPr/>
        </p:nvSpPr>
        <p:spPr>
          <a:xfrm>
            <a:off x="8001000" y="4800602"/>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HS-ESS2-7. Construct an argument based on evidence about the simultaneous </a:t>
            </a:r>
            <a:r>
              <a:rPr lang="en-US" sz="1200" dirty="0" err="1" smtClean="0">
                <a:latin typeface="Times New Roman" pitchFamily="18" charset="0"/>
                <a:cs typeface="Times New Roman" pitchFamily="18" charset="0"/>
              </a:rPr>
              <a:t>coevolution</a:t>
            </a:r>
            <a:r>
              <a:rPr lang="en-US" sz="1200" dirty="0" smtClean="0">
                <a:latin typeface="Times New Roman" pitchFamily="18" charset="0"/>
                <a:cs typeface="Times New Roman" pitchFamily="18" charset="0"/>
              </a:rPr>
              <a:t> of Earth’s systems and life on Earth.</a:t>
            </a:r>
            <a:endParaRPr lang="en-US" sz="1200" dirty="0">
              <a:latin typeface="Times New Roman" pitchFamily="18" charset="0"/>
              <a:cs typeface="Times New Roman" pitchFamily="18" charset="0"/>
            </a:endParaRPr>
          </a:p>
        </p:txBody>
      </p:sp>
      <p:sp>
        <p:nvSpPr>
          <p:cNvPr id="41" name="TextBox 40"/>
          <p:cNvSpPr txBox="1"/>
          <p:nvPr/>
        </p:nvSpPr>
        <p:spPr>
          <a:xfrm>
            <a:off x="8001000" y="7618274"/>
            <a:ext cx="1752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HS-ESS3-1. Construct an explanation based on evidence for how the availability of natural resources, occurrence of natural hazards, and changes in climate have influenced human activity.</a:t>
            </a:r>
            <a:endParaRPr lang="en-US" sz="1200" dirty="0">
              <a:latin typeface="Times New Roman" pitchFamily="18" charset="0"/>
              <a:cs typeface="Times New Roman" pitchFamily="18" charset="0"/>
            </a:endParaRPr>
          </a:p>
        </p:txBody>
      </p:sp>
      <p:sp>
        <p:nvSpPr>
          <p:cNvPr id="42" name="TextBox 41"/>
          <p:cNvSpPr txBox="1"/>
          <p:nvPr/>
        </p:nvSpPr>
        <p:spPr>
          <a:xfrm>
            <a:off x="5943600" y="10426008"/>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HS-ESS3-2. Evaluate competing design solutions for developing, managing, and utilizing energy and mineral resources based on cost-benefit ratios.</a:t>
            </a:r>
            <a:endParaRPr lang="en-US" sz="1200" dirty="0">
              <a:latin typeface="Times New Roman" pitchFamily="18" charset="0"/>
              <a:cs typeface="Times New Roman" pitchFamily="18" charset="0"/>
            </a:endParaRPr>
          </a:p>
        </p:txBody>
      </p:sp>
      <p:sp>
        <p:nvSpPr>
          <p:cNvPr id="43" name="TextBox 42"/>
          <p:cNvSpPr txBox="1"/>
          <p:nvPr/>
        </p:nvSpPr>
        <p:spPr>
          <a:xfrm>
            <a:off x="5943600" y="6248402"/>
            <a:ext cx="1752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HS-ESS3-3. Create a computational simulation to illustrate the relationships among management of natural resources, the sustainability of human populations, and biodiversity.</a:t>
            </a:r>
            <a:endParaRPr lang="en-US" sz="1200" dirty="0">
              <a:latin typeface="Times New Roman" pitchFamily="18" charset="0"/>
              <a:cs typeface="Times New Roman" pitchFamily="18" charset="0"/>
            </a:endParaRPr>
          </a:p>
        </p:txBody>
      </p:sp>
      <p:sp>
        <p:nvSpPr>
          <p:cNvPr id="44" name="TextBox 43"/>
          <p:cNvSpPr txBox="1"/>
          <p:nvPr/>
        </p:nvSpPr>
        <p:spPr>
          <a:xfrm>
            <a:off x="8001000" y="6172202"/>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HS-ESS3-4. Evaluate or refine a technological solution that reduces impacts of human activities on natural systems.</a:t>
            </a:r>
            <a:endParaRPr lang="en-US" sz="1200" dirty="0">
              <a:latin typeface="Times New Roman" pitchFamily="18" charset="0"/>
              <a:cs typeface="Times New Roman" pitchFamily="18" charset="0"/>
            </a:endParaRPr>
          </a:p>
        </p:txBody>
      </p:sp>
      <p:sp>
        <p:nvSpPr>
          <p:cNvPr id="45" name="TextBox 44"/>
          <p:cNvSpPr txBox="1"/>
          <p:nvPr/>
        </p:nvSpPr>
        <p:spPr>
          <a:xfrm>
            <a:off x="8001000" y="9599474"/>
            <a:ext cx="1752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HS-ESS3-6. Use computational representation to illustrate the relationships among Earth systems and how those relationships are being modified due to human activity.</a:t>
            </a:r>
            <a:endParaRPr lang="en-US" sz="1200" dirty="0">
              <a:latin typeface="Times New Roman" pitchFamily="18" charset="0"/>
              <a:cs typeface="Times New Roman" pitchFamily="18" charset="0"/>
            </a:endParaRPr>
          </a:p>
        </p:txBody>
      </p:sp>
      <p:sp>
        <p:nvSpPr>
          <p:cNvPr id="46" name="TextBox 45"/>
          <p:cNvSpPr txBox="1"/>
          <p:nvPr/>
        </p:nvSpPr>
        <p:spPr>
          <a:xfrm>
            <a:off x="8001000" y="1828800"/>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HS-ESS2-4. Use a model to describe how variations in the flow of energy into and out of Earth’s systems results in changes in climate.</a:t>
            </a:r>
            <a:endParaRPr lang="en-US" sz="1200" dirty="0">
              <a:latin typeface="Times New Roman" pitchFamily="18" charset="0"/>
              <a:cs typeface="Times New Roman" pitchFamily="18" charset="0"/>
            </a:endParaRPr>
          </a:p>
        </p:txBody>
      </p:sp>
      <p:sp>
        <p:nvSpPr>
          <p:cNvPr id="47" name="TextBox 46"/>
          <p:cNvSpPr txBox="1"/>
          <p:nvPr/>
        </p:nvSpPr>
        <p:spPr>
          <a:xfrm>
            <a:off x="5943600" y="8153403"/>
            <a:ext cx="1752600" cy="201453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HS-ESS3-5. Analyze </a:t>
            </a:r>
            <a:r>
              <a:rPr lang="en-US" sz="1200" dirty="0" err="1" smtClean="0">
                <a:latin typeface="Times New Roman" pitchFamily="18" charset="0"/>
                <a:cs typeface="Times New Roman" pitchFamily="18" charset="0"/>
              </a:rPr>
              <a:t>geoscience</a:t>
            </a:r>
            <a:r>
              <a:rPr lang="en-US" sz="1200" dirty="0" smtClean="0">
                <a:latin typeface="Times New Roman" pitchFamily="18" charset="0"/>
                <a:cs typeface="Times New Roman" pitchFamily="18" charset="0"/>
              </a:rPr>
              <a:t> data and the results from global climate models to make an evidence- based forecast of the current rate of global or regional climate change and associated future impacts to Earth systems.</a:t>
            </a:r>
            <a:endParaRPr lang="en-US" sz="1200" dirty="0">
              <a:latin typeface="Times New Roman" pitchFamily="18" charset="0"/>
              <a:cs typeface="Times New Roman" pitchFamily="18" charset="0"/>
            </a:endParaRPr>
          </a:p>
        </p:txBody>
      </p:sp>
      <p:sp>
        <p:nvSpPr>
          <p:cNvPr id="48" name="TextBox 47"/>
          <p:cNvSpPr txBox="1"/>
          <p:nvPr/>
        </p:nvSpPr>
        <p:spPr>
          <a:xfrm>
            <a:off x="5919148" y="12875212"/>
            <a:ext cx="1752600" cy="138499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HS-LS2-7. Design, evaluate, and refine a solution for reducing the impacts of human activities on the environment and biodiversity.</a:t>
            </a:r>
            <a:endParaRPr lang="en-US" sz="1200" dirty="0">
              <a:latin typeface="Times New Roman" pitchFamily="18" charset="0"/>
              <a:cs typeface="Times New Roman" pitchFamily="18" charset="0"/>
            </a:endParaRPr>
          </a:p>
        </p:txBody>
      </p:sp>
      <p:sp>
        <p:nvSpPr>
          <p:cNvPr id="49" name="TextBox 48"/>
          <p:cNvSpPr txBox="1"/>
          <p:nvPr/>
        </p:nvSpPr>
        <p:spPr>
          <a:xfrm>
            <a:off x="7976548" y="13024621"/>
            <a:ext cx="1752600" cy="120032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HS-LS4-6. Create or revise a simulation to test a solution to mitigate adverse impacts of human activity on biodiversity.</a:t>
            </a:r>
            <a:endParaRPr lang="en-US" sz="1200" dirty="0">
              <a:latin typeface="Times New Roman" pitchFamily="18" charset="0"/>
              <a:cs typeface="Times New Roman" pitchFamily="18" charset="0"/>
            </a:endParaRPr>
          </a:p>
        </p:txBody>
      </p:sp>
      <p:cxnSp>
        <p:nvCxnSpPr>
          <p:cNvPr id="54" name="Straight Arrow Connector 53"/>
          <p:cNvCxnSpPr/>
          <p:nvPr/>
        </p:nvCxnSpPr>
        <p:spPr>
          <a:xfrm>
            <a:off x="800100" y="3736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Straight Arrow Connector 57"/>
          <p:cNvCxnSpPr/>
          <p:nvPr/>
        </p:nvCxnSpPr>
        <p:spPr>
          <a:xfrm>
            <a:off x="800100" y="8689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2552700" y="3355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Straight Arrow Connector 59"/>
          <p:cNvCxnSpPr/>
          <p:nvPr/>
        </p:nvCxnSpPr>
        <p:spPr>
          <a:xfrm>
            <a:off x="2552700" y="4838702"/>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Straight Arrow Connector 60"/>
          <p:cNvCxnSpPr>
            <a:stCxn id="24" idx="3"/>
          </p:cNvCxnSpPr>
          <p:nvPr/>
        </p:nvCxnSpPr>
        <p:spPr>
          <a:xfrm flipV="1">
            <a:off x="1333501" y="2705099"/>
            <a:ext cx="457200" cy="26342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Straight Arrow Connector 63"/>
          <p:cNvCxnSpPr/>
          <p:nvPr/>
        </p:nvCxnSpPr>
        <p:spPr>
          <a:xfrm>
            <a:off x="2628900" y="10844854"/>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p:nvPr/>
        </p:nvCxnSpPr>
        <p:spPr>
          <a:xfrm>
            <a:off x="4610100" y="9715502"/>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a:off x="4610100" y="11938950"/>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29" idx="3"/>
          </p:cNvCxnSpPr>
          <p:nvPr/>
        </p:nvCxnSpPr>
        <p:spPr>
          <a:xfrm flipV="1">
            <a:off x="3314700" y="8877304"/>
            <a:ext cx="533401" cy="353249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26" idx="3"/>
          </p:cNvCxnSpPr>
          <p:nvPr/>
        </p:nvCxnSpPr>
        <p:spPr>
          <a:xfrm flipV="1">
            <a:off x="3238500" y="2400303"/>
            <a:ext cx="609600" cy="18193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2" name="Straight Arrow Connector 71"/>
          <p:cNvCxnSpPr>
            <a:stCxn id="26" idx="3"/>
          </p:cNvCxnSpPr>
          <p:nvPr/>
        </p:nvCxnSpPr>
        <p:spPr>
          <a:xfrm>
            <a:off x="3238500" y="4219665"/>
            <a:ext cx="609600" cy="69523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5" name="Straight Arrow Connector 74"/>
          <p:cNvCxnSpPr>
            <a:stCxn id="27" idx="3"/>
          </p:cNvCxnSpPr>
          <p:nvPr/>
        </p:nvCxnSpPr>
        <p:spPr>
          <a:xfrm>
            <a:off x="3268980" y="6020664"/>
            <a:ext cx="579120" cy="110403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9" name="Straight Arrow Connector 78"/>
          <p:cNvCxnSpPr/>
          <p:nvPr/>
        </p:nvCxnSpPr>
        <p:spPr>
          <a:xfrm>
            <a:off x="4610100" y="3543302"/>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4" name="Straight Arrow Connector 83"/>
          <p:cNvCxnSpPr/>
          <p:nvPr/>
        </p:nvCxnSpPr>
        <p:spPr>
          <a:xfrm rot="16200000">
            <a:off x="7799696" y="13514696"/>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Straight Arrow Connector 84"/>
          <p:cNvCxnSpPr/>
          <p:nvPr/>
        </p:nvCxnSpPr>
        <p:spPr>
          <a:xfrm>
            <a:off x="5402580" y="12839701"/>
            <a:ext cx="426720" cy="7620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 name="Straight Arrow Connector 106"/>
          <p:cNvCxnSpPr>
            <a:stCxn id="31" idx="3"/>
          </p:cNvCxnSpPr>
          <p:nvPr/>
        </p:nvCxnSpPr>
        <p:spPr>
          <a:xfrm flipV="1">
            <a:off x="5364480" y="2438405"/>
            <a:ext cx="502920" cy="2656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0" name="Straight Arrow Connector 109"/>
          <p:cNvCxnSpPr/>
          <p:nvPr/>
        </p:nvCxnSpPr>
        <p:spPr>
          <a:xfrm rot="16200000">
            <a:off x="7810500" y="2324101"/>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1" name="Straight Arrow Connector 110"/>
          <p:cNvCxnSpPr/>
          <p:nvPr/>
        </p:nvCxnSpPr>
        <p:spPr>
          <a:xfrm>
            <a:off x="8915400" y="3037369"/>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2" name="Straight Arrow Connector 111"/>
          <p:cNvCxnSpPr/>
          <p:nvPr/>
        </p:nvCxnSpPr>
        <p:spPr>
          <a:xfrm rot="5400000" flipH="1">
            <a:off x="7886700" y="3848101"/>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3" name="Straight Arrow Connector 112"/>
          <p:cNvCxnSpPr/>
          <p:nvPr/>
        </p:nvCxnSpPr>
        <p:spPr>
          <a:xfrm>
            <a:off x="6781800" y="4572002"/>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4" name="Straight Arrow Connector 113"/>
          <p:cNvCxnSpPr/>
          <p:nvPr/>
        </p:nvCxnSpPr>
        <p:spPr>
          <a:xfrm rot="16200000">
            <a:off x="7810500" y="5372101"/>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5" name="Straight Arrow Connector 114"/>
          <p:cNvCxnSpPr/>
          <p:nvPr/>
        </p:nvCxnSpPr>
        <p:spPr>
          <a:xfrm flipV="1">
            <a:off x="5355267" y="7086601"/>
            <a:ext cx="533400" cy="2191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8" name="Straight Arrow Connector 117"/>
          <p:cNvCxnSpPr/>
          <p:nvPr/>
        </p:nvCxnSpPr>
        <p:spPr>
          <a:xfrm rot="16200000">
            <a:off x="7821133" y="6653329"/>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9" name="Straight Arrow Connector 118"/>
          <p:cNvCxnSpPr/>
          <p:nvPr/>
        </p:nvCxnSpPr>
        <p:spPr>
          <a:xfrm>
            <a:off x="8949068" y="7380769"/>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0" name="Straight Arrow Connector 119"/>
          <p:cNvCxnSpPr/>
          <p:nvPr/>
        </p:nvCxnSpPr>
        <p:spPr>
          <a:xfrm rot="5400000" flipH="1">
            <a:off x="7876066" y="8365166"/>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1" name="Straight Arrow Connector 120"/>
          <p:cNvCxnSpPr/>
          <p:nvPr/>
        </p:nvCxnSpPr>
        <p:spPr>
          <a:xfrm>
            <a:off x="6705600" y="10102703"/>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2" name="Straight Arrow Connector 121"/>
          <p:cNvCxnSpPr/>
          <p:nvPr/>
        </p:nvCxnSpPr>
        <p:spPr>
          <a:xfrm rot="16200000">
            <a:off x="7810500" y="10723829"/>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3" name="TextBox 122"/>
          <p:cNvSpPr txBox="1"/>
          <p:nvPr/>
        </p:nvSpPr>
        <p:spPr>
          <a:xfrm>
            <a:off x="5137375" y="685801"/>
            <a:ext cx="492102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http://www.nextgenscience.org/next-generation-science-standards</a:t>
            </a:r>
            <a:endParaRPr lang="en-US" sz="1400" dirty="0">
              <a:latin typeface="Times New Roman" pitchFamily="18" charset="0"/>
              <a:cs typeface="Times New Roman" pitchFamily="18" charset="0"/>
            </a:endParaRPr>
          </a:p>
        </p:txBody>
      </p:sp>
      <p:sp>
        <p:nvSpPr>
          <p:cNvPr id="124" name="TextBox 123"/>
          <p:cNvSpPr txBox="1"/>
          <p:nvPr/>
        </p:nvSpPr>
        <p:spPr>
          <a:xfrm>
            <a:off x="7815478" y="457202"/>
            <a:ext cx="2242922"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Formatted by Emily </a:t>
            </a:r>
            <a:r>
              <a:rPr lang="en-US" sz="1400" dirty="0" err="1" smtClean="0">
                <a:latin typeface="Times New Roman" pitchFamily="18" charset="0"/>
                <a:cs typeface="Times New Roman" pitchFamily="18" charset="0"/>
              </a:rPr>
              <a:t>Crampe</a:t>
            </a:r>
            <a:endParaRPr lang="en-US" sz="1400" dirty="0">
              <a:latin typeface="Times New Roman" pitchFamily="18" charset="0"/>
              <a:cs typeface="Times New Roman" pitchFamily="18" charset="0"/>
            </a:endParaRPr>
          </a:p>
        </p:txBody>
      </p:sp>
      <p:sp>
        <p:nvSpPr>
          <p:cNvPr id="73" name="TextBox 72"/>
          <p:cNvSpPr txBox="1"/>
          <p:nvPr/>
        </p:nvSpPr>
        <p:spPr>
          <a:xfrm>
            <a:off x="8077200" y="14353401"/>
            <a:ext cx="1981200" cy="276999"/>
          </a:xfrm>
          <a:prstGeom prst="rect">
            <a:avLst/>
          </a:prstGeom>
          <a:noFill/>
        </p:spPr>
        <p:txBody>
          <a:bodyPr wrap="square" rtlCol="0">
            <a:spAutoFit/>
          </a:bodyPr>
          <a:lstStyle/>
          <a:p>
            <a:r>
              <a:rPr lang="en-US" sz="1200" dirty="0" smtClean="0"/>
              <a:t>Checked Jan 2014 EBD</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 name="Rectangle 89"/>
          <p:cNvSpPr/>
          <p:nvPr/>
        </p:nvSpPr>
        <p:spPr>
          <a:xfrm>
            <a:off x="5829300" y="1257300"/>
            <a:ext cx="40233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2" name="Rectangle 11"/>
          <p:cNvSpPr/>
          <p:nvPr/>
        </p:nvSpPr>
        <p:spPr>
          <a:xfrm>
            <a:off x="190500" y="1257300"/>
            <a:ext cx="12801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5" name="Rectangle 14"/>
          <p:cNvSpPr/>
          <p:nvPr/>
        </p:nvSpPr>
        <p:spPr>
          <a:xfrm>
            <a:off x="1714500" y="1257300"/>
            <a:ext cx="17373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6" name="Rectangle 15"/>
          <p:cNvSpPr/>
          <p:nvPr/>
        </p:nvSpPr>
        <p:spPr>
          <a:xfrm>
            <a:off x="3657600" y="1257300"/>
            <a:ext cx="1889760" cy="13106400"/>
          </a:xfrm>
          <a:prstGeom prst="rect">
            <a:avLst/>
          </a:prstGeom>
          <a:solidFill>
            <a:schemeClr val="accent3">
              <a:lumMod val="20000"/>
              <a:lumOff val="80000"/>
            </a:schemeClr>
          </a:solidFill>
          <a:ln w="28575"/>
        </p:spPr>
        <p:style>
          <a:lnRef idx="2">
            <a:schemeClr val="accent3"/>
          </a:lnRef>
          <a:fillRef idx="1">
            <a:schemeClr val="lt1"/>
          </a:fillRef>
          <a:effectRef idx="0">
            <a:schemeClr val="accent3"/>
          </a:effectRef>
          <a:fontRef idx="minor">
            <a:schemeClr val="dk1"/>
          </a:fontRef>
        </p:style>
        <p:txBody>
          <a:bodyPr rtlCol="0" anchor="ctr"/>
          <a:lstStyle/>
          <a:p>
            <a:pPr algn="ctr"/>
            <a:endParaRPr lang="en-US"/>
          </a:p>
        </p:txBody>
      </p:sp>
      <p:sp>
        <p:nvSpPr>
          <p:cNvPr id="17" name="Rectangle 16"/>
          <p:cNvSpPr/>
          <p:nvPr/>
        </p:nvSpPr>
        <p:spPr>
          <a:xfrm>
            <a:off x="0" y="1332012"/>
            <a:ext cx="10058400" cy="3048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476500" y="0"/>
            <a:ext cx="5105400" cy="685801"/>
          </a:xfrm>
        </p:spPr>
        <p:txBody>
          <a:bodyPr>
            <a:normAutofit fontScale="90000"/>
          </a:bodyPr>
          <a:lstStyle/>
          <a:p>
            <a:r>
              <a:rPr lang="en-US" sz="2400" dirty="0" smtClean="0">
                <a:latin typeface="Times New Roman" pitchFamily="18" charset="0"/>
                <a:cs typeface="Times New Roman" pitchFamily="18" charset="0"/>
              </a:rPr>
              <a:t>Massachusetts Climate Related Standards Draft (2013)</a:t>
            </a:r>
            <a:endParaRPr lang="en-US" sz="2400" dirty="0">
              <a:latin typeface="Times New Roman" pitchFamily="18" charset="0"/>
              <a:cs typeface="Times New Roman" pitchFamily="18" charset="0"/>
            </a:endParaRPr>
          </a:p>
        </p:txBody>
      </p:sp>
      <p:sp>
        <p:nvSpPr>
          <p:cNvPr id="4" name="TextBox 3"/>
          <p:cNvSpPr txBox="1"/>
          <p:nvPr/>
        </p:nvSpPr>
        <p:spPr>
          <a:xfrm>
            <a:off x="563880" y="1332012"/>
            <a:ext cx="53340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K-2</a:t>
            </a:r>
            <a:endParaRPr lang="en-US" sz="1400" dirty="0">
              <a:latin typeface="Times New Roman" pitchFamily="18" charset="0"/>
              <a:cs typeface="Times New Roman" pitchFamily="18" charset="0"/>
            </a:endParaRPr>
          </a:p>
        </p:txBody>
      </p:sp>
      <p:sp>
        <p:nvSpPr>
          <p:cNvPr id="5" name="TextBox 4"/>
          <p:cNvSpPr txBox="1"/>
          <p:nvPr/>
        </p:nvSpPr>
        <p:spPr>
          <a:xfrm>
            <a:off x="2316480" y="1330524"/>
            <a:ext cx="53340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3-5</a:t>
            </a:r>
          </a:p>
        </p:txBody>
      </p:sp>
      <p:sp>
        <p:nvSpPr>
          <p:cNvPr id="6" name="TextBox 5"/>
          <p:cNvSpPr txBox="1"/>
          <p:nvPr/>
        </p:nvSpPr>
        <p:spPr>
          <a:xfrm>
            <a:off x="4017645" y="1332012"/>
            <a:ext cx="124587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Middle School</a:t>
            </a:r>
            <a:endParaRPr lang="en-US" sz="1400" dirty="0">
              <a:latin typeface="Times New Roman" pitchFamily="18" charset="0"/>
              <a:cs typeface="Times New Roman" pitchFamily="18" charset="0"/>
            </a:endParaRPr>
          </a:p>
        </p:txBody>
      </p:sp>
      <p:sp>
        <p:nvSpPr>
          <p:cNvPr id="7" name="TextBox 6"/>
          <p:cNvSpPr txBox="1"/>
          <p:nvPr/>
        </p:nvSpPr>
        <p:spPr>
          <a:xfrm>
            <a:off x="7265670" y="1330524"/>
            <a:ext cx="1150620" cy="307777"/>
          </a:xfrm>
          <a:prstGeom prst="rect">
            <a:avLst/>
          </a:prstGeom>
          <a:noFill/>
        </p:spPr>
        <p:txBody>
          <a:bodyPr wrap="square" rtlCol="0">
            <a:spAutoFit/>
          </a:bodyPr>
          <a:lstStyle/>
          <a:p>
            <a:r>
              <a:rPr lang="en-US" sz="1400" dirty="0" smtClean="0">
                <a:latin typeface="Times New Roman" pitchFamily="18" charset="0"/>
                <a:cs typeface="Times New Roman" pitchFamily="18" charset="0"/>
              </a:rPr>
              <a:t>High School</a:t>
            </a:r>
          </a:p>
        </p:txBody>
      </p:sp>
      <p:sp>
        <p:nvSpPr>
          <p:cNvPr id="18" name="TextBox 17"/>
          <p:cNvSpPr txBox="1"/>
          <p:nvPr/>
        </p:nvSpPr>
        <p:spPr>
          <a:xfrm>
            <a:off x="335280" y="7124700"/>
            <a:ext cx="990600" cy="1754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K-PS3-1. Make </a:t>
            </a:r>
            <a:r>
              <a:rPr lang="en-US" sz="1200" dirty="0">
                <a:latin typeface="Times New Roman" pitchFamily="18" charset="0"/>
                <a:cs typeface="Times New Roman" pitchFamily="18" charset="0"/>
              </a:rPr>
              <a:t>observations to </a:t>
            </a:r>
            <a:r>
              <a:rPr lang="en-US" sz="1200" dirty="0" smtClean="0">
                <a:solidFill>
                  <a:schemeClr val="tx1"/>
                </a:solidFill>
                <a:latin typeface="Times New Roman" pitchFamily="18" charset="0"/>
                <a:cs typeface="Times New Roman" pitchFamily="18" charset="0"/>
              </a:rPr>
              <a:t>determine that sunlight warms materials on Earth’s surface.</a:t>
            </a:r>
            <a:endParaRPr lang="en-US" sz="1200" dirty="0">
              <a:solidFill>
                <a:schemeClr val="tx1"/>
              </a:solidFill>
              <a:latin typeface="Times New Roman" pitchFamily="18" charset="0"/>
              <a:cs typeface="Times New Roman" pitchFamily="18" charset="0"/>
            </a:endParaRPr>
          </a:p>
        </p:txBody>
      </p:sp>
      <p:sp>
        <p:nvSpPr>
          <p:cNvPr id="19" name="TextBox 18"/>
          <p:cNvSpPr txBox="1"/>
          <p:nvPr/>
        </p:nvSpPr>
        <p:spPr>
          <a:xfrm>
            <a:off x="0" y="2"/>
            <a:ext cx="1905000" cy="2769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Physical Science Standards</a:t>
            </a:r>
            <a:endParaRPr lang="en-US" sz="1200" dirty="0">
              <a:latin typeface="Times New Roman" pitchFamily="18" charset="0"/>
              <a:cs typeface="Times New Roman" pitchFamily="18" charset="0"/>
            </a:endParaRPr>
          </a:p>
        </p:txBody>
      </p:sp>
      <p:sp>
        <p:nvSpPr>
          <p:cNvPr id="20" name="TextBox 19"/>
          <p:cNvSpPr txBox="1"/>
          <p:nvPr/>
        </p:nvSpPr>
        <p:spPr>
          <a:xfrm>
            <a:off x="0" y="292401"/>
            <a:ext cx="1600200" cy="2769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Life Science Standards</a:t>
            </a:r>
            <a:endParaRPr lang="en-US" sz="1200" dirty="0">
              <a:latin typeface="Times New Roman" pitchFamily="18" charset="0"/>
              <a:cs typeface="Times New Roman" pitchFamily="18" charset="0"/>
            </a:endParaRPr>
          </a:p>
        </p:txBody>
      </p:sp>
      <p:sp>
        <p:nvSpPr>
          <p:cNvPr id="21" name="TextBox 20"/>
          <p:cNvSpPr txBox="1"/>
          <p:nvPr/>
        </p:nvSpPr>
        <p:spPr>
          <a:xfrm>
            <a:off x="0" y="565299"/>
            <a:ext cx="2362200" cy="27699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Earth and Space Science Standards</a:t>
            </a:r>
            <a:endParaRPr lang="en-US" sz="1200" dirty="0">
              <a:latin typeface="Times New Roman" pitchFamily="18" charset="0"/>
              <a:cs typeface="Times New Roman" pitchFamily="18" charset="0"/>
            </a:endParaRPr>
          </a:p>
        </p:txBody>
      </p:sp>
      <p:sp>
        <p:nvSpPr>
          <p:cNvPr id="22" name="TextBox 21"/>
          <p:cNvSpPr txBox="1"/>
          <p:nvPr/>
        </p:nvSpPr>
        <p:spPr>
          <a:xfrm>
            <a:off x="342901" y="8953500"/>
            <a:ext cx="990600" cy="249299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K-PS3-2. Use  tools and materials provided to design and build a structure that will reduce the warming  effect of sunlight</a:t>
            </a:r>
            <a:r>
              <a:rPr lang="en-US" sz="1200" dirty="0" smtClean="0">
                <a:solidFill>
                  <a:schemeClr val="tx1"/>
                </a:solidFill>
                <a:latin typeface="Times New Roman" pitchFamily="18" charset="0"/>
                <a:cs typeface="Times New Roman" pitchFamily="18" charset="0"/>
              </a:rPr>
              <a:t> on  an area. </a:t>
            </a:r>
            <a:endParaRPr lang="en-US" sz="1200" dirty="0">
              <a:latin typeface="Times New Roman" pitchFamily="18" charset="0"/>
              <a:cs typeface="Times New Roman" pitchFamily="18" charset="0"/>
            </a:endParaRPr>
          </a:p>
        </p:txBody>
      </p:sp>
      <p:sp>
        <p:nvSpPr>
          <p:cNvPr id="23" name="TextBox 22"/>
          <p:cNvSpPr txBox="1"/>
          <p:nvPr/>
        </p:nvSpPr>
        <p:spPr>
          <a:xfrm>
            <a:off x="342901" y="1790700"/>
            <a:ext cx="990600" cy="21236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K-ESS2-1. Use and share  </a:t>
            </a:r>
            <a:r>
              <a:rPr lang="en-US" sz="1200" dirty="0" smtClean="0">
                <a:solidFill>
                  <a:schemeClr val="tx1"/>
                </a:solidFill>
                <a:latin typeface="Times New Roman" pitchFamily="18" charset="0"/>
                <a:cs typeface="Times New Roman" pitchFamily="18" charset="0"/>
              </a:rPr>
              <a:t>quantitative </a:t>
            </a:r>
            <a:r>
              <a:rPr lang="en-US" sz="1200" dirty="0" smtClean="0">
                <a:latin typeface="Times New Roman" pitchFamily="18" charset="0"/>
                <a:cs typeface="Times New Roman" pitchFamily="18" charset="0"/>
              </a:rPr>
              <a:t>observations of local weather conditions to describe patterns over time.</a:t>
            </a:r>
            <a:endParaRPr lang="en-US" sz="1200" dirty="0">
              <a:latin typeface="Times New Roman" pitchFamily="18" charset="0"/>
              <a:cs typeface="Times New Roman" pitchFamily="18" charset="0"/>
            </a:endParaRPr>
          </a:p>
        </p:txBody>
      </p:sp>
      <p:sp>
        <p:nvSpPr>
          <p:cNvPr id="24" name="TextBox 23"/>
          <p:cNvSpPr txBox="1"/>
          <p:nvPr/>
        </p:nvSpPr>
        <p:spPr>
          <a:xfrm>
            <a:off x="342901" y="4000500"/>
            <a:ext cx="990600" cy="2308324"/>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solidFill>
                  <a:schemeClr val="tx1"/>
                </a:solidFill>
                <a:latin typeface="Times New Roman" pitchFamily="18" charset="0"/>
                <a:cs typeface="Times New Roman" pitchFamily="18" charset="0"/>
              </a:rPr>
              <a:t>K-ESS3-2. Construct an argument supported by evidence for you plants and animals (including humans) can change the environment. </a:t>
            </a:r>
            <a:endParaRPr lang="en-US" sz="1200" dirty="0">
              <a:solidFill>
                <a:schemeClr val="tx1"/>
              </a:solidFill>
              <a:latin typeface="Times New Roman" pitchFamily="18" charset="0"/>
              <a:cs typeface="Times New Roman" pitchFamily="18" charset="0"/>
            </a:endParaRPr>
          </a:p>
        </p:txBody>
      </p:sp>
      <p:sp>
        <p:nvSpPr>
          <p:cNvPr id="25" name="TextBox 24"/>
          <p:cNvSpPr txBox="1"/>
          <p:nvPr/>
        </p:nvSpPr>
        <p:spPr>
          <a:xfrm>
            <a:off x="1897380" y="1790700"/>
            <a:ext cx="1371600" cy="156966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solidFill>
                  <a:schemeClr val="tx1"/>
                </a:solidFill>
                <a:latin typeface="Times New Roman" pitchFamily="18" charset="0"/>
                <a:cs typeface="Times New Roman" pitchFamily="18" charset="0"/>
              </a:rPr>
              <a:t>3-ESS2-1. Use graphs and tables of local weather data to describe and predict typical weather during a particular </a:t>
            </a:r>
            <a:r>
              <a:rPr lang="en-US" sz="1200" dirty="0" err="1" smtClean="0">
                <a:solidFill>
                  <a:schemeClr val="tx1"/>
                </a:solidFill>
                <a:latin typeface="Times New Roman" pitchFamily="18" charset="0"/>
                <a:cs typeface="Times New Roman" pitchFamily="18" charset="0"/>
              </a:rPr>
              <a:t>seaaon</a:t>
            </a:r>
            <a:r>
              <a:rPr lang="en-US" sz="1200" dirty="0" smtClean="0">
                <a:solidFill>
                  <a:schemeClr val="tx1"/>
                </a:solidFill>
                <a:latin typeface="Times New Roman" pitchFamily="18" charset="0"/>
                <a:cs typeface="Times New Roman" pitchFamily="18" charset="0"/>
              </a:rPr>
              <a:t> in an area.</a:t>
            </a:r>
            <a:endParaRPr lang="en-US" sz="1200" dirty="0">
              <a:solidFill>
                <a:schemeClr val="tx1"/>
              </a:solidFill>
              <a:latin typeface="Times New Roman" pitchFamily="18" charset="0"/>
              <a:cs typeface="Times New Roman" pitchFamily="18" charset="0"/>
            </a:endParaRPr>
          </a:p>
        </p:txBody>
      </p:sp>
      <p:sp>
        <p:nvSpPr>
          <p:cNvPr id="26" name="TextBox 25"/>
          <p:cNvSpPr txBox="1"/>
          <p:nvPr/>
        </p:nvSpPr>
        <p:spPr>
          <a:xfrm>
            <a:off x="1866901" y="3619501"/>
            <a:ext cx="1371600" cy="21236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3-ESS2-2. Obtain and</a:t>
            </a:r>
            <a:r>
              <a:rPr lang="en-US" sz="1200" dirty="0" smtClean="0">
                <a:solidFill>
                  <a:schemeClr val="tx1"/>
                </a:solidFill>
                <a:latin typeface="Times New Roman" pitchFamily="18" charset="0"/>
                <a:cs typeface="Times New Roman" pitchFamily="18" charset="0"/>
              </a:rPr>
              <a:t> summarize  </a:t>
            </a:r>
            <a:r>
              <a:rPr lang="en-US" sz="1200" dirty="0" smtClean="0">
                <a:latin typeface="Times New Roman" pitchFamily="18" charset="0"/>
                <a:cs typeface="Times New Roman" pitchFamily="18" charset="0"/>
              </a:rPr>
              <a:t>information </a:t>
            </a:r>
            <a:r>
              <a:rPr lang="en-US" sz="1200" dirty="0" smtClean="0">
                <a:solidFill>
                  <a:schemeClr val="tx1"/>
                </a:solidFill>
                <a:latin typeface="Times New Roman" pitchFamily="18" charset="0"/>
                <a:cs typeface="Times New Roman" pitchFamily="18" charset="0"/>
              </a:rPr>
              <a:t>about  </a:t>
            </a:r>
            <a:r>
              <a:rPr lang="en-US" sz="1200" dirty="0" smtClean="0">
                <a:latin typeface="Times New Roman" pitchFamily="18" charset="0"/>
                <a:cs typeface="Times New Roman" pitchFamily="18" charset="0"/>
              </a:rPr>
              <a:t>the climate  in different regions of the world to illustrate that typical weather conditions over a year vary by region</a:t>
            </a:r>
            <a:endParaRPr lang="en-US" sz="1200" dirty="0">
              <a:latin typeface="Times New Roman" pitchFamily="18" charset="0"/>
              <a:cs typeface="Times New Roman" pitchFamily="18" charset="0"/>
            </a:endParaRPr>
          </a:p>
        </p:txBody>
      </p:sp>
      <p:sp>
        <p:nvSpPr>
          <p:cNvPr id="27" name="TextBox 26"/>
          <p:cNvSpPr txBox="1"/>
          <p:nvPr/>
        </p:nvSpPr>
        <p:spPr>
          <a:xfrm>
            <a:off x="1905000" y="6477000"/>
            <a:ext cx="1371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3-ESS3-1. </a:t>
            </a:r>
            <a:r>
              <a:rPr lang="en-US" sz="1200" dirty="0" smtClean="0">
                <a:solidFill>
                  <a:schemeClr val="tx1"/>
                </a:solidFill>
                <a:latin typeface="Times New Roman" pitchFamily="18" charset="0"/>
                <a:cs typeface="Times New Roman" pitchFamily="18" charset="0"/>
              </a:rPr>
              <a:t>Evaluate the merit </a:t>
            </a:r>
            <a:r>
              <a:rPr lang="en-US" sz="1200" dirty="0" smtClean="0">
                <a:latin typeface="Times New Roman" pitchFamily="18" charset="0"/>
                <a:cs typeface="Times New Roman" pitchFamily="18" charset="0"/>
              </a:rPr>
              <a:t>of a design solution that reduces the impacts of a weather related hazard. (ex. wind resistant roofs)</a:t>
            </a:r>
            <a:endParaRPr lang="en-US" sz="1200" dirty="0">
              <a:latin typeface="Times New Roman" pitchFamily="18" charset="0"/>
              <a:cs typeface="Times New Roman" pitchFamily="18" charset="0"/>
            </a:endParaRPr>
          </a:p>
        </p:txBody>
      </p:sp>
      <p:sp>
        <p:nvSpPr>
          <p:cNvPr id="28" name="TextBox 27"/>
          <p:cNvSpPr txBox="1"/>
          <p:nvPr/>
        </p:nvSpPr>
        <p:spPr>
          <a:xfrm>
            <a:off x="1943100" y="8877301"/>
            <a:ext cx="1371600" cy="193899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3-LS4-3. Construct an argument with evidence that in a particular </a:t>
            </a:r>
            <a:r>
              <a:rPr lang="en-US" sz="1200" dirty="0" smtClean="0">
                <a:solidFill>
                  <a:schemeClr val="tx1"/>
                </a:solidFill>
                <a:latin typeface="Times New Roman" pitchFamily="18" charset="0"/>
                <a:cs typeface="Times New Roman" pitchFamily="18" charset="0"/>
              </a:rPr>
              <a:t>environment</a:t>
            </a:r>
            <a:r>
              <a:rPr lang="en-US" sz="1200" dirty="0" smtClean="0">
                <a:latin typeface="Times New Roman" pitchFamily="18" charset="0"/>
                <a:cs typeface="Times New Roman" pitchFamily="18" charset="0"/>
              </a:rPr>
              <a:t> some organisms can survive well, some survive less well, and some cannot survive. </a:t>
            </a:r>
            <a:endParaRPr lang="en-US" sz="1200" dirty="0">
              <a:latin typeface="Times New Roman" pitchFamily="18" charset="0"/>
              <a:cs typeface="Times New Roman" pitchFamily="18" charset="0"/>
            </a:endParaRPr>
          </a:p>
        </p:txBody>
      </p:sp>
      <p:sp>
        <p:nvSpPr>
          <p:cNvPr id="29" name="TextBox 28"/>
          <p:cNvSpPr txBox="1"/>
          <p:nvPr/>
        </p:nvSpPr>
        <p:spPr>
          <a:xfrm>
            <a:off x="1943100" y="11163301"/>
            <a:ext cx="1371600" cy="230832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solidFill>
                  <a:schemeClr val="tx1"/>
                </a:solidFill>
                <a:latin typeface="Times New Roman" pitchFamily="18" charset="0"/>
                <a:cs typeface="Times New Roman" pitchFamily="18" charset="0"/>
              </a:rPr>
              <a:t>3-LS4-4. Analyze and interpret data about changes in the environment in an area and describe how the changes may affect the ability of organisms that live in the area to survive and reproduce.</a:t>
            </a:r>
            <a:endParaRPr lang="en-US" sz="1200" dirty="0">
              <a:solidFill>
                <a:schemeClr val="tx1"/>
              </a:solidFill>
              <a:latin typeface="Times New Roman" pitchFamily="18" charset="0"/>
              <a:cs typeface="Times New Roman" pitchFamily="18" charset="0"/>
            </a:endParaRPr>
          </a:p>
        </p:txBody>
      </p:sp>
      <p:sp>
        <p:nvSpPr>
          <p:cNvPr id="30" name="TextBox 29"/>
          <p:cNvSpPr txBox="1"/>
          <p:nvPr/>
        </p:nvSpPr>
        <p:spPr>
          <a:xfrm>
            <a:off x="3916680" y="1790700"/>
            <a:ext cx="1447800" cy="14465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MS-ESS2-5.  </a:t>
            </a:r>
            <a:r>
              <a:rPr lang="en-US" sz="1100" dirty="0" smtClean="0">
                <a:solidFill>
                  <a:schemeClr val="tx1"/>
                </a:solidFill>
                <a:latin typeface="Times New Roman" pitchFamily="18" charset="0"/>
                <a:cs typeface="Times New Roman" pitchFamily="18" charset="0"/>
              </a:rPr>
              <a:t>(Gr. 8) </a:t>
            </a:r>
            <a:r>
              <a:rPr lang="en-US" sz="1100" dirty="0" smtClean="0">
                <a:solidFill>
                  <a:schemeClr val="tx1"/>
                </a:solidFill>
                <a:latin typeface="Times New Roman" pitchFamily="18" charset="0"/>
                <a:cs typeface="Times New Roman" pitchFamily="18" charset="0"/>
              </a:rPr>
              <a:t>Interpret </a:t>
            </a:r>
            <a:r>
              <a:rPr lang="en-US" sz="1100" dirty="0" smtClean="0">
                <a:solidFill>
                  <a:schemeClr val="tx1"/>
                </a:solidFill>
                <a:latin typeface="Times New Roman" pitchFamily="18" charset="0"/>
                <a:cs typeface="Times New Roman" pitchFamily="18" charset="0"/>
              </a:rPr>
              <a:t>basic weather data to identify patterns in air mass interactions </a:t>
            </a:r>
            <a:r>
              <a:rPr lang="en-US" sz="1100" dirty="0" smtClean="0">
                <a:solidFill>
                  <a:schemeClr val="tx1"/>
                </a:solidFill>
                <a:latin typeface="Times New Roman" pitchFamily="18" charset="0"/>
                <a:cs typeface="Times New Roman" pitchFamily="18" charset="0"/>
              </a:rPr>
              <a:t>&amp;  </a:t>
            </a:r>
            <a:r>
              <a:rPr lang="en-US" sz="1100" dirty="0" smtClean="0">
                <a:solidFill>
                  <a:schemeClr val="tx1"/>
                </a:solidFill>
                <a:latin typeface="Times New Roman" pitchFamily="18" charset="0"/>
                <a:cs typeface="Times New Roman" pitchFamily="18" charset="0"/>
              </a:rPr>
              <a:t>the relationship of those patterns to weather. </a:t>
            </a:r>
            <a:endParaRPr lang="en-US" sz="1100" dirty="0">
              <a:solidFill>
                <a:schemeClr val="tx1"/>
              </a:solidFill>
              <a:latin typeface="Times New Roman" pitchFamily="18" charset="0"/>
              <a:cs typeface="Times New Roman" pitchFamily="18" charset="0"/>
            </a:endParaRPr>
          </a:p>
        </p:txBody>
      </p:sp>
      <p:sp>
        <p:nvSpPr>
          <p:cNvPr id="31" name="TextBox 30"/>
          <p:cNvSpPr txBox="1"/>
          <p:nvPr/>
        </p:nvSpPr>
        <p:spPr>
          <a:xfrm>
            <a:off x="3924300" y="3581400"/>
            <a:ext cx="1447800" cy="263149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MS-ESS2-6. </a:t>
            </a:r>
            <a:r>
              <a:rPr lang="en-US" sz="1100" dirty="0" smtClean="0">
                <a:latin typeface="Times New Roman" pitchFamily="18" charset="0"/>
                <a:cs typeface="Times New Roman" pitchFamily="18" charset="0"/>
              </a:rPr>
              <a:t> </a:t>
            </a:r>
            <a:r>
              <a:rPr lang="en-US" sz="1100" dirty="0" smtClean="0">
                <a:solidFill>
                  <a:schemeClr val="tx1"/>
                </a:solidFill>
                <a:latin typeface="Times New Roman" pitchFamily="18" charset="0"/>
                <a:cs typeface="Times New Roman" pitchFamily="18" charset="0"/>
              </a:rPr>
              <a:t>(</a:t>
            </a:r>
            <a:r>
              <a:rPr lang="en-US" sz="1100" dirty="0" smtClean="0">
                <a:solidFill>
                  <a:schemeClr val="tx1"/>
                </a:solidFill>
                <a:latin typeface="Times New Roman" pitchFamily="18" charset="0"/>
                <a:cs typeface="Times New Roman" pitchFamily="18" charset="0"/>
              </a:rPr>
              <a:t>Gr. 8) Describe </a:t>
            </a:r>
            <a:r>
              <a:rPr lang="en-US" sz="1100" dirty="0" smtClean="0">
                <a:solidFill>
                  <a:schemeClr val="tx1"/>
                </a:solidFill>
                <a:latin typeface="Times New Roman" pitchFamily="18" charset="0"/>
                <a:cs typeface="Times New Roman" pitchFamily="18" charset="0"/>
              </a:rPr>
              <a:t>how interactions involving the ocean affect weather and climate on a regional scale, including the influence of the ocean temperature as mediated by energy input from the sun  </a:t>
            </a:r>
            <a:r>
              <a:rPr lang="en-US" sz="1100" dirty="0" smtClean="0">
                <a:solidFill>
                  <a:schemeClr val="tx1"/>
                </a:solidFill>
                <a:latin typeface="Times New Roman" pitchFamily="18" charset="0"/>
                <a:cs typeface="Times New Roman" pitchFamily="18" charset="0"/>
              </a:rPr>
              <a:t>&amp; </a:t>
            </a:r>
            <a:r>
              <a:rPr lang="en-US" sz="1100" dirty="0" smtClean="0">
                <a:solidFill>
                  <a:schemeClr val="tx1"/>
                </a:solidFill>
                <a:latin typeface="Times New Roman" pitchFamily="18" charset="0"/>
                <a:cs typeface="Times New Roman" pitchFamily="18" charset="0"/>
              </a:rPr>
              <a:t>energy loss due to evaporation or redistribution via ocean currents. </a:t>
            </a:r>
            <a:endParaRPr lang="en-US" sz="1100" dirty="0">
              <a:solidFill>
                <a:schemeClr val="tx1"/>
              </a:solidFill>
              <a:latin typeface="Times New Roman" pitchFamily="18" charset="0"/>
              <a:cs typeface="Times New Roman" pitchFamily="18" charset="0"/>
            </a:endParaRPr>
          </a:p>
        </p:txBody>
      </p:sp>
      <p:sp>
        <p:nvSpPr>
          <p:cNvPr id="32" name="TextBox 31"/>
          <p:cNvSpPr txBox="1"/>
          <p:nvPr/>
        </p:nvSpPr>
        <p:spPr>
          <a:xfrm>
            <a:off x="3924300" y="6400800"/>
            <a:ext cx="1447800" cy="14465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MS-ESS3-5. </a:t>
            </a:r>
            <a:r>
              <a:rPr lang="en-US" sz="1100" dirty="0" smtClean="0">
                <a:latin typeface="Times New Roman" pitchFamily="18" charset="0"/>
                <a:cs typeface="Times New Roman" pitchFamily="18" charset="0"/>
              </a:rPr>
              <a:t> Gr. 8 </a:t>
            </a:r>
            <a:r>
              <a:rPr lang="en-US" sz="1100" dirty="0" smtClean="0">
                <a:solidFill>
                  <a:schemeClr val="tx1"/>
                </a:solidFill>
                <a:latin typeface="Times New Roman" pitchFamily="18" charset="0"/>
                <a:cs typeface="Times New Roman" pitchFamily="18" charset="0"/>
              </a:rPr>
              <a:t>Examine </a:t>
            </a:r>
            <a:r>
              <a:rPr lang="en-US" sz="1100" dirty="0" smtClean="0">
                <a:solidFill>
                  <a:schemeClr val="tx1"/>
                </a:solidFill>
                <a:latin typeface="Times New Roman" pitchFamily="18" charset="0"/>
                <a:cs typeface="Times New Roman" pitchFamily="18" charset="0"/>
              </a:rPr>
              <a:t>and interpret data  to describe the role that human activities have played in causing the rise in global temperatures over the past century. </a:t>
            </a:r>
            <a:endParaRPr lang="en-US" sz="1100" dirty="0">
              <a:solidFill>
                <a:schemeClr val="tx1"/>
              </a:solidFill>
              <a:latin typeface="Times New Roman" pitchFamily="18" charset="0"/>
              <a:cs typeface="Times New Roman" pitchFamily="18" charset="0"/>
            </a:endParaRPr>
          </a:p>
        </p:txBody>
      </p:sp>
      <p:sp>
        <p:nvSpPr>
          <p:cNvPr id="34" name="TextBox 33"/>
          <p:cNvSpPr txBox="1"/>
          <p:nvPr/>
        </p:nvSpPr>
        <p:spPr>
          <a:xfrm>
            <a:off x="3924300" y="8229600"/>
            <a:ext cx="1447800" cy="19543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MS-LS2-2</a:t>
            </a:r>
            <a:r>
              <a:rPr lang="en-US" sz="1100" dirty="0" smtClean="0">
                <a:latin typeface="Times New Roman" pitchFamily="18" charset="0"/>
                <a:cs typeface="Times New Roman" pitchFamily="18" charset="0"/>
              </a:rPr>
              <a:t>.  Gr. 7 </a:t>
            </a:r>
            <a:r>
              <a:rPr lang="en-US" sz="1100" dirty="0" smtClean="0">
                <a:solidFill>
                  <a:schemeClr val="tx1"/>
                </a:solidFill>
                <a:latin typeface="Times New Roman" pitchFamily="18" charset="0"/>
                <a:cs typeface="Times New Roman" pitchFamily="18" charset="0"/>
              </a:rPr>
              <a:t>Describe </a:t>
            </a:r>
            <a:r>
              <a:rPr lang="en-US" sz="1100" dirty="0" smtClean="0">
                <a:solidFill>
                  <a:schemeClr val="tx1"/>
                </a:solidFill>
                <a:latin typeface="Times New Roman" pitchFamily="18" charset="0"/>
                <a:cs typeface="Times New Roman" pitchFamily="18" charset="0"/>
              </a:rPr>
              <a:t>how relationships among </a:t>
            </a:r>
            <a:r>
              <a:rPr lang="en-US" sz="1100" dirty="0" smtClean="0">
                <a:solidFill>
                  <a:schemeClr val="tx1"/>
                </a:solidFill>
                <a:latin typeface="Times New Roman" pitchFamily="18" charset="0"/>
                <a:cs typeface="Times New Roman" pitchFamily="18" charset="0"/>
              </a:rPr>
              <a:t>&amp; between </a:t>
            </a:r>
            <a:r>
              <a:rPr lang="en-US" sz="1100" dirty="0" smtClean="0">
                <a:solidFill>
                  <a:schemeClr val="tx1"/>
                </a:solidFill>
                <a:latin typeface="Times New Roman" pitchFamily="18" charset="0"/>
                <a:cs typeface="Times New Roman" pitchFamily="18" charset="0"/>
              </a:rPr>
              <a:t>organisms in an ecosystem can be competitive, predatory, parasitic, </a:t>
            </a:r>
            <a:r>
              <a:rPr lang="en-US" sz="1100" dirty="0" smtClean="0">
                <a:solidFill>
                  <a:schemeClr val="tx1"/>
                </a:solidFill>
                <a:latin typeface="Times New Roman" pitchFamily="18" charset="0"/>
                <a:cs typeface="Times New Roman" pitchFamily="18" charset="0"/>
              </a:rPr>
              <a:t>&amp; mutually </a:t>
            </a:r>
            <a:r>
              <a:rPr lang="en-US" sz="1100" dirty="0" smtClean="0">
                <a:solidFill>
                  <a:schemeClr val="tx1"/>
                </a:solidFill>
                <a:latin typeface="Times New Roman" pitchFamily="18" charset="0"/>
                <a:cs typeface="Times New Roman" pitchFamily="18" charset="0"/>
              </a:rPr>
              <a:t>beneficial &amp;</a:t>
            </a:r>
            <a:r>
              <a:rPr lang="en-US" sz="1100" dirty="0" smtClean="0">
                <a:solidFill>
                  <a:schemeClr val="tx1"/>
                </a:solidFill>
                <a:latin typeface="Times New Roman" pitchFamily="18" charset="0"/>
                <a:cs typeface="Times New Roman" pitchFamily="18" charset="0"/>
              </a:rPr>
              <a:t> </a:t>
            </a:r>
            <a:r>
              <a:rPr lang="en-US" sz="1100" dirty="0" smtClean="0">
                <a:solidFill>
                  <a:schemeClr val="tx1"/>
                </a:solidFill>
                <a:latin typeface="Times New Roman" pitchFamily="18" charset="0"/>
                <a:cs typeface="Times New Roman" pitchFamily="18" charset="0"/>
              </a:rPr>
              <a:t>that these interactions are found across multiple ecosystems.  </a:t>
            </a:r>
            <a:endParaRPr lang="en-US" sz="1100" dirty="0">
              <a:solidFill>
                <a:schemeClr val="tx1"/>
              </a:solidFill>
              <a:latin typeface="Times New Roman" pitchFamily="18" charset="0"/>
              <a:cs typeface="Times New Roman" pitchFamily="18" charset="0"/>
            </a:endParaRPr>
          </a:p>
        </p:txBody>
      </p:sp>
      <p:sp>
        <p:nvSpPr>
          <p:cNvPr id="35" name="TextBox 34"/>
          <p:cNvSpPr txBox="1"/>
          <p:nvPr/>
        </p:nvSpPr>
        <p:spPr>
          <a:xfrm>
            <a:off x="3924300" y="12573000"/>
            <a:ext cx="1447800" cy="144655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MS-LS2-5</a:t>
            </a:r>
            <a:r>
              <a:rPr lang="en-US" sz="1100" dirty="0" smtClean="0">
                <a:latin typeface="Times New Roman" pitchFamily="18" charset="0"/>
                <a:cs typeface="Times New Roman" pitchFamily="18" charset="0"/>
              </a:rPr>
              <a:t>. Gr. 7</a:t>
            </a:r>
            <a:r>
              <a:rPr lang="en-US" sz="1100" b="1" dirty="0" smtClean="0"/>
              <a:t> </a:t>
            </a:r>
            <a:r>
              <a:rPr lang="en-US" sz="1100" dirty="0" smtClean="0">
                <a:solidFill>
                  <a:schemeClr val="tx1"/>
                </a:solidFill>
                <a:latin typeface="Times New Roman" pitchFamily="18" charset="0"/>
                <a:cs typeface="Times New Roman" pitchFamily="18" charset="0"/>
              </a:rPr>
              <a:t>Evaluate competing design solutions for protecting an ecosystem. Discuss benefits and limitations of each design</a:t>
            </a:r>
            <a:r>
              <a:rPr lang="en-US" sz="1100" dirty="0" smtClean="0">
                <a:solidFill>
                  <a:schemeClr val="tx1"/>
                </a:solidFill>
                <a:latin typeface="Times New Roman" pitchFamily="18" charset="0"/>
                <a:cs typeface="Times New Roman" pitchFamily="18" charset="0"/>
              </a:rPr>
              <a:t>.</a:t>
            </a:r>
            <a:endParaRPr lang="en-US" sz="1100" dirty="0">
              <a:solidFill>
                <a:schemeClr val="tx1"/>
              </a:solidFill>
              <a:latin typeface="Times New Roman" pitchFamily="18" charset="0"/>
              <a:cs typeface="Times New Roman" pitchFamily="18" charset="0"/>
            </a:endParaRPr>
          </a:p>
        </p:txBody>
      </p:sp>
      <p:sp>
        <p:nvSpPr>
          <p:cNvPr id="36" name="TextBox 35"/>
          <p:cNvSpPr txBox="1"/>
          <p:nvPr/>
        </p:nvSpPr>
        <p:spPr>
          <a:xfrm>
            <a:off x="5943600" y="1777308"/>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HS-ESS2-2. Analyze </a:t>
            </a:r>
            <a:r>
              <a:rPr lang="en-US" sz="1200" dirty="0" err="1" smtClean="0">
                <a:latin typeface="Times New Roman" pitchFamily="18" charset="0"/>
                <a:cs typeface="Times New Roman" pitchFamily="18" charset="0"/>
              </a:rPr>
              <a:t>geoscience</a:t>
            </a:r>
            <a:r>
              <a:rPr lang="en-US" sz="1200" dirty="0" smtClean="0">
                <a:latin typeface="Times New Roman" pitchFamily="18" charset="0"/>
                <a:cs typeface="Times New Roman" pitchFamily="18" charset="0"/>
              </a:rPr>
              <a:t> data to make the claim that one change to Earth’s surface can create feedbacks that cause changes to other Earth systems.</a:t>
            </a:r>
            <a:endParaRPr lang="en-US" sz="1200" dirty="0">
              <a:latin typeface="Times New Roman" pitchFamily="18" charset="0"/>
              <a:cs typeface="Times New Roman" pitchFamily="18" charset="0"/>
            </a:endParaRPr>
          </a:p>
        </p:txBody>
      </p:sp>
      <p:sp>
        <p:nvSpPr>
          <p:cNvPr id="37" name="TextBox 36"/>
          <p:cNvSpPr txBox="1"/>
          <p:nvPr/>
        </p:nvSpPr>
        <p:spPr>
          <a:xfrm>
            <a:off x="5943600" y="3430002"/>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HS-ESS2-3. </a:t>
            </a:r>
            <a:r>
              <a:rPr lang="en-US" sz="1200" dirty="0" smtClean="0">
                <a:solidFill>
                  <a:schemeClr val="tx1"/>
                </a:solidFill>
                <a:latin typeface="Times New Roman" pitchFamily="18" charset="0"/>
                <a:cs typeface="Times New Roman" pitchFamily="18" charset="0"/>
              </a:rPr>
              <a:t>Use</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 model based on evidence of Earth’s interior to describe the cycling of matter by thermal convection.</a:t>
            </a:r>
            <a:endParaRPr lang="en-US" sz="1200" dirty="0">
              <a:latin typeface="Times New Roman" pitchFamily="18" charset="0"/>
              <a:cs typeface="Times New Roman" pitchFamily="18" charset="0"/>
            </a:endParaRPr>
          </a:p>
        </p:txBody>
      </p:sp>
      <p:sp>
        <p:nvSpPr>
          <p:cNvPr id="38" name="TextBox 37"/>
          <p:cNvSpPr txBox="1"/>
          <p:nvPr/>
        </p:nvSpPr>
        <p:spPr>
          <a:xfrm>
            <a:off x="5943600" y="4898030"/>
            <a:ext cx="1752600" cy="1446550"/>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100" dirty="0">
                <a:latin typeface="Times New Roman" pitchFamily="18" charset="0"/>
                <a:cs typeface="Times New Roman" pitchFamily="18" charset="0"/>
              </a:rPr>
              <a:t>H</a:t>
            </a:r>
            <a:r>
              <a:rPr lang="en-US" sz="1100" dirty="0" smtClean="0">
                <a:latin typeface="Times New Roman" pitchFamily="18" charset="0"/>
                <a:cs typeface="Times New Roman" pitchFamily="18" charset="0"/>
              </a:rPr>
              <a:t>S-ESS2-5. </a:t>
            </a:r>
            <a:r>
              <a:rPr lang="en-US" sz="1100" dirty="0" smtClean="0">
                <a:solidFill>
                  <a:schemeClr val="tx1"/>
                </a:solidFill>
                <a:latin typeface="Times New Roman" pitchFamily="18" charset="0"/>
                <a:cs typeface="Times New Roman" pitchFamily="18" charset="0"/>
              </a:rPr>
              <a:t>Describe how of the </a:t>
            </a:r>
            <a:r>
              <a:rPr lang="en-US" sz="1100" dirty="0" err="1" smtClean="0">
                <a:solidFill>
                  <a:schemeClr val="tx1"/>
                </a:solidFill>
                <a:latin typeface="Times New Roman" pitchFamily="18" charset="0"/>
                <a:cs typeface="Times New Roman" pitchFamily="18" charset="0"/>
              </a:rPr>
              <a:t>the</a:t>
            </a:r>
            <a:r>
              <a:rPr lang="en-US" sz="1100" dirty="0" smtClean="0">
                <a:solidFill>
                  <a:schemeClr val="tx1"/>
                </a:solidFill>
                <a:latin typeface="Times New Roman" pitchFamily="18" charset="0"/>
                <a:cs typeface="Times New Roman" pitchFamily="18" charset="0"/>
              </a:rPr>
              <a:t> chemical and physical  </a:t>
            </a:r>
            <a:r>
              <a:rPr lang="en-US" sz="1100" dirty="0" smtClean="0">
                <a:latin typeface="Times New Roman" pitchFamily="18" charset="0"/>
                <a:cs typeface="Times New Roman" pitchFamily="18" charset="0"/>
              </a:rPr>
              <a:t>properties of water </a:t>
            </a:r>
            <a:r>
              <a:rPr lang="en-US" sz="1100" dirty="0" smtClean="0">
                <a:solidFill>
                  <a:schemeClr val="tx1"/>
                </a:solidFill>
                <a:latin typeface="Times New Roman" pitchFamily="18" charset="0"/>
                <a:cs typeface="Times New Roman" pitchFamily="18" charset="0"/>
              </a:rPr>
              <a:t>are important in mechanical and physical mechanisms </a:t>
            </a:r>
            <a:r>
              <a:rPr lang="en-US" sz="1100" dirty="0" smtClean="0">
                <a:latin typeface="Times New Roman" pitchFamily="18" charset="0"/>
                <a:cs typeface="Times New Roman" pitchFamily="18" charset="0"/>
              </a:rPr>
              <a:t>that effect </a:t>
            </a:r>
            <a:r>
              <a:rPr lang="en-US" sz="1100" dirty="0" smtClean="0">
                <a:latin typeface="Times New Roman" pitchFamily="18" charset="0"/>
                <a:cs typeface="Times New Roman" pitchFamily="18" charset="0"/>
              </a:rPr>
              <a:t>Earth materials and surface </a:t>
            </a:r>
            <a:r>
              <a:rPr lang="en-US" sz="1100" dirty="0" smtClean="0">
                <a:latin typeface="Times New Roman" pitchFamily="18" charset="0"/>
                <a:cs typeface="Times New Roman" pitchFamily="18" charset="0"/>
              </a:rPr>
              <a:t>processes</a:t>
            </a:r>
            <a:r>
              <a:rPr lang="en-US" sz="1100" dirty="0" smtClean="0">
                <a:latin typeface="Times New Roman" pitchFamily="18" charset="0"/>
                <a:cs typeface="Times New Roman" pitchFamily="18" charset="0"/>
              </a:rPr>
              <a:t>.</a:t>
            </a:r>
            <a:endParaRPr lang="en-US" sz="1100" dirty="0">
              <a:latin typeface="Times New Roman" pitchFamily="18" charset="0"/>
              <a:cs typeface="Times New Roman" pitchFamily="18" charset="0"/>
            </a:endParaRPr>
          </a:p>
        </p:txBody>
      </p:sp>
      <p:sp>
        <p:nvSpPr>
          <p:cNvPr id="39" name="TextBox 38"/>
          <p:cNvSpPr txBox="1"/>
          <p:nvPr/>
        </p:nvSpPr>
        <p:spPr>
          <a:xfrm>
            <a:off x="8001000" y="3318142"/>
            <a:ext cx="1752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HS-ESS2-6. </a:t>
            </a:r>
            <a:r>
              <a:rPr lang="en-US" sz="1200" dirty="0" smtClean="0">
                <a:solidFill>
                  <a:schemeClr val="tx1"/>
                </a:solidFill>
                <a:latin typeface="Times New Roman" pitchFamily="18" charset="0"/>
                <a:cs typeface="Times New Roman" pitchFamily="18" charset="0"/>
              </a:rPr>
              <a:t>Use a model to describe the gradual atmospheric and climatic changes due to carbon capture and oxygen release by plants and due to increased carbon dioxide generation through human activity. </a:t>
            </a:r>
            <a:endParaRPr lang="en-US" sz="1200" dirty="0">
              <a:solidFill>
                <a:schemeClr val="tx1"/>
              </a:solidFill>
              <a:latin typeface="Times New Roman" pitchFamily="18" charset="0"/>
              <a:cs typeface="Times New Roman" pitchFamily="18" charset="0"/>
            </a:endParaRPr>
          </a:p>
        </p:txBody>
      </p:sp>
      <p:sp>
        <p:nvSpPr>
          <p:cNvPr id="41" name="TextBox 40"/>
          <p:cNvSpPr txBox="1"/>
          <p:nvPr/>
        </p:nvSpPr>
        <p:spPr>
          <a:xfrm>
            <a:off x="8001000" y="7618274"/>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HS-ESS3-1. Construct an explanation based on evidence for how the availability of natural resources, </a:t>
            </a:r>
            <a:r>
              <a:rPr lang="en-US" sz="1200" dirty="0" smtClean="0">
                <a:latin typeface="Times New Roman" pitchFamily="18" charset="0"/>
                <a:cs typeface="Times New Roman" pitchFamily="18" charset="0"/>
              </a:rPr>
              <a:t>and </a:t>
            </a:r>
            <a:r>
              <a:rPr lang="en-US" sz="1200" dirty="0" smtClean="0">
                <a:latin typeface="Times New Roman" pitchFamily="18" charset="0"/>
                <a:cs typeface="Times New Roman" pitchFamily="18" charset="0"/>
              </a:rPr>
              <a:t>changes in climate have influenced human activity.</a:t>
            </a:r>
            <a:endParaRPr lang="en-US" sz="1200" dirty="0">
              <a:latin typeface="Times New Roman" pitchFamily="18" charset="0"/>
              <a:cs typeface="Times New Roman" pitchFamily="18" charset="0"/>
            </a:endParaRPr>
          </a:p>
        </p:txBody>
      </p:sp>
      <p:sp>
        <p:nvSpPr>
          <p:cNvPr id="42" name="TextBox 41"/>
          <p:cNvSpPr txBox="1"/>
          <p:nvPr/>
        </p:nvSpPr>
        <p:spPr>
          <a:xfrm>
            <a:off x="5943600" y="10287000"/>
            <a:ext cx="1752600" cy="212365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HS-ESS3-2. Evaluate competing design solutions for </a:t>
            </a:r>
            <a:r>
              <a:rPr lang="en-US" sz="1200" dirty="0" smtClean="0">
                <a:solidFill>
                  <a:schemeClr val="tx1"/>
                </a:solidFill>
                <a:latin typeface="Times New Roman" pitchFamily="18" charset="0"/>
                <a:cs typeface="Times New Roman" pitchFamily="18" charset="0"/>
              </a:rPr>
              <a:t>minimizing impacts</a:t>
            </a:r>
            <a:r>
              <a:rPr lang="en-US" sz="1200" dirty="0" smtClean="0">
                <a:latin typeface="Times New Roman" pitchFamily="18" charset="0"/>
                <a:cs typeface="Times New Roman" pitchFamily="18" charset="0"/>
              </a:rPr>
              <a:t>  of developing</a:t>
            </a:r>
            <a:r>
              <a:rPr lang="en-US" sz="120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and </a:t>
            </a:r>
            <a:r>
              <a:rPr lang="en-US" sz="1200" dirty="0" smtClean="0">
                <a:latin typeface="Times New Roman" pitchFamily="18" charset="0"/>
                <a:cs typeface="Times New Roman" pitchFamily="18" charset="0"/>
              </a:rPr>
              <a:t>utilizing energy and mineral </a:t>
            </a:r>
            <a:r>
              <a:rPr lang="en-US" sz="1200" dirty="0" smtClean="0">
                <a:latin typeface="Times New Roman" pitchFamily="18" charset="0"/>
                <a:cs typeface="Times New Roman" pitchFamily="18" charset="0"/>
              </a:rPr>
              <a:t>resources, </a:t>
            </a:r>
            <a:r>
              <a:rPr lang="en-US" sz="1200" dirty="0" smtClean="0">
                <a:solidFill>
                  <a:schemeClr val="tx1"/>
                </a:solidFill>
                <a:latin typeface="Times New Roman" pitchFamily="18" charset="0"/>
                <a:cs typeface="Times New Roman" pitchFamily="18" charset="0"/>
              </a:rPr>
              <a:t>and conserving and recycling those resources </a:t>
            </a:r>
            <a:r>
              <a:rPr lang="en-US" sz="1200" dirty="0" smtClean="0">
                <a:solidFill>
                  <a:schemeClr val="tx1"/>
                </a:solidFill>
                <a:latin typeface="Times New Roman" pitchFamily="18" charset="0"/>
                <a:cs typeface="Times New Roman" pitchFamily="18" charset="0"/>
              </a:rPr>
              <a:t>based </a:t>
            </a:r>
            <a:r>
              <a:rPr lang="en-US" sz="1200" dirty="0" smtClean="0">
                <a:solidFill>
                  <a:schemeClr val="tx1"/>
                </a:solidFill>
                <a:latin typeface="Times New Roman" pitchFamily="18" charset="0"/>
                <a:cs typeface="Times New Roman" pitchFamily="18" charset="0"/>
              </a:rPr>
              <a:t>on economic, social and environmental  </a:t>
            </a:r>
            <a:r>
              <a:rPr lang="en-US" sz="1200" dirty="0" smtClean="0">
                <a:latin typeface="Times New Roman" pitchFamily="18" charset="0"/>
                <a:cs typeface="Times New Roman" pitchFamily="18" charset="0"/>
              </a:rPr>
              <a:t>cost-benefit ratios.</a:t>
            </a:r>
            <a:endParaRPr lang="en-US" sz="1200" dirty="0">
              <a:latin typeface="Times New Roman" pitchFamily="18" charset="0"/>
              <a:cs typeface="Times New Roman" pitchFamily="18" charset="0"/>
            </a:endParaRPr>
          </a:p>
        </p:txBody>
      </p:sp>
      <p:sp>
        <p:nvSpPr>
          <p:cNvPr id="43" name="TextBox 42"/>
          <p:cNvSpPr txBox="1"/>
          <p:nvPr/>
        </p:nvSpPr>
        <p:spPr>
          <a:xfrm>
            <a:off x="5943600" y="6629400"/>
            <a:ext cx="1752600" cy="138499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HS-ESS3-3. </a:t>
            </a:r>
            <a:r>
              <a:rPr lang="en-US" sz="1200" dirty="0" smtClean="0">
                <a:latin typeface="Times New Roman" pitchFamily="18" charset="0"/>
                <a:cs typeface="Times New Roman" pitchFamily="18" charset="0"/>
              </a:rPr>
              <a:t>I</a:t>
            </a:r>
            <a:r>
              <a:rPr lang="en-US" sz="1200" dirty="0" smtClean="0">
                <a:latin typeface="Times New Roman" pitchFamily="18" charset="0"/>
                <a:cs typeface="Times New Roman" pitchFamily="18" charset="0"/>
              </a:rPr>
              <a:t>llustrate  </a:t>
            </a:r>
            <a:r>
              <a:rPr lang="en-US" sz="1200" dirty="0" smtClean="0">
                <a:latin typeface="Times New Roman" pitchFamily="18" charset="0"/>
                <a:cs typeface="Times New Roman" pitchFamily="18" charset="0"/>
              </a:rPr>
              <a:t>relationships among management of natural resources, the sustainability of human populations, and biodiversity.</a:t>
            </a:r>
            <a:endParaRPr lang="en-US" sz="1200" dirty="0">
              <a:latin typeface="Times New Roman" pitchFamily="18" charset="0"/>
              <a:cs typeface="Times New Roman" pitchFamily="18" charset="0"/>
            </a:endParaRPr>
          </a:p>
        </p:txBody>
      </p:sp>
      <p:sp>
        <p:nvSpPr>
          <p:cNvPr id="44" name="TextBox 43"/>
          <p:cNvSpPr txBox="1"/>
          <p:nvPr/>
        </p:nvSpPr>
        <p:spPr>
          <a:xfrm>
            <a:off x="8001000" y="6172202"/>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HS-ESS3-4. Evaluate or refine a technological solution that reduces impacts of human activities on natural systems.</a:t>
            </a:r>
            <a:endParaRPr lang="en-US" sz="1200" dirty="0">
              <a:latin typeface="Times New Roman" pitchFamily="18" charset="0"/>
              <a:cs typeface="Times New Roman" pitchFamily="18" charset="0"/>
            </a:endParaRPr>
          </a:p>
        </p:txBody>
      </p:sp>
      <p:sp>
        <p:nvSpPr>
          <p:cNvPr id="46" name="TextBox 45"/>
          <p:cNvSpPr txBox="1"/>
          <p:nvPr/>
        </p:nvSpPr>
        <p:spPr>
          <a:xfrm>
            <a:off x="8001000" y="1828800"/>
            <a:ext cx="1752600" cy="120032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HS-ESS2-4. Use a model to describe how variations in the flow of energy into and out of Earth’s systems results in changes in climate.</a:t>
            </a:r>
            <a:endParaRPr lang="en-US" sz="1200" dirty="0">
              <a:latin typeface="Times New Roman" pitchFamily="18" charset="0"/>
              <a:cs typeface="Times New Roman" pitchFamily="18" charset="0"/>
            </a:endParaRPr>
          </a:p>
        </p:txBody>
      </p:sp>
      <p:sp>
        <p:nvSpPr>
          <p:cNvPr id="47" name="TextBox 46"/>
          <p:cNvSpPr txBox="1"/>
          <p:nvPr/>
        </p:nvSpPr>
        <p:spPr>
          <a:xfrm>
            <a:off x="5943600" y="8264973"/>
            <a:ext cx="1752600" cy="1754326"/>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HS-ESS3-5. Analyze </a:t>
            </a:r>
            <a:r>
              <a:rPr lang="en-US" sz="1200" dirty="0" smtClean="0">
                <a:latin typeface="Times New Roman" pitchFamily="18" charset="0"/>
                <a:cs typeface="Times New Roman" pitchFamily="18" charset="0"/>
              </a:rPr>
              <a:t>results </a:t>
            </a:r>
            <a:r>
              <a:rPr lang="en-US" sz="1200" dirty="0" smtClean="0">
                <a:latin typeface="Times New Roman" pitchFamily="18" charset="0"/>
                <a:cs typeface="Times New Roman" pitchFamily="18" charset="0"/>
              </a:rPr>
              <a:t>from global climate models </a:t>
            </a:r>
            <a:r>
              <a:rPr lang="en-US" sz="1200" dirty="0" smtClean="0">
                <a:latin typeface="Times New Roman" pitchFamily="18" charset="0"/>
                <a:cs typeface="Times New Roman" pitchFamily="18" charset="0"/>
              </a:rPr>
              <a:t>to describe how forecasts </a:t>
            </a:r>
            <a:r>
              <a:rPr lang="en-US" sz="1200" dirty="0" smtClean="0">
                <a:latin typeface="Times New Roman" pitchFamily="18" charset="0"/>
                <a:cs typeface="Times New Roman" pitchFamily="18" charset="0"/>
              </a:rPr>
              <a:t>of the current rate of global or regional climate change and associated future impacts to Earth systems.</a:t>
            </a:r>
            <a:endParaRPr lang="en-US" sz="1200" dirty="0">
              <a:latin typeface="Times New Roman" pitchFamily="18" charset="0"/>
              <a:cs typeface="Times New Roman" pitchFamily="18" charset="0"/>
            </a:endParaRPr>
          </a:p>
        </p:txBody>
      </p:sp>
      <p:sp>
        <p:nvSpPr>
          <p:cNvPr id="48" name="TextBox 47"/>
          <p:cNvSpPr txBox="1"/>
          <p:nvPr/>
        </p:nvSpPr>
        <p:spPr>
          <a:xfrm>
            <a:off x="8001000" y="11506200"/>
            <a:ext cx="1752600" cy="249299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200" dirty="0" smtClean="0">
                <a:latin typeface="Times New Roman" pitchFamily="18" charset="0"/>
                <a:cs typeface="Times New Roman" pitchFamily="18" charset="0"/>
              </a:rPr>
              <a:t>HS-LS2-7. </a:t>
            </a:r>
            <a:r>
              <a:rPr lang="en-US" sz="1100" dirty="0" smtClean="0">
                <a:solidFill>
                  <a:schemeClr val="tx1"/>
                </a:solidFill>
                <a:latin typeface="Times New Roman" pitchFamily="18" charset="0"/>
                <a:cs typeface="Times New Roman" pitchFamily="18" charset="0"/>
              </a:rPr>
              <a:t>Analyze direct and indirect effects of human activities on biodiversity and ecosystem health, specifically habitat fragmentation, introduction of non-native or invasive species, overharvesting, pollution, and climate change. </a:t>
            </a:r>
            <a:r>
              <a:rPr lang="en-US" sz="1100" dirty="0" smtClean="0">
                <a:solidFill>
                  <a:schemeClr val="tx1"/>
                </a:solidFill>
                <a:latin typeface="Times New Roman" pitchFamily="18" charset="0"/>
                <a:cs typeface="Times New Roman" pitchFamily="18" charset="0"/>
              </a:rPr>
              <a:t>Evaluate and refine a solution for reducing the impacts of human activities on biodiversity and ecosystem health</a:t>
            </a:r>
            <a:r>
              <a:rPr lang="en-US" sz="1100" dirty="0" smtClean="0">
                <a:solidFill>
                  <a:schemeClr val="tx1"/>
                </a:solidFill>
                <a:latin typeface="Times New Roman" pitchFamily="18" charset="0"/>
                <a:cs typeface="Times New Roman" pitchFamily="18" charset="0"/>
              </a:rPr>
              <a:t>.</a:t>
            </a:r>
            <a:endParaRPr lang="en-US" sz="1100" dirty="0">
              <a:solidFill>
                <a:schemeClr val="tx1"/>
              </a:solidFill>
              <a:latin typeface="Times New Roman" pitchFamily="18" charset="0"/>
              <a:cs typeface="Times New Roman" pitchFamily="18" charset="0"/>
            </a:endParaRPr>
          </a:p>
        </p:txBody>
      </p:sp>
      <p:cxnSp>
        <p:nvCxnSpPr>
          <p:cNvPr id="54" name="Straight Arrow Connector 53"/>
          <p:cNvCxnSpPr/>
          <p:nvPr/>
        </p:nvCxnSpPr>
        <p:spPr>
          <a:xfrm>
            <a:off x="800100" y="3736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Straight Arrow Connector 57"/>
          <p:cNvCxnSpPr/>
          <p:nvPr/>
        </p:nvCxnSpPr>
        <p:spPr>
          <a:xfrm>
            <a:off x="800100" y="8689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2552700" y="3355646"/>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Straight Arrow Connector 59"/>
          <p:cNvCxnSpPr>
            <a:stCxn id="26" idx="2"/>
            <a:endCxn id="27" idx="0"/>
          </p:cNvCxnSpPr>
          <p:nvPr/>
        </p:nvCxnSpPr>
        <p:spPr>
          <a:xfrm>
            <a:off x="2552701" y="5743159"/>
            <a:ext cx="38099" cy="73384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Straight Arrow Connector 60"/>
          <p:cNvCxnSpPr>
            <a:stCxn id="24" idx="3"/>
          </p:cNvCxnSpPr>
          <p:nvPr/>
        </p:nvCxnSpPr>
        <p:spPr>
          <a:xfrm flipV="1">
            <a:off x="1333501" y="2705113"/>
            <a:ext cx="457200" cy="244954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Straight Arrow Connector 63"/>
          <p:cNvCxnSpPr/>
          <p:nvPr/>
        </p:nvCxnSpPr>
        <p:spPr>
          <a:xfrm>
            <a:off x="2628900" y="10844854"/>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Straight Arrow Connector 64"/>
          <p:cNvCxnSpPr>
            <a:endCxn id="33" idx="0"/>
          </p:cNvCxnSpPr>
          <p:nvPr/>
        </p:nvCxnSpPr>
        <p:spPr>
          <a:xfrm>
            <a:off x="4648200" y="10134600"/>
            <a:ext cx="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Straight Arrow Connector 65"/>
          <p:cNvCxnSpPr/>
          <p:nvPr/>
        </p:nvCxnSpPr>
        <p:spPr>
          <a:xfrm>
            <a:off x="4610100" y="11938950"/>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7" name="Straight Arrow Connector 66"/>
          <p:cNvCxnSpPr>
            <a:stCxn id="29" idx="3"/>
          </p:cNvCxnSpPr>
          <p:nvPr/>
        </p:nvCxnSpPr>
        <p:spPr>
          <a:xfrm flipV="1">
            <a:off x="3314700" y="8877316"/>
            <a:ext cx="533401" cy="34401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26" idx="3"/>
          </p:cNvCxnSpPr>
          <p:nvPr/>
        </p:nvCxnSpPr>
        <p:spPr>
          <a:xfrm flipV="1">
            <a:off x="3238501" y="2400309"/>
            <a:ext cx="609599" cy="22810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2" name="Straight Arrow Connector 71"/>
          <p:cNvCxnSpPr>
            <a:stCxn id="26" idx="3"/>
          </p:cNvCxnSpPr>
          <p:nvPr/>
        </p:nvCxnSpPr>
        <p:spPr>
          <a:xfrm>
            <a:off x="3238501" y="4681330"/>
            <a:ext cx="609599" cy="23357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5" name="Straight Arrow Connector 74"/>
          <p:cNvCxnSpPr>
            <a:stCxn id="27" idx="3"/>
          </p:cNvCxnSpPr>
          <p:nvPr/>
        </p:nvCxnSpPr>
        <p:spPr>
          <a:xfrm flipV="1">
            <a:off x="3276600" y="7315201"/>
            <a:ext cx="609600" cy="3896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9" name="Straight Arrow Connector 78"/>
          <p:cNvCxnSpPr>
            <a:stCxn id="30" idx="2"/>
            <a:endCxn id="31" idx="0"/>
          </p:cNvCxnSpPr>
          <p:nvPr/>
        </p:nvCxnSpPr>
        <p:spPr>
          <a:xfrm>
            <a:off x="4640580" y="3237250"/>
            <a:ext cx="7620" cy="34415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Straight Arrow Connector 84"/>
          <p:cNvCxnSpPr/>
          <p:nvPr/>
        </p:nvCxnSpPr>
        <p:spPr>
          <a:xfrm flipV="1">
            <a:off x="5334000" y="13563600"/>
            <a:ext cx="2590800" cy="76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 name="Straight Arrow Connector 106"/>
          <p:cNvCxnSpPr>
            <a:stCxn id="31" idx="3"/>
          </p:cNvCxnSpPr>
          <p:nvPr/>
        </p:nvCxnSpPr>
        <p:spPr>
          <a:xfrm flipV="1">
            <a:off x="5372100" y="2171711"/>
            <a:ext cx="464820" cy="272543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0" name="Straight Arrow Connector 109"/>
          <p:cNvCxnSpPr/>
          <p:nvPr/>
        </p:nvCxnSpPr>
        <p:spPr>
          <a:xfrm rot="16200000">
            <a:off x="7810500" y="2324101"/>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1" name="Straight Arrow Connector 110"/>
          <p:cNvCxnSpPr/>
          <p:nvPr/>
        </p:nvCxnSpPr>
        <p:spPr>
          <a:xfrm>
            <a:off x="8915400" y="3037369"/>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2" name="Straight Arrow Connector 111"/>
          <p:cNvCxnSpPr/>
          <p:nvPr/>
        </p:nvCxnSpPr>
        <p:spPr>
          <a:xfrm rot="5400000" flipH="1">
            <a:off x="7886700" y="3848101"/>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3" name="Straight Arrow Connector 112"/>
          <p:cNvCxnSpPr/>
          <p:nvPr/>
        </p:nvCxnSpPr>
        <p:spPr>
          <a:xfrm>
            <a:off x="6781800" y="4572002"/>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5" name="Straight Arrow Connector 114"/>
          <p:cNvCxnSpPr/>
          <p:nvPr/>
        </p:nvCxnSpPr>
        <p:spPr>
          <a:xfrm flipV="1">
            <a:off x="5355267" y="7086601"/>
            <a:ext cx="533400" cy="21916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8" name="Straight Arrow Connector 117"/>
          <p:cNvCxnSpPr/>
          <p:nvPr/>
        </p:nvCxnSpPr>
        <p:spPr>
          <a:xfrm rot="16200000">
            <a:off x="7821133" y="6653329"/>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9" name="Straight Arrow Connector 118"/>
          <p:cNvCxnSpPr/>
          <p:nvPr/>
        </p:nvCxnSpPr>
        <p:spPr>
          <a:xfrm>
            <a:off x="8949068" y="7380769"/>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0" name="Straight Arrow Connector 119"/>
          <p:cNvCxnSpPr/>
          <p:nvPr/>
        </p:nvCxnSpPr>
        <p:spPr>
          <a:xfrm rot="5400000" flipH="1">
            <a:off x="7876066" y="8365166"/>
            <a:ext cx="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21" name="Straight Arrow Connector 120"/>
          <p:cNvCxnSpPr/>
          <p:nvPr/>
        </p:nvCxnSpPr>
        <p:spPr>
          <a:xfrm>
            <a:off x="6781800" y="9906000"/>
            <a:ext cx="0" cy="22860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3" name="TextBox 122"/>
          <p:cNvSpPr txBox="1"/>
          <p:nvPr/>
        </p:nvSpPr>
        <p:spPr>
          <a:xfrm>
            <a:off x="5137375" y="685801"/>
            <a:ext cx="492102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http://www.nextgenscience.org/next-generation-science-standards</a:t>
            </a:r>
            <a:endParaRPr lang="en-US" sz="1400" dirty="0">
              <a:latin typeface="Times New Roman" pitchFamily="18" charset="0"/>
              <a:cs typeface="Times New Roman" pitchFamily="18" charset="0"/>
            </a:endParaRPr>
          </a:p>
        </p:txBody>
      </p:sp>
      <p:sp>
        <p:nvSpPr>
          <p:cNvPr id="124" name="TextBox 123"/>
          <p:cNvSpPr txBox="1"/>
          <p:nvPr/>
        </p:nvSpPr>
        <p:spPr>
          <a:xfrm>
            <a:off x="7815478" y="457202"/>
            <a:ext cx="2242922"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Formatted by Emily </a:t>
            </a:r>
            <a:r>
              <a:rPr lang="en-US" sz="1400" dirty="0" err="1" smtClean="0">
                <a:latin typeface="Times New Roman" pitchFamily="18" charset="0"/>
                <a:cs typeface="Times New Roman" pitchFamily="18" charset="0"/>
              </a:rPr>
              <a:t>Crampe</a:t>
            </a:r>
            <a:endParaRPr lang="en-US" sz="1400" dirty="0">
              <a:latin typeface="Times New Roman" pitchFamily="18" charset="0"/>
              <a:cs typeface="Times New Roman" pitchFamily="18" charset="0"/>
            </a:endParaRPr>
          </a:p>
        </p:txBody>
      </p:sp>
      <p:sp>
        <p:nvSpPr>
          <p:cNvPr id="73" name="TextBox 72"/>
          <p:cNvSpPr txBox="1"/>
          <p:nvPr/>
        </p:nvSpPr>
        <p:spPr>
          <a:xfrm>
            <a:off x="8077200" y="14353401"/>
            <a:ext cx="1981200" cy="276999"/>
          </a:xfrm>
          <a:prstGeom prst="rect">
            <a:avLst/>
          </a:prstGeom>
          <a:noFill/>
        </p:spPr>
        <p:txBody>
          <a:bodyPr wrap="square" rtlCol="0">
            <a:spAutoFit/>
          </a:bodyPr>
          <a:lstStyle/>
          <a:p>
            <a:r>
              <a:rPr lang="en-US" sz="1200" dirty="0" smtClean="0"/>
              <a:t>Checked Jan 2014 EBD</a:t>
            </a:r>
            <a:endParaRPr lang="en-US" sz="1200" dirty="0"/>
          </a:p>
        </p:txBody>
      </p:sp>
      <p:sp>
        <p:nvSpPr>
          <p:cNvPr id="76" name="TextBox 75"/>
          <p:cNvSpPr txBox="1"/>
          <p:nvPr/>
        </p:nvSpPr>
        <p:spPr>
          <a:xfrm>
            <a:off x="228600" y="14353401"/>
            <a:ext cx="2286000" cy="276999"/>
          </a:xfrm>
          <a:prstGeom prst="rect">
            <a:avLst/>
          </a:prstGeom>
          <a:noFill/>
        </p:spPr>
        <p:txBody>
          <a:bodyPr wrap="square" rtlCol="0">
            <a:spAutoFit/>
          </a:bodyPr>
          <a:lstStyle/>
          <a:p>
            <a:r>
              <a:rPr lang="en-US" sz="1200" dirty="0" smtClean="0"/>
              <a:t>MASSACHUSETTS DRAFT</a:t>
            </a:r>
            <a:endParaRPr lang="en-US" sz="1200" dirty="0"/>
          </a:p>
        </p:txBody>
      </p:sp>
      <p:sp>
        <p:nvSpPr>
          <p:cNvPr id="33" name="TextBox 32"/>
          <p:cNvSpPr txBox="1"/>
          <p:nvPr/>
        </p:nvSpPr>
        <p:spPr>
          <a:xfrm>
            <a:off x="3924300" y="10668000"/>
            <a:ext cx="1447800" cy="1785104"/>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US" sz="1100" dirty="0" smtClean="0">
                <a:latin typeface="Times New Roman" pitchFamily="18" charset="0"/>
                <a:cs typeface="Times New Roman" pitchFamily="18" charset="0"/>
              </a:rPr>
              <a:t>MS-LS2-4. </a:t>
            </a:r>
            <a:r>
              <a:rPr lang="en-US" sz="1100" dirty="0" smtClean="0">
                <a:latin typeface="Times New Roman" pitchFamily="18" charset="0"/>
                <a:cs typeface="Times New Roman" pitchFamily="18" charset="0"/>
              </a:rPr>
              <a:t> Gr.  7 </a:t>
            </a:r>
            <a:r>
              <a:rPr lang="en-US" sz="1100" dirty="0" smtClean="0">
                <a:solidFill>
                  <a:schemeClr val="tx1"/>
                </a:solidFill>
                <a:latin typeface="Times New Roman" pitchFamily="18" charset="0"/>
                <a:cs typeface="Times New Roman" pitchFamily="18" charset="0"/>
              </a:rPr>
              <a:t>Analyze </a:t>
            </a:r>
            <a:r>
              <a:rPr lang="en-US" sz="1100" dirty="0" smtClean="0">
                <a:solidFill>
                  <a:schemeClr val="tx1"/>
                </a:solidFill>
                <a:latin typeface="Times New Roman" pitchFamily="18" charset="0"/>
                <a:cs typeface="Times New Roman" pitchFamily="18" charset="0"/>
              </a:rPr>
              <a:t>data to provide evidence that disruptions (natural or human-made) to any physical or biological component of an ecosystem can lead to shifts in all its populations. </a:t>
            </a:r>
            <a:endParaRPr lang="en-US" sz="1100" dirty="0">
              <a:solidFill>
                <a:schemeClr val="tx1"/>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1495</Words>
  <Application>Microsoft Office PowerPoint</Application>
  <PresentationFormat>Custom</PresentationFormat>
  <Paragraphs>78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Next Generation Climate Related Standards (2013)</vt:lpstr>
      <vt:lpstr>Massachusetts Climate Related Standards Draft (2013)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 Climate Related Standards (2013)</dc:title>
  <dc:creator>lduff</dc:creator>
  <cp:lastModifiedBy>Liz Duff</cp:lastModifiedBy>
  <cp:revision>27</cp:revision>
  <dcterms:created xsi:type="dcterms:W3CDTF">2013-07-26T18:33:58Z</dcterms:created>
  <dcterms:modified xsi:type="dcterms:W3CDTF">2014-01-23T13:40:59Z</dcterms:modified>
</cp:coreProperties>
</file>