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1A95456-1CA3-4563-8AF4-ED8C9F3E368F}" type="datetimeFigureOut">
              <a:rPr lang="es-CO" smtClean="0"/>
              <a:t>29/05/2016</a:t>
            </a:fld>
            <a:endParaRPr lang="es-CO"/>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CO"/>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8D36AF36-EDD8-4FC0-9BF5-2B761BF5C3D7}"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1A95456-1CA3-4563-8AF4-ED8C9F3E368F}" type="datetimeFigureOut">
              <a:rPr lang="es-CO" smtClean="0"/>
              <a:t>29/05/2016</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1A95456-1CA3-4563-8AF4-ED8C9F3E368F}" type="datetimeFigureOut">
              <a:rPr lang="es-CO" smtClean="0"/>
              <a:t>29/05/2016</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8D36AF36-EDD8-4FC0-9BF5-2B761BF5C3D7}"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1A95456-1CA3-4563-8AF4-ED8C9F3E368F}" type="datetimeFigureOut">
              <a:rPr lang="es-CO" smtClean="0"/>
              <a:t>29/05/2016</a:t>
            </a:fld>
            <a:endParaRPr lang="es-CO"/>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CO"/>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8D36AF36-EDD8-4FC0-9BF5-2B761BF5C3D7}" type="slidenum">
              <a:rPr lang="es-CO" smtClean="0"/>
              <a:t>‹Nº›</a:t>
            </a:fld>
            <a:endParaRPr lang="es-CO"/>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1A95456-1CA3-4563-8AF4-ED8C9F3E368F}" type="datetimeFigureOut">
              <a:rPr lang="es-CO" smtClean="0"/>
              <a:t>29/05/2016</a:t>
            </a:fld>
            <a:endParaRPr lang="es-CO"/>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CO"/>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D36AF36-EDD8-4FC0-9BF5-2B761BF5C3D7}"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profesorenlinea.cl/Ciencias/Esofago.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9 Título"/>
          <p:cNvSpPr txBox="1">
            <a:spLocks/>
          </p:cNvSpPr>
          <p:nvPr/>
        </p:nvSpPr>
        <p:spPr>
          <a:xfrm>
            <a:off x="539552" y="1484784"/>
            <a:ext cx="8208912" cy="2592288"/>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s-CO" sz="5400" smtClean="0">
                <a:latin typeface="Arial" pitchFamily="34" charset="0"/>
                <a:cs typeface="Arial" pitchFamily="34" charset="0"/>
              </a:rPr>
              <a:t>ESFÍNTERES ESOFÁGICOS Y CAPA MUSCULAR</a:t>
            </a:r>
            <a:endParaRPr lang="es-CO" sz="5400" dirty="0">
              <a:latin typeface="Arial" pitchFamily="34" charset="0"/>
              <a:cs typeface="Arial" pitchFamily="34" charset="0"/>
            </a:endParaRPr>
          </a:p>
        </p:txBody>
      </p:sp>
    </p:spTree>
    <p:extLst>
      <p:ext uri="{BB962C8B-B14F-4D97-AF65-F5344CB8AC3E}">
        <p14:creationId xmlns:p14="http://schemas.microsoft.com/office/powerpoint/2010/main" val="138560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260648"/>
            <a:ext cx="8208912" cy="2708434"/>
          </a:xfrm>
          <a:prstGeom prst="rect">
            <a:avLst/>
          </a:prstGeom>
          <a:noFill/>
        </p:spPr>
        <p:txBody>
          <a:bodyPr wrap="square" rtlCol="0">
            <a:spAutoFit/>
          </a:bodyPr>
          <a:lstStyle/>
          <a:p>
            <a:pPr algn="ctr"/>
            <a:r>
              <a:rPr lang="es-ES" sz="3200" b="1" dirty="0" smtClean="0">
                <a:latin typeface="Arial" pitchFamily="34" charset="0"/>
                <a:cs typeface="Arial" pitchFamily="34" charset="0"/>
              </a:rPr>
              <a:t>CAPA MUSCULAR</a:t>
            </a:r>
          </a:p>
          <a:p>
            <a:pPr algn="ctr"/>
            <a:endParaRPr lang="es-ES" b="1" dirty="0" smtClean="0"/>
          </a:p>
          <a:p>
            <a:pPr algn="just"/>
            <a:r>
              <a:rPr lang="es-ES" sz="2000" dirty="0" smtClean="0">
                <a:latin typeface="Arial" pitchFamily="34" charset="0"/>
                <a:cs typeface="Arial" pitchFamily="34" charset="0"/>
              </a:rPr>
              <a:t> Está </a:t>
            </a:r>
            <a:r>
              <a:rPr lang="es-ES" sz="2000" dirty="0">
                <a:latin typeface="Arial" pitchFamily="34" charset="0"/>
                <a:cs typeface="Arial" pitchFamily="34" charset="0"/>
              </a:rPr>
              <a:t>formado a su vez por una capa interna de células musculares lisas concéntricas y otra capa externa de células musculares longitudinales, que cuando se contraen forman ondas peristálticas que conducen el </a:t>
            </a:r>
            <a:r>
              <a:rPr lang="es-ES" sz="2000" dirty="0" smtClean="0">
                <a:latin typeface="Arial" pitchFamily="34" charset="0"/>
                <a:cs typeface="Arial" pitchFamily="34" charset="0"/>
              </a:rPr>
              <a:t>bolo </a:t>
            </a:r>
            <a:r>
              <a:rPr lang="es-ES" sz="2000" dirty="0">
                <a:latin typeface="Arial" pitchFamily="34" charset="0"/>
                <a:cs typeface="Arial" pitchFamily="34" charset="0"/>
              </a:rPr>
              <a:t>alimenticio al estómago. </a:t>
            </a:r>
            <a:endParaRPr lang="es-CO" sz="2000" dirty="0">
              <a:latin typeface="Arial" pitchFamily="34" charset="0"/>
              <a:cs typeface="Arial" pitchFamily="34" charset="0"/>
            </a:endParaRPr>
          </a:p>
          <a:p>
            <a:pPr algn="just"/>
            <a:r>
              <a:rPr lang="es-ES" sz="2000" dirty="0">
                <a:latin typeface="Arial" pitchFamily="34" charset="0"/>
                <a:cs typeface="Arial" pitchFamily="34" charset="0"/>
              </a:rPr>
              <a:t>Posee </a:t>
            </a:r>
            <a:r>
              <a:rPr lang="es-ES" sz="2000" dirty="0" smtClean="0">
                <a:latin typeface="Arial" pitchFamily="34" charset="0"/>
                <a:cs typeface="Arial" pitchFamily="34" charset="0"/>
              </a:rPr>
              <a:t>músculos </a:t>
            </a:r>
            <a:r>
              <a:rPr lang="es-ES" sz="2000" dirty="0">
                <a:latin typeface="Arial" pitchFamily="34" charset="0"/>
                <a:cs typeface="Arial" pitchFamily="34" charset="0"/>
              </a:rPr>
              <a:t>circulares los cuales pueden estar relajados o </a:t>
            </a:r>
            <a:r>
              <a:rPr lang="es-ES" sz="2000" dirty="0" smtClean="0">
                <a:latin typeface="Arial" pitchFamily="34" charset="0"/>
                <a:cs typeface="Arial" pitchFamily="34" charset="0"/>
              </a:rPr>
              <a:t>contraídos, </a:t>
            </a:r>
            <a:r>
              <a:rPr lang="es-ES" sz="2000" dirty="0">
                <a:latin typeface="Arial" pitchFamily="34" charset="0"/>
                <a:cs typeface="Arial" pitchFamily="34" charset="0"/>
              </a:rPr>
              <a:t>permitiendo el paso del bolo alimenticio. </a:t>
            </a:r>
            <a:endParaRPr lang="es-CO" sz="2000" dirty="0">
              <a:latin typeface="Arial" pitchFamily="34" charset="0"/>
              <a:cs typeface="Arial"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0878" y="3140968"/>
            <a:ext cx="3411021" cy="3325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93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75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404664"/>
            <a:ext cx="5544616" cy="6186309"/>
          </a:xfrm>
          <a:prstGeom prst="rect">
            <a:avLst/>
          </a:prstGeom>
          <a:noFill/>
        </p:spPr>
        <p:txBody>
          <a:bodyPr wrap="square" rtlCol="0">
            <a:spAutoFit/>
          </a:bodyPr>
          <a:lstStyle/>
          <a:p>
            <a:pPr algn="ctr"/>
            <a:r>
              <a:rPr lang="es-CO" sz="2000" b="1" dirty="0">
                <a:latin typeface="Arial" pitchFamily="34" charset="0"/>
                <a:cs typeface="Arial" pitchFamily="34" charset="0"/>
              </a:rPr>
              <a:t>ESFÍNTERES ESOFÁGICOS</a:t>
            </a:r>
          </a:p>
          <a:p>
            <a:pPr algn="just"/>
            <a:r>
              <a:rPr lang="es-ES" sz="2000" dirty="0">
                <a:latin typeface="Arial" pitchFamily="34" charset="0"/>
                <a:cs typeface="Arial" pitchFamily="34" charset="0"/>
              </a:rPr>
              <a:t>Esfínter esofágico superior: separa la faringe del esófago. Está formado por un músculo estriado, es decir, voluntario, que inicia la deglución. </a:t>
            </a:r>
            <a:endParaRPr lang="es-ES" sz="2000" dirty="0">
              <a:latin typeface="Arial" pitchFamily="34" charset="0"/>
              <a:cs typeface="Arial" pitchFamily="34" charset="0"/>
            </a:endParaRPr>
          </a:p>
          <a:p>
            <a:pPr algn="just"/>
            <a:endParaRPr lang="es-CO" sz="2000" dirty="0">
              <a:latin typeface="Arial" pitchFamily="34" charset="0"/>
              <a:cs typeface="Arial" pitchFamily="34" charset="0"/>
            </a:endParaRPr>
          </a:p>
          <a:p>
            <a:pPr algn="just"/>
            <a:r>
              <a:rPr lang="es-ES" sz="2000" dirty="0">
                <a:latin typeface="Arial" pitchFamily="34" charset="0"/>
                <a:cs typeface="Arial" pitchFamily="34" charset="0"/>
              </a:rPr>
              <a:t>Esfínter esofágico inferior: que separa el esófago del estómago. Realmente no es un esfínter anatómico, sino fisiológico, al no existir ninguna estructura de esfínter pero sí poseer una presión elevada cuando se mide en reposo. Este esfínter, disminuye su tono normalmente elevado, en respuesta a varios estímulos como a) la llegada de la onda peristáltica primaria, b) la distensión del esófago cuando pasa el bolo alimenticio (</a:t>
            </a:r>
            <a:r>
              <a:rPr lang="es-ES" sz="2000" dirty="0" err="1">
                <a:latin typeface="Arial" pitchFamily="34" charset="0"/>
                <a:cs typeface="Arial" pitchFamily="34" charset="0"/>
              </a:rPr>
              <a:t>peristaltis</a:t>
            </a:r>
            <a:r>
              <a:rPr lang="es-ES" sz="2000" dirty="0">
                <a:latin typeface="Arial" pitchFamily="34" charset="0"/>
                <a:cs typeface="Arial" pitchFamily="34" charset="0"/>
              </a:rPr>
              <a:t> </a:t>
            </a:r>
            <a:r>
              <a:rPr lang="es-ES" sz="2000" dirty="0">
                <a:latin typeface="Arial" pitchFamily="34" charset="0"/>
                <a:cs typeface="Arial" pitchFamily="34" charset="0"/>
              </a:rPr>
              <a:t>secundaria) y c) la distensión gástrica. </a:t>
            </a:r>
            <a:endParaRPr lang="es-ES" sz="2000" dirty="0">
              <a:latin typeface="Arial" pitchFamily="34" charset="0"/>
              <a:cs typeface="Arial" pitchFamily="34" charset="0"/>
            </a:endParaRPr>
          </a:p>
          <a:p>
            <a:endParaRPr lang="es-CO" dirty="0"/>
          </a:p>
          <a:p>
            <a:pPr algn="ctr"/>
            <a:endParaRPr lang="es-CO" dirty="0"/>
          </a:p>
        </p:txBody>
      </p:sp>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529" t="6720" r="20952"/>
          <a:stretch/>
        </p:blipFill>
        <p:spPr bwMode="auto">
          <a:xfrm>
            <a:off x="5940152" y="1196752"/>
            <a:ext cx="2968321"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116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5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476672"/>
            <a:ext cx="8280920" cy="3170099"/>
          </a:xfrm>
          <a:prstGeom prst="rect">
            <a:avLst/>
          </a:prstGeom>
          <a:noFill/>
        </p:spPr>
        <p:txBody>
          <a:bodyPr wrap="square" rtlCol="0">
            <a:spAutoFit/>
          </a:bodyPr>
          <a:lstStyle/>
          <a:p>
            <a:pPr algn="ctr"/>
            <a:r>
              <a:rPr lang="es-CO" sz="3200" b="1" dirty="0" smtClean="0">
                <a:latin typeface="Arial" pitchFamily="34" charset="0"/>
                <a:cs typeface="Arial" pitchFamily="34" charset="0"/>
              </a:rPr>
              <a:t>INERVACIÓN</a:t>
            </a:r>
          </a:p>
          <a:p>
            <a:pPr marL="342900" indent="-342900">
              <a:buFont typeface="Wingdings" pitchFamily="2" charset="2"/>
              <a:buChar char="q"/>
            </a:pPr>
            <a:r>
              <a:rPr lang="es-CO" sz="2400" dirty="0">
                <a:latin typeface="Arial" pitchFamily="34" charset="0"/>
                <a:cs typeface="Arial" pitchFamily="34" charset="0"/>
              </a:rPr>
              <a:t>La inervación parasimpática de la faringe y del esófago depende de los nervios vagos</a:t>
            </a:r>
            <a:r>
              <a:rPr lang="es-CO" sz="2400" dirty="0" smtClean="0">
                <a:latin typeface="Arial" pitchFamily="34" charset="0"/>
                <a:cs typeface="Arial" pitchFamily="34" charset="0"/>
              </a:rPr>
              <a:t>.</a:t>
            </a:r>
          </a:p>
          <a:p>
            <a:pPr marL="342900" indent="-342900">
              <a:buFont typeface="Wingdings" pitchFamily="2" charset="2"/>
              <a:buChar char="q"/>
            </a:pPr>
            <a:r>
              <a:rPr lang="es-CO" sz="2400" dirty="0" smtClean="0">
                <a:latin typeface="Arial" pitchFamily="34" charset="0"/>
                <a:cs typeface="Arial" pitchFamily="34" charset="0"/>
              </a:rPr>
              <a:t> </a:t>
            </a:r>
            <a:r>
              <a:rPr lang="es-CO" sz="2400" dirty="0">
                <a:latin typeface="Arial" pitchFamily="34" charset="0"/>
                <a:cs typeface="Arial" pitchFamily="34" charset="0"/>
              </a:rPr>
              <a:t>Los músculos constrictores de la faringe reciben ramas del plexo faríngeo</a:t>
            </a:r>
            <a:r>
              <a:rPr lang="es-CO" sz="2400" dirty="0" smtClean="0">
                <a:latin typeface="Arial" pitchFamily="34" charset="0"/>
                <a:cs typeface="Arial" pitchFamily="34" charset="0"/>
              </a:rPr>
              <a:t>.</a:t>
            </a:r>
          </a:p>
          <a:p>
            <a:pPr marL="342900" indent="-342900">
              <a:buFont typeface="Wingdings" pitchFamily="2" charset="2"/>
              <a:buChar char="q"/>
            </a:pPr>
            <a:r>
              <a:rPr lang="es-CO" sz="2400" dirty="0" smtClean="0">
                <a:latin typeface="Arial" pitchFamily="34" charset="0"/>
                <a:cs typeface="Arial" pitchFamily="34" charset="0"/>
              </a:rPr>
              <a:t> </a:t>
            </a:r>
            <a:r>
              <a:rPr lang="es-CO" sz="2400" dirty="0">
                <a:latin typeface="Arial" pitchFamily="34" charset="0"/>
                <a:cs typeface="Arial" pitchFamily="34" charset="0"/>
              </a:rPr>
              <a:t>El esfínter cricofaringeo y la porción cervical del esófago contiene ramas de ambos laríngeos recurrentes, que se originan en los nervios vagos.</a:t>
            </a:r>
            <a:endParaRPr lang="es-CO" sz="2400" b="1" dirty="0">
              <a:latin typeface="Arial" pitchFamily="34" charset="0"/>
              <a:cs typeface="Arial" pitchFamily="34" charset="0"/>
            </a:endParaRPr>
          </a:p>
        </p:txBody>
      </p:sp>
      <p:sp>
        <p:nvSpPr>
          <p:cNvPr id="3" name="2 CuadroTexto"/>
          <p:cNvSpPr txBox="1"/>
          <p:nvPr/>
        </p:nvSpPr>
        <p:spPr>
          <a:xfrm>
            <a:off x="539552" y="5762873"/>
            <a:ext cx="8213135" cy="923330"/>
          </a:xfrm>
          <a:prstGeom prst="rect">
            <a:avLst/>
          </a:prstGeom>
          <a:noFill/>
        </p:spPr>
        <p:txBody>
          <a:bodyPr wrap="square" rtlCol="0">
            <a:spAutoFit/>
          </a:bodyPr>
          <a:lstStyle/>
          <a:p>
            <a:r>
              <a:rPr lang="es-CO" dirty="0" err="1" smtClean="0"/>
              <a:t>Bibliografia</a:t>
            </a:r>
            <a:r>
              <a:rPr lang="es-CO" dirty="0" smtClean="0"/>
              <a:t>.</a:t>
            </a:r>
          </a:p>
          <a:p>
            <a:r>
              <a:rPr lang="es-CO" dirty="0">
                <a:hlinkClick r:id="rId2"/>
              </a:rPr>
              <a:t>http://</a:t>
            </a:r>
            <a:r>
              <a:rPr lang="es-CO" dirty="0" err="1" smtClean="0">
                <a:hlinkClick r:id="rId2"/>
              </a:rPr>
              <a:t>www.profesorenlinea.cl</a:t>
            </a:r>
            <a:r>
              <a:rPr lang="es-CO" dirty="0" smtClean="0">
                <a:hlinkClick r:id="rId2"/>
              </a:rPr>
              <a:t>/Ciencias/</a:t>
            </a:r>
            <a:r>
              <a:rPr lang="es-CO" dirty="0" err="1" smtClean="0">
                <a:hlinkClick r:id="rId2"/>
              </a:rPr>
              <a:t>Esofago.htm</a:t>
            </a:r>
            <a:endParaRPr lang="es-CO" dirty="0" smtClean="0"/>
          </a:p>
          <a:p>
            <a:r>
              <a:rPr lang="es-CO" dirty="0"/>
              <a:t>http://</a:t>
            </a:r>
            <a:r>
              <a:rPr lang="es-CO" dirty="0" err="1"/>
              <a:t>es.slideshare.net</a:t>
            </a:r>
            <a:r>
              <a:rPr lang="es-CO" dirty="0"/>
              <a:t>/</a:t>
            </a:r>
            <a:r>
              <a:rPr lang="es-CO" dirty="0" err="1"/>
              <a:t>markhoghalvhez</a:t>
            </a:r>
            <a:r>
              <a:rPr lang="es-CO" dirty="0"/>
              <a:t>/</a:t>
            </a:r>
            <a:r>
              <a:rPr lang="es-CO" dirty="0" err="1"/>
              <a:t>esfago</a:t>
            </a:r>
            <a:r>
              <a:rPr lang="es-CO" dirty="0"/>
              <a:t>-10408172</a:t>
            </a:r>
          </a:p>
        </p:txBody>
      </p:sp>
    </p:spTree>
    <p:extLst>
      <p:ext uri="{BB962C8B-B14F-4D97-AF65-F5344CB8AC3E}">
        <p14:creationId xmlns:p14="http://schemas.microsoft.com/office/powerpoint/2010/main" val="2551330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TotalTime>
  <Words>242</Words>
  <Application>Microsoft Office PowerPoint</Application>
  <PresentationFormat>Presentación en pantalla (4:3)</PresentationFormat>
  <Paragraphs>16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Sandra</dc:creator>
  <cp:lastModifiedBy>Sandra</cp:lastModifiedBy>
  <cp:revision>1</cp:revision>
  <dcterms:created xsi:type="dcterms:W3CDTF">2016-05-30T00:38:16Z</dcterms:created>
  <dcterms:modified xsi:type="dcterms:W3CDTF">2016-05-30T00:42:20Z</dcterms:modified>
</cp:coreProperties>
</file>