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DD547AA-5442-4785-B637-2BFEEE402106}" type="datetimeFigureOut">
              <a:rPr lang="es-CO" smtClean="0"/>
              <a:t>28/05/2016</a:t>
            </a:fld>
            <a:endParaRPr lang="es-CO"/>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A61A92F-52B0-43DA-93EB-4F58B86B694F}" type="slidenum">
              <a:rPr lang="es-CO" smtClean="0"/>
              <a:t>‹Nº›</a:t>
            </a:fld>
            <a:endParaRPr lang="es-CO"/>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DD547AA-5442-4785-B637-2BFEEE402106}" type="datetimeFigureOut">
              <a:rPr lang="es-CO" smtClean="0"/>
              <a:t>28/05/2016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A61A92F-52B0-43DA-93EB-4F58B86B694F}" type="slidenum">
              <a:rPr lang="es-CO" smtClean="0"/>
              <a:t>‹Nº›</a:t>
            </a:fld>
            <a:endParaRPr lang="es-CO"/>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DD547AA-5442-4785-B637-2BFEEE402106}" type="datetimeFigureOut">
              <a:rPr lang="es-CO" smtClean="0"/>
              <a:t>28/05/2016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A61A92F-52B0-43DA-93EB-4F58B86B694F}" type="slidenum">
              <a:rPr lang="es-CO" smtClean="0"/>
              <a:t>‹Nº›</a:t>
            </a:fld>
            <a:endParaRPr lang="es-CO"/>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DD547AA-5442-4785-B637-2BFEEE402106}" type="datetimeFigureOut">
              <a:rPr lang="es-CO" smtClean="0"/>
              <a:t>28/05/2016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A61A92F-52B0-43DA-93EB-4F58B86B694F}" type="slidenum">
              <a:rPr lang="es-CO" smtClean="0"/>
              <a:t>‹Nº›</a:t>
            </a:fld>
            <a:endParaRPr lang="es-CO"/>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D547AA-5442-4785-B637-2BFEEE402106}" type="datetimeFigureOut">
              <a:rPr lang="es-CO" smtClean="0"/>
              <a:t>28/05/2016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A61A92F-52B0-43DA-93EB-4F58B86B694F}"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DD547AA-5442-4785-B637-2BFEEE402106}" type="datetimeFigureOut">
              <a:rPr lang="es-CO" smtClean="0"/>
              <a:t>28/05/2016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A61A92F-52B0-43DA-93EB-4F58B86B694F}" type="slidenum">
              <a:rPr lang="es-CO" smtClean="0"/>
              <a:t>‹Nº›</a:t>
            </a:fld>
            <a:endParaRPr lang="es-CO"/>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DD547AA-5442-4785-B637-2BFEEE402106}" type="datetimeFigureOut">
              <a:rPr lang="es-CO" smtClean="0"/>
              <a:t>28/05/2016</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A61A92F-52B0-43DA-93EB-4F58B86B694F}" type="slidenum">
              <a:rPr lang="es-CO" smtClean="0"/>
              <a:t>‹Nº›</a:t>
            </a:fld>
            <a:endParaRPr lang="es-CO"/>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DD547AA-5442-4785-B637-2BFEEE402106}" type="datetimeFigureOut">
              <a:rPr lang="es-CO" smtClean="0"/>
              <a:t>28/05/2016</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A61A92F-52B0-43DA-93EB-4F58B86B694F}" type="slidenum">
              <a:rPr lang="es-CO" smtClean="0"/>
              <a:t>‹Nº›</a:t>
            </a:fld>
            <a:endParaRPr lang="es-CO"/>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547AA-5442-4785-B637-2BFEEE402106}" type="datetimeFigureOut">
              <a:rPr lang="es-CO" smtClean="0"/>
              <a:t>28/05/2016</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A61A92F-52B0-43DA-93EB-4F58B86B694F}"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D547AA-5442-4785-B637-2BFEEE402106}" type="datetimeFigureOut">
              <a:rPr lang="es-CO" smtClean="0"/>
              <a:t>28/05/2016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A61A92F-52B0-43DA-93EB-4F58B86B694F}"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D547AA-5442-4785-B637-2BFEEE402106}" type="datetimeFigureOut">
              <a:rPr lang="es-CO" smtClean="0"/>
              <a:t>28/05/2016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A61A92F-52B0-43DA-93EB-4F58B86B694F}"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DD547AA-5442-4785-B637-2BFEEE402106}" type="datetimeFigureOut">
              <a:rPr lang="es-CO" smtClean="0"/>
              <a:t>28/05/2016</a:t>
            </a:fld>
            <a:endParaRPr lang="es-CO"/>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CO"/>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A61A92F-52B0-43DA-93EB-4F58B86B694F}"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gsdl.bvs.sld.cu/cgi-bin/library?e=d-00000-00---off-0estomato--00-0----0-10-0---0---0direct-10---4-------0-1l--11-es-50---20-help---00-0-1-00-0-0-11-1-0utfZz-8-00&amp;a=d&amp;cl=CL1&amp;d=HASH01be2f72f5d5c77638fcc9c1.10.2.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sz="6000" b="1" dirty="0" smtClean="0">
                <a:latin typeface="Arial" pitchFamily="34" charset="0"/>
                <a:cs typeface="Arial" pitchFamily="34" charset="0"/>
              </a:rPr>
              <a:t>MÚSCULOS INFRA HIOIDEOS </a:t>
            </a:r>
            <a:endParaRPr lang="es-CO" sz="6000" b="1" dirty="0">
              <a:latin typeface="Arial" pitchFamily="34" charset="0"/>
              <a:cs typeface="Arial" pitchFamily="34" charset="0"/>
            </a:endParaRPr>
          </a:p>
        </p:txBody>
      </p:sp>
    </p:spTree>
    <p:extLst>
      <p:ext uri="{BB962C8B-B14F-4D97-AF65-F5344CB8AC3E}">
        <p14:creationId xmlns:p14="http://schemas.microsoft.com/office/powerpoint/2010/main" val="334609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16632"/>
            <a:ext cx="5112568" cy="3456384"/>
          </a:xfrm>
        </p:spPr>
        <p:txBody>
          <a:bodyPr/>
          <a:lstStyle/>
          <a:p>
            <a:pPr algn="just"/>
            <a:r>
              <a:rPr lang="es-CO" b="1" dirty="0" smtClean="0"/>
              <a:t>MS. ESTERNOHIOIDEO</a:t>
            </a:r>
            <a:r>
              <a:rPr lang="es-CO" dirty="0" smtClean="0"/>
              <a:t>:</a:t>
            </a:r>
          </a:p>
          <a:p>
            <a:pPr marL="0" indent="0" algn="just">
              <a:buNone/>
            </a:pPr>
            <a:r>
              <a:rPr lang="es-CO" b="1" dirty="0" smtClean="0"/>
              <a:t>Acción: </a:t>
            </a:r>
            <a:r>
              <a:rPr lang="es-CO" dirty="0" smtClean="0"/>
              <a:t>desciende la laringe y el hioides, fija al hioides.</a:t>
            </a:r>
          </a:p>
          <a:p>
            <a:pPr marL="0" indent="0" algn="just">
              <a:buNone/>
            </a:pPr>
            <a:r>
              <a:rPr lang="es-CO" b="1" dirty="0" smtClean="0"/>
              <a:t>Origen: </a:t>
            </a:r>
            <a:r>
              <a:rPr lang="es-CO" dirty="0" smtClean="0"/>
              <a:t>Cara posterior del manubrio del esternón.</a:t>
            </a:r>
          </a:p>
          <a:p>
            <a:pPr marL="0" indent="0" algn="just">
              <a:buNone/>
            </a:pPr>
            <a:r>
              <a:rPr lang="es-CO" b="1" dirty="0" smtClean="0"/>
              <a:t>Inserción</a:t>
            </a:r>
            <a:r>
              <a:rPr lang="es-CO" dirty="0" smtClean="0"/>
              <a:t>: porción medial del borde inferior del cuerpo del hioides.</a:t>
            </a:r>
          </a:p>
          <a:p>
            <a:pPr marL="0" indent="0" algn="just">
              <a:buNone/>
            </a:pPr>
            <a:r>
              <a:rPr lang="es-CO" b="1" dirty="0" smtClean="0"/>
              <a:t>Inervación:</a:t>
            </a:r>
            <a:r>
              <a:rPr lang="es-CO" dirty="0" smtClean="0"/>
              <a:t> Asa cervical. </a:t>
            </a:r>
            <a:endParaRPr lang="es-CO" b="1" dirty="0" smtClean="0"/>
          </a:p>
          <a:p>
            <a:pPr marL="0" indent="0">
              <a:buNone/>
            </a:pPr>
            <a:endParaRPr lang="es-CO" dirty="0" smtClean="0"/>
          </a:p>
        </p:txBody>
      </p:sp>
      <p:sp>
        <p:nvSpPr>
          <p:cNvPr id="4" name="3 CuadroTexto"/>
          <p:cNvSpPr txBox="1"/>
          <p:nvPr/>
        </p:nvSpPr>
        <p:spPr>
          <a:xfrm>
            <a:off x="3932668" y="3072348"/>
            <a:ext cx="5184576" cy="3785652"/>
          </a:xfrm>
          <a:prstGeom prst="rect">
            <a:avLst/>
          </a:prstGeom>
          <a:noFill/>
        </p:spPr>
        <p:txBody>
          <a:bodyPr wrap="square" rtlCol="0">
            <a:spAutoFit/>
          </a:bodyPr>
          <a:lstStyle/>
          <a:p>
            <a:pPr algn="just"/>
            <a:r>
              <a:rPr lang="es-CO" sz="2400" b="1" dirty="0" smtClean="0"/>
              <a:t>MS. ESTERNOTIROIDEO:</a:t>
            </a:r>
            <a:endParaRPr lang="es-CO" sz="2400" dirty="0" smtClean="0"/>
          </a:p>
          <a:p>
            <a:pPr algn="just"/>
            <a:r>
              <a:rPr lang="es-CO" sz="2400" b="1" dirty="0" smtClean="0"/>
              <a:t>Acción: Desciende la laringe y el cartílago tiroides.</a:t>
            </a:r>
            <a:endParaRPr lang="es-CO" sz="2400" dirty="0" smtClean="0"/>
          </a:p>
          <a:p>
            <a:pPr algn="just"/>
            <a:r>
              <a:rPr lang="es-CO" sz="2400" b="1" dirty="0" smtClean="0"/>
              <a:t>Origen: cara posterior del manubrio del esternón por debajo y profundo al origen del esternocleidomastoideo.</a:t>
            </a:r>
          </a:p>
          <a:p>
            <a:pPr algn="just"/>
            <a:r>
              <a:rPr lang="es-CO" sz="2400" b="1" dirty="0" smtClean="0"/>
              <a:t>Inserción</a:t>
            </a:r>
            <a:r>
              <a:rPr lang="es-CO" sz="2400" dirty="0" smtClean="0"/>
              <a:t>: línea oblicua en la lamina del cartílago tiroides.</a:t>
            </a:r>
          </a:p>
          <a:p>
            <a:pPr algn="just"/>
            <a:r>
              <a:rPr lang="es-CO" sz="2400" b="1" dirty="0" smtClean="0"/>
              <a:t>Inervación:</a:t>
            </a:r>
            <a:r>
              <a:rPr lang="es-CO" sz="2400" dirty="0" smtClean="0"/>
              <a:t> Asa cervical .</a:t>
            </a:r>
            <a:endParaRPr lang="es-CO" sz="24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977" y="260648"/>
            <a:ext cx="2649770" cy="281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519055"/>
            <a:ext cx="3324774" cy="26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38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par>
                                <p:cTn id="93" presetID="26" presetClass="entr" presetSubtype="0" fill="hold" nodeType="withEffect">
                                  <p:stCondLst>
                                    <p:cond delay="0"/>
                                  </p:stCondLst>
                                  <p:childTnLst>
                                    <p:set>
                                      <p:cBhvr>
                                        <p:cTn id="94" dur="1" fill="hold">
                                          <p:stCondLst>
                                            <p:cond delay="0"/>
                                          </p:stCondLst>
                                        </p:cTn>
                                        <p:tgtEl>
                                          <p:spTgt spid="1026"/>
                                        </p:tgtEl>
                                        <p:attrNameLst>
                                          <p:attrName>style.visibility</p:attrName>
                                        </p:attrNameLst>
                                      </p:cBhvr>
                                      <p:to>
                                        <p:strVal val="visible"/>
                                      </p:to>
                                    </p:set>
                                    <p:animEffect transition="in" filter="wipe(down)">
                                      <p:cBhvr>
                                        <p:cTn id="95" dur="580">
                                          <p:stCondLst>
                                            <p:cond delay="0"/>
                                          </p:stCondLst>
                                        </p:cTn>
                                        <p:tgtEl>
                                          <p:spTgt spid="1026"/>
                                        </p:tgtEl>
                                      </p:cBhvr>
                                    </p:animEffect>
                                    <p:anim calcmode="lin" valueType="num">
                                      <p:cBhvr>
                                        <p:cTn id="96"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01" dur="26">
                                          <p:stCondLst>
                                            <p:cond delay="650"/>
                                          </p:stCondLst>
                                        </p:cTn>
                                        <p:tgtEl>
                                          <p:spTgt spid="1026"/>
                                        </p:tgtEl>
                                      </p:cBhvr>
                                      <p:to x="100000" y="60000"/>
                                    </p:animScale>
                                    <p:animScale>
                                      <p:cBhvr>
                                        <p:cTn id="102" dur="166" decel="50000">
                                          <p:stCondLst>
                                            <p:cond delay="676"/>
                                          </p:stCondLst>
                                        </p:cTn>
                                        <p:tgtEl>
                                          <p:spTgt spid="1026"/>
                                        </p:tgtEl>
                                      </p:cBhvr>
                                      <p:to x="100000" y="100000"/>
                                    </p:animScale>
                                    <p:animScale>
                                      <p:cBhvr>
                                        <p:cTn id="103" dur="26">
                                          <p:stCondLst>
                                            <p:cond delay="1312"/>
                                          </p:stCondLst>
                                        </p:cTn>
                                        <p:tgtEl>
                                          <p:spTgt spid="1026"/>
                                        </p:tgtEl>
                                      </p:cBhvr>
                                      <p:to x="100000" y="80000"/>
                                    </p:animScale>
                                    <p:animScale>
                                      <p:cBhvr>
                                        <p:cTn id="104" dur="166" decel="50000">
                                          <p:stCondLst>
                                            <p:cond delay="1338"/>
                                          </p:stCondLst>
                                        </p:cTn>
                                        <p:tgtEl>
                                          <p:spTgt spid="1026"/>
                                        </p:tgtEl>
                                      </p:cBhvr>
                                      <p:to x="100000" y="100000"/>
                                    </p:animScale>
                                    <p:animScale>
                                      <p:cBhvr>
                                        <p:cTn id="105" dur="26">
                                          <p:stCondLst>
                                            <p:cond delay="1642"/>
                                          </p:stCondLst>
                                        </p:cTn>
                                        <p:tgtEl>
                                          <p:spTgt spid="1026"/>
                                        </p:tgtEl>
                                      </p:cBhvr>
                                      <p:to x="100000" y="90000"/>
                                    </p:animScale>
                                    <p:animScale>
                                      <p:cBhvr>
                                        <p:cTn id="106" dur="166" decel="50000">
                                          <p:stCondLst>
                                            <p:cond delay="1668"/>
                                          </p:stCondLst>
                                        </p:cTn>
                                        <p:tgtEl>
                                          <p:spTgt spid="1026"/>
                                        </p:tgtEl>
                                      </p:cBhvr>
                                      <p:to x="100000" y="100000"/>
                                    </p:animScale>
                                    <p:animScale>
                                      <p:cBhvr>
                                        <p:cTn id="107" dur="26">
                                          <p:stCondLst>
                                            <p:cond delay="1808"/>
                                          </p:stCondLst>
                                        </p:cTn>
                                        <p:tgtEl>
                                          <p:spTgt spid="1026"/>
                                        </p:tgtEl>
                                      </p:cBhvr>
                                      <p:to x="100000" y="95000"/>
                                    </p:animScale>
                                    <p:animScale>
                                      <p:cBhvr>
                                        <p:cTn id="108" dur="166" decel="50000">
                                          <p:stCondLst>
                                            <p:cond delay="1834"/>
                                          </p:stCondLst>
                                        </p:cTn>
                                        <p:tgtEl>
                                          <p:spTgt spid="1026"/>
                                        </p:tgtEl>
                                      </p:cBhvr>
                                      <p:to x="100000" y="100000"/>
                                    </p:animScale>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4"/>
                                        </p:tgtEl>
                                        <p:attrNameLst>
                                          <p:attrName>style.visibility</p:attrName>
                                        </p:attrNameLst>
                                      </p:cBhvr>
                                      <p:to>
                                        <p:strVal val="visible"/>
                                      </p:to>
                                    </p:set>
                                    <p:animEffect transition="in" filter="wipe(down)">
                                      <p:cBhvr>
                                        <p:cTn id="113" dur="580">
                                          <p:stCondLst>
                                            <p:cond delay="0"/>
                                          </p:stCondLst>
                                        </p:cTn>
                                        <p:tgtEl>
                                          <p:spTgt spid="4"/>
                                        </p:tgtEl>
                                      </p:cBhvr>
                                    </p:animEffect>
                                    <p:anim calcmode="lin" valueType="num">
                                      <p:cBhvr>
                                        <p:cTn id="1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19" dur="26">
                                          <p:stCondLst>
                                            <p:cond delay="650"/>
                                          </p:stCondLst>
                                        </p:cTn>
                                        <p:tgtEl>
                                          <p:spTgt spid="4"/>
                                        </p:tgtEl>
                                      </p:cBhvr>
                                      <p:to x="100000" y="60000"/>
                                    </p:animScale>
                                    <p:animScale>
                                      <p:cBhvr>
                                        <p:cTn id="120" dur="166" decel="50000">
                                          <p:stCondLst>
                                            <p:cond delay="676"/>
                                          </p:stCondLst>
                                        </p:cTn>
                                        <p:tgtEl>
                                          <p:spTgt spid="4"/>
                                        </p:tgtEl>
                                      </p:cBhvr>
                                      <p:to x="100000" y="100000"/>
                                    </p:animScale>
                                    <p:animScale>
                                      <p:cBhvr>
                                        <p:cTn id="121" dur="26">
                                          <p:stCondLst>
                                            <p:cond delay="1312"/>
                                          </p:stCondLst>
                                        </p:cTn>
                                        <p:tgtEl>
                                          <p:spTgt spid="4"/>
                                        </p:tgtEl>
                                      </p:cBhvr>
                                      <p:to x="100000" y="80000"/>
                                    </p:animScale>
                                    <p:animScale>
                                      <p:cBhvr>
                                        <p:cTn id="122" dur="166" decel="50000">
                                          <p:stCondLst>
                                            <p:cond delay="1338"/>
                                          </p:stCondLst>
                                        </p:cTn>
                                        <p:tgtEl>
                                          <p:spTgt spid="4"/>
                                        </p:tgtEl>
                                      </p:cBhvr>
                                      <p:to x="100000" y="100000"/>
                                    </p:animScale>
                                    <p:animScale>
                                      <p:cBhvr>
                                        <p:cTn id="123" dur="26">
                                          <p:stCondLst>
                                            <p:cond delay="1642"/>
                                          </p:stCondLst>
                                        </p:cTn>
                                        <p:tgtEl>
                                          <p:spTgt spid="4"/>
                                        </p:tgtEl>
                                      </p:cBhvr>
                                      <p:to x="100000" y="90000"/>
                                    </p:animScale>
                                    <p:animScale>
                                      <p:cBhvr>
                                        <p:cTn id="124" dur="166" decel="50000">
                                          <p:stCondLst>
                                            <p:cond delay="1668"/>
                                          </p:stCondLst>
                                        </p:cTn>
                                        <p:tgtEl>
                                          <p:spTgt spid="4"/>
                                        </p:tgtEl>
                                      </p:cBhvr>
                                      <p:to x="100000" y="100000"/>
                                    </p:animScale>
                                    <p:animScale>
                                      <p:cBhvr>
                                        <p:cTn id="125" dur="26">
                                          <p:stCondLst>
                                            <p:cond delay="1808"/>
                                          </p:stCondLst>
                                        </p:cTn>
                                        <p:tgtEl>
                                          <p:spTgt spid="4"/>
                                        </p:tgtEl>
                                      </p:cBhvr>
                                      <p:to x="100000" y="95000"/>
                                    </p:animScale>
                                    <p:animScale>
                                      <p:cBhvr>
                                        <p:cTn id="126" dur="166" decel="50000">
                                          <p:stCondLst>
                                            <p:cond delay="1834"/>
                                          </p:stCondLst>
                                        </p:cTn>
                                        <p:tgtEl>
                                          <p:spTgt spid="4"/>
                                        </p:tgtEl>
                                      </p:cBhvr>
                                      <p:to x="100000" y="100000"/>
                                    </p:animScale>
                                  </p:childTnLst>
                                </p:cTn>
                              </p:par>
                              <p:par>
                                <p:cTn id="127" presetID="26" presetClass="entr" presetSubtype="0" fill="hold" nodeType="withEffect">
                                  <p:stCondLst>
                                    <p:cond delay="0"/>
                                  </p:stCondLst>
                                  <p:childTnLst>
                                    <p:set>
                                      <p:cBhvr>
                                        <p:cTn id="128" dur="1" fill="hold">
                                          <p:stCondLst>
                                            <p:cond delay="0"/>
                                          </p:stCondLst>
                                        </p:cTn>
                                        <p:tgtEl>
                                          <p:spTgt spid="1027"/>
                                        </p:tgtEl>
                                        <p:attrNameLst>
                                          <p:attrName>style.visibility</p:attrName>
                                        </p:attrNameLst>
                                      </p:cBhvr>
                                      <p:to>
                                        <p:strVal val="visible"/>
                                      </p:to>
                                    </p:set>
                                    <p:animEffect transition="in" filter="wipe(down)">
                                      <p:cBhvr>
                                        <p:cTn id="129" dur="580">
                                          <p:stCondLst>
                                            <p:cond delay="0"/>
                                          </p:stCondLst>
                                        </p:cTn>
                                        <p:tgtEl>
                                          <p:spTgt spid="1027"/>
                                        </p:tgtEl>
                                      </p:cBhvr>
                                    </p:animEffect>
                                    <p:anim calcmode="lin" valueType="num">
                                      <p:cBhvr>
                                        <p:cTn id="130"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131"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132"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133"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134"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135" dur="26">
                                          <p:stCondLst>
                                            <p:cond delay="650"/>
                                          </p:stCondLst>
                                        </p:cTn>
                                        <p:tgtEl>
                                          <p:spTgt spid="1027"/>
                                        </p:tgtEl>
                                      </p:cBhvr>
                                      <p:to x="100000" y="60000"/>
                                    </p:animScale>
                                    <p:animScale>
                                      <p:cBhvr>
                                        <p:cTn id="136" dur="166" decel="50000">
                                          <p:stCondLst>
                                            <p:cond delay="676"/>
                                          </p:stCondLst>
                                        </p:cTn>
                                        <p:tgtEl>
                                          <p:spTgt spid="1027"/>
                                        </p:tgtEl>
                                      </p:cBhvr>
                                      <p:to x="100000" y="100000"/>
                                    </p:animScale>
                                    <p:animScale>
                                      <p:cBhvr>
                                        <p:cTn id="137" dur="26">
                                          <p:stCondLst>
                                            <p:cond delay="1312"/>
                                          </p:stCondLst>
                                        </p:cTn>
                                        <p:tgtEl>
                                          <p:spTgt spid="1027"/>
                                        </p:tgtEl>
                                      </p:cBhvr>
                                      <p:to x="100000" y="80000"/>
                                    </p:animScale>
                                    <p:animScale>
                                      <p:cBhvr>
                                        <p:cTn id="138" dur="166" decel="50000">
                                          <p:stCondLst>
                                            <p:cond delay="1338"/>
                                          </p:stCondLst>
                                        </p:cTn>
                                        <p:tgtEl>
                                          <p:spTgt spid="1027"/>
                                        </p:tgtEl>
                                      </p:cBhvr>
                                      <p:to x="100000" y="100000"/>
                                    </p:animScale>
                                    <p:animScale>
                                      <p:cBhvr>
                                        <p:cTn id="139" dur="26">
                                          <p:stCondLst>
                                            <p:cond delay="1642"/>
                                          </p:stCondLst>
                                        </p:cTn>
                                        <p:tgtEl>
                                          <p:spTgt spid="1027"/>
                                        </p:tgtEl>
                                      </p:cBhvr>
                                      <p:to x="100000" y="90000"/>
                                    </p:animScale>
                                    <p:animScale>
                                      <p:cBhvr>
                                        <p:cTn id="140" dur="166" decel="50000">
                                          <p:stCondLst>
                                            <p:cond delay="1668"/>
                                          </p:stCondLst>
                                        </p:cTn>
                                        <p:tgtEl>
                                          <p:spTgt spid="1027"/>
                                        </p:tgtEl>
                                      </p:cBhvr>
                                      <p:to x="100000" y="100000"/>
                                    </p:animScale>
                                    <p:animScale>
                                      <p:cBhvr>
                                        <p:cTn id="141" dur="26">
                                          <p:stCondLst>
                                            <p:cond delay="1808"/>
                                          </p:stCondLst>
                                        </p:cTn>
                                        <p:tgtEl>
                                          <p:spTgt spid="1027"/>
                                        </p:tgtEl>
                                      </p:cBhvr>
                                      <p:to x="100000" y="95000"/>
                                    </p:animScale>
                                    <p:animScale>
                                      <p:cBhvr>
                                        <p:cTn id="142" dur="166" decel="50000">
                                          <p:stCondLst>
                                            <p:cond delay="1834"/>
                                          </p:stCondLst>
                                        </p:cTn>
                                        <p:tgtEl>
                                          <p:spTgt spid="10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contenido"/>
          <p:cNvSpPr>
            <a:spLocks noGrp="1"/>
          </p:cNvSpPr>
          <p:nvPr>
            <p:ph idx="1"/>
          </p:nvPr>
        </p:nvSpPr>
        <p:spPr>
          <a:xfrm>
            <a:off x="0" y="8531"/>
            <a:ext cx="5444899" cy="3345547"/>
          </a:xfrm>
        </p:spPr>
        <p:txBody>
          <a:bodyPr>
            <a:noAutofit/>
          </a:bodyPr>
          <a:lstStyle/>
          <a:p>
            <a:pPr algn="just"/>
            <a:r>
              <a:rPr lang="es-CO" sz="1800" b="1" dirty="0" smtClean="0"/>
              <a:t>MS.OMOHIOIDEO:</a:t>
            </a:r>
          </a:p>
          <a:p>
            <a:pPr marL="0" indent="0" algn="just">
              <a:buNone/>
            </a:pPr>
            <a:r>
              <a:rPr lang="es-CO" sz="1800" b="1" dirty="0" smtClean="0"/>
              <a:t>Acción: </a:t>
            </a:r>
            <a:r>
              <a:rPr lang="es-CO" sz="1800" dirty="0" smtClean="0"/>
              <a:t>desciende Fija al hioides y lo desciende.</a:t>
            </a:r>
          </a:p>
          <a:p>
            <a:pPr marL="0" indent="0" algn="just">
              <a:buNone/>
            </a:pPr>
            <a:r>
              <a:rPr lang="es-CO" sz="1800" b="1" dirty="0" smtClean="0"/>
              <a:t>Origen:</a:t>
            </a:r>
          </a:p>
          <a:p>
            <a:pPr marL="0" indent="0" algn="just">
              <a:buNone/>
            </a:pPr>
            <a:r>
              <a:rPr lang="es-CO" sz="1800" b="1" dirty="0" smtClean="0"/>
              <a:t>Vientre inferior: </a:t>
            </a:r>
            <a:r>
              <a:rPr lang="es-CO" sz="1800" dirty="0" smtClean="0"/>
              <a:t>desde el borde inferior de la escapula y el ligamento transverso superior de la escapula.</a:t>
            </a:r>
          </a:p>
          <a:p>
            <a:pPr marL="0" indent="0" algn="just">
              <a:buNone/>
            </a:pPr>
            <a:r>
              <a:rPr lang="es-CO" sz="1800" b="1" dirty="0" smtClean="0"/>
              <a:t>Vientre superior: </a:t>
            </a:r>
            <a:r>
              <a:rPr lang="es-CO" sz="1800" dirty="0" smtClean="0"/>
              <a:t>desde el tendón intermedio.</a:t>
            </a:r>
            <a:endParaRPr lang="es-CO" sz="1800" b="1" dirty="0" smtClean="0"/>
          </a:p>
          <a:p>
            <a:pPr marL="0" indent="0" algn="just">
              <a:buNone/>
            </a:pPr>
            <a:r>
              <a:rPr lang="es-CO" sz="1800" b="1" dirty="0" smtClean="0"/>
              <a:t>Inserción</a:t>
            </a:r>
            <a:r>
              <a:rPr lang="es-CO" sz="1800" dirty="0" smtClean="0"/>
              <a:t>: </a:t>
            </a:r>
          </a:p>
          <a:p>
            <a:pPr marL="0" indent="0" algn="just">
              <a:buNone/>
            </a:pPr>
            <a:r>
              <a:rPr lang="es-CO" sz="1800" b="1" dirty="0" smtClean="0"/>
              <a:t>Vientre inferior: </a:t>
            </a:r>
            <a:r>
              <a:rPr lang="es-CO" sz="1800" dirty="0" smtClean="0"/>
              <a:t>en el tendón intermedio.</a:t>
            </a:r>
          </a:p>
          <a:p>
            <a:pPr marL="0" indent="0" algn="just">
              <a:buNone/>
            </a:pPr>
            <a:r>
              <a:rPr lang="es-CO" sz="1800" b="1" dirty="0" smtClean="0"/>
              <a:t>Vientre superior: </a:t>
            </a:r>
            <a:r>
              <a:rPr lang="es-CO" sz="1800" dirty="0" smtClean="0"/>
              <a:t>en el cuerpo del hioides.</a:t>
            </a:r>
            <a:endParaRPr lang="es-CO" sz="1800" b="1" dirty="0" smtClean="0"/>
          </a:p>
          <a:p>
            <a:pPr marL="0" indent="0" algn="just">
              <a:buNone/>
            </a:pPr>
            <a:r>
              <a:rPr lang="es-CO" sz="1800" b="1" dirty="0" smtClean="0"/>
              <a:t>Inervación:</a:t>
            </a:r>
            <a:r>
              <a:rPr lang="es-CO" sz="1800" dirty="0" smtClean="0"/>
              <a:t> Asa cervical. </a:t>
            </a:r>
          </a:p>
        </p:txBody>
      </p:sp>
      <p:sp>
        <p:nvSpPr>
          <p:cNvPr id="5" name="1 Marcador de contenido"/>
          <p:cNvSpPr txBox="1">
            <a:spLocks/>
          </p:cNvSpPr>
          <p:nvPr/>
        </p:nvSpPr>
        <p:spPr>
          <a:xfrm>
            <a:off x="3699099" y="3789040"/>
            <a:ext cx="5444899" cy="3345547"/>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algn="just"/>
            <a:r>
              <a:rPr lang="es-CO" sz="1800" b="1" dirty="0" smtClean="0"/>
              <a:t>MS. TIROHIOIDEO:</a:t>
            </a:r>
          </a:p>
          <a:p>
            <a:pPr marL="0" indent="0" algn="just">
              <a:buFont typeface="Wingdings" pitchFamily="2" charset="2"/>
              <a:buNone/>
            </a:pPr>
            <a:r>
              <a:rPr lang="es-CO" sz="1800" b="1" dirty="0" smtClean="0"/>
              <a:t>Acción: </a:t>
            </a:r>
            <a:r>
              <a:rPr lang="es-CO" sz="1800" dirty="0" smtClean="0"/>
              <a:t>desciende la laringe y el hioides, eleva el cartílago tiroides.</a:t>
            </a:r>
          </a:p>
          <a:p>
            <a:pPr marL="0" indent="0" algn="just">
              <a:buFont typeface="Wingdings" pitchFamily="2" charset="2"/>
              <a:buNone/>
            </a:pPr>
            <a:r>
              <a:rPr lang="es-CO" sz="1800" b="1" dirty="0" smtClean="0"/>
              <a:t>Origen: </a:t>
            </a:r>
            <a:r>
              <a:rPr lang="es-CO" sz="1800" dirty="0" smtClean="0"/>
              <a:t>Línea oblicua del cartílago tiroides.</a:t>
            </a:r>
            <a:endParaRPr lang="es-CO" sz="1800" b="1" dirty="0" smtClean="0"/>
          </a:p>
          <a:p>
            <a:pPr marL="0" indent="0" algn="just">
              <a:buFont typeface="Wingdings" pitchFamily="2" charset="2"/>
              <a:buNone/>
            </a:pPr>
            <a:r>
              <a:rPr lang="es-CO" sz="1800" b="1" dirty="0" smtClean="0"/>
              <a:t>Inserción</a:t>
            </a:r>
            <a:r>
              <a:rPr lang="es-CO" sz="1800" dirty="0" smtClean="0"/>
              <a:t>: Borde inferior del cuerpo y asta mayor del hioides.</a:t>
            </a:r>
          </a:p>
          <a:p>
            <a:pPr marL="0" indent="0" algn="just">
              <a:buFont typeface="Wingdings" pitchFamily="2" charset="2"/>
              <a:buNone/>
            </a:pPr>
            <a:r>
              <a:rPr lang="es-CO" sz="1800" b="1" dirty="0" smtClean="0"/>
              <a:t>Inervación:</a:t>
            </a:r>
            <a:r>
              <a:rPr lang="es-CO" sz="1800" dirty="0"/>
              <a:t> </a:t>
            </a:r>
            <a:r>
              <a:rPr lang="es-CO" sz="1800" dirty="0" smtClean="0"/>
              <a:t>Ramo tirohioideo del nervio C1 atreves del nervio hipogloso.</a:t>
            </a:r>
            <a:endParaRPr lang="es-CO" sz="18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20688"/>
            <a:ext cx="3441892"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760051"/>
            <a:ext cx="3312368" cy="263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619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anim calcmode="lin" valueType="num">
                                      <p:cBhvr>
                                        <p:cTn id="15"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2000"/>
                                        <p:tgtEl>
                                          <p:spTgt spid="4">
                                            <p:txEl>
                                              <p:pRg st="2" end="2"/>
                                            </p:txEl>
                                          </p:spTgt>
                                        </p:tgtEl>
                                      </p:cBhvr>
                                    </p:animEffect>
                                    <p:anim calcmode="lin" valueType="num">
                                      <p:cBhvr>
                                        <p:cTn id="22"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2000"/>
                                        <p:tgtEl>
                                          <p:spTgt spid="4">
                                            <p:txEl>
                                              <p:pRg st="3" end="3"/>
                                            </p:txEl>
                                          </p:spTgt>
                                        </p:tgtEl>
                                      </p:cBhvr>
                                    </p:animEffect>
                                    <p:anim calcmode="lin" valueType="num">
                                      <p:cBhvr>
                                        <p:cTn id="29"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2000"/>
                                        <p:tgtEl>
                                          <p:spTgt spid="4">
                                            <p:txEl>
                                              <p:pRg st="4" end="4"/>
                                            </p:txEl>
                                          </p:spTgt>
                                        </p:tgtEl>
                                      </p:cBhvr>
                                    </p:animEffect>
                                    <p:anim calcmode="lin" valueType="num">
                                      <p:cBhvr>
                                        <p:cTn id="36"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2000"/>
                                        <p:tgtEl>
                                          <p:spTgt spid="4">
                                            <p:txEl>
                                              <p:pRg st="5" end="5"/>
                                            </p:txEl>
                                          </p:spTgt>
                                        </p:tgtEl>
                                      </p:cBhvr>
                                    </p:animEffect>
                                    <p:anim calcmode="lin" valueType="num">
                                      <p:cBhvr>
                                        <p:cTn id="43" dur="2000" fill="hold"/>
                                        <p:tgtEl>
                                          <p:spTgt spid="4">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4">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2000"/>
                                        <p:tgtEl>
                                          <p:spTgt spid="4">
                                            <p:txEl>
                                              <p:pRg st="6" end="6"/>
                                            </p:txEl>
                                          </p:spTgt>
                                        </p:tgtEl>
                                      </p:cBhvr>
                                    </p:animEffect>
                                    <p:anim calcmode="lin" valueType="num">
                                      <p:cBhvr>
                                        <p:cTn id="50" dur="2000" fill="hold"/>
                                        <p:tgtEl>
                                          <p:spTgt spid="4">
                                            <p:txEl>
                                              <p:pRg st="6" end="6"/>
                                            </p:txEl>
                                          </p:spTgt>
                                        </p:tgtEl>
                                        <p:attrNameLst>
                                          <p:attrName>ppt_w</p:attrName>
                                        </p:attrNameLst>
                                      </p:cBhvr>
                                      <p:tavLst>
                                        <p:tav tm="0" fmla="#ppt_w*sin(2.5*pi*$)">
                                          <p:val>
                                            <p:fltVal val="0"/>
                                          </p:val>
                                        </p:tav>
                                        <p:tav tm="100000">
                                          <p:val>
                                            <p:fltVal val="1"/>
                                          </p:val>
                                        </p:tav>
                                      </p:tavLst>
                                    </p:anim>
                                    <p:anim calcmode="lin" valueType="num">
                                      <p:cBhvr>
                                        <p:cTn id="51" dur="2000" fill="hold"/>
                                        <p:tgtEl>
                                          <p:spTgt spid="4">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2000"/>
                                        <p:tgtEl>
                                          <p:spTgt spid="4">
                                            <p:txEl>
                                              <p:pRg st="7" end="7"/>
                                            </p:txEl>
                                          </p:spTgt>
                                        </p:tgtEl>
                                      </p:cBhvr>
                                    </p:animEffect>
                                    <p:anim calcmode="lin" valueType="num">
                                      <p:cBhvr>
                                        <p:cTn id="57" dur="2000" fill="hold"/>
                                        <p:tgtEl>
                                          <p:spTgt spid="4">
                                            <p:txEl>
                                              <p:pRg st="7" end="7"/>
                                            </p:txEl>
                                          </p:spTgt>
                                        </p:tgtEl>
                                        <p:attrNameLst>
                                          <p:attrName>ppt_w</p:attrName>
                                        </p:attrNameLst>
                                      </p:cBhvr>
                                      <p:tavLst>
                                        <p:tav tm="0" fmla="#ppt_w*sin(2.5*pi*$)">
                                          <p:val>
                                            <p:fltVal val="0"/>
                                          </p:val>
                                        </p:tav>
                                        <p:tav tm="100000">
                                          <p:val>
                                            <p:fltVal val="1"/>
                                          </p:val>
                                        </p:tav>
                                      </p:tavLst>
                                    </p:anim>
                                    <p:anim calcmode="lin" valueType="num">
                                      <p:cBhvr>
                                        <p:cTn id="58" dur="2000" fill="hold"/>
                                        <p:tgtEl>
                                          <p:spTgt spid="4">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2000"/>
                                        <p:tgtEl>
                                          <p:spTgt spid="4">
                                            <p:txEl>
                                              <p:pRg st="8" end="8"/>
                                            </p:txEl>
                                          </p:spTgt>
                                        </p:tgtEl>
                                      </p:cBhvr>
                                    </p:animEffect>
                                    <p:anim calcmode="lin" valueType="num">
                                      <p:cBhvr>
                                        <p:cTn id="64" dur="2000" fill="hold"/>
                                        <p:tgtEl>
                                          <p:spTgt spid="4">
                                            <p:txEl>
                                              <p:pRg st="8" end="8"/>
                                            </p:txEl>
                                          </p:spTgt>
                                        </p:tgtEl>
                                        <p:attrNameLst>
                                          <p:attrName>ppt_w</p:attrName>
                                        </p:attrNameLst>
                                      </p:cBhvr>
                                      <p:tavLst>
                                        <p:tav tm="0" fmla="#ppt_w*sin(2.5*pi*$)">
                                          <p:val>
                                            <p:fltVal val="0"/>
                                          </p:val>
                                        </p:tav>
                                        <p:tav tm="100000">
                                          <p:val>
                                            <p:fltVal val="1"/>
                                          </p:val>
                                        </p:tav>
                                      </p:tavLst>
                                    </p:anim>
                                    <p:anim calcmode="lin" valueType="num">
                                      <p:cBhvr>
                                        <p:cTn id="65" dur="2000" fill="hold"/>
                                        <p:tgtEl>
                                          <p:spTgt spid="4">
                                            <p:txEl>
                                              <p:pRg st="8" end="8"/>
                                            </p:txEl>
                                          </p:spTgt>
                                        </p:tgtEl>
                                        <p:attrNameLst>
                                          <p:attrName>ppt_h</p:attrName>
                                        </p:attrNameLst>
                                      </p:cBhvr>
                                      <p:tavLst>
                                        <p:tav tm="0">
                                          <p:val>
                                            <p:strVal val="#ppt_h"/>
                                          </p:val>
                                        </p:tav>
                                        <p:tav tm="100000">
                                          <p:val>
                                            <p:strVal val="#ppt_h"/>
                                          </p:val>
                                        </p:tav>
                                      </p:tavLst>
                                    </p:anim>
                                  </p:childTnLst>
                                </p:cTn>
                              </p:par>
                              <p:par>
                                <p:cTn id="66" presetID="45" presetClass="entr" presetSubtype="0" fill="hold" nodeType="withEffect">
                                  <p:stCondLst>
                                    <p:cond delay="0"/>
                                  </p:stCondLst>
                                  <p:childTnLst>
                                    <p:set>
                                      <p:cBhvr>
                                        <p:cTn id="67" dur="1" fill="hold">
                                          <p:stCondLst>
                                            <p:cond delay="0"/>
                                          </p:stCondLst>
                                        </p:cTn>
                                        <p:tgtEl>
                                          <p:spTgt spid="2050"/>
                                        </p:tgtEl>
                                        <p:attrNameLst>
                                          <p:attrName>style.visibility</p:attrName>
                                        </p:attrNameLst>
                                      </p:cBhvr>
                                      <p:to>
                                        <p:strVal val="visible"/>
                                      </p:to>
                                    </p:set>
                                    <p:animEffect transition="in" filter="fade">
                                      <p:cBhvr>
                                        <p:cTn id="68" dur="2000"/>
                                        <p:tgtEl>
                                          <p:spTgt spid="2050"/>
                                        </p:tgtEl>
                                      </p:cBhvr>
                                    </p:animEffect>
                                    <p:anim calcmode="lin" valueType="num">
                                      <p:cBhvr>
                                        <p:cTn id="69" dur="2000" fill="hold"/>
                                        <p:tgtEl>
                                          <p:spTgt spid="2050"/>
                                        </p:tgtEl>
                                        <p:attrNameLst>
                                          <p:attrName>ppt_w</p:attrName>
                                        </p:attrNameLst>
                                      </p:cBhvr>
                                      <p:tavLst>
                                        <p:tav tm="0" fmla="#ppt_w*sin(2.5*pi*$)">
                                          <p:val>
                                            <p:fltVal val="0"/>
                                          </p:val>
                                        </p:tav>
                                        <p:tav tm="100000">
                                          <p:val>
                                            <p:fltVal val="1"/>
                                          </p:val>
                                        </p:tav>
                                      </p:tavLst>
                                    </p:anim>
                                    <p:anim calcmode="lin" valueType="num">
                                      <p:cBhvr>
                                        <p:cTn id="70"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45" presetClass="entr" presetSubtype="0" fill="hold" grpId="0" nodeType="click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fade">
                                      <p:cBhvr>
                                        <p:cTn id="75" dur="2000"/>
                                        <p:tgtEl>
                                          <p:spTgt spid="5"/>
                                        </p:tgtEl>
                                      </p:cBhvr>
                                    </p:animEffect>
                                    <p:anim calcmode="lin" valueType="num">
                                      <p:cBhvr>
                                        <p:cTn id="76" dur="2000" fill="hold"/>
                                        <p:tgtEl>
                                          <p:spTgt spid="5"/>
                                        </p:tgtEl>
                                        <p:attrNameLst>
                                          <p:attrName>ppt_w</p:attrName>
                                        </p:attrNameLst>
                                      </p:cBhvr>
                                      <p:tavLst>
                                        <p:tav tm="0" fmla="#ppt_w*sin(2.5*pi*$)">
                                          <p:val>
                                            <p:fltVal val="0"/>
                                          </p:val>
                                        </p:tav>
                                        <p:tav tm="100000">
                                          <p:val>
                                            <p:fltVal val="1"/>
                                          </p:val>
                                        </p:tav>
                                      </p:tavLst>
                                    </p:anim>
                                    <p:anim calcmode="lin" valueType="num">
                                      <p:cBhvr>
                                        <p:cTn id="77" dur="2000" fill="hold"/>
                                        <p:tgtEl>
                                          <p:spTgt spid="5"/>
                                        </p:tgtEl>
                                        <p:attrNameLst>
                                          <p:attrName>ppt_h</p:attrName>
                                        </p:attrNameLst>
                                      </p:cBhvr>
                                      <p:tavLst>
                                        <p:tav tm="0">
                                          <p:val>
                                            <p:strVal val="#ppt_h"/>
                                          </p:val>
                                        </p:tav>
                                        <p:tav tm="100000">
                                          <p:val>
                                            <p:strVal val="#ppt_h"/>
                                          </p:val>
                                        </p:tav>
                                      </p:tavLst>
                                    </p:anim>
                                  </p:childTnLst>
                                </p:cTn>
                              </p:par>
                              <p:par>
                                <p:cTn id="78" presetID="45" presetClass="entr" presetSubtype="0" fill="hold" nodeType="withEffect">
                                  <p:stCondLst>
                                    <p:cond delay="0"/>
                                  </p:stCondLst>
                                  <p:childTnLst>
                                    <p:set>
                                      <p:cBhvr>
                                        <p:cTn id="79" dur="1" fill="hold">
                                          <p:stCondLst>
                                            <p:cond delay="0"/>
                                          </p:stCondLst>
                                        </p:cTn>
                                        <p:tgtEl>
                                          <p:spTgt spid="2051"/>
                                        </p:tgtEl>
                                        <p:attrNameLst>
                                          <p:attrName>style.visibility</p:attrName>
                                        </p:attrNameLst>
                                      </p:cBhvr>
                                      <p:to>
                                        <p:strVal val="visible"/>
                                      </p:to>
                                    </p:set>
                                    <p:animEffect transition="in" filter="fade">
                                      <p:cBhvr>
                                        <p:cTn id="80" dur="2000"/>
                                        <p:tgtEl>
                                          <p:spTgt spid="2051"/>
                                        </p:tgtEl>
                                      </p:cBhvr>
                                    </p:animEffect>
                                    <p:anim calcmode="lin" valueType="num">
                                      <p:cBhvr>
                                        <p:cTn id="81" dur="2000" fill="hold"/>
                                        <p:tgtEl>
                                          <p:spTgt spid="2051"/>
                                        </p:tgtEl>
                                        <p:attrNameLst>
                                          <p:attrName>ppt_w</p:attrName>
                                        </p:attrNameLst>
                                      </p:cBhvr>
                                      <p:tavLst>
                                        <p:tav tm="0" fmla="#ppt_w*sin(2.5*pi*$)">
                                          <p:val>
                                            <p:fltVal val="0"/>
                                          </p:val>
                                        </p:tav>
                                        <p:tav tm="100000">
                                          <p:val>
                                            <p:fltVal val="1"/>
                                          </p:val>
                                        </p:tav>
                                      </p:tavLst>
                                    </p:anim>
                                    <p:anim calcmode="lin" valueType="num">
                                      <p:cBhvr>
                                        <p:cTn id="82" dur="2000" fill="hold"/>
                                        <p:tgtEl>
                                          <p:spTgt spid="20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16632"/>
            <a:ext cx="8784976" cy="5976664"/>
          </a:xfrm>
        </p:spPr>
        <p:txBody>
          <a:bodyPr>
            <a:normAutofit fontScale="92500"/>
          </a:bodyPr>
          <a:lstStyle/>
          <a:p>
            <a:pPr marL="0" indent="0" algn="just">
              <a:buNone/>
            </a:pPr>
            <a:r>
              <a:rPr lang="es-CO" b="1" dirty="0" smtClean="0"/>
              <a:t>Nervio hipogloso: </a:t>
            </a:r>
            <a:r>
              <a:rPr lang="es-CO" dirty="0"/>
              <a:t>El nervio hipogloso es un nervio exclusivamente motor y, por consiguiente, homólogo de la raíz anterior de un nervio espinal. Está destinado a la musculatura de la lengua y es el resultado de la fusión de tres o cuatro nervios espinales (occipitales) segmentarios, que se fusionan y forman un grupo intermedio entre los nervios espinales y </a:t>
            </a:r>
            <a:r>
              <a:rPr lang="es-CO" dirty="0" smtClean="0"/>
              <a:t>craneales.</a:t>
            </a:r>
          </a:p>
          <a:p>
            <a:pPr marL="0" indent="0" algn="just">
              <a:buNone/>
            </a:pPr>
            <a:endParaRPr lang="es-CO" dirty="0" smtClean="0"/>
          </a:p>
          <a:p>
            <a:pPr marL="0" indent="0" algn="just">
              <a:buNone/>
            </a:pPr>
            <a:r>
              <a:rPr lang="es-CO" b="1" dirty="0" smtClean="0"/>
              <a:t>Asa cervical: </a:t>
            </a:r>
            <a:r>
              <a:rPr lang="es-CO" dirty="0"/>
              <a:t> Es el resultado de las anastomosis que se producen entre las ramas ventrales de los primeros cuatro nervios cervicales, de las cuales se originan nervios que se distribuirán por algunos músculos del cuello y por los tegumentos del mismo, del dorso de la cabeza, de las regiones auricular, del hombro y antero superior del tórax, así como por parte de las serosas torácicas y abdominales</a:t>
            </a:r>
            <a:endParaRPr lang="es-CO" b="1" dirty="0" smtClean="0"/>
          </a:p>
          <a:p>
            <a:pPr marL="0" indent="0" algn="just">
              <a:buNone/>
            </a:pPr>
            <a:r>
              <a:rPr lang="es-CO" dirty="0" err="1" smtClean="0"/>
              <a:t>Bibliografia</a:t>
            </a:r>
            <a:r>
              <a:rPr lang="es-CO" dirty="0" smtClean="0"/>
              <a:t>.</a:t>
            </a:r>
            <a:endParaRPr lang="es-CO" dirty="0"/>
          </a:p>
          <a:p>
            <a:pPr marL="0" indent="0" algn="just">
              <a:buNone/>
            </a:pPr>
            <a:r>
              <a:rPr lang="es-CO" sz="1500" dirty="0">
                <a:hlinkClick r:id="rId2"/>
              </a:rPr>
              <a:t>http://</a:t>
            </a:r>
            <a:r>
              <a:rPr lang="es-CO" sz="1500" dirty="0" err="1">
                <a:hlinkClick r:id="rId2"/>
              </a:rPr>
              <a:t>gsdl.bvs.sld.cu</a:t>
            </a:r>
            <a:r>
              <a:rPr lang="es-CO" sz="1500" dirty="0">
                <a:hlinkClick r:id="rId2"/>
              </a:rPr>
              <a:t>/</a:t>
            </a:r>
            <a:r>
              <a:rPr lang="es-CO" sz="1500" dirty="0" err="1">
                <a:hlinkClick r:id="rId2"/>
              </a:rPr>
              <a:t>cgi-bin</a:t>
            </a:r>
            <a:r>
              <a:rPr lang="es-CO" sz="1500" dirty="0">
                <a:hlinkClick r:id="rId2"/>
              </a:rPr>
              <a:t>/</a:t>
            </a:r>
            <a:r>
              <a:rPr lang="es-CO" sz="1500" dirty="0" err="1">
                <a:hlinkClick r:id="rId2"/>
              </a:rPr>
              <a:t>library?e</a:t>
            </a:r>
            <a:r>
              <a:rPr lang="es-CO" sz="1500" dirty="0">
                <a:hlinkClick r:id="rId2"/>
              </a:rPr>
              <a:t>=d-00000-00---off-</a:t>
            </a:r>
            <a:r>
              <a:rPr lang="es-CO" sz="1500" dirty="0" err="1">
                <a:hlinkClick r:id="rId2"/>
              </a:rPr>
              <a:t>0estomato</a:t>
            </a:r>
            <a:r>
              <a:rPr lang="es-CO" sz="1500" dirty="0">
                <a:hlinkClick r:id="rId2"/>
              </a:rPr>
              <a:t>--00-0----0-10-0---0---</a:t>
            </a:r>
            <a:r>
              <a:rPr lang="es-CO" sz="1500" dirty="0" err="1">
                <a:hlinkClick r:id="rId2"/>
              </a:rPr>
              <a:t>0direct</a:t>
            </a:r>
            <a:r>
              <a:rPr lang="es-CO" sz="1500" dirty="0">
                <a:hlinkClick r:id="rId2"/>
              </a:rPr>
              <a:t>-10---4-------0-</a:t>
            </a:r>
            <a:r>
              <a:rPr lang="es-CO" sz="1500" dirty="0" err="1">
                <a:hlinkClick r:id="rId2"/>
              </a:rPr>
              <a:t>1l</a:t>
            </a:r>
            <a:r>
              <a:rPr lang="es-CO" sz="1500" dirty="0">
                <a:hlinkClick r:id="rId2"/>
              </a:rPr>
              <a:t>--11-es-50---20-</a:t>
            </a:r>
            <a:r>
              <a:rPr lang="es-CO" sz="1500" dirty="0" err="1">
                <a:hlinkClick r:id="rId2"/>
              </a:rPr>
              <a:t>help</a:t>
            </a:r>
            <a:r>
              <a:rPr lang="es-CO" sz="1500" dirty="0">
                <a:hlinkClick r:id="rId2"/>
              </a:rPr>
              <a:t>---</a:t>
            </a:r>
            <a:r>
              <a:rPr lang="es-CO" sz="1500" dirty="0" err="1" smtClean="0">
                <a:hlinkClick r:id="rId2"/>
              </a:rPr>
              <a:t>00-0-1-00-0-0-11-1-0utfZz-8-00&amp;a</a:t>
            </a:r>
            <a:r>
              <a:rPr lang="es-CO" sz="1500" dirty="0" smtClean="0">
                <a:hlinkClick r:id="rId2"/>
              </a:rPr>
              <a:t>=</a:t>
            </a:r>
            <a:r>
              <a:rPr lang="es-CO" sz="1500" dirty="0" err="1" smtClean="0">
                <a:hlinkClick r:id="rId2"/>
              </a:rPr>
              <a:t>d&amp;cl</a:t>
            </a:r>
            <a:r>
              <a:rPr lang="es-CO" sz="1500" dirty="0" smtClean="0">
                <a:hlinkClick r:id="rId2"/>
              </a:rPr>
              <a:t>=</a:t>
            </a:r>
            <a:r>
              <a:rPr lang="es-CO" sz="1500" dirty="0" err="1" smtClean="0">
                <a:hlinkClick r:id="rId2"/>
              </a:rPr>
              <a:t>CL1&amp;d</a:t>
            </a:r>
            <a:r>
              <a:rPr lang="es-CO" sz="1500" dirty="0" smtClean="0">
                <a:hlinkClick r:id="rId2"/>
              </a:rPr>
              <a:t>=</a:t>
            </a:r>
            <a:r>
              <a:rPr lang="es-CO" sz="1500" dirty="0" err="1" smtClean="0">
                <a:hlinkClick r:id="rId2"/>
              </a:rPr>
              <a:t>HASH01be2f72f5d5c77638fcc9c1.10.2.12</a:t>
            </a:r>
            <a:endParaRPr lang="es-CO" sz="1500" dirty="0" smtClean="0"/>
          </a:p>
          <a:p>
            <a:pPr marL="0" indent="0" algn="just">
              <a:buNone/>
            </a:pPr>
            <a:r>
              <a:rPr lang="es-CO" sz="1500" dirty="0" smtClean="0"/>
              <a:t>Atlas de Anatomía Humana  Frank  H. </a:t>
            </a:r>
            <a:r>
              <a:rPr lang="es-CO" sz="1500" dirty="0" err="1" smtClean="0"/>
              <a:t>Netter</a:t>
            </a:r>
            <a:r>
              <a:rPr lang="es-CO" sz="1500" dirty="0" smtClean="0"/>
              <a:t>, MD</a:t>
            </a:r>
            <a:endParaRPr lang="es-CO" sz="1500" dirty="0"/>
          </a:p>
        </p:txBody>
      </p:sp>
    </p:spTree>
    <p:extLst>
      <p:ext uri="{BB962C8B-B14F-4D97-AF65-F5344CB8AC3E}">
        <p14:creationId xmlns:p14="http://schemas.microsoft.com/office/powerpoint/2010/main" val="406517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58</TotalTime>
  <Words>278</Words>
  <Application>Microsoft Office PowerPoint</Application>
  <PresentationFormat>Presentación en pantalla (4:3)</PresentationFormat>
  <Paragraphs>31</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Cartoné</vt:lpstr>
      <vt:lpstr>MÚSCULOS INFRA HIOIDEOS </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MÚSCULOS INFRA HIOIDEOS</dc:title>
  <dc:creator>Sandra</dc:creator>
  <cp:lastModifiedBy>Sandra</cp:lastModifiedBy>
  <cp:revision>5</cp:revision>
  <dcterms:created xsi:type="dcterms:W3CDTF">2016-05-29T01:52:17Z</dcterms:created>
  <dcterms:modified xsi:type="dcterms:W3CDTF">2016-05-29T02:50:28Z</dcterms:modified>
</cp:coreProperties>
</file>