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C17CD4-3498-49CD-B899-829EDAD048CE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D42D77D-13B7-41AC-A070-F5122AC026FB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7CD4-3498-49CD-B899-829EDAD048CE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77D-13B7-41AC-A070-F5122AC026F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7CD4-3498-49CD-B899-829EDAD048CE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77D-13B7-41AC-A070-F5122AC026F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7CD4-3498-49CD-B899-829EDAD048CE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77D-13B7-41AC-A070-F5122AC026FB}" type="slidenum">
              <a:rPr lang="es-CO" smtClean="0"/>
              <a:t>‹Nº›</a:t>
            </a:fld>
            <a:endParaRPr lang="es-CO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C17CD4-3498-49CD-B899-829EDAD048CE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77D-13B7-41AC-A070-F5122AC026FB}" type="slidenum">
              <a:rPr lang="es-CO" smtClean="0"/>
              <a:t>‹Nº›</a:t>
            </a:fld>
            <a:endParaRPr lang="es-CO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7CD4-3498-49CD-B899-829EDAD048CE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77D-13B7-41AC-A070-F5122AC026FB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7CD4-3498-49CD-B899-829EDAD048CE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77D-13B7-41AC-A070-F5122AC026FB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C17CD4-3498-49CD-B899-829EDAD048CE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77D-13B7-41AC-A070-F5122AC026FB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7CD4-3498-49CD-B899-829EDAD048CE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77D-13B7-41AC-A070-F5122AC026F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C17CD4-3498-49CD-B899-829EDAD048CE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77D-13B7-41AC-A070-F5122AC026FB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C17CD4-3498-49CD-B899-829EDAD048CE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77D-13B7-41AC-A070-F5122AC026FB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6C17CD4-3498-49CD-B899-829EDAD048CE}" type="datetimeFigureOut">
              <a:rPr lang="es-CO" smtClean="0"/>
              <a:t>28/05/2016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D42D77D-13B7-41AC-A070-F5122AC026FB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35896" y="2999741"/>
            <a:ext cx="53623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MX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MUSCULOS </a:t>
            </a:r>
          </a:p>
          <a:p>
            <a:pPr algn="ctr"/>
            <a:r>
              <a:rPr lang="es-MX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SUPRA HIOIDEOS</a:t>
            </a:r>
            <a:endParaRPr lang="es-CO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22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51520" y="836712"/>
            <a:ext cx="5184576" cy="3105047"/>
          </a:xfrm>
        </p:spPr>
        <p:txBody>
          <a:bodyPr>
            <a:normAutofit fontScale="92500" lnSpcReduction="10000"/>
          </a:bodyPr>
          <a:lstStyle/>
          <a:p>
            <a:r>
              <a:rPr lang="es-MX" sz="2200" dirty="0" smtClean="0"/>
              <a:t>ORIGREN: </a:t>
            </a:r>
            <a:r>
              <a:rPr lang="es-MX" sz="2200" i="1" dirty="0" smtClean="0">
                <a:solidFill>
                  <a:schemeClr val="tx1"/>
                </a:solidFill>
              </a:rPr>
              <a:t>vientre anterior: </a:t>
            </a:r>
            <a:r>
              <a:rPr lang="es-MX" sz="2200" dirty="0" smtClean="0">
                <a:solidFill>
                  <a:schemeClr val="tx1"/>
                </a:solidFill>
              </a:rPr>
              <a:t>fosa digastrica de la mandíbula; </a:t>
            </a:r>
            <a:r>
              <a:rPr lang="es-MX" sz="2200" i="1" dirty="0" smtClean="0">
                <a:solidFill>
                  <a:schemeClr val="tx1"/>
                </a:solidFill>
              </a:rPr>
              <a:t>vientre posterior: </a:t>
            </a:r>
            <a:r>
              <a:rPr lang="es-MX" sz="2200" dirty="0" smtClean="0">
                <a:solidFill>
                  <a:schemeClr val="tx1"/>
                </a:solidFill>
              </a:rPr>
              <a:t>escotadura mastoidea del temporal</a:t>
            </a:r>
            <a:r>
              <a:rPr lang="es-MX" sz="22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MX" sz="2200" dirty="0" smtClean="0"/>
              <a:t>INSERCION: </a:t>
            </a:r>
            <a:r>
              <a:rPr lang="es-MX" sz="2200" dirty="0" smtClean="0">
                <a:solidFill>
                  <a:schemeClr val="tx1"/>
                </a:solidFill>
              </a:rPr>
              <a:t>el tendón intermedio se inserta en el centro del hioides</a:t>
            </a:r>
            <a:r>
              <a:rPr lang="es-MX" sz="22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MX" sz="2200" dirty="0" smtClean="0"/>
              <a:t>INERVACION: </a:t>
            </a:r>
            <a:r>
              <a:rPr lang="es-MX" sz="2200" i="1" dirty="0" smtClean="0">
                <a:solidFill>
                  <a:schemeClr val="tx1"/>
                </a:solidFill>
              </a:rPr>
              <a:t>vientre anterior: </a:t>
            </a:r>
            <a:r>
              <a:rPr lang="es-MX" sz="2200" dirty="0" smtClean="0">
                <a:solidFill>
                  <a:schemeClr val="tx1"/>
                </a:solidFill>
              </a:rPr>
              <a:t>nervio milohiodeo</a:t>
            </a:r>
            <a:r>
              <a:rPr lang="es-MX" sz="2200" i="1" dirty="0" smtClean="0">
                <a:solidFill>
                  <a:schemeClr val="tx1"/>
                </a:solidFill>
              </a:rPr>
              <a:t>; vientre posterior: </a:t>
            </a:r>
            <a:r>
              <a:rPr lang="es-MX" sz="2200" dirty="0" smtClean="0">
                <a:solidFill>
                  <a:schemeClr val="tx1"/>
                </a:solidFill>
              </a:rPr>
              <a:t>nervio facial</a:t>
            </a:r>
            <a:r>
              <a:rPr lang="es-CO" sz="2200" dirty="0" smtClean="0"/>
              <a:t>.</a:t>
            </a:r>
          </a:p>
          <a:p>
            <a:r>
              <a:rPr lang="es-MX" sz="2200" i="1" dirty="0" smtClean="0"/>
              <a:t>ACCION: </a:t>
            </a:r>
            <a:r>
              <a:rPr lang="es-MX" sz="2200" dirty="0" smtClean="0">
                <a:solidFill>
                  <a:schemeClr val="tx1"/>
                </a:solidFill>
              </a:rPr>
              <a:t>eleva al hioides y la base de la lengua, fija el hioides, abre la boca la boca mediante el descenso de la mandíbula</a:t>
            </a:r>
            <a:r>
              <a:rPr lang="es-MX" sz="2200" i="1" dirty="0" smtClean="0">
                <a:solidFill>
                  <a:schemeClr val="tx1"/>
                </a:solidFill>
              </a:rPr>
              <a:t>. </a:t>
            </a:r>
          </a:p>
          <a:p>
            <a:endParaRPr lang="es-MX" i="1" dirty="0" smtClean="0">
              <a:solidFill>
                <a:schemeClr val="tx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179512" y="4437112"/>
            <a:ext cx="5832648" cy="2232248"/>
          </a:xfrm>
        </p:spPr>
        <p:txBody>
          <a:bodyPr>
            <a:normAutofit/>
          </a:bodyPr>
          <a:lstStyle/>
          <a:p>
            <a:r>
              <a:rPr lang="es-MX" dirty="0"/>
              <a:t>ORIGREN: </a:t>
            </a:r>
            <a:r>
              <a:rPr lang="es-MX" i="1" dirty="0" smtClean="0">
                <a:solidFill>
                  <a:schemeClr val="tx1"/>
                </a:solidFill>
              </a:rPr>
              <a:t>borde </a:t>
            </a:r>
            <a:r>
              <a:rPr lang="es-MX" dirty="0" smtClean="0"/>
              <a:t>posterior de la apófisis estiloides.</a:t>
            </a:r>
          </a:p>
          <a:p>
            <a:r>
              <a:rPr lang="es-MX" dirty="0" smtClean="0"/>
              <a:t>INSERCION</a:t>
            </a:r>
            <a:r>
              <a:rPr lang="es-MX" dirty="0"/>
              <a:t>: </a:t>
            </a:r>
            <a:r>
              <a:rPr lang="es-MX" dirty="0" smtClean="0"/>
              <a:t>cuerpo del hioides.</a:t>
            </a:r>
          </a:p>
          <a:p>
            <a:r>
              <a:rPr lang="es-MX" dirty="0" smtClean="0"/>
              <a:t>INERVACION</a:t>
            </a:r>
            <a:r>
              <a:rPr lang="es-MX" dirty="0"/>
              <a:t>: </a:t>
            </a:r>
            <a:r>
              <a:rPr lang="es-MX" dirty="0" smtClean="0"/>
              <a:t>nervio facial</a:t>
            </a:r>
            <a:r>
              <a:rPr lang="es-CO" dirty="0" smtClean="0"/>
              <a:t>.</a:t>
            </a:r>
          </a:p>
          <a:p>
            <a:r>
              <a:rPr lang="es-MX" i="1" dirty="0" smtClean="0"/>
              <a:t>ACCION</a:t>
            </a:r>
            <a:r>
              <a:rPr lang="es-MX" i="1" dirty="0"/>
              <a:t>: </a:t>
            </a:r>
            <a:r>
              <a:rPr lang="es-MX" dirty="0">
                <a:solidFill>
                  <a:schemeClr val="tx1"/>
                </a:solidFill>
              </a:rPr>
              <a:t>eleva al hioides y la base de la </a:t>
            </a:r>
            <a:r>
              <a:rPr lang="es-MX" dirty="0" smtClean="0">
                <a:solidFill>
                  <a:schemeClr val="tx1"/>
                </a:solidFill>
              </a:rPr>
              <a:t>lengua</a:t>
            </a:r>
            <a:r>
              <a:rPr lang="es-MX" i="1" dirty="0" smtClean="0">
                <a:solidFill>
                  <a:schemeClr val="tx1"/>
                </a:solidFill>
              </a:rPr>
              <a:t>. </a:t>
            </a:r>
            <a:endParaRPr lang="es-MX" i="1" dirty="0">
              <a:solidFill>
                <a:schemeClr val="tx1"/>
              </a:solidFill>
            </a:endParaRPr>
          </a:p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512" y="332656"/>
            <a:ext cx="4248150" cy="509587"/>
          </a:xfrm>
        </p:spPr>
        <p:txBody>
          <a:bodyPr/>
          <a:lstStyle/>
          <a:p>
            <a:r>
              <a:rPr lang="es-MX" b="1" dirty="0">
                <a:solidFill>
                  <a:schemeClr val="accent2"/>
                </a:solidFill>
              </a:rPr>
              <a:t>MS</a:t>
            </a:r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s-MX" b="1" dirty="0">
                <a:solidFill>
                  <a:schemeClr val="accent2"/>
                </a:solidFill>
              </a:rPr>
              <a:t>DIGASTRICO</a:t>
            </a:r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s-CO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15"/>
          </p:nvPr>
        </p:nvSpPr>
        <p:spPr>
          <a:xfrm>
            <a:off x="251520" y="3933056"/>
            <a:ext cx="4248150" cy="509587"/>
          </a:xfrm>
        </p:spPr>
        <p:txBody>
          <a:bodyPr/>
          <a:lstStyle/>
          <a:p>
            <a:r>
              <a:rPr lang="es-MX" b="1" dirty="0" smtClean="0">
                <a:solidFill>
                  <a:schemeClr val="accent2"/>
                </a:solidFill>
              </a:rPr>
              <a:t>MS. ESTILOHIOIDEO</a:t>
            </a:r>
            <a:endParaRPr lang="es-CO" b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7" t="29248" r="27540" b="8387"/>
          <a:stretch/>
        </p:blipFill>
        <p:spPr bwMode="auto">
          <a:xfrm>
            <a:off x="5508104" y="980728"/>
            <a:ext cx="3262902" cy="267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9" t="40981" r="7749"/>
          <a:stretch/>
        </p:blipFill>
        <p:spPr bwMode="auto">
          <a:xfrm>
            <a:off x="5705155" y="4077072"/>
            <a:ext cx="306886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34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79512" y="800647"/>
            <a:ext cx="5015856" cy="2194552"/>
          </a:xfrm>
        </p:spPr>
        <p:txBody>
          <a:bodyPr>
            <a:normAutofit fontScale="92500" lnSpcReduction="10000"/>
          </a:bodyPr>
          <a:lstStyle/>
          <a:p>
            <a:r>
              <a:rPr lang="es-MX" sz="2200" dirty="0"/>
              <a:t>ORIGREN</a:t>
            </a:r>
            <a:r>
              <a:rPr lang="es-MX" dirty="0" smtClean="0"/>
              <a:t>: espina mentoniana inferior</a:t>
            </a:r>
            <a:r>
              <a:rPr lang="es-MX" i="1" dirty="0" smtClean="0">
                <a:solidFill>
                  <a:schemeClr val="tx1"/>
                </a:solidFill>
              </a:rPr>
              <a:t>.</a:t>
            </a:r>
            <a:endParaRPr lang="es-MX" i="1" dirty="0">
              <a:solidFill>
                <a:schemeClr val="tx1"/>
              </a:solidFill>
            </a:endParaRPr>
          </a:p>
          <a:p>
            <a:r>
              <a:rPr lang="es-MX" dirty="0" smtClean="0"/>
              <a:t>INSERCION: </a:t>
            </a:r>
            <a:r>
              <a:rPr lang="es-MX" dirty="0" smtClean="0">
                <a:solidFill>
                  <a:schemeClr val="tx1"/>
                </a:solidFill>
              </a:rPr>
              <a:t>cara anterior del cuerpo del hioides</a:t>
            </a:r>
            <a:r>
              <a:rPr lang="es-MX" i="1" dirty="0" smtClean="0">
                <a:solidFill>
                  <a:schemeClr val="tx1"/>
                </a:solidFill>
              </a:rPr>
              <a:t>.</a:t>
            </a:r>
            <a:endParaRPr lang="es-MX" i="1" dirty="0">
              <a:solidFill>
                <a:schemeClr val="tx1"/>
              </a:solidFill>
            </a:endParaRPr>
          </a:p>
          <a:p>
            <a:r>
              <a:rPr lang="es-MX" dirty="0"/>
              <a:t>INERVACION: </a:t>
            </a:r>
            <a:r>
              <a:rPr lang="es-MX" dirty="0" smtClean="0">
                <a:solidFill>
                  <a:schemeClr val="tx1"/>
                </a:solidFill>
              </a:rPr>
              <a:t>ramo de c1 a través del nervio hipogloso</a:t>
            </a:r>
            <a:r>
              <a:rPr lang="es-CO" dirty="0" smtClean="0"/>
              <a:t>.</a:t>
            </a:r>
            <a:endParaRPr lang="es-CO" dirty="0"/>
          </a:p>
          <a:p>
            <a:r>
              <a:rPr lang="es-MX" i="1" dirty="0"/>
              <a:t>ACCION: </a:t>
            </a:r>
            <a:r>
              <a:rPr lang="es-MX" dirty="0" smtClean="0">
                <a:solidFill>
                  <a:schemeClr val="tx1"/>
                </a:solidFill>
              </a:rPr>
              <a:t>eleva el hioides y desciende la mandíbula</a:t>
            </a:r>
            <a:r>
              <a:rPr lang="es-MX" i="1" dirty="0" smtClean="0">
                <a:solidFill>
                  <a:schemeClr val="tx1"/>
                </a:solidFill>
              </a:rPr>
              <a:t>. </a:t>
            </a:r>
            <a:endParaRPr lang="es-MX" i="1" dirty="0">
              <a:solidFill>
                <a:schemeClr val="tx1"/>
              </a:solidFill>
            </a:endParaRPr>
          </a:p>
          <a:p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251520" y="3717032"/>
            <a:ext cx="4896544" cy="4209672"/>
          </a:xfrm>
        </p:spPr>
        <p:txBody>
          <a:bodyPr/>
          <a:lstStyle/>
          <a:p>
            <a:r>
              <a:rPr lang="es-MX" dirty="0"/>
              <a:t>ORIGREN</a:t>
            </a:r>
            <a:r>
              <a:rPr lang="es-MX" dirty="0" smtClean="0"/>
              <a:t>: </a:t>
            </a:r>
            <a:r>
              <a:rPr lang="es-MX" dirty="0" smtClean="0">
                <a:solidFill>
                  <a:schemeClr val="tx1"/>
                </a:solidFill>
              </a:rPr>
              <a:t>línea milohioidea de la mandíbula</a:t>
            </a:r>
            <a:r>
              <a:rPr lang="es-MX" i="1" dirty="0" smtClean="0">
                <a:solidFill>
                  <a:schemeClr val="tx1"/>
                </a:solidFill>
              </a:rPr>
              <a:t>.</a:t>
            </a:r>
            <a:endParaRPr lang="es-MX" i="1" dirty="0">
              <a:solidFill>
                <a:schemeClr val="tx1"/>
              </a:solidFill>
            </a:endParaRPr>
          </a:p>
          <a:p>
            <a:r>
              <a:rPr lang="es-MX" dirty="0"/>
              <a:t>INSERCION: </a:t>
            </a:r>
            <a:r>
              <a:rPr lang="es-MX" dirty="0" smtClean="0">
                <a:solidFill>
                  <a:schemeClr val="tx1"/>
                </a:solidFill>
              </a:rPr>
              <a:t>rafe medio milohioideo y del cuerpo del hioideo</a:t>
            </a:r>
            <a:r>
              <a:rPr lang="es-MX" i="1" dirty="0" smtClean="0">
                <a:solidFill>
                  <a:schemeClr val="tx1"/>
                </a:solidFill>
              </a:rPr>
              <a:t>.</a:t>
            </a:r>
            <a:endParaRPr lang="es-MX" i="1" dirty="0">
              <a:solidFill>
                <a:schemeClr val="tx1"/>
              </a:solidFill>
            </a:endParaRPr>
          </a:p>
          <a:p>
            <a:r>
              <a:rPr lang="es-MX" dirty="0"/>
              <a:t>INERVACION: </a:t>
            </a:r>
            <a:r>
              <a:rPr lang="es-MX" i="1" dirty="0" smtClean="0">
                <a:solidFill>
                  <a:schemeClr val="tx1"/>
                </a:solidFill>
              </a:rPr>
              <a:t>nervio milohioideo</a:t>
            </a:r>
            <a:r>
              <a:rPr lang="es-CO" dirty="0" smtClean="0"/>
              <a:t>.</a:t>
            </a:r>
            <a:endParaRPr lang="es-CO" dirty="0"/>
          </a:p>
          <a:p>
            <a:r>
              <a:rPr lang="es-MX" i="1" dirty="0"/>
              <a:t>ACCION: </a:t>
            </a:r>
            <a:r>
              <a:rPr lang="es-MX" dirty="0">
                <a:solidFill>
                  <a:schemeClr val="tx1"/>
                </a:solidFill>
              </a:rPr>
              <a:t>eleva al </a:t>
            </a:r>
            <a:r>
              <a:rPr lang="es-MX" dirty="0" smtClean="0">
                <a:solidFill>
                  <a:schemeClr val="tx1"/>
                </a:solidFill>
              </a:rPr>
              <a:t>hioides, la </a:t>
            </a:r>
            <a:r>
              <a:rPr lang="es-MX" dirty="0">
                <a:solidFill>
                  <a:schemeClr val="tx1"/>
                </a:solidFill>
              </a:rPr>
              <a:t>base de la lengua</a:t>
            </a:r>
            <a:r>
              <a:rPr lang="es-MX" dirty="0" smtClean="0">
                <a:solidFill>
                  <a:schemeClr val="tx1"/>
                </a:solidFill>
              </a:rPr>
              <a:t>, el suelo de la boca y desciende la mandíbula. </a:t>
            </a:r>
            <a:r>
              <a:rPr lang="es-MX" i="1" dirty="0" smtClean="0">
                <a:solidFill>
                  <a:schemeClr val="tx1"/>
                </a:solidFill>
              </a:rPr>
              <a:t> </a:t>
            </a:r>
            <a:endParaRPr lang="es-MX" i="1" dirty="0">
              <a:solidFill>
                <a:schemeClr val="tx1"/>
              </a:solidFill>
            </a:endParaRPr>
          </a:p>
          <a:p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4248150" cy="509587"/>
          </a:xfrm>
        </p:spPr>
        <p:txBody>
          <a:bodyPr/>
          <a:lstStyle/>
          <a:p>
            <a:r>
              <a:rPr lang="es-MX" b="1" dirty="0" smtClean="0">
                <a:solidFill>
                  <a:schemeClr val="accent2"/>
                </a:solidFill>
              </a:rPr>
              <a:t>GENIHIOIDEO</a:t>
            </a:r>
            <a:endParaRPr lang="es-CO" b="1" dirty="0">
              <a:solidFill>
                <a:schemeClr val="accent2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15"/>
          </p:nvPr>
        </p:nvSpPr>
        <p:spPr>
          <a:xfrm>
            <a:off x="251520" y="3023818"/>
            <a:ext cx="4248150" cy="509587"/>
          </a:xfrm>
        </p:spPr>
        <p:txBody>
          <a:bodyPr/>
          <a:lstStyle/>
          <a:p>
            <a:r>
              <a:rPr lang="es-MX" b="1" dirty="0" smtClean="0">
                <a:solidFill>
                  <a:schemeClr val="accent2"/>
                </a:solidFill>
              </a:rPr>
              <a:t>MILOHIOIDEO </a:t>
            </a:r>
            <a:endParaRPr lang="es-CO" b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374" r="3160"/>
          <a:stretch/>
        </p:blipFill>
        <p:spPr bwMode="auto">
          <a:xfrm>
            <a:off x="5796136" y="548680"/>
            <a:ext cx="2846440" cy="258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0464" r="7286"/>
          <a:stretch/>
        </p:blipFill>
        <p:spPr bwMode="auto">
          <a:xfrm>
            <a:off x="5796136" y="3717032"/>
            <a:ext cx="2846440" cy="297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93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98072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Bibliografía:</a:t>
            </a:r>
          </a:p>
          <a:p>
            <a:r>
              <a:rPr lang="es-CO" dirty="0" smtClean="0"/>
              <a:t>Atlas de Anatomía Humana  Frank  H. </a:t>
            </a:r>
            <a:r>
              <a:rPr lang="es-CO" dirty="0" err="1" smtClean="0"/>
              <a:t>Netter</a:t>
            </a:r>
            <a:r>
              <a:rPr lang="es-CO" dirty="0" smtClean="0"/>
              <a:t>, MD</a:t>
            </a:r>
          </a:p>
          <a:p>
            <a:r>
              <a:rPr lang="es-CO" dirty="0" smtClean="0"/>
              <a:t>http://es.slideshare.net/victor211/msculos-de-la-cabeza-28664248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924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35</TotalTime>
  <Words>215</Words>
  <Application>Microsoft Office PowerPoint</Application>
  <PresentationFormat>Presentación en pantalla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Soho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MUSCULOS SUPRA HIOIDEOS</dc:title>
  <dc:creator>mayeli</dc:creator>
  <cp:lastModifiedBy>mayeli</cp:lastModifiedBy>
  <cp:revision>29</cp:revision>
  <dcterms:created xsi:type="dcterms:W3CDTF">2016-05-29T03:38:11Z</dcterms:created>
  <dcterms:modified xsi:type="dcterms:W3CDTF">2016-05-29T04:38:52Z</dcterms:modified>
</cp:coreProperties>
</file>