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F54315-D0D3-4E03-AB24-AF3847FB09E5}" type="datetimeFigureOut">
              <a:rPr lang="es-CO" smtClean="0"/>
              <a:t>29/05/2016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C60DD03-B044-467F-8416-667F914BFDE1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260648"/>
            <a:ext cx="828092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PERISTALTISMO</a:t>
            </a:r>
          </a:p>
          <a:p>
            <a:endParaRPr lang="es-CO" sz="24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Peristaltismo primario</a:t>
            </a:r>
            <a:r>
              <a:rPr lang="es-CO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CO" sz="2400" dirty="0" smtClean="0"/>
              <a:t>onda </a:t>
            </a:r>
            <a:r>
              <a:rPr lang="es-CO" sz="2400" dirty="0"/>
              <a:t>propulsora bien </a:t>
            </a:r>
            <a:r>
              <a:rPr lang="es-CO" sz="2400" dirty="0" smtClean="0"/>
              <a:t>organizada, desencadenada </a:t>
            </a:r>
            <a:r>
              <a:rPr lang="es-CO" sz="2400" dirty="0"/>
              <a:t>por la </a:t>
            </a:r>
            <a:r>
              <a:rPr lang="es-CO" sz="2400" dirty="0" smtClean="0"/>
              <a:t>deglución voluntaria.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CO" sz="2400" dirty="0" smtClean="0"/>
              <a:t>Desencadenado </a:t>
            </a:r>
            <a:r>
              <a:rPr lang="es-CO" sz="2400" dirty="0"/>
              <a:t>por la </a:t>
            </a:r>
            <a:r>
              <a:rPr lang="es-CO" sz="2400" dirty="0" smtClean="0"/>
              <a:t>deglución.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CO" sz="2400" dirty="0" smtClean="0"/>
              <a:t> </a:t>
            </a:r>
            <a:r>
              <a:rPr lang="es-CO" sz="2400" dirty="0"/>
              <a:t>Completa en 2/3 de las degluciones </a:t>
            </a:r>
            <a:r>
              <a:rPr lang="es-CO" sz="2400" dirty="0" smtClean="0"/>
              <a:t>secas y 96</a:t>
            </a:r>
            <a:r>
              <a:rPr lang="es-CO" sz="2400" dirty="0"/>
              <a:t>% de las degluciones </a:t>
            </a:r>
            <a:r>
              <a:rPr lang="es-CO" sz="2400" dirty="0" smtClean="0"/>
              <a:t>húmedas.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CO" sz="2400" dirty="0" smtClean="0"/>
              <a:t>Recorre </a:t>
            </a:r>
            <a:r>
              <a:rPr lang="es-CO" sz="2400" dirty="0"/>
              <a:t>todo el </a:t>
            </a:r>
            <a:r>
              <a:rPr lang="es-CO" sz="2400" dirty="0" smtClean="0"/>
              <a:t>esófago </a:t>
            </a:r>
            <a:r>
              <a:rPr lang="es-CO" sz="2400" dirty="0"/>
              <a:t>en 8 a 10 </a:t>
            </a:r>
            <a:r>
              <a:rPr lang="es-CO" sz="2400" dirty="0" smtClean="0"/>
              <a:t>segundos.</a:t>
            </a:r>
          </a:p>
          <a:p>
            <a:pPr algn="just"/>
            <a:r>
              <a:rPr lang="es-CO" sz="2400" dirty="0"/>
              <a:t> </a:t>
            </a:r>
            <a:r>
              <a:rPr lang="es-CO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Peristaltismo </a:t>
            </a:r>
            <a:r>
              <a:rPr lang="es-CO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secundario: </a:t>
            </a:r>
            <a:r>
              <a:rPr lang="es-CO" sz="2400" dirty="0"/>
              <a:t>ondas </a:t>
            </a:r>
            <a:r>
              <a:rPr lang="es-CO" sz="2400" dirty="0" smtClean="0"/>
              <a:t>peristálticas </a:t>
            </a:r>
            <a:r>
              <a:rPr lang="es-CO" sz="2400" dirty="0"/>
              <a:t>no controladas por la </a:t>
            </a:r>
            <a:r>
              <a:rPr lang="es-CO" sz="2400" dirty="0" smtClean="0"/>
              <a:t>deglución </a:t>
            </a:r>
            <a:r>
              <a:rPr lang="es-CO" sz="2400" dirty="0"/>
              <a:t>,</a:t>
            </a:r>
            <a:r>
              <a:rPr lang="es-CO" sz="2400" dirty="0" smtClean="0"/>
              <a:t>aparecen </a:t>
            </a:r>
            <a:r>
              <a:rPr lang="es-CO" sz="2400" dirty="0"/>
              <a:t>tras la </a:t>
            </a:r>
            <a:r>
              <a:rPr lang="es-CO" sz="2400" dirty="0" smtClean="0"/>
              <a:t>dilatación esofágica por el </a:t>
            </a:r>
            <a:r>
              <a:rPr lang="es-CO" sz="2400" dirty="0"/>
              <a:t>bolo alimenticio </a:t>
            </a:r>
            <a:r>
              <a:rPr lang="es-CO" sz="2400" dirty="0" smtClean="0"/>
              <a:t>retenido.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s-CO" sz="2400" dirty="0"/>
              <a:t>Ondas propulsoras en respuesta a </a:t>
            </a:r>
            <a:r>
              <a:rPr lang="es-CO" sz="2400" dirty="0" smtClean="0"/>
              <a:t>distención </a:t>
            </a:r>
            <a:r>
              <a:rPr lang="es-CO" sz="2400" dirty="0"/>
              <a:t>o </a:t>
            </a:r>
            <a:r>
              <a:rPr lang="es-CO" sz="2400" dirty="0" smtClean="0"/>
              <a:t>irritación.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s-CO" sz="2400" dirty="0" smtClean="0"/>
              <a:t> </a:t>
            </a:r>
            <a:r>
              <a:rPr lang="es-CO" sz="2400" dirty="0"/>
              <a:t>Antes de estas no se registra </a:t>
            </a:r>
            <a:r>
              <a:rPr lang="es-CO" sz="2400" dirty="0" smtClean="0"/>
              <a:t>deglución.</a:t>
            </a:r>
          </a:p>
          <a:p>
            <a:r>
              <a:rPr lang="es-CO" sz="2800" dirty="0"/>
              <a:t/>
            </a:r>
            <a:br>
              <a:rPr lang="es-CO" sz="2800" dirty="0"/>
            </a:br>
            <a:endParaRPr lang="es-CO" sz="2800" b="1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19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44644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O" dirty="0" smtClean="0"/>
              <a:t> </a:t>
            </a:r>
            <a:r>
              <a:rPr lang="es-CO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Peristaltismo </a:t>
            </a:r>
            <a:r>
              <a:rPr lang="es-CO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terciario: </a:t>
            </a:r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son propulsoras</a:t>
            </a:r>
            <a:r>
              <a:rPr lang="es-CO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tras la </a:t>
            </a:r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deglución </a:t>
            </a:r>
            <a:r>
              <a:rPr lang="es-CO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es-CO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espontáneamente.</a:t>
            </a:r>
          </a:p>
          <a:p>
            <a:pPr marL="0" indent="0">
              <a:buNone/>
            </a:pPr>
            <a:endParaRPr lang="es-CO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chemeClr val="tx1"/>
                </a:solidFill>
              </a:rPr>
              <a:t>Se </a:t>
            </a:r>
            <a:r>
              <a:rPr lang="es-CO" dirty="0">
                <a:solidFill>
                  <a:schemeClr val="tx1"/>
                </a:solidFill>
              </a:rPr>
              <a:t>producen tras </a:t>
            </a:r>
            <a:r>
              <a:rPr lang="es-CO" dirty="0" smtClean="0">
                <a:solidFill>
                  <a:schemeClr val="tx1"/>
                </a:solidFill>
              </a:rPr>
              <a:t>deglución </a:t>
            </a:r>
            <a:r>
              <a:rPr lang="es-CO" dirty="0">
                <a:solidFill>
                  <a:schemeClr val="tx1"/>
                </a:solidFill>
              </a:rPr>
              <a:t>voluntaria o </a:t>
            </a:r>
            <a:r>
              <a:rPr lang="es-CO" dirty="0" smtClean="0">
                <a:solidFill>
                  <a:schemeClr val="tx1"/>
                </a:solidFill>
              </a:rPr>
              <a:t>espontáneamente </a:t>
            </a:r>
            <a:r>
              <a:rPr lang="es-CO" dirty="0">
                <a:solidFill>
                  <a:schemeClr val="tx1"/>
                </a:solidFill>
              </a:rPr>
              <a:t>entre </a:t>
            </a:r>
            <a:r>
              <a:rPr lang="es-CO" dirty="0" smtClean="0">
                <a:solidFill>
                  <a:schemeClr val="tx1"/>
                </a:solidFill>
              </a:rPr>
              <a:t>degluciones.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chemeClr val="tx1"/>
                </a:solidFill>
              </a:rPr>
              <a:t> </a:t>
            </a:r>
            <a:r>
              <a:rPr lang="es-CO" dirty="0">
                <a:solidFill>
                  <a:schemeClr val="tx1"/>
                </a:solidFill>
              </a:rPr>
              <a:t>3-4% de las degluciones van seguidas de contracciones no </a:t>
            </a:r>
            <a:r>
              <a:rPr lang="es-CO" dirty="0" smtClean="0">
                <a:solidFill>
                  <a:schemeClr val="tx1"/>
                </a:solidFill>
              </a:rPr>
              <a:t>propulsoras.</a:t>
            </a:r>
          </a:p>
          <a:p>
            <a:pPr>
              <a:buFont typeface="Wingdings" pitchFamily="2" charset="2"/>
              <a:buChar char="Ø"/>
            </a:pPr>
            <a:r>
              <a:rPr lang="es-CO" dirty="0" smtClean="0">
                <a:solidFill>
                  <a:schemeClr val="tx1"/>
                </a:solidFill>
              </a:rPr>
              <a:t>Frecuencia </a:t>
            </a:r>
            <a:r>
              <a:rPr lang="es-CO" dirty="0">
                <a:solidFill>
                  <a:schemeClr val="tx1"/>
                </a:solidFill>
              </a:rPr>
              <a:t>de 40 a 50 contracciones por hora (0.84/min</a:t>
            </a:r>
            <a:r>
              <a:rPr lang="es-CO" dirty="0" smtClean="0">
                <a:solidFill>
                  <a:schemeClr val="tx1"/>
                </a:solidFill>
              </a:rPr>
              <a:t>).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Bibliografía.</a:t>
            </a:r>
          </a:p>
          <a:p>
            <a:pPr marL="0" indent="0">
              <a:buNone/>
            </a:pPr>
            <a:r>
              <a:rPr lang="es-CO" dirty="0">
                <a:solidFill>
                  <a:schemeClr val="tx1"/>
                </a:solidFill>
              </a:rPr>
              <a:t>http://es.slideshare.net/cnxv3/motilidad-esofagica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3159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</TotalTime>
  <Words>140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Técnico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Sandra</cp:lastModifiedBy>
  <cp:revision>2</cp:revision>
  <dcterms:created xsi:type="dcterms:W3CDTF">2016-05-30T01:03:50Z</dcterms:created>
  <dcterms:modified xsi:type="dcterms:W3CDTF">2016-05-30T01:05:26Z</dcterms:modified>
</cp:coreProperties>
</file>