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7" r:id="rId1"/>
  </p:sldMasterIdLst>
  <p:sldIdLst>
    <p:sldId id="268" r:id="rId2"/>
    <p:sldId id="269" r:id="rId3"/>
    <p:sldId id="261" r:id="rId4"/>
    <p:sldId id="263" r:id="rId5"/>
    <p:sldId id="264" r:id="rId6"/>
    <p:sldId id="265" r:id="rId7"/>
    <p:sldId id="270" r:id="rId8"/>
    <p:sldId id="271" r:id="rId9"/>
    <p:sldId id="258" r:id="rId10"/>
    <p:sldId id="259" r:id="rId11"/>
    <p:sldId id="260" r:id="rId12"/>
    <p:sldId id="274" r:id="rId13"/>
    <p:sldId id="275" r:id="rId14"/>
    <p:sldId id="276" r:id="rId15"/>
    <p:sldId id="277" r:id="rId16"/>
    <p:sldId id="278" r:id="rId17"/>
    <p:sldId id="272" r:id="rId18"/>
    <p:sldId id="273" r:id="rId19"/>
    <p:sldId id="267" r:id="rId20"/>
    <p:sldId id="266"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269D01E-BC32-4049-B463-5C60D7B0CCD2}" styleName="Estilo temático 2 - Énfasis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0" d="100"/>
          <a:sy n="70" d="100"/>
        </p:scale>
        <p:origin x="-744" y="-16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xmlns="" val="1284753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7/10/2016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xmlns="" val="474072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7/10/2016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xmlns="" val="2644005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7/10/2016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xmlns="" val="19935159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7/10/2016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4548453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7/10/2016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xmlns="" val="32459988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xmlns="" val="37568694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xmlns="" val="1923774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xmlns="" val="1084060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7/10/2016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xmlns="" val="1758687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7/10/2016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xmlns="" val="3750415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7/10/2016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xmlns="" val="2096489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7/10/2016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xmlns="" val="1878935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7/10/2016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xmlns="" val="1910752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7/10/2016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xmlns="" val="1972031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7/10/2016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xmlns="" val="572854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7/10/2016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xmlns="" val="135792304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oei.es/quipu/colombia/politica_vulnerables.pdf" TargetMode="External"/><Relationship Id="rId2" Type="http://schemas.openxmlformats.org/officeDocument/2006/relationships/hyperlink" Target="http://www.movilidadbogota.gov.co/hiwebx_archivos/ideofolio/06CaracScioecoBta_15_1_40.pdf" TargetMode="External"/><Relationship Id="rId1" Type="http://schemas.openxmlformats.org/officeDocument/2006/relationships/slideLayout" Target="../slideLayouts/slideLayout2.xml"/><Relationship Id="rId6" Type="http://schemas.openxmlformats.org/officeDocument/2006/relationships/hyperlink" Target="http://cdim.esap.edu.co/BancoConocimiento/P/pamplona__-_norte_de_santander_-_pot_-__2002/pamplona__-_norte_de_santander_-_pot_-__2002.asp" TargetMode="External"/><Relationship Id="rId5" Type="http://schemas.openxmlformats.org/officeDocument/2006/relationships/hyperlink" Target="http://pamplona-nortedesantander.gov.co/apc-aa-files/61386164343338313235643530653061/asis-pamplona-n.-s.pdf" TargetMode="External"/><Relationship Id="rId4" Type="http://schemas.openxmlformats.org/officeDocument/2006/relationships/hyperlink" Target="http://pamplona-nortedesantander.gov.co/apc-aa-files/33626161326266316636353433326239/informe-de-gestion-victimas-del-conflcito-armado-pamplona-norte-de-santander-2012-2015-1-.pdf"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gif"/><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alcaldiabogota.gov.co/BJV/awdoc.jsp?p=&amp;i=1279" TargetMode="External"/><Relationship Id="rId2" Type="http://schemas.openxmlformats.org/officeDocument/2006/relationships/hyperlink" Target="http://www.ambientebogota.gov.co/documents/10157/2883162/PAL+Kennedy+2013-2016.pdf" TargetMode="External"/><Relationship Id="rId1" Type="http://schemas.openxmlformats.org/officeDocument/2006/relationships/slideLayout" Target="../slideLayouts/slideLayout2.xml"/><Relationship Id="rId4" Type="http://schemas.openxmlformats.org/officeDocument/2006/relationships/hyperlink" Target="http://aprendiendosobreciudadania.blogspot.com.co/2011/06/problematica-de-la-localidad-de-kennedy.html"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texto"/>
          <p:cNvSpPr txBox="1">
            <a:spLocks/>
          </p:cNvSpPr>
          <p:nvPr/>
        </p:nvSpPr>
        <p:spPr>
          <a:xfrm>
            <a:off x="257602" y="528011"/>
            <a:ext cx="11620500" cy="8572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None/>
            </a:pPr>
            <a:r>
              <a:rPr lang="es-CO" sz="4800" b="1" dirty="0" smtClean="0">
                <a:solidFill>
                  <a:schemeClr val="tx2"/>
                </a:solidFill>
                <a:latin typeface="Arial" charset="0"/>
                <a:cs typeface="Arial" charset="0"/>
              </a:rPr>
              <a:t>Examen final</a:t>
            </a:r>
            <a:endParaRPr lang="es-ES" sz="4800" b="1" dirty="0">
              <a:solidFill>
                <a:schemeClr val="tx2"/>
              </a:solidFill>
              <a:latin typeface="Arial" charset="0"/>
              <a:cs typeface="Arial" charset="0"/>
            </a:endParaRPr>
          </a:p>
        </p:txBody>
      </p:sp>
      <p:sp>
        <p:nvSpPr>
          <p:cNvPr id="6" name="2 Marcador de texto"/>
          <p:cNvSpPr txBox="1">
            <a:spLocks/>
          </p:cNvSpPr>
          <p:nvPr/>
        </p:nvSpPr>
        <p:spPr bwMode="auto">
          <a:xfrm>
            <a:off x="527858" y="2003917"/>
            <a:ext cx="10953749" cy="714375"/>
          </a:xfrm>
          <a:prstGeom prst="rect">
            <a:avLst/>
          </a:prstGeom>
          <a:noFill/>
          <a:ln w="9525">
            <a:noFill/>
            <a:miter lim="800000"/>
            <a:headEnd/>
            <a:tailEnd/>
          </a:ln>
        </p:spPr>
        <p:txBody>
          <a:bodyPr/>
          <a:lstStyle/>
          <a:p>
            <a:pPr algn="ctr"/>
            <a:r>
              <a:rPr lang="es-CO" sz="2000" b="1" dirty="0" smtClean="0"/>
              <a:t>OBREGON </a:t>
            </a:r>
            <a:r>
              <a:rPr lang="es-CO" sz="2000" b="1" dirty="0" smtClean="0"/>
              <a:t>MONICA ASTRID </a:t>
            </a:r>
          </a:p>
          <a:p>
            <a:pPr algn="ctr"/>
            <a:r>
              <a:rPr lang="es-CO" sz="2000" b="1" dirty="0" smtClean="0"/>
              <a:t>PINTO </a:t>
            </a:r>
            <a:r>
              <a:rPr lang="es-CO" sz="2000" b="1" dirty="0" smtClean="0"/>
              <a:t>ANGIE XIOMARA </a:t>
            </a:r>
            <a:endParaRPr lang="es-CO" sz="2000" b="1" dirty="0" smtClean="0"/>
          </a:p>
          <a:p>
            <a:pPr algn="ctr"/>
            <a:r>
              <a:rPr lang="es-CO" sz="2000" b="1" dirty="0" smtClean="0"/>
              <a:t>PLAZAS BERNAL ALEXANDER </a:t>
            </a:r>
          </a:p>
          <a:p>
            <a:pPr algn="ctr"/>
            <a:r>
              <a:rPr lang="es-CO" sz="2000" b="1" dirty="0" smtClean="0"/>
              <a:t>QUINTERO </a:t>
            </a:r>
            <a:r>
              <a:rPr lang="es-CO" sz="2000" b="1" dirty="0" smtClean="0"/>
              <a:t>GUSTAVO ADOLFO </a:t>
            </a:r>
            <a:endParaRPr lang="es-CO" sz="2000" b="1" dirty="0"/>
          </a:p>
        </p:txBody>
      </p:sp>
      <p:sp>
        <p:nvSpPr>
          <p:cNvPr id="7" name="2 Marcador de texto"/>
          <p:cNvSpPr txBox="1">
            <a:spLocks/>
          </p:cNvSpPr>
          <p:nvPr/>
        </p:nvSpPr>
        <p:spPr bwMode="auto">
          <a:xfrm>
            <a:off x="1391478" y="4449170"/>
            <a:ext cx="9121013" cy="2220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s-CO" b="1" dirty="0" smtClean="0"/>
              <a:t>FORMADORA</a:t>
            </a:r>
            <a:endParaRPr lang="es-ES" dirty="0" smtClean="0"/>
          </a:p>
          <a:p>
            <a:pPr algn="ctr"/>
            <a:r>
              <a:rPr lang="es-CO" dirty="0" smtClean="0"/>
              <a:t>ELIANA MARRUGO</a:t>
            </a:r>
          </a:p>
          <a:p>
            <a:pPr algn="ctr"/>
            <a:endParaRPr lang="es-CO" dirty="0" smtClean="0"/>
          </a:p>
          <a:p>
            <a:pPr algn="ctr"/>
            <a:endParaRPr lang="es-CO" dirty="0" smtClean="0"/>
          </a:p>
          <a:p>
            <a:pPr algn="ctr"/>
            <a:r>
              <a:rPr lang="es-ES" b="1" dirty="0" smtClean="0"/>
              <a:t>UNIVERSIDAD NACIONAL ABIERTA Y A DISTANCIA – UNAD</a:t>
            </a:r>
            <a:endParaRPr lang="es-ES" dirty="0" smtClean="0"/>
          </a:p>
          <a:p>
            <a:pPr algn="ctr"/>
            <a:r>
              <a:rPr lang="es-ES" b="1" dirty="0" smtClean="0"/>
              <a:t>MAPAS DE CONOCIMIENTO REGIONAL</a:t>
            </a:r>
            <a:endParaRPr lang="es-ES" dirty="0" smtClean="0"/>
          </a:p>
          <a:p>
            <a:pPr algn="ctr"/>
            <a:r>
              <a:rPr lang="es-ES" b="1" dirty="0" smtClean="0"/>
              <a:t>JULIO DE 2016</a:t>
            </a:r>
            <a:endParaRPr lang="es-ES" dirty="0" smtClean="0"/>
          </a:p>
        </p:txBody>
      </p:sp>
      <p:sp>
        <p:nvSpPr>
          <p:cNvPr id="11" name="10 CuadroTexto"/>
          <p:cNvSpPr txBox="1"/>
          <p:nvPr/>
        </p:nvSpPr>
        <p:spPr>
          <a:xfrm>
            <a:off x="4449695" y="3740559"/>
            <a:ext cx="3264363" cy="646331"/>
          </a:xfrm>
          <a:prstGeom prst="rect">
            <a:avLst/>
          </a:prstGeom>
          <a:noFill/>
        </p:spPr>
        <p:txBody>
          <a:bodyPr wrap="square" rtlCol="0">
            <a:spAutoFit/>
          </a:bodyPr>
          <a:lstStyle/>
          <a:p>
            <a:r>
              <a:rPr lang="es-CO" b="1" dirty="0" smtClean="0"/>
              <a:t>GRUPO</a:t>
            </a:r>
            <a:r>
              <a:rPr lang="es-ES" dirty="0" smtClean="0"/>
              <a:t>  </a:t>
            </a:r>
            <a:r>
              <a:rPr lang="es-CO" dirty="0" smtClean="0"/>
              <a:t>   712001_7</a:t>
            </a:r>
            <a:endParaRPr lang="es-ES" dirty="0" smtClean="0"/>
          </a:p>
          <a:p>
            <a:endParaRPr lang="es-ES" dirty="0"/>
          </a:p>
        </p:txBody>
      </p:sp>
    </p:spTree>
    <p:extLst>
      <p:ext uri="{BB962C8B-B14F-4D97-AF65-F5344CB8AC3E}">
        <p14:creationId xmlns:p14="http://schemas.microsoft.com/office/powerpoint/2010/main" xmlns="" val="19367422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73709" y="560725"/>
            <a:ext cx="3993401" cy="367216"/>
          </a:xfrm>
          <a:prstGeom prst="rect">
            <a:avLst/>
          </a:prstGeom>
        </p:spPr>
        <p:txBody>
          <a:bodyPr wrap="none">
            <a:spAutoFit/>
          </a:bodyPr>
          <a:lstStyle/>
          <a:p>
            <a:pPr>
              <a:lnSpc>
                <a:spcPct val="107000"/>
              </a:lnSpc>
              <a:spcAft>
                <a:spcPts val="800"/>
              </a:spcAft>
            </a:pPr>
            <a:r>
              <a:rPr lang="es-CO" b="1" dirty="0">
                <a:latin typeface="Arial" panose="020B0604020202020204" pitchFamily="34" charset="0"/>
                <a:ea typeface="Calibri" panose="020F0502020204030204" pitchFamily="34" charset="0"/>
                <a:cs typeface="Arial" panose="020B0604020202020204" pitchFamily="34" charset="0"/>
              </a:rPr>
              <a:t>PREDICCION: Observación directa</a:t>
            </a:r>
            <a:endParaRPr lang="es-CO" sz="1600" dirty="0">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5" name="Tabla 4"/>
          <p:cNvGraphicFramePr>
            <a:graphicFrameLocks noGrp="1"/>
          </p:cNvGraphicFramePr>
          <p:nvPr>
            <p:extLst>
              <p:ext uri="{D42A27DB-BD31-4B8C-83A1-F6EECF244321}">
                <p14:modId xmlns:p14="http://schemas.microsoft.com/office/powerpoint/2010/main" xmlns="" val="170019655"/>
              </p:ext>
            </p:extLst>
          </p:nvPr>
        </p:nvGraphicFramePr>
        <p:xfrm>
          <a:off x="360218" y="1259318"/>
          <a:ext cx="11069782" cy="4350600"/>
        </p:xfrm>
        <a:graphic>
          <a:graphicData uri="http://schemas.openxmlformats.org/drawingml/2006/table">
            <a:tbl>
              <a:tblPr firstRow="1" firstCol="1" bandRow="1">
                <a:tableStyleId>{5C22544A-7EE6-4342-B048-85BDC9FD1C3A}</a:tableStyleId>
              </a:tblPr>
              <a:tblGrid>
                <a:gridCol w="11069782">
                  <a:extLst>
                    <a:ext uri="{9D8B030D-6E8A-4147-A177-3AD203B41FA5}">
                      <a16:colId xmlns="" xmlns:a16="http://schemas.microsoft.com/office/drawing/2014/main" val="1367044857"/>
                    </a:ext>
                  </a:extLst>
                </a:gridCol>
              </a:tblGrid>
              <a:tr h="469797">
                <a:tc>
                  <a:txBody>
                    <a:bodyPr/>
                    <a:lstStyle/>
                    <a:p>
                      <a:pPr>
                        <a:lnSpc>
                          <a:spcPct val="107000"/>
                        </a:lnSpc>
                        <a:spcAft>
                          <a:spcPts val="0"/>
                        </a:spcAft>
                      </a:pPr>
                      <a:r>
                        <a:rPr lang="es-ES" sz="1400" dirty="0">
                          <a:effectLst/>
                          <a:latin typeface="Arial" panose="020B0604020202020204" pitchFamily="34" charset="0"/>
                          <a:cs typeface="Arial" panose="020B0604020202020204" pitchFamily="34" charset="0"/>
                        </a:rPr>
                        <a:t>La Alcaldía Local de Kennedy realiza recorridos con personas de la comunidad que pertenecen a las mesas de trabajo para observar si los planes de las agendas ambientales se están llevando a </a:t>
                      </a:r>
                      <a:r>
                        <a:rPr lang="es-ES" sz="1400" dirty="0" smtClean="0">
                          <a:effectLst/>
                          <a:latin typeface="Arial" panose="020B0604020202020204" pitchFamily="34" charset="0"/>
                          <a:cs typeface="Arial" panose="020B0604020202020204" pitchFamily="34" charset="0"/>
                        </a:rPr>
                        <a:t>cabo.</a:t>
                      </a:r>
                      <a:endParaRPr lang="es-CO" sz="1400" dirty="0">
                        <a:effectLst/>
                        <a:latin typeface="Arial" panose="020B0604020202020204" pitchFamily="34" charset="0"/>
                        <a:ea typeface="Calibri" panose="020F0502020204030204" pitchFamily="34" charset="0"/>
                        <a:cs typeface="Arial" panose="020B0604020202020204" pitchFamily="34" charset="0"/>
                      </a:endParaRPr>
                    </a:p>
                  </a:txBody>
                  <a:tcPr marL="54876" marR="54876" marT="0" marB="0"/>
                </a:tc>
                <a:extLst>
                  <a:ext uri="{0D108BD9-81ED-4DB2-BD59-A6C34878D82A}">
                    <a16:rowId xmlns="" xmlns:a16="http://schemas.microsoft.com/office/drawing/2014/main" val="4155249853"/>
                  </a:ext>
                </a:extLst>
              </a:tr>
              <a:tr h="3144940">
                <a:tc>
                  <a:txBody>
                    <a:bodyPr/>
                    <a:lstStyle/>
                    <a:p>
                      <a:pPr algn="just">
                        <a:lnSpc>
                          <a:spcPct val="107000"/>
                        </a:lnSpc>
                        <a:spcAft>
                          <a:spcPts val="0"/>
                        </a:spcAft>
                      </a:pPr>
                      <a:r>
                        <a:rPr lang="es-ES" sz="1400" dirty="0">
                          <a:effectLst/>
                          <a:latin typeface="Arial" panose="020B0604020202020204" pitchFamily="34" charset="0"/>
                          <a:cs typeface="Arial" panose="020B0604020202020204" pitchFamily="34" charset="0"/>
                        </a:rPr>
                        <a:t>Esta localidad al ser una de las mas grandes en Bogotá, posee diversos barrios, existen allí lugares donde se hace más evidente la falta de cultura ciudadana y donde se presentan grandes problemas de basuras y desechos orgánicos, especialmente alrededor de la central de abarrotes de </a:t>
                      </a:r>
                      <a:r>
                        <a:rPr lang="es-ES" sz="1400" dirty="0" err="1">
                          <a:effectLst/>
                          <a:latin typeface="Arial" panose="020B0604020202020204" pitchFamily="34" charset="0"/>
                          <a:cs typeface="Arial" panose="020B0604020202020204" pitchFamily="34" charset="0"/>
                        </a:rPr>
                        <a:t>Corabastos</a:t>
                      </a:r>
                      <a:r>
                        <a:rPr lang="es-ES" sz="1400" dirty="0">
                          <a:effectLst/>
                          <a:latin typeface="Arial" panose="020B0604020202020204" pitchFamily="34" charset="0"/>
                          <a:cs typeface="Arial" panose="020B0604020202020204" pitchFamily="34" charset="0"/>
                        </a:rPr>
                        <a:t> y la Plaza de las Flores.</a:t>
                      </a:r>
                      <a:endParaRPr lang="es-CO" sz="1400" dirty="0">
                        <a:effectLst/>
                        <a:latin typeface="Arial" panose="020B0604020202020204" pitchFamily="34" charset="0"/>
                        <a:cs typeface="Arial" panose="020B0604020202020204" pitchFamily="34" charset="0"/>
                      </a:endParaRPr>
                    </a:p>
                    <a:p>
                      <a:pPr algn="just">
                        <a:lnSpc>
                          <a:spcPct val="107000"/>
                        </a:lnSpc>
                        <a:spcAft>
                          <a:spcPts val="0"/>
                        </a:spcAft>
                      </a:pPr>
                      <a:r>
                        <a:rPr lang="es-ES" sz="1400" dirty="0">
                          <a:effectLst/>
                          <a:latin typeface="Arial" panose="020B0604020202020204" pitchFamily="34" charset="0"/>
                          <a:cs typeface="Arial" panose="020B0604020202020204" pitchFamily="34" charset="0"/>
                        </a:rPr>
                        <a:t>Sin duda se realizan esfuerzos para educar a la sociedad en la importancia que representa el ámbito ambiental, en el cuidado y conservación del agua, y el reciclaje.</a:t>
                      </a:r>
                      <a:endParaRPr lang="es-CO" sz="1400" dirty="0">
                        <a:effectLst/>
                        <a:latin typeface="Arial" panose="020B0604020202020204" pitchFamily="34" charset="0"/>
                        <a:cs typeface="Arial" panose="020B0604020202020204" pitchFamily="34" charset="0"/>
                      </a:endParaRPr>
                    </a:p>
                    <a:p>
                      <a:pPr algn="just">
                        <a:lnSpc>
                          <a:spcPct val="107000"/>
                        </a:lnSpc>
                        <a:spcAft>
                          <a:spcPts val="0"/>
                        </a:spcAft>
                      </a:pPr>
                      <a:r>
                        <a:rPr lang="es-ES" sz="1400" dirty="0">
                          <a:effectLst/>
                          <a:latin typeface="Arial" panose="020B0604020202020204" pitchFamily="34" charset="0"/>
                          <a:cs typeface="Arial" panose="020B0604020202020204" pitchFamily="34" charset="0"/>
                        </a:rPr>
                        <a:t>Existen lugares que sorprenden por el cuidado ambiental, como el Parque </a:t>
                      </a:r>
                      <a:r>
                        <a:rPr lang="es-ES" sz="1400" dirty="0" err="1">
                          <a:effectLst/>
                          <a:latin typeface="Arial" panose="020B0604020202020204" pitchFamily="34" charset="0"/>
                          <a:cs typeface="Arial" panose="020B0604020202020204" pitchFamily="34" charset="0"/>
                        </a:rPr>
                        <a:t>Timiza</a:t>
                      </a:r>
                      <a:r>
                        <a:rPr lang="es-ES" sz="1400" dirty="0">
                          <a:effectLst/>
                          <a:latin typeface="Arial" panose="020B0604020202020204" pitchFamily="34" charset="0"/>
                          <a:cs typeface="Arial" panose="020B0604020202020204" pitchFamily="34" charset="0"/>
                        </a:rPr>
                        <a:t>, un espacio con zonas verdes y un lago que dan a la localidad un lugar ejemplo de cuidado y preservación, al igual que los alrededores de la Alcaldía Local que se distinguen por su aseo. </a:t>
                      </a:r>
                      <a:endParaRPr lang="es-CO" sz="1400" dirty="0">
                        <a:effectLst/>
                        <a:latin typeface="Arial" panose="020B0604020202020204" pitchFamily="34" charset="0"/>
                        <a:cs typeface="Arial" panose="020B0604020202020204" pitchFamily="34" charset="0"/>
                      </a:endParaRPr>
                    </a:p>
                    <a:p>
                      <a:pPr algn="just">
                        <a:lnSpc>
                          <a:spcPct val="107000"/>
                        </a:lnSpc>
                        <a:spcAft>
                          <a:spcPts val="0"/>
                        </a:spcAft>
                      </a:pPr>
                      <a:r>
                        <a:rPr lang="es-ES" sz="1400" dirty="0">
                          <a:effectLst/>
                          <a:latin typeface="Arial" panose="020B0604020202020204" pitchFamily="34" charset="0"/>
                          <a:cs typeface="Arial" panose="020B0604020202020204" pitchFamily="34" charset="0"/>
                        </a:rPr>
                        <a:t>Qué puede pasar si no se trabaja en el ámbito ambiental. Recorriendo diferentes barrios de  la ciudad  es de anotar que en unos ya hay más cultura que en otros. En unos sectores, especialmente los más transitados de forma peatonal todavía se observa muchos ciudadanos botando los desechos directamente en las calles a pesar que ya se han instalado sitios específicos para arrojarlos. Pero esto no es usual en todas partes, ya que hay barrios en los cuales se puede ver mucha organización no solo con las basuras sino también con el agua. Es necesario que en la localidad de </a:t>
                      </a:r>
                      <a:r>
                        <a:rPr lang="es-ES" sz="1400" dirty="0" err="1">
                          <a:effectLst/>
                          <a:latin typeface="Arial" panose="020B0604020202020204" pitchFamily="34" charset="0"/>
                          <a:cs typeface="Arial" panose="020B0604020202020204" pitchFamily="34" charset="0"/>
                        </a:rPr>
                        <a:t>Kenedy</a:t>
                      </a:r>
                      <a:r>
                        <a:rPr lang="es-ES" sz="1400" dirty="0">
                          <a:effectLst/>
                          <a:latin typeface="Arial" panose="020B0604020202020204" pitchFamily="34" charset="0"/>
                          <a:cs typeface="Arial" panose="020B0604020202020204" pitchFamily="34" charset="0"/>
                        </a:rPr>
                        <a:t> se desarrolle </a:t>
                      </a:r>
                      <a:r>
                        <a:rPr lang="es-ES" sz="1400" dirty="0" smtClean="0">
                          <a:effectLst/>
                          <a:latin typeface="Arial" panose="020B0604020202020204" pitchFamily="34" charset="0"/>
                          <a:cs typeface="Arial" panose="020B0604020202020204" pitchFamily="34" charset="0"/>
                        </a:rPr>
                        <a:t>así </a:t>
                      </a:r>
                      <a:r>
                        <a:rPr lang="es-ES" sz="1400" dirty="0">
                          <a:effectLst/>
                          <a:latin typeface="Arial" panose="020B0604020202020204" pitchFamily="34" charset="0"/>
                          <a:cs typeface="Arial" panose="020B0604020202020204" pitchFamily="34" charset="0"/>
                        </a:rPr>
                        <a:t>como  se están implementando en muchas partes,  cambios con el fin de bajar el consumo del agua, pero no solo por bajar el precio de su servicio sino por buscar no desperdiciar un recurso totalmente necesario para todo tipo de vida. En los algunos centros comerciales por ejemplo, se han colocado dispensadores con producto antibacterial con de que los transeúntes los utilicen frecuentemente y esto evita transmisión de enfermedades.</a:t>
                      </a:r>
                      <a:endParaRPr lang="es-CO" sz="1400" dirty="0">
                        <a:effectLst/>
                        <a:latin typeface="Arial" panose="020B0604020202020204" pitchFamily="34" charset="0"/>
                        <a:ea typeface="Calibri" panose="020F0502020204030204" pitchFamily="34" charset="0"/>
                        <a:cs typeface="Arial" panose="020B0604020202020204" pitchFamily="34" charset="0"/>
                      </a:endParaRPr>
                    </a:p>
                  </a:txBody>
                  <a:tcPr marL="54876" marR="54876" marT="0" marB="0"/>
                </a:tc>
                <a:extLst>
                  <a:ext uri="{0D108BD9-81ED-4DB2-BD59-A6C34878D82A}">
                    <a16:rowId xmlns="" xmlns:a16="http://schemas.microsoft.com/office/drawing/2014/main" val="3382230857"/>
                  </a:ext>
                </a:extLst>
              </a:tr>
            </a:tbl>
          </a:graphicData>
        </a:graphic>
      </p:graphicFrame>
    </p:spTree>
    <p:extLst>
      <p:ext uri="{BB962C8B-B14F-4D97-AF65-F5344CB8AC3E}">
        <p14:creationId xmlns:p14="http://schemas.microsoft.com/office/powerpoint/2010/main" xmlns="" val="3738011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78338" y="449888"/>
            <a:ext cx="1234633" cy="336631"/>
          </a:xfrm>
          <a:prstGeom prst="rect">
            <a:avLst/>
          </a:prstGeom>
        </p:spPr>
        <p:txBody>
          <a:bodyPr wrap="none">
            <a:spAutoFit/>
          </a:bodyPr>
          <a:lstStyle/>
          <a:p>
            <a:pPr>
              <a:lnSpc>
                <a:spcPct val="107000"/>
              </a:lnSpc>
              <a:spcAft>
                <a:spcPts val="800"/>
              </a:spcAft>
            </a:pPr>
            <a:r>
              <a:rPr lang="es-CO" sz="1600" b="1" dirty="0">
                <a:latin typeface="Arial" panose="020B0604020202020204" pitchFamily="34" charset="0"/>
                <a:ea typeface="Calibri" panose="020F0502020204030204" pitchFamily="34" charset="0"/>
                <a:cs typeface="Arial" panose="020B0604020202020204" pitchFamily="34" charset="0"/>
              </a:rPr>
              <a:t>GESTION: </a:t>
            </a:r>
            <a:endParaRPr lang="es-CO" sz="1600" dirty="0">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5" name="Tabla 4"/>
          <p:cNvGraphicFramePr>
            <a:graphicFrameLocks noGrp="1"/>
          </p:cNvGraphicFramePr>
          <p:nvPr>
            <p:extLst>
              <p:ext uri="{D42A27DB-BD31-4B8C-83A1-F6EECF244321}">
                <p14:modId xmlns:p14="http://schemas.microsoft.com/office/powerpoint/2010/main" xmlns="" val="861820167"/>
              </p:ext>
            </p:extLst>
          </p:nvPr>
        </p:nvGraphicFramePr>
        <p:xfrm>
          <a:off x="478338" y="1113723"/>
          <a:ext cx="5605780" cy="1761363"/>
        </p:xfrm>
        <a:graphic>
          <a:graphicData uri="http://schemas.openxmlformats.org/drawingml/2006/table">
            <a:tbl>
              <a:tblPr firstRow="1" firstCol="1" bandRow="1">
                <a:tableStyleId>{5C22544A-7EE6-4342-B048-85BDC9FD1C3A}</a:tableStyleId>
              </a:tblPr>
              <a:tblGrid>
                <a:gridCol w="2802890">
                  <a:extLst>
                    <a:ext uri="{9D8B030D-6E8A-4147-A177-3AD203B41FA5}">
                      <a16:colId xmlns="" xmlns:a16="http://schemas.microsoft.com/office/drawing/2014/main" val="454583228"/>
                    </a:ext>
                  </a:extLst>
                </a:gridCol>
                <a:gridCol w="2802890">
                  <a:extLst>
                    <a:ext uri="{9D8B030D-6E8A-4147-A177-3AD203B41FA5}">
                      <a16:colId xmlns="" xmlns:a16="http://schemas.microsoft.com/office/drawing/2014/main" val="1894185732"/>
                    </a:ext>
                  </a:extLst>
                </a:gridCol>
              </a:tblGrid>
              <a:tr h="0">
                <a:tc>
                  <a:txBody>
                    <a:bodyPr/>
                    <a:lstStyle/>
                    <a:p>
                      <a:pPr>
                        <a:lnSpc>
                          <a:spcPct val="107000"/>
                        </a:lnSpc>
                        <a:spcAft>
                          <a:spcPts val="0"/>
                        </a:spcAft>
                      </a:pPr>
                      <a:r>
                        <a:rPr lang="es-ES" sz="1200" dirty="0">
                          <a:effectLst/>
                          <a:latin typeface="Arial" panose="020B0604020202020204" pitchFamily="34" charset="0"/>
                          <a:cs typeface="Arial" panose="020B0604020202020204" pitchFamily="34" charset="0"/>
                        </a:rPr>
                        <a:t>¿Cómo se puede mejorar el ámbito ambiental en esta localidad?</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s-ES" sz="1200">
                          <a:effectLst/>
                          <a:latin typeface="Arial" panose="020B0604020202020204" pitchFamily="34" charset="0"/>
                          <a:cs typeface="Arial" panose="020B0604020202020204" pitchFamily="34" charset="0"/>
                        </a:rPr>
                        <a:t>Con la participación de todos sus actores</a:t>
                      </a:r>
                      <a:endParaRPr lang="es-CO"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2614197902"/>
                  </a:ext>
                </a:extLst>
              </a:tr>
              <a:tr h="399415">
                <a:tc>
                  <a:txBody>
                    <a:bodyPr/>
                    <a:lstStyle/>
                    <a:p>
                      <a:pPr>
                        <a:lnSpc>
                          <a:spcPct val="107000"/>
                        </a:lnSpc>
                        <a:spcAft>
                          <a:spcPts val="0"/>
                        </a:spcAft>
                      </a:pPr>
                      <a:r>
                        <a:rPr lang="es-ES" sz="1200">
                          <a:effectLst/>
                          <a:latin typeface="Arial" panose="020B0604020202020204" pitchFamily="34" charset="0"/>
                          <a:cs typeface="Arial" panose="020B0604020202020204" pitchFamily="34" charset="0"/>
                        </a:rPr>
                        <a:t>¿Con que planes de acción cuenta la localidad? </a:t>
                      </a:r>
                      <a:endParaRPr lang="es-CO"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es-ES" sz="1200">
                          <a:effectLst/>
                          <a:latin typeface="Arial" panose="020B0604020202020204" pitchFamily="34" charset="0"/>
                          <a:cs typeface="Arial" panose="020B0604020202020204" pitchFamily="34" charset="0"/>
                        </a:rPr>
                        <a:t>Con agendas Ambientales que son una guía para el cuidado del medio ambiente y mesas de trabajo.</a:t>
                      </a:r>
                      <a:endParaRPr lang="es-CO"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2010602641"/>
                  </a:ext>
                </a:extLst>
              </a:tr>
              <a:tr h="399415">
                <a:tc>
                  <a:txBody>
                    <a:bodyPr/>
                    <a:lstStyle/>
                    <a:p>
                      <a:pPr>
                        <a:lnSpc>
                          <a:spcPct val="107000"/>
                        </a:lnSpc>
                        <a:spcAft>
                          <a:spcPts val="0"/>
                        </a:spcAft>
                      </a:pPr>
                      <a:r>
                        <a:rPr lang="es-ES" sz="1200">
                          <a:effectLst/>
                          <a:latin typeface="Arial" panose="020B0604020202020204" pitchFamily="34" charset="0"/>
                          <a:cs typeface="Arial" panose="020B0604020202020204" pitchFamily="34" charset="0"/>
                        </a:rPr>
                        <a:t>¿Cómo pueden ser implementados? </a:t>
                      </a:r>
                      <a:endParaRPr lang="es-CO"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es-ES" sz="1200" dirty="0">
                          <a:effectLst/>
                          <a:latin typeface="Arial" panose="020B0604020202020204" pitchFamily="34" charset="0"/>
                          <a:cs typeface="Arial" panose="020B0604020202020204" pitchFamily="34" charset="0"/>
                        </a:rPr>
                        <a:t>Se requiere la participación de todos los actores de la comunidad con el fin de realizar los programas descritos en las agendas ambientales.</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2504206859"/>
                  </a:ext>
                </a:extLst>
              </a:tr>
            </a:tbl>
          </a:graphicData>
        </a:graphic>
      </p:graphicFrame>
      <p:sp>
        <p:nvSpPr>
          <p:cNvPr id="6" name="Rectángulo 5"/>
          <p:cNvSpPr/>
          <p:nvPr/>
        </p:nvSpPr>
        <p:spPr>
          <a:xfrm>
            <a:off x="4779818" y="3015869"/>
            <a:ext cx="6096000" cy="600101"/>
          </a:xfrm>
          <a:prstGeom prst="rect">
            <a:avLst/>
          </a:prstGeom>
        </p:spPr>
        <p:txBody>
          <a:bodyPr>
            <a:spAutoFit/>
          </a:bodyPr>
          <a:lstStyle/>
          <a:p>
            <a:pPr>
              <a:lnSpc>
                <a:spcPct val="107000"/>
              </a:lnSpc>
              <a:spcAft>
                <a:spcPts val="800"/>
              </a:spcAft>
            </a:pPr>
            <a:r>
              <a:rPr lang="es-CO" sz="1600" b="1" dirty="0">
                <a:latin typeface="Arial" panose="020B0604020202020204" pitchFamily="34" charset="0"/>
                <a:ea typeface="Calibri" panose="020F0502020204030204" pitchFamily="34" charset="0"/>
                <a:cs typeface="Arial" panose="020B0604020202020204" pitchFamily="34" charset="0"/>
              </a:rPr>
              <a:t>OPINION VALORACION: </a:t>
            </a:r>
            <a:r>
              <a:rPr lang="es-CO" sz="1600" b="1" dirty="0">
                <a:solidFill>
                  <a:srgbClr val="000000"/>
                </a:solidFill>
                <a:latin typeface="Arial" panose="020B0604020202020204" pitchFamily="34" charset="0"/>
                <a:ea typeface="Times New Roman" panose="02020603050405020304" pitchFamily="18" charset="0"/>
                <a:cs typeface="Arial" panose="020B0604020202020204" pitchFamily="34" charset="0"/>
              </a:rPr>
              <a:t>¿Qué opinas acerca de implementar desde la niñez planes de acción ambiental?</a:t>
            </a:r>
            <a:endParaRPr lang="es-CO" sz="1600" dirty="0">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7" name="Tabla 6"/>
          <p:cNvGraphicFramePr>
            <a:graphicFrameLocks noGrp="1"/>
          </p:cNvGraphicFramePr>
          <p:nvPr>
            <p:extLst>
              <p:ext uri="{D42A27DB-BD31-4B8C-83A1-F6EECF244321}">
                <p14:modId xmlns:p14="http://schemas.microsoft.com/office/powerpoint/2010/main" xmlns="" val="218469474"/>
              </p:ext>
            </p:extLst>
          </p:nvPr>
        </p:nvGraphicFramePr>
        <p:xfrm>
          <a:off x="4895974" y="4359562"/>
          <a:ext cx="5605780" cy="2054543"/>
        </p:xfrm>
        <a:graphic>
          <a:graphicData uri="http://schemas.openxmlformats.org/drawingml/2006/table">
            <a:tbl>
              <a:tblPr firstRow="1" firstCol="1" bandRow="1">
                <a:tableStyleId>{5C22544A-7EE6-4342-B048-85BDC9FD1C3A}</a:tableStyleId>
              </a:tblPr>
              <a:tblGrid>
                <a:gridCol w="2802890">
                  <a:extLst>
                    <a:ext uri="{9D8B030D-6E8A-4147-A177-3AD203B41FA5}">
                      <a16:colId xmlns="" xmlns:a16="http://schemas.microsoft.com/office/drawing/2014/main" val="3768280949"/>
                    </a:ext>
                  </a:extLst>
                </a:gridCol>
                <a:gridCol w="2802890">
                  <a:extLst>
                    <a:ext uri="{9D8B030D-6E8A-4147-A177-3AD203B41FA5}">
                      <a16:colId xmlns="" xmlns:a16="http://schemas.microsoft.com/office/drawing/2014/main" val="80438774"/>
                    </a:ext>
                  </a:extLst>
                </a:gridCol>
              </a:tblGrid>
              <a:tr h="0">
                <a:tc>
                  <a:txBody>
                    <a:bodyPr/>
                    <a:lstStyle/>
                    <a:p>
                      <a:pPr>
                        <a:lnSpc>
                          <a:spcPct val="107000"/>
                        </a:lnSpc>
                        <a:spcAft>
                          <a:spcPts val="0"/>
                        </a:spcAft>
                      </a:pPr>
                      <a:r>
                        <a:rPr lang="es-ES" sz="1400" dirty="0">
                          <a:effectLst/>
                          <a:latin typeface="Arial" panose="020B0604020202020204" pitchFamily="34" charset="0"/>
                          <a:cs typeface="Arial" panose="020B0604020202020204" pitchFamily="34" charset="0"/>
                        </a:rPr>
                        <a:t>¿Qué percepción tiene la comunidad de su ambiente? </a:t>
                      </a:r>
                      <a:endParaRPr lang="es-CO"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s-ES" sz="1400">
                          <a:effectLst/>
                          <a:latin typeface="Arial" panose="020B0604020202020204" pitchFamily="34" charset="0"/>
                          <a:cs typeface="Arial" panose="020B0604020202020204" pitchFamily="34" charset="0"/>
                        </a:rPr>
                        <a:t>Saben que la contaminación afecta la salud y que tiene   consecuencias negativas, también son conscientes que hace falta mucha cultura ciudadana.</a:t>
                      </a:r>
                      <a:endParaRPr lang="es-CO"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4205740328"/>
                  </a:ext>
                </a:extLst>
              </a:tr>
              <a:tr h="0">
                <a:tc>
                  <a:txBody>
                    <a:bodyPr/>
                    <a:lstStyle/>
                    <a:p>
                      <a:pPr>
                        <a:lnSpc>
                          <a:spcPct val="107000"/>
                        </a:lnSpc>
                        <a:spcAft>
                          <a:spcPts val="0"/>
                        </a:spcAft>
                      </a:pPr>
                      <a:r>
                        <a:rPr lang="es-ES" sz="1400" dirty="0">
                          <a:effectLst/>
                          <a:latin typeface="Arial" panose="020B0604020202020204" pitchFamily="34" charset="0"/>
                          <a:cs typeface="Arial" panose="020B0604020202020204" pitchFamily="34" charset="0"/>
                        </a:rPr>
                        <a:t>¿Sabe la comunidad como la afectan estos problemas ambientales? </a:t>
                      </a:r>
                      <a:endParaRPr lang="es-CO"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s-ES" sz="1400" dirty="0">
                          <a:effectLst/>
                          <a:latin typeface="Arial" panose="020B0604020202020204" pitchFamily="34" charset="0"/>
                          <a:cs typeface="Arial" panose="020B0604020202020204" pitchFamily="34" charset="0"/>
                        </a:rPr>
                        <a:t>La comunidad ha aprendido y entendido los inconvenientes que la contaminación trae consigo.</a:t>
                      </a:r>
                      <a:endParaRPr lang="es-CO"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799746999"/>
                  </a:ext>
                </a:extLst>
              </a:tr>
            </a:tbl>
          </a:graphicData>
        </a:graphic>
      </p:graphicFrame>
    </p:spTree>
    <p:extLst>
      <p:ext uri="{BB962C8B-B14F-4D97-AF65-F5344CB8AC3E}">
        <p14:creationId xmlns:p14="http://schemas.microsoft.com/office/powerpoint/2010/main" xmlns="" val="1693402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056067" y="449330"/>
            <a:ext cx="8324904" cy="4062651"/>
          </a:xfrm>
          <a:prstGeom prst="rect">
            <a:avLst/>
          </a:prstGeom>
          <a:noFill/>
        </p:spPr>
        <p:txBody>
          <a:bodyPr wrap="square" rtlCol="0">
            <a:spAutoFit/>
          </a:bodyPr>
          <a:lstStyle/>
          <a:p>
            <a:r>
              <a:rPr lang="es-CO" sz="2400" b="1" dirty="0">
                <a:solidFill>
                  <a:schemeClr val="accent1">
                    <a:lumMod val="75000"/>
                  </a:schemeClr>
                </a:solidFill>
                <a:latin typeface="Arial" panose="020B0604020202020204" pitchFamily="34" charset="0"/>
                <a:cs typeface="Arial" panose="020B0604020202020204" pitchFamily="34" charset="0"/>
              </a:rPr>
              <a:t>Situación ambiental actual en la localidad Kennedy:</a:t>
            </a:r>
            <a:endParaRPr lang="es-CO" sz="2400" dirty="0">
              <a:solidFill>
                <a:schemeClr val="accent1">
                  <a:lumMod val="75000"/>
                </a:schemeClr>
              </a:solidFill>
              <a:latin typeface="Arial" panose="020B0604020202020204" pitchFamily="34" charset="0"/>
              <a:cs typeface="Arial" panose="020B0604020202020204" pitchFamily="34" charset="0"/>
            </a:endParaRPr>
          </a:p>
          <a:p>
            <a:pPr algn="just"/>
            <a:endParaRPr lang="es-CO" sz="2400" dirty="0">
              <a:solidFill>
                <a:schemeClr val="tx2">
                  <a:lumMod val="75000"/>
                </a:schemeClr>
              </a:solidFill>
              <a:latin typeface="Arial" panose="020B0604020202020204" pitchFamily="34" charset="0"/>
              <a:cs typeface="Arial" panose="020B0604020202020204" pitchFamily="34" charset="0"/>
            </a:endParaRPr>
          </a:p>
          <a:p>
            <a:pPr algn="just"/>
            <a:r>
              <a:rPr lang="es-CO" sz="2400" dirty="0">
                <a:solidFill>
                  <a:schemeClr val="tx2">
                    <a:lumMod val="75000"/>
                  </a:schemeClr>
                </a:solidFill>
                <a:latin typeface="Arial" panose="020B0604020202020204" pitchFamily="34" charset="0"/>
                <a:cs typeface="Arial" panose="020B0604020202020204" pitchFamily="34" charset="0"/>
              </a:rPr>
              <a:t>· </a:t>
            </a:r>
            <a:r>
              <a:rPr lang="es-CO" sz="2400" dirty="0" smtClean="0">
                <a:solidFill>
                  <a:schemeClr val="tx2">
                    <a:lumMod val="75000"/>
                  </a:schemeClr>
                </a:solidFill>
                <a:latin typeface="Arial" panose="020B0604020202020204" pitchFamily="34" charset="0"/>
                <a:cs typeface="Arial" panose="020B0604020202020204" pitchFamily="34" charset="0"/>
              </a:rPr>
              <a:t>Contaminación </a:t>
            </a:r>
            <a:r>
              <a:rPr lang="es-CO" sz="2400" dirty="0">
                <a:solidFill>
                  <a:schemeClr val="tx2">
                    <a:lumMod val="75000"/>
                  </a:schemeClr>
                </a:solidFill>
                <a:latin typeface="Arial" panose="020B0604020202020204" pitchFamily="34" charset="0"/>
                <a:cs typeface="Arial" panose="020B0604020202020204" pitchFamily="34" charset="0"/>
              </a:rPr>
              <a:t>atmosférica: Kennedy es una de las tres localidades con mayores índices de contaminación atmosférica a nivel distrital, las principales causas contaminantes de la atmósfera se presentan por la falta de implementación de tecnologías limpias por parte del sector industrial, actividades humanas como la quema de cable para extraer cobre y la contaminación de las fuentes hídricas que generan mal olor.</a:t>
            </a:r>
          </a:p>
          <a:p>
            <a:endParaRPr lang="es-CO" dirty="0"/>
          </a:p>
        </p:txBody>
      </p:sp>
      <p:pic>
        <p:nvPicPr>
          <p:cNvPr id="5" name="Imagen 4"/>
          <p:cNvPicPr>
            <a:picLocks noChangeAspect="1"/>
          </p:cNvPicPr>
          <p:nvPr/>
        </p:nvPicPr>
        <p:blipFill>
          <a:blip r:embed="rId2"/>
          <a:stretch>
            <a:fillRect/>
          </a:stretch>
        </p:blipFill>
        <p:spPr>
          <a:xfrm>
            <a:off x="2704564" y="4327301"/>
            <a:ext cx="5164428" cy="2032530"/>
          </a:xfrm>
          <a:prstGeom prst="rect">
            <a:avLst/>
          </a:prstGeom>
        </p:spPr>
      </p:pic>
    </p:spTree>
    <p:extLst>
      <p:ext uri="{BB962C8B-B14F-4D97-AF65-F5344CB8AC3E}">
        <p14:creationId xmlns:p14="http://schemas.microsoft.com/office/powerpoint/2010/main" xmlns="" val="1270708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875762" y="321971"/>
            <a:ext cx="6735651" cy="5262979"/>
          </a:xfrm>
          <a:prstGeom prst="rect">
            <a:avLst/>
          </a:prstGeom>
          <a:noFill/>
        </p:spPr>
        <p:txBody>
          <a:bodyPr wrap="square" rtlCol="0">
            <a:spAutoFit/>
          </a:bodyPr>
          <a:lstStyle/>
          <a:p>
            <a:pPr algn="ctr"/>
            <a:r>
              <a:rPr lang="es-CO" sz="2400" dirty="0" smtClean="0">
                <a:solidFill>
                  <a:schemeClr val="accent2">
                    <a:lumMod val="75000"/>
                  </a:schemeClr>
                </a:solidFill>
                <a:latin typeface="Arial" panose="020B0604020202020204" pitchFamily="34" charset="0"/>
                <a:cs typeface="Arial" panose="020B0604020202020204" pitchFamily="34" charset="0"/>
              </a:rPr>
              <a:t>Contaminación </a:t>
            </a:r>
            <a:r>
              <a:rPr lang="es-CO" sz="2400" dirty="0">
                <a:solidFill>
                  <a:schemeClr val="accent2">
                    <a:lumMod val="75000"/>
                  </a:schemeClr>
                </a:solidFill>
                <a:latin typeface="Arial" panose="020B0604020202020204" pitchFamily="34" charset="0"/>
                <a:cs typeface="Arial" panose="020B0604020202020204" pitchFamily="34" charset="0"/>
              </a:rPr>
              <a:t>visual e invasión del espacio </a:t>
            </a:r>
            <a:r>
              <a:rPr lang="es-CO" sz="2400" dirty="0" smtClean="0">
                <a:solidFill>
                  <a:schemeClr val="accent2">
                    <a:lumMod val="75000"/>
                  </a:schemeClr>
                </a:solidFill>
                <a:latin typeface="Arial" panose="020B0604020202020204" pitchFamily="34" charset="0"/>
                <a:cs typeface="Arial" panose="020B0604020202020204" pitchFamily="34" charset="0"/>
              </a:rPr>
              <a:t>público</a:t>
            </a:r>
          </a:p>
          <a:p>
            <a:pPr algn="just"/>
            <a:endParaRPr lang="es-CO" sz="2400" dirty="0" smtClean="0">
              <a:latin typeface="Arial" panose="020B0604020202020204" pitchFamily="34" charset="0"/>
              <a:cs typeface="Arial" panose="020B0604020202020204" pitchFamily="34" charset="0"/>
            </a:endParaRPr>
          </a:p>
          <a:p>
            <a:pPr algn="just"/>
            <a:r>
              <a:rPr lang="es-CO" sz="2400" dirty="0" smtClean="0">
                <a:solidFill>
                  <a:schemeClr val="tx2">
                    <a:lumMod val="75000"/>
                  </a:schemeClr>
                </a:solidFill>
                <a:latin typeface="Arial" panose="020B0604020202020204" pitchFamily="34" charset="0"/>
                <a:cs typeface="Arial" panose="020B0604020202020204" pitchFamily="34" charset="0"/>
              </a:rPr>
              <a:t> </a:t>
            </a:r>
            <a:r>
              <a:rPr lang="es-CO" sz="2400" dirty="0">
                <a:solidFill>
                  <a:schemeClr val="tx2">
                    <a:lumMod val="75000"/>
                  </a:schemeClr>
                </a:solidFill>
                <a:latin typeface="Arial" panose="020B0604020202020204" pitchFamily="34" charset="0"/>
                <a:cs typeface="Arial" panose="020B0604020202020204" pitchFamily="34" charset="0"/>
              </a:rPr>
              <a:t>Estos problemas se encuentran muy asociados ya que del uso inadecuado del espacio público depende gran parte de los niveles de contaminación visual en la localidad, Las principales causas de afectación son: la disposición de basuras en la calle por parte de la comunidad fuera de los horarios de recolección, la presencia de bares y discotecas y la presencia de gran cantidad de vendedores ambulantes que ocupan los andenes en vías comerciales.</a:t>
            </a:r>
          </a:p>
        </p:txBody>
      </p:sp>
      <p:pic>
        <p:nvPicPr>
          <p:cNvPr id="3" name="Imagen 2"/>
          <p:cNvPicPr>
            <a:picLocks noChangeAspect="1"/>
          </p:cNvPicPr>
          <p:nvPr/>
        </p:nvPicPr>
        <p:blipFill>
          <a:blip r:embed="rId2"/>
          <a:stretch>
            <a:fillRect/>
          </a:stretch>
        </p:blipFill>
        <p:spPr>
          <a:xfrm>
            <a:off x="7611413" y="1390919"/>
            <a:ext cx="2839054" cy="3786389"/>
          </a:xfrm>
          <a:prstGeom prst="rect">
            <a:avLst/>
          </a:prstGeom>
        </p:spPr>
      </p:pic>
    </p:spTree>
    <p:extLst>
      <p:ext uri="{BB962C8B-B14F-4D97-AF65-F5344CB8AC3E}">
        <p14:creationId xmlns:p14="http://schemas.microsoft.com/office/powerpoint/2010/main" xmlns="" val="3330394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953037" y="682581"/>
            <a:ext cx="7894749" cy="1938992"/>
          </a:xfrm>
          <a:prstGeom prst="rect">
            <a:avLst/>
          </a:prstGeom>
          <a:noFill/>
        </p:spPr>
        <p:txBody>
          <a:bodyPr wrap="square" rtlCol="0">
            <a:spAutoFit/>
          </a:bodyPr>
          <a:lstStyle/>
          <a:p>
            <a:r>
              <a:rPr lang="es-CO" dirty="0"/>
              <a:t> </a:t>
            </a:r>
            <a:r>
              <a:rPr lang="es-CO" sz="2400" dirty="0">
                <a:solidFill>
                  <a:schemeClr val="accent2">
                    <a:lumMod val="75000"/>
                  </a:schemeClr>
                </a:solidFill>
                <a:latin typeface="Arial" panose="020B0604020202020204" pitchFamily="34" charset="0"/>
                <a:cs typeface="Arial" panose="020B0604020202020204" pitchFamily="34" charset="0"/>
              </a:rPr>
              <a:t>Contaminación y ocupación </a:t>
            </a:r>
            <a:r>
              <a:rPr lang="es-CO" sz="2400" dirty="0" smtClean="0">
                <a:solidFill>
                  <a:schemeClr val="accent2">
                    <a:lumMod val="75000"/>
                  </a:schemeClr>
                </a:solidFill>
                <a:latin typeface="Arial" panose="020B0604020202020204" pitchFamily="34" charset="0"/>
                <a:cs typeface="Arial" panose="020B0604020202020204" pitchFamily="34" charset="0"/>
              </a:rPr>
              <a:t>hídrica</a:t>
            </a:r>
          </a:p>
          <a:p>
            <a:endParaRPr lang="es-CO" sz="2400" dirty="0" smtClean="0">
              <a:latin typeface="Arial" panose="020B0604020202020204" pitchFamily="34" charset="0"/>
              <a:cs typeface="Arial" panose="020B0604020202020204" pitchFamily="34" charset="0"/>
            </a:endParaRPr>
          </a:p>
          <a:p>
            <a:pPr algn="just"/>
            <a:r>
              <a:rPr lang="es-CO" sz="2400" dirty="0" smtClean="0">
                <a:solidFill>
                  <a:schemeClr val="tx2">
                    <a:lumMod val="75000"/>
                  </a:schemeClr>
                </a:solidFill>
                <a:latin typeface="Arial" panose="020B0604020202020204" pitchFamily="34" charset="0"/>
                <a:cs typeface="Arial" panose="020B0604020202020204" pitchFamily="34" charset="0"/>
              </a:rPr>
              <a:t>Kennedy </a:t>
            </a:r>
            <a:r>
              <a:rPr lang="es-CO" sz="2400" dirty="0">
                <a:solidFill>
                  <a:schemeClr val="tx2">
                    <a:lumMod val="75000"/>
                  </a:schemeClr>
                </a:solidFill>
                <a:latin typeface="Arial" panose="020B0604020202020204" pitchFamily="34" charset="0"/>
                <a:cs typeface="Arial" panose="020B0604020202020204" pitchFamily="34" charset="0"/>
              </a:rPr>
              <a:t>es área de tránsito de las cargas contaminantes que tienen los ríos Tunjuelo, Fucha y Bogotá. </a:t>
            </a:r>
          </a:p>
        </p:txBody>
      </p:sp>
      <p:pic>
        <p:nvPicPr>
          <p:cNvPr id="3" name="Imagen 2"/>
          <p:cNvPicPr>
            <a:picLocks noChangeAspect="1"/>
          </p:cNvPicPr>
          <p:nvPr/>
        </p:nvPicPr>
        <p:blipFill>
          <a:blip r:embed="rId2"/>
          <a:stretch>
            <a:fillRect/>
          </a:stretch>
        </p:blipFill>
        <p:spPr>
          <a:xfrm>
            <a:off x="2537137" y="3065173"/>
            <a:ext cx="4572001" cy="2472744"/>
          </a:xfrm>
          <a:prstGeom prst="rect">
            <a:avLst/>
          </a:prstGeom>
        </p:spPr>
      </p:pic>
    </p:spTree>
    <p:extLst>
      <p:ext uri="{BB962C8B-B14F-4D97-AF65-F5344CB8AC3E}">
        <p14:creationId xmlns:p14="http://schemas.microsoft.com/office/powerpoint/2010/main" xmlns="" val="2115066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854558" y="1146220"/>
            <a:ext cx="7701566" cy="3416320"/>
          </a:xfrm>
          <a:prstGeom prst="rect">
            <a:avLst/>
          </a:prstGeom>
          <a:noFill/>
        </p:spPr>
        <p:txBody>
          <a:bodyPr wrap="square" rtlCol="0">
            <a:spAutoFit/>
          </a:bodyPr>
          <a:lstStyle/>
          <a:p>
            <a:pPr algn="ctr"/>
            <a:r>
              <a:rPr lang="es-CO" sz="2400" b="1" dirty="0">
                <a:solidFill>
                  <a:schemeClr val="accent2">
                    <a:lumMod val="50000"/>
                  </a:schemeClr>
                </a:solidFill>
                <a:latin typeface="Arial" panose="020B0604020202020204" pitchFamily="34" charset="0"/>
                <a:cs typeface="Arial" panose="020B0604020202020204" pitchFamily="34" charset="0"/>
              </a:rPr>
              <a:t>Causas asociadas al deterioro </a:t>
            </a:r>
            <a:r>
              <a:rPr lang="es-CO" sz="2400" b="1" dirty="0" smtClean="0">
                <a:solidFill>
                  <a:schemeClr val="accent2">
                    <a:lumMod val="50000"/>
                  </a:schemeClr>
                </a:solidFill>
                <a:latin typeface="Arial" panose="020B0604020202020204" pitchFamily="34" charset="0"/>
                <a:cs typeface="Arial" panose="020B0604020202020204" pitchFamily="34" charset="0"/>
              </a:rPr>
              <a:t>ambiental</a:t>
            </a:r>
            <a:endParaRPr lang="es-CO" sz="2400" dirty="0">
              <a:solidFill>
                <a:schemeClr val="accent2">
                  <a:lumMod val="50000"/>
                </a:schemeClr>
              </a:solidFill>
              <a:latin typeface="Arial" panose="020B0604020202020204" pitchFamily="34" charset="0"/>
              <a:cs typeface="Arial" panose="020B0604020202020204" pitchFamily="34" charset="0"/>
            </a:endParaRPr>
          </a:p>
          <a:p>
            <a:pPr algn="just"/>
            <a:r>
              <a:rPr lang="es-CO" dirty="0"/>
              <a:t/>
            </a:r>
            <a:br>
              <a:rPr lang="es-CO" dirty="0"/>
            </a:br>
            <a:endParaRPr lang="es-CO" dirty="0"/>
          </a:p>
          <a:p>
            <a:pPr algn="just"/>
            <a:r>
              <a:rPr lang="es-CO" sz="2400" dirty="0">
                <a:solidFill>
                  <a:schemeClr val="tx2">
                    <a:lumMod val="75000"/>
                  </a:schemeClr>
                </a:solidFill>
                <a:latin typeface="Arial" panose="020B0604020202020204" pitchFamily="34" charset="0"/>
                <a:cs typeface="Arial" panose="020B0604020202020204" pitchFamily="34" charset="0"/>
              </a:rPr>
              <a:t>Entre las causas más evidentes del deterioro ambiental de la zona podemos mencionar unas generales tales como la falta de conciencia y compromiso ambiental, falta de cumplimiento de normas y gestión ambiental insuficiente.</a:t>
            </a:r>
          </a:p>
          <a:p>
            <a:r>
              <a:rPr lang="es-CO" dirty="0" smtClean="0"/>
              <a:t/>
            </a:r>
            <a:br>
              <a:rPr lang="es-CO" dirty="0" smtClean="0"/>
            </a:br>
            <a:endParaRPr lang="es-CO" dirty="0"/>
          </a:p>
        </p:txBody>
      </p:sp>
      <p:pic>
        <p:nvPicPr>
          <p:cNvPr id="3" name="Imagen 2"/>
          <p:cNvPicPr>
            <a:picLocks noChangeAspect="1"/>
          </p:cNvPicPr>
          <p:nvPr/>
        </p:nvPicPr>
        <p:blipFill>
          <a:blip r:embed="rId2"/>
          <a:stretch>
            <a:fillRect/>
          </a:stretch>
        </p:blipFill>
        <p:spPr>
          <a:xfrm>
            <a:off x="4373115" y="3760631"/>
            <a:ext cx="3096631" cy="2034728"/>
          </a:xfrm>
          <a:prstGeom prst="rect">
            <a:avLst/>
          </a:prstGeom>
        </p:spPr>
      </p:pic>
    </p:spTree>
    <p:extLst>
      <p:ext uri="{BB962C8B-B14F-4D97-AF65-F5344CB8AC3E}">
        <p14:creationId xmlns:p14="http://schemas.microsoft.com/office/powerpoint/2010/main" xmlns="" val="2495484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95459" y="347728"/>
            <a:ext cx="8293996" cy="5570756"/>
          </a:xfrm>
          <a:prstGeom prst="rect">
            <a:avLst/>
          </a:prstGeom>
          <a:noFill/>
        </p:spPr>
        <p:txBody>
          <a:bodyPr wrap="square" rtlCol="0">
            <a:spAutoFit/>
          </a:bodyPr>
          <a:lstStyle/>
          <a:p>
            <a:pPr algn="ctr"/>
            <a:r>
              <a:rPr lang="es-CO" sz="2400" dirty="0">
                <a:solidFill>
                  <a:schemeClr val="accent2">
                    <a:lumMod val="75000"/>
                  </a:schemeClr>
                </a:solidFill>
                <a:latin typeface="Arial" panose="020B0604020202020204" pitchFamily="34" charset="0"/>
                <a:cs typeface="Arial" panose="020B0604020202020204" pitchFamily="34" charset="0"/>
              </a:rPr>
              <a:t>Socio </a:t>
            </a:r>
            <a:r>
              <a:rPr lang="es-CO" sz="2400" dirty="0" smtClean="0">
                <a:solidFill>
                  <a:schemeClr val="accent2">
                    <a:lumMod val="75000"/>
                  </a:schemeClr>
                </a:solidFill>
                <a:latin typeface="Arial" panose="020B0604020202020204" pitchFamily="34" charset="0"/>
                <a:cs typeface="Arial" panose="020B0604020202020204" pitchFamily="34" charset="0"/>
              </a:rPr>
              <a:t>cultural</a:t>
            </a:r>
          </a:p>
          <a:p>
            <a:pPr algn="ctr"/>
            <a:endParaRPr lang="es-CO" sz="2400" dirty="0" smtClean="0">
              <a:solidFill>
                <a:schemeClr val="accent2">
                  <a:lumMod val="75000"/>
                </a:schemeClr>
              </a:solidFill>
              <a:latin typeface="Arial" panose="020B0604020202020204" pitchFamily="34" charset="0"/>
              <a:cs typeface="Arial" panose="020B0604020202020204" pitchFamily="34" charset="0"/>
            </a:endParaRPr>
          </a:p>
          <a:p>
            <a:pPr algn="just"/>
            <a:r>
              <a:rPr lang="es-CO" sz="2000" dirty="0" smtClean="0">
                <a:solidFill>
                  <a:schemeClr val="tx2">
                    <a:lumMod val="75000"/>
                  </a:schemeClr>
                </a:solidFill>
                <a:latin typeface="Arial" panose="020B0604020202020204" pitchFamily="34" charset="0"/>
                <a:cs typeface="Arial" panose="020B0604020202020204" pitchFamily="34" charset="0"/>
              </a:rPr>
              <a:t>La </a:t>
            </a:r>
            <a:r>
              <a:rPr lang="es-CO" sz="2000" dirty="0">
                <a:solidFill>
                  <a:schemeClr val="tx2">
                    <a:lumMod val="75000"/>
                  </a:schemeClr>
                </a:solidFill>
                <a:latin typeface="Arial" panose="020B0604020202020204" pitchFamily="34" charset="0"/>
                <a:cs typeface="Arial" panose="020B0604020202020204" pitchFamily="34" charset="0"/>
              </a:rPr>
              <a:t>comunidad identificó la falta de cultura ambiental como una de las principales causas de la problemática ambiental y consideran que esta indiferencia, se debe a la falta de programas para concienciar y sensibilizar a las instituciones educativas</a:t>
            </a:r>
            <a:r>
              <a:rPr lang="es-CO" sz="2000" dirty="0" smtClean="0">
                <a:solidFill>
                  <a:schemeClr val="tx2">
                    <a:lumMod val="75000"/>
                  </a:schemeClr>
                </a:solidFill>
                <a:latin typeface="Arial" panose="020B0604020202020204" pitchFamily="34" charset="0"/>
                <a:cs typeface="Arial" panose="020B0604020202020204" pitchFamily="34" charset="0"/>
              </a:rPr>
              <a:t>.</a:t>
            </a:r>
          </a:p>
          <a:p>
            <a:pPr algn="just"/>
            <a:endParaRPr lang="es-CO" sz="2000" dirty="0" smtClean="0">
              <a:solidFill>
                <a:schemeClr val="tx2">
                  <a:lumMod val="75000"/>
                </a:schemeClr>
              </a:solidFill>
              <a:latin typeface="Arial" panose="020B0604020202020204" pitchFamily="34" charset="0"/>
              <a:cs typeface="Arial" panose="020B0604020202020204" pitchFamily="34" charset="0"/>
            </a:endParaRPr>
          </a:p>
          <a:p>
            <a:pPr algn="ctr"/>
            <a:r>
              <a:rPr lang="es-CO" sz="2400" dirty="0" smtClean="0">
                <a:solidFill>
                  <a:schemeClr val="accent2">
                    <a:lumMod val="75000"/>
                  </a:schemeClr>
                </a:solidFill>
                <a:latin typeface="Arial" panose="020B0604020202020204" pitchFamily="34" charset="0"/>
                <a:cs typeface="Arial" panose="020B0604020202020204" pitchFamily="34" charset="0"/>
              </a:rPr>
              <a:t>institucional </a:t>
            </a:r>
            <a:r>
              <a:rPr lang="es-CO" sz="2400" dirty="0">
                <a:solidFill>
                  <a:schemeClr val="accent2">
                    <a:lumMod val="75000"/>
                  </a:schemeClr>
                </a:solidFill>
                <a:latin typeface="Arial" panose="020B0604020202020204" pitchFamily="34" charset="0"/>
                <a:cs typeface="Arial" panose="020B0604020202020204" pitchFamily="34" charset="0"/>
              </a:rPr>
              <a:t>y de </a:t>
            </a:r>
            <a:r>
              <a:rPr lang="es-CO" sz="2400" dirty="0" smtClean="0">
                <a:solidFill>
                  <a:schemeClr val="accent2">
                    <a:lumMod val="75000"/>
                  </a:schemeClr>
                </a:solidFill>
                <a:latin typeface="Arial" panose="020B0604020202020204" pitchFamily="34" charset="0"/>
                <a:cs typeface="Arial" panose="020B0604020202020204" pitchFamily="34" charset="0"/>
              </a:rPr>
              <a:t>gestión</a:t>
            </a:r>
          </a:p>
          <a:p>
            <a:pPr algn="ctr"/>
            <a:endParaRPr lang="es-CO" sz="2400" dirty="0" smtClean="0">
              <a:solidFill>
                <a:schemeClr val="accent2">
                  <a:lumMod val="75000"/>
                </a:schemeClr>
              </a:solidFill>
              <a:latin typeface="Arial" panose="020B0604020202020204" pitchFamily="34" charset="0"/>
              <a:cs typeface="Arial" panose="020B0604020202020204" pitchFamily="34" charset="0"/>
            </a:endParaRPr>
          </a:p>
          <a:p>
            <a:pPr algn="just"/>
            <a:r>
              <a:rPr lang="es-CO" sz="2000" dirty="0" smtClean="0">
                <a:latin typeface="Arial" panose="020B0604020202020204" pitchFamily="34" charset="0"/>
                <a:cs typeface="Arial" panose="020B0604020202020204" pitchFamily="34" charset="0"/>
              </a:rPr>
              <a:t> </a:t>
            </a:r>
            <a:r>
              <a:rPr lang="es-CO" sz="2000" dirty="0">
                <a:latin typeface="Arial" panose="020B0604020202020204" pitchFamily="34" charset="0"/>
                <a:cs typeface="Arial" panose="020B0604020202020204" pitchFamily="34" charset="0"/>
              </a:rPr>
              <a:t>Las principales deficiencias del sistema de gestión ambiental encontradas por la comunidad en la localidad se dan por: la corrupción en la contratación pública, la falta de organización para la consecución, asignación y manejo de los recursos económicos para los temas ambientales, la poca coordinación entre las instituciones distritales y locales, el control a los procesos de contaminación del sector productivo es deficiente e inconstante y, finalmente, por la falta de presupuesto para ejecución de programas.</a:t>
            </a:r>
            <a:endParaRPr lang="es-CO" sz="2000"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6245926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146411" y="262771"/>
            <a:ext cx="8134067" cy="5078313"/>
          </a:xfrm>
          <a:prstGeom prst="rect">
            <a:avLst/>
          </a:prstGeom>
        </p:spPr>
        <p:txBody>
          <a:bodyPr wrap="square">
            <a:spAutoFit/>
          </a:bodyPr>
          <a:lstStyle/>
          <a:p>
            <a:r>
              <a:rPr lang="es-CO" b="1" dirty="0">
                <a:latin typeface="Arial" panose="020B0604020202020204" pitchFamily="34" charset="0"/>
              </a:rPr>
              <a:t>Comparación de los </a:t>
            </a:r>
            <a:r>
              <a:rPr lang="es-CO" b="1" dirty="0" smtClean="0">
                <a:latin typeface="Arial" panose="020B0604020202020204" pitchFamily="34" charset="0"/>
              </a:rPr>
              <a:t>resultados </a:t>
            </a:r>
            <a:r>
              <a:rPr lang="es-CO" b="1" dirty="0">
                <a:latin typeface="Arial" panose="020B0604020202020204" pitchFamily="34" charset="0"/>
              </a:rPr>
              <a:t>en las diferentes regiones estudiadas: </a:t>
            </a:r>
            <a:r>
              <a:rPr lang="es-CO" b="1" dirty="0" smtClean="0">
                <a:latin typeface="Arial" panose="020B0604020202020204" pitchFamily="34" charset="0"/>
              </a:rPr>
              <a:t>similitudes </a:t>
            </a:r>
            <a:r>
              <a:rPr lang="es-CO" b="1" dirty="0">
                <a:latin typeface="Arial" panose="020B0604020202020204" pitchFamily="34" charset="0"/>
              </a:rPr>
              <a:t>y diferencias y análisis de ello. </a:t>
            </a:r>
            <a:endParaRPr lang="es-CO" b="1" dirty="0" smtClean="0">
              <a:latin typeface="Arial" panose="020B0604020202020204" pitchFamily="34" charset="0"/>
            </a:endParaRPr>
          </a:p>
          <a:p>
            <a:endParaRPr lang="es-CO" dirty="0">
              <a:effectLst/>
              <a:latin typeface="Arial" panose="020B0604020202020204" pitchFamily="34" charset="0"/>
            </a:endParaRPr>
          </a:p>
          <a:p>
            <a:endParaRPr lang="es-CO" dirty="0" smtClean="0">
              <a:latin typeface="Arial" panose="020B0604020202020204" pitchFamily="34" charset="0"/>
            </a:endParaRPr>
          </a:p>
          <a:p>
            <a:endParaRPr lang="es-CO" dirty="0">
              <a:latin typeface="Arial" panose="020B0604020202020204" pitchFamily="34" charset="0"/>
            </a:endParaRPr>
          </a:p>
          <a:p>
            <a:endParaRPr lang="es-CO" dirty="0" smtClean="0">
              <a:latin typeface="Arial" panose="020B0604020202020204" pitchFamily="34" charset="0"/>
            </a:endParaRPr>
          </a:p>
          <a:p>
            <a:r>
              <a:rPr lang="es-CO" b="1" dirty="0" smtClean="0">
                <a:latin typeface="Arial" panose="020B0604020202020204" pitchFamily="34" charset="0"/>
              </a:rPr>
              <a:t>Similitudes</a:t>
            </a:r>
          </a:p>
          <a:p>
            <a:r>
              <a:rPr lang="es-CO" dirty="0" smtClean="0">
                <a:effectLst/>
                <a:latin typeface="Arial" panose="020B0604020202020204" pitchFamily="34" charset="0"/>
              </a:rPr>
              <a:t>Sabemos que tanto en la localidad de Kennedy como  en pamplona, El Carmen, Bucaramanga en ambos se presenta la problemática que en cada una de los puntos específicos de las regiones estudiadas la gente necesita tomar conciencia  en el ámbito ambiental  en cada lugar se afecta en gran manera nuestras fuentes hídricas y tenemos como problemática el saber que tantos ríos, quebradas, parques y demás son afectados por la poca sensibilidad de nosotros administradores de este planeta, y aunque los organismos ambientales tratan de realizar su trabajo en concientizar y hacer campañas resulta difícil hacer un trabajo con la comunidad y que atienda el llamado.. Si puede que algunas personas no hagan caso omiso pero falta mas sentido de pertenencia por lo que se tiene.</a:t>
            </a:r>
            <a:endParaRPr lang="es-CO" dirty="0">
              <a:effectLst/>
              <a:latin typeface="Arial" panose="020B0604020202020204" pitchFamily="34" charset="0"/>
            </a:endParaRPr>
          </a:p>
        </p:txBody>
      </p:sp>
    </p:spTree>
    <p:extLst>
      <p:ext uri="{BB962C8B-B14F-4D97-AF65-F5344CB8AC3E}">
        <p14:creationId xmlns:p14="http://schemas.microsoft.com/office/powerpoint/2010/main" xmlns="" val="39972851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90211" y="653761"/>
            <a:ext cx="8467437" cy="5146538"/>
          </a:xfrm>
        </p:spPr>
        <p:txBody>
          <a:bodyPr/>
          <a:lstStyle/>
          <a:p>
            <a:pPr>
              <a:buNone/>
            </a:pPr>
            <a:r>
              <a:rPr lang="es-CO" b="1" dirty="0" smtClean="0"/>
              <a:t>Diferencias</a:t>
            </a:r>
          </a:p>
          <a:p>
            <a:pPr marL="0" indent="0">
              <a:buNone/>
            </a:pPr>
            <a:r>
              <a:rPr lang="es-CO" dirty="0" smtClean="0"/>
              <a:t>Considero que cada región ciudad o municipio dentro de los estudiados tienen culturas diferentes, aunque en todo lugar encontramos personas que no atienden el cuidado de nuestro medio ambiente quizá influye mucho la organización de los entes encargados de velar por esta problemática.. En cada ciudad e incluso en el municipio de el Carmen se trabaja con la comunidad de la administración municipal quienes son los pioneros en el cuidado de las quebradas y limpiar los alrededores y se vincula la institución , considero que las demás ciudades cada administración municipal se maneja dependiendo los organismos encargados de esto que en cada lugar son diferentes.</a:t>
            </a:r>
            <a:endParaRPr lang="es-CO" dirty="0"/>
          </a:p>
        </p:txBody>
      </p:sp>
    </p:spTree>
    <p:extLst>
      <p:ext uri="{BB962C8B-B14F-4D97-AF65-F5344CB8AC3E}">
        <p14:creationId xmlns:p14="http://schemas.microsoft.com/office/powerpoint/2010/main" xmlns="" val="22138753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a:stretch>
            <a:fillRect/>
          </a:stretch>
        </p:blipFill>
        <p:spPr bwMode="auto">
          <a:xfrm>
            <a:off x="734389" y="299769"/>
            <a:ext cx="10306649" cy="5112568"/>
          </a:xfrm>
          <a:prstGeom prst="rect">
            <a:avLst/>
          </a:prstGeom>
          <a:noFill/>
          <a:ln w="9525">
            <a:noFill/>
            <a:miter lim="800000"/>
            <a:headEnd/>
            <a:tailEnd/>
          </a:ln>
        </p:spPr>
      </p:pic>
      <p:sp>
        <p:nvSpPr>
          <p:cNvPr id="9" name="8 CuadroTexto"/>
          <p:cNvSpPr txBox="1"/>
          <p:nvPr/>
        </p:nvSpPr>
        <p:spPr>
          <a:xfrm>
            <a:off x="327546" y="5977719"/>
            <a:ext cx="11864453" cy="923330"/>
          </a:xfrm>
          <a:prstGeom prst="rect">
            <a:avLst/>
          </a:prstGeom>
          <a:noFill/>
        </p:spPr>
        <p:txBody>
          <a:bodyPr wrap="square" rtlCol="0">
            <a:spAutoFit/>
          </a:bodyPr>
          <a:lstStyle/>
          <a:p>
            <a:r>
              <a:rPr lang="es-CO" b="1" dirty="0" smtClean="0"/>
              <a:t>Link: </a:t>
            </a:r>
          </a:p>
          <a:p>
            <a:r>
              <a:rPr lang="es-CO" dirty="0" smtClean="0"/>
              <a:t>http://cmapspublic2.ihmc.us/rid=1Q9GN2KMM-1C47KL1-2PP1/Mapa%20de%20conocimiento%20regional.cmap</a:t>
            </a:r>
          </a:p>
          <a:p>
            <a:endParaRPr lang="es-ES" dirty="0"/>
          </a:p>
        </p:txBody>
      </p:sp>
    </p:spTree>
    <p:extLst>
      <p:ext uri="{BB962C8B-B14F-4D97-AF65-F5344CB8AC3E}">
        <p14:creationId xmlns:p14="http://schemas.microsoft.com/office/powerpoint/2010/main" xmlns="" val="1693402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1679510" y="188640"/>
            <a:ext cx="6097521" cy="1727796"/>
          </a:xfrm>
          <a:prstGeom prst="rect">
            <a:avLst/>
          </a:prstGeom>
        </p:spPr>
        <p:txBody>
          <a:bodyPr/>
          <a:lstStyle/>
          <a:p>
            <a:pPr algn="ctr">
              <a:defRPr/>
            </a:pPr>
            <a:r>
              <a:rPr lang="es-CO" sz="3600" b="1" dirty="0" smtClean="0">
                <a:solidFill>
                  <a:schemeClr val="accent6">
                    <a:lumMod val="75000"/>
                  </a:schemeClr>
                </a:solidFill>
                <a:ea typeface="+mj-ea"/>
              </a:rPr>
              <a:t>CONTENIDOS</a:t>
            </a:r>
            <a:endParaRPr lang="es-ES" sz="3600" b="1" dirty="0">
              <a:solidFill>
                <a:schemeClr val="accent6">
                  <a:lumMod val="75000"/>
                </a:schemeClr>
              </a:solidFill>
              <a:ea typeface="+mj-ea"/>
            </a:endParaRPr>
          </a:p>
        </p:txBody>
      </p:sp>
      <p:sp>
        <p:nvSpPr>
          <p:cNvPr id="11" name="10 CuadroTexto"/>
          <p:cNvSpPr txBox="1"/>
          <p:nvPr/>
        </p:nvSpPr>
        <p:spPr>
          <a:xfrm>
            <a:off x="122440" y="1340768"/>
            <a:ext cx="9485584" cy="3477875"/>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marL="324000"/>
            <a:r>
              <a:rPr lang="es-ES" sz="2000" b="1" dirty="0" smtClean="0"/>
              <a:t>1. Ámbito de indagación escogido y justificación de los criterios para de su selección.</a:t>
            </a:r>
          </a:p>
          <a:p>
            <a:pPr marL="324000"/>
            <a:r>
              <a:rPr lang="es-ES" sz="2000" b="1" dirty="0" smtClean="0"/>
              <a:t>2. Categoría regional definida y justificación de la escogencia</a:t>
            </a:r>
          </a:p>
          <a:p>
            <a:pPr marL="324000"/>
            <a:r>
              <a:rPr lang="es-ES" sz="2000" b="1" dirty="0" smtClean="0"/>
              <a:t>3. Descripción básica de las regiones estudiadas.</a:t>
            </a:r>
          </a:p>
          <a:p>
            <a:pPr marL="324000"/>
            <a:r>
              <a:rPr lang="es-ES" sz="2000" b="1" dirty="0" smtClean="0"/>
              <a:t>4. Definición de las categorías de análisis escogidas y sus correspondientes preguntas problematizadoras.</a:t>
            </a:r>
          </a:p>
          <a:p>
            <a:pPr marL="324000"/>
            <a:r>
              <a:rPr lang="es-ES" sz="2000" b="1" dirty="0" smtClean="0"/>
              <a:t>5. Instrumentos de recolección aplicados y justificación de su relación con las categorías de análisis y preguntas</a:t>
            </a:r>
          </a:p>
          <a:p>
            <a:pPr marL="324000"/>
            <a:r>
              <a:rPr lang="es-ES" sz="2000" b="1" dirty="0" smtClean="0"/>
              <a:t>problematizadoras.</a:t>
            </a:r>
          </a:p>
          <a:p>
            <a:pPr marL="324000"/>
            <a:r>
              <a:rPr lang="es-ES" sz="2000" b="1" dirty="0" smtClean="0"/>
              <a:t>6. Resultados obtenidos de la aplicación de los instrumentos de recolección de la información</a:t>
            </a:r>
          </a:p>
        </p:txBody>
      </p:sp>
    </p:spTree>
    <p:extLst>
      <p:ext uri="{BB962C8B-B14F-4D97-AF65-F5344CB8AC3E}">
        <p14:creationId xmlns:p14="http://schemas.microsoft.com/office/powerpoint/2010/main" xmlns="" val="8602179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O" dirty="0" smtClean="0"/>
              <a:t>BIBLIOGRAFIA</a:t>
            </a:r>
            <a:endParaRPr lang="es-CO" dirty="0"/>
          </a:p>
        </p:txBody>
      </p:sp>
      <p:sp>
        <p:nvSpPr>
          <p:cNvPr id="3" name="2 Marcador de contenido"/>
          <p:cNvSpPr>
            <a:spLocks noGrp="1"/>
          </p:cNvSpPr>
          <p:nvPr>
            <p:ph idx="1"/>
          </p:nvPr>
        </p:nvSpPr>
        <p:spPr>
          <a:xfrm>
            <a:off x="677334" y="1383323"/>
            <a:ext cx="10799558" cy="5017477"/>
          </a:xfrm>
        </p:spPr>
        <p:txBody>
          <a:bodyPr>
            <a:normAutofit fontScale="92500" lnSpcReduction="20000"/>
          </a:bodyPr>
          <a:lstStyle/>
          <a:p>
            <a:r>
              <a:rPr lang="es-MX" u="sng" dirty="0">
                <a:hlinkClick r:id="rId2"/>
              </a:rPr>
              <a:t>http://www.movilidadbogota.gov.co/hiwebx_archivos/ideofolio/06CaracScioecoBta_15_1_40.pdf</a:t>
            </a:r>
            <a:endParaRPr lang="es-ES" dirty="0"/>
          </a:p>
          <a:p>
            <a:r>
              <a:rPr lang="es-CO" dirty="0"/>
              <a:t>www.</a:t>
            </a:r>
            <a:r>
              <a:rPr lang="es-MX" dirty="0"/>
              <a:t>sdp.gov.co/portal/page/portal/</a:t>
            </a:r>
            <a:r>
              <a:rPr lang="es-MX" dirty="0" err="1"/>
              <a:t>PortalSDP</a:t>
            </a:r>
            <a:r>
              <a:rPr lang="es-MX" dirty="0"/>
              <a:t>/</a:t>
            </a:r>
            <a:r>
              <a:rPr lang="es-MX" dirty="0" err="1"/>
              <a:t>InformacionEnLinea</a:t>
            </a:r>
            <a:r>
              <a:rPr lang="es-MX" dirty="0"/>
              <a:t>/</a:t>
            </a:r>
            <a:r>
              <a:rPr lang="es-MX" dirty="0" err="1"/>
              <a:t>InformacionDescargableUPZs</a:t>
            </a:r>
            <a:r>
              <a:rPr lang="es-MX" dirty="0"/>
              <a:t>/Localidad%208%20Kennedy</a:t>
            </a:r>
            <a:endParaRPr lang="es-ES" dirty="0"/>
          </a:p>
          <a:p>
            <a:r>
              <a:rPr lang="es-MX" u="sng" dirty="0">
                <a:hlinkClick r:id="rId3"/>
              </a:rPr>
              <a:t>http://</a:t>
            </a:r>
            <a:r>
              <a:rPr lang="es-MX" u="sng" dirty="0" smtClean="0">
                <a:hlinkClick r:id="rId3"/>
              </a:rPr>
              <a:t>www.oei.es/quipu/colombia/politica_vulnerables.pdf</a:t>
            </a:r>
            <a:endParaRPr lang="es-ES" dirty="0"/>
          </a:p>
          <a:p>
            <a:r>
              <a:rPr lang="es-CO" dirty="0"/>
              <a:t>Informe De </a:t>
            </a:r>
            <a:r>
              <a:rPr lang="es-CO" dirty="0" err="1"/>
              <a:t>Gestion</a:t>
            </a:r>
            <a:r>
              <a:rPr lang="es-CO" dirty="0"/>
              <a:t> Secretaria General Y De Gobierno Programa Victimas Del </a:t>
            </a:r>
            <a:r>
              <a:rPr lang="es-CO" dirty="0" err="1"/>
              <a:t>Conflcto</a:t>
            </a:r>
            <a:r>
              <a:rPr lang="es-CO" dirty="0"/>
              <a:t> Armado, Alcaldía de Pamplona, 2012 - 2015, recuperado de: </a:t>
            </a:r>
            <a:r>
              <a:rPr lang="es-CO" u="sng" dirty="0">
                <a:hlinkClick r:id="rId4"/>
              </a:rPr>
              <a:t>http://pamplona-nortedesantander.gov.co/apc-aa-files/33626161326266316636353433326239/informe-de-gestion-victimas-del-conflcito-armado-pamplona-norte-de-santander-2012-2015-1-.</a:t>
            </a:r>
            <a:r>
              <a:rPr lang="es-CO" u="sng" dirty="0" smtClean="0">
                <a:hlinkClick r:id="rId4"/>
              </a:rPr>
              <a:t>pdf</a:t>
            </a:r>
            <a:endParaRPr lang="es-ES" dirty="0"/>
          </a:p>
          <a:p>
            <a:r>
              <a:rPr lang="es-CO" dirty="0"/>
              <a:t>Maldonado M., 2013, Análisis De Situación De Salud Con El Modelo De Los Determinantes Sociales De Salud- </a:t>
            </a:r>
            <a:r>
              <a:rPr lang="es-CO" dirty="0" err="1"/>
              <a:t>Asis</a:t>
            </a:r>
            <a:r>
              <a:rPr lang="es-CO" dirty="0"/>
              <a:t>. Pamplona, 2013. Recuperado de: </a:t>
            </a:r>
            <a:r>
              <a:rPr lang="es-CO" u="sng" dirty="0">
                <a:hlinkClick r:id="rId5"/>
              </a:rPr>
              <a:t>http://pamplona-nortedesantander.gov.co/apc-aa-files/61386164343338313235643530653061/asis-pamplona-n.-</a:t>
            </a:r>
            <a:r>
              <a:rPr lang="es-CO" u="sng" dirty="0" smtClean="0">
                <a:hlinkClick r:id="rId5"/>
              </a:rPr>
              <a:t>s.pdf</a:t>
            </a:r>
            <a:endParaRPr lang="es-ES" dirty="0"/>
          </a:p>
          <a:p>
            <a:r>
              <a:rPr lang="es-CO" dirty="0"/>
              <a:t>Alcaldía Municipal de Pamplona Norte de Santander, 2002, Plan de Ordenamiento Territorial de Pamplona Norte de Santander, recuperado de: </a:t>
            </a:r>
            <a:r>
              <a:rPr lang="es-CO" u="sng" dirty="0">
                <a:hlinkClick r:id="rId6"/>
              </a:rPr>
              <a:t>http://cdim.esap.edu.co/BancoConocimiento/P/pamplona__-_norte_de_santander_-_pot_-__2002/pamplona__-_norte_de_santander_-_pot_-__</a:t>
            </a:r>
            <a:r>
              <a:rPr lang="es-CO" u="sng" dirty="0" smtClean="0">
                <a:hlinkClick r:id="rId6"/>
              </a:rPr>
              <a:t>2002.asp</a:t>
            </a:r>
            <a:endParaRPr lang="es-ES" dirty="0"/>
          </a:p>
          <a:p>
            <a:r>
              <a:rPr lang="es-CO" dirty="0"/>
              <a:t>http://www.elcarmen-nortedesantander.gov.co</a:t>
            </a:r>
            <a:r>
              <a:rPr lang="es-CO" dirty="0" smtClean="0"/>
              <a:t>/</a:t>
            </a:r>
            <a:endParaRPr lang="es-ES" dirty="0"/>
          </a:p>
          <a:p>
            <a:r>
              <a:rPr lang="es-CO" dirty="0"/>
              <a:t>cdim.esap.edu.co/</a:t>
            </a:r>
            <a:r>
              <a:rPr lang="es-CO" dirty="0" err="1"/>
              <a:t>BancoMedios</a:t>
            </a:r>
            <a:r>
              <a:rPr lang="es-CO" dirty="0"/>
              <a:t>/.../</a:t>
            </a:r>
            <a:r>
              <a:rPr lang="es-CO" dirty="0" smtClean="0"/>
              <a:t>elcarmennortedesantandereotdr.doc</a:t>
            </a:r>
            <a:endParaRPr lang="es-ES" dirty="0"/>
          </a:p>
          <a:p>
            <a:r>
              <a:rPr lang="es-CO" dirty="0"/>
              <a:t>www.ideaspaz.org/publications/posts/668</a:t>
            </a:r>
            <a:endParaRPr lang="es-ES" dirty="0"/>
          </a:p>
          <a:p>
            <a:endParaRPr lang="es-CO" dirty="0"/>
          </a:p>
        </p:txBody>
      </p:sp>
    </p:spTree>
    <p:extLst>
      <p:ext uri="{BB962C8B-B14F-4D97-AF65-F5344CB8AC3E}">
        <p14:creationId xmlns:p14="http://schemas.microsoft.com/office/powerpoint/2010/main" xmlns="" val="3085464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3483976" y="146230"/>
            <a:ext cx="6538970" cy="830997"/>
          </a:xfrm>
          <a:prstGeom prst="rect">
            <a:avLst/>
          </a:prstGeom>
          <a:noFill/>
        </p:spPr>
        <p:txBody>
          <a:bodyPr wrap="none" rtlCol="0">
            <a:spAutoFit/>
          </a:bodyPr>
          <a:lstStyle/>
          <a:p>
            <a:r>
              <a:rPr lang="es-CO" sz="2400" dirty="0" smtClean="0">
                <a:latin typeface="Arial" panose="020B0604020202020204" pitchFamily="34" charset="0"/>
                <a:cs typeface="Arial" panose="020B0604020202020204" pitchFamily="34" charset="0"/>
              </a:rPr>
              <a:t>1. AMBITO </a:t>
            </a:r>
            <a:r>
              <a:rPr lang="es-CO" sz="2400" dirty="0" smtClean="0">
                <a:latin typeface="Arial" panose="020B0604020202020204" pitchFamily="34" charset="0"/>
                <a:cs typeface="Arial" panose="020B0604020202020204" pitchFamily="34" charset="0"/>
              </a:rPr>
              <a:t>ESCOGIDO: AMBITO </a:t>
            </a:r>
            <a:r>
              <a:rPr lang="es-CO" sz="2400" dirty="0">
                <a:latin typeface="Arial" panose="020B0604020202020204" pitchFamily="34" charset="0"/>
                <a:cs typeface="Arial" panose="020B0604020202020204" pitchFamily="34" charset="0"/>
              </a:rPr>
              <a:t>AMBIENTAL</a:t>
            </a:r>
          </a:p>
          <a:p>
            <a:endParaRPr lang="es-CO" sz="2400" dirty="0"/>
          </a:p>
        </p:txBody>
      </p:sp>
      <p:sp>
        <p:nvSpPr>
          <p:cNvPr id="6" name="CuadroTexto 5"/>
          <p:cNvSpPr txBox="1"/>
          <p:nvPr/>
        </p:nvSpPr>
        <p:spPr>
          <a:xfrm>
            <a:off x="609601" y="662876"/>
            <a:ext cx="1981199" cy="338554"/>
          </a:xfrm>
          <a:prstGeom prst="rect">
            <a:avLst/>
          </a:prstGeom>
          <a:noFill/>
        </p:spPr>
        <p:txBody>
          <a:bodyPr wrap="square" rtlCol="0">
            <a:spAutoFit/>
          </a:bodyPr>
          <a:lstStyle/>
          <a:p>
            <a:r>
              <a:rPr lang="es-CO" sz="1600" dirty="0">
                <a:latin typeface="Arial" panose="020B0604020202020204" pitchFamily="34" charset="0"/>
                <a:cs typeface="Arial" panose="020B0604020202020204" pitchFamily="34" charset="0"/>
              </a:rPr>
              <a:t>JUSTIFICACION: </a:t>
            </a:r>
          </a:p>
        </p:txBody>
      </p:sp>
      <p:sp>
        <p:nvSpPr>
          <p:cNvPr id="8" name="Rectángulo 7"/>
          <p:cNvSpPr/>
          <p:nvPr/>
        </p:nvSpPr>
        <p:spPr>
          <a:xfrm>
            <a:off x="3261247" y="989657"/>
            <a:ext cx="7934289" cy="5586145"/>
          </a:xfrm>
          <a:prstGeom prst="rect">
            <a:avLst/>
          </a:prstGeom>
        </p:spPr>
        <p:txBody>
          <a:bodyPr wrap="square">
            <a:spAutoFit/>
          </a:bodyPr>
          <a:lstStyle/>
          <a:p>
            <a:pPr algn="just">
              <a:lnSpc>
                <a:spcPct val="150000"/>
              </a:lnSpc>
              <a:spcAft>
                <a:spcPts val="0"/>
              </a:spcAft>
            </a:pPr>
            <a:r>
              <a:rPr lang="es-ES" sz="1400" b="1" dirty="0">
                <a:solidFill>
                  <a:srgbClr val="333333"/>
                </a:solidFill>
                <a:latin typeface="Arial" panose="020B0604020202020204" pitchFamily="34" charset="0"/>
                <a:ea typeface="Times New Roman" panose="02020603050405020304" pitchFamily="18" charset="0"/>
                <a:cs typeface="Arial" panose="020B0604020202020204" pitchFamily="34" charset="0"/>
              </a:rPr>
              <a:t>La importancia de garantizar un ambiente en óptimas condiciones para el desarrollo de las diferentes actividades de las comunidades, desde las actividades que implican la producción de bienes y servicios hasta las actividades recreativas, hacen que se requiera de una buena disponibilidad del recurso hídrico en las regiones, por lo cual dentro de todo Plan Básico de Ordenamiento Territorial de un municipio deben figurar las políticas a corto, mediano y largo plazo que permitan regular el uso y garanticen el manejo y conservación de las fuentes de agua y la disposición de residuos sólidos y líquidos de manera que el impacto ambiental negativo sea el menor.</a:t>
            </a:r>
            <a:endParaRPr lang="es-CO" sz="1400" b="1" dirty="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0"/>
              </a:spcAft>
            </a:pPr>
            <a:r>
              <a:rPr lang="es-CO" sz="1400" b="1" dirty="0">
                <a:solidFill>
                  <a:srgbClr val="333333"/>
                </a:solidFill>
                <a:latin typeface="Arial" panose="020B0604020202020204" pitchFamily="34" charset="0"/>
                <a:ea typeface="Times New Roman" panose="02020603050405020304" pitchFamily="18" charset="0"/>
                <a:cs typeface="Arial" panose="020B0604020202020204" pitchFamily="34" charset="0"/>
              </a:rPr>
              <a:t>Por otro lado, </a:t>
            </a:r>
            <a:r>
              <a:rPr lang="es-ES" sz="1400" b="1" dirty="0">
                <a:solidFill>
                  <a:srgbClr val="333333"/>
                </a:solidFill>
                <a:latin typeface="Arial" panose="020B0604020202020204" pitchFamily="34" charset="0"/>
                <a:ea typeface="Times New Roman" panose="02020603050405020304" pitchFamily="18" charset="0"/>
                <a:cs typeface="Arial" panose="020B0604020202020204" pitchFamily="34" charset="0"/>
              </a:rPr>
              <a:t>la contaminación atmosférica derivada de las emisiones gaseosas por fuentes fijas y móviles, es un fenómeno creciente por el aumento en la  urbanización y el uso de vehículos automotores. </a:t>
            </a:r>
          </a:p>
          <a:p>
            <a:pPr algn="just">
              <a:lnSpc>
                <a:spcPct val="150000"/>
              </a:lnSpc>
              <a:spcAft>
                <a:spcPts val="0"/>
              </a:spcAft>
            </a:pPr>
            <a:r>
              <a:rPr lang="es-ES" sz="1400" b="1" dirty="0">
                <a:solidFill>
                  <a:srgbClr val="333333"/>
                </a:solidFill>
                <a:latin typeface="Arial" panose="020B0604020202020204" pitchFamily="34" charset="0"/>
                <a:ea typeface="Times New Roman" panose="02020603050405020304" pitchFamily="18" charset="0"/>
                <a:cs typeface="Arial" panose="020B0604020202020204" pitchFamily="34" charset="0"/>
              </a:rPr>
              <a:t>En cuanto a la disposición de residuos sólidos (basuras), debe estar mediada por una política de reciclaje y clasificación de los residuos, de manera que por una parte se reduzca la producción de basuras y por otra parte se reutilicen varios materiales que pueden ser materias primas para otros procesos industriales, a la par que genera ingresos adicionales a las empresas recolectoras de residuos sólidos.</a:t>
            </a:r>
            <a:endParaRPr lang="es-CO" sz="1400" b="1"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r>
              <a:rPr lang="es-ES" sz="1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Imagen 8"/>
          <p:cNvPicPr>
            <a:picLocks noChangeAspect="1"/>
          </p:cNvPicPr>
          <p:nvPr/>
        </p:nvPicPr>
        <p:blipFill>
          <a:blip r:embed="rId2"/>
          <a:stretch>
            <a:fillRect/>
          </a:stretch>
        </p:blipFill>
        <p:spPr>
          <a:xfrm>
            <a:off x="241824" y="1628572"/>
            <a:ext cx="3019424" cy="2212708"/>
          </a:xfrm>
          <a:prstGeom prst="rect">
            <a:avLst/>
          </a:prstGeom>
        </p:spPr>
      </p:pic>
    </p:spTree>
    <p:extLst>
      <p:ext uri="{BB962C8B-B14F-4D97-AF65-F5344CB8AC3E}">
        <p14:creationId xmlns:p14="http://schemas.microsoft.com/office/powerpoint/2010/main" xmlns="" val="3918316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2. CATEGORIA </a:t>
            </a:r>
            <a:r>
              <a:rPr lang="es-CO" dirty="0"/>
              <a:t>REGIONAL</a:t>
            </a:r>
          </a:p>
        </p:txBody>
      </p:sp>
      <p:sp>
        <p:nvSpPr>
          <p:cNvPr id="4" name="CuadroTexto 3"/>
          <p:cNvSpPr txBox="1"/>
          <p:nvPr/>
        </p:nvSpPr>
        <p:spPr>
          <a:xfrm>
            <a:off x="677334" y="1468735"/>
            <a:ext cx="2787943" cy="1107996"/>
          </a:xfrm>
          <a:prstGeom prst="rect">
            <a:avLst/>
          </a:prstGeom>
          <a:noFill/>
        </p:spPr>
        <p:txBody>
          <a:bodyPr wrap="none" rtlCol="0">
            <a:spAutoFit/>
          </a:bodyPr>
          <a:lstStyle/>
          <a:p>
            <a:r>
              <a:rPr lang="es-CO" sz="1600" b="1" dirty="0" smtClean="0">
                <a:latin typeface="Arial" panose="020B0604020202020204" pitchFamily="34" charset="0"/>
                <a:cs typeface="Arial" panose="020B0604020202020204" pitchFamily="34" charset="0"/>
              </a:rPr>
              <a:t>LOCALIDAD DE KENNEDY</a:t>
            </a:r>
          </a:p>
          <a:p>
            <a:endParaRPr lang="es-CO" sz="1600" dirty="0">
              <a:latin typeface="Arial" panose="020B0604020202020204" pitchFamily="34" charset="0"/>
              <a:cs typeface="Arial" panose="020B0604020202020204" pitchFamily="34" charset="0"/>
            </a:endParaRPr>
          </a:p>
          <a:p>
            <a:r>
              <a:rPr lang="es-CO" sz="1600" b="1" dirty="0">
                <a:latin typeface="Arial" panose="020B0604020202020204" pitchFamily="34" charset="0"/>
                <a:cs typeface="Arial" panose="020B0604020202020204" pitchFamily="34" charset="0"/>
              </a:rPr>
              <a:t>JUSTIFICACION</a:t>
            </a:r>
          </a:p>
          <a:p>
            <a:endParaRPr lang="es-CO" dirty="0"/>
          </a:p>
        </p:txBody>
      </p:sp>
      <p:sp>
        <p:nvSpPr>
          <p:cNvPr id="5" name="CuadroTexto 4"/>
          <p:cNvSpPr txBox="1"/>
          <p:nvPr/>
        </p:nvSpPr>
        <p:spPr>
          <a:xfrm>
            <a:off x="677334" y="2914026"/>
            <a:ext cx="9849989" cy="2831544"/>
          </a:xfrm>
          <a:prstGeom prst="rect">
            <a:avLst/>
          </a:prstGeom>
          <a:noFill/>
        </p:spPr>
        <p:txBody>
          <a:bodyPr wrap="square" rtlCol="0">
            <a:spAutoFit/>
          </a:bodyPr>
          <a:lstStyle/>
          <a:p>
            <a:pPr algn="just" fontAlgn="base"/>
            <a:r>
              <a:rPr lang="es-CO" sz="1600" dirty="0">
                <a:latin typeface="Arial" panose="020B0604020202020204" pitchFamily="34" charset="0"/>
                <a:cs typeface="Arial" panose="020B0604020202020204" pitchFamily="34" charset="0"/>
              </a:rPr>
              <a:t>La localidad 8, Kennedy, se caracteriza por ser parte del valle aluvial del Rio Bogotá y reconocida por ser zona de humedales, entre ellos se encuentran los </a:t>
            </a:r>
            <a:r>
              <a:rPr lang="es-CO" sz="1600" b="1" dirty="0">
                <a:latin typeface="Arial" panose="020B0604020202020204" pitchFamily="34" charset="0"/>
                <a:cs typeface="Arial" panose="020B0604020202020204" pitchFamily="34" charset="0"/>
              </a:rPr>
              <a:t>humedales el B</a:t>
            </a:r>
            <a:r>
              <a:rPr lang="es-CO" sz="1600" b="1" dirty="0" smtClean="0">
                <a:latin typeface="Arial" panose="020B0604020202020204" pitchFamily="34" charset="0"/>
                <a:cs typeface="Arial" panose="020B0604020202020204" pitchFamily="34" charset="0"/>
              </a:rPr>
              <a:t>urro</a:t>
            </a:r>
            <a:r>
              <a:rPr lang="es-CO" sz="1600" b="1" dirty="0">
                <a:latin typeface="Arial" panose="020B0604020202020204" pitchFamily="34" charset="0"/>
                <a:cs typeface="Arial" panose="020B0604020202020204" pitchFamily="34" charset="0"/>
              </a:rPr>
              <a:t>, el T</a:t>
            </a:r>
            <a:r>
              <a:rPr lang="es-CO" sz="1600" b="1" dirty="0" smtClean="0">
                <a:latin typeface="Arial" panose="020B0604020202020204" pitchFamily="34" charset="0"/>
                <a:cs typeface="Arial" panose="020B0604020202020204" pitchFamily="34" charset="0"/>
              </a:rPr>
              <a:t>echo y </a:t>
            </a:r>
            <a:r>
              <a:rPr lang="es-CO" sz="1600" b="1" dirty="0">
                <a:latin typeface="Arial" panose="020B0604020202020204" pitchFamily="34" charset="0"/>
                <a:cs typeface="Arial" panose="020B0604020202020204" pitchFamily="34" charset="0"/>
              </a:rPr>
              <a:t>la </a:t>
            </a:r>
            <a:r>
              <a:rPr lang="es-CO" sz="1600" b="1" dirty="0" smtClean="0">
                <a:latin typeface="Arial" panose="020B0604020202020204" pitchFamily="34" charset="0"/>
                <a:cs typeface="Arial" panose="020B0604020202020204" pitchFamily="34" charset="0"/>
              </a:rPr>
              <a:t>Vaca </a:t>
            </a:r>
            <a:r>
              <a:rPr lang="es-CO" sz="1600" dirty="0">
                <a:latin typeface="Arial" panose="020B0604020202020204" pitchFamily="34" charset="0"/>
                <a:cs typeface="Arial" panose="020B0604020202020204" pitchFamily="34" charset="0"/>
              </a:rPr>
              <a:t>el cual fue afectado en gran proporción de su contorno por la construcción de 14 barrios de la localidad. La disposición de escombros, basuras, aguas residuales domesticas y los vertimientos industriales han deteriorado las caracterí­sticas naturales de los humedales y han disminuido sus extensiones.</a:t>
            </a:r>
          </a:p>
          <a:p>
            <a:pPr algn="just" fontAlgn="base"/>
            <a:r>
              <a:rPr lang="es-CO" sz="1600" dirty="0">
                <a:latin typeface="Arial" panose="020B0604020202020204" pitchFamily="34" charset="0"/>
                <a:cs typeface="Arial" panose="020B0604020202020204" pitchFamily="34" charset="0"/>
              </a:rPr>
              <a:t>Existen programas como el encierro de los humedales, siembra de árboles, control de vertimientos y educación ambiental a las comunidades aledañas. Al igual que las demás localidades, afrontan la problemática actual del manejo de vertimientos, disposición de escombros y residuos sólidos, contaminación atmosférica y una gran problema tí­pica de los valles aluviales, las inundaciones debido al alto nivel freático por localizarse en esta zonas de laderas de los rí­os.</a:t>
            </a:r>
          </a:p>
          <a:p>
            <a:endParaRPr lang="es-CO" dirty="0"/>
          </a:p>
        </p:txBody>
      </p:sp>
      <p:pic>
        <p:nvPicPr>
          <p:cNvPr id="6" name="Imagen 5"/>
          <p:cNvPicPr>
            <a:picLocks noChangeAspect="1"/>
          </p:cNvPicPr>
          <p:nvPr/>
        </p:nvPicPr>
        <p:blipFill>
          <a:blip r:embed="rId2"/>
          <a:stretch>
            <a:fillRect/>
          </a:stretch>
        </p:blipFill>
        <p:spPr>
          <a:xfrm>
            <a:off x="7498030" y="604038"/>
            <a:ext cx="3120317" cy="2049008"/>
          </a:xfrm>
          <a:prstGeom prst="rect">
            <a:avLst/>
          </a:prstGeom>
        </p:spPr>
      </p:pic>
      <p:sp>
        <p:nvSpPr>
          <p:cNvPr id="7" name="CuadroTexto 6"/>
          <p:cNvSpPr txBox="1"/>
          <p:nvPr/>
        </p:nvSpPr>
        <p:spPr>
          <a:xfrm>
            <a:off x="7856288" y="2123273"/>
            <a:ext cx="2403800" cy="369332"/>
          </a:xfrm>
          <a:prstGeom prst="rect">
            <a:avLst/>
          </a:prstGeom>
          <a:noFill/>
        </p:spPr>
        <p:txBody>
          <a:bodyPr wrap="none" rtlCol="0">
            <a:spAutoFit/>
          </a:bodyPr>
          <a:lstStyle/>
          <a:p>
            <a:r>
              <a:rPr lang="es-CO" dirty="0">
                <a:latin typeface="Arial Black" panose="020B0A04020102020204" pitchFamily="34" charset="0"/>
              </a:rPr>
              <a:t>Humedal El Burro</a:t>
            </a:r>
          </a:p>
        </p:txBody>
      </p:sp>
    </p:spTree>
    <p:extLst>
      <p:ext uri="{BB962C8B-B14F-4D97-AF65-F5344CB8AC3E}">
        <p14:creationId xmlns:p14="http://schemas.microsoft.com/office/powerpoint/2010/main" xmlns="" val="3365442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3. Regiones </a:t>
            </a:r>
            <a:r>
              <a:rPr lang="es-CO" dirty="0"/>
              <a:t>estudiadas por el grupo</a:t>
            </a:r>
          </a:p>
        </p:txBody>
      </p:sp>
      <p:sp>
        <p:nvSpPr>
          <p:cNvPr id="3" name="Marcador de contenido 2"/>
          <p:cNvSpPr>
            <a:spLocks noGrp="1"/>
          </p:cNvSpPr>
          <p:nvPr>
            <p:ph idx="1"/>
          </p:nvPr>
        </p:nvSpPr>
        <p:spPr>
          <a:xfrm>
            <a:off x="2464570" y="1509425"/>
            <a:ext cx="8596668" cy="2009629"/>
          </a:xfrm>
        </p:spPr>
        <p:txBody>
          <a:bodyPr/>
          <a:lstStyle/>
          <a:p>
            <a:pPr>
              <a:buFont typeface="Wingdings" panose="05000000000000000000" pitchFamily="2" charset="2"/>
              <a:buChar char="v"/>
            </a:pPr>
            <a:r>
              <a:rPr lang="es-CO" dirty="0"/>
              <a:t>Kennedy, localidad octava de Bogotá.</a:t>
            </a:r>
          </a:p>
          <a:p>
            <a:pPr>
              <a:buFont typeface="Wingdings" panose="05000000000000000000" pitchFamily="2" charset="2"/>
              <a:buChar char="v"/>
            </a:pPr>
            <a:r>
              <a:rPr lang="es-CO" dirty="0"/>
              <a:t>Pamplona</a:t>
            </a:r>
          </a:p>
          <a:p>
            <a:pPr>
              <a:buFont typeface="Wingdings" panose="05000000000000000000" pitchFamily="2" charset="2"/>
              <a:buChar char="v"/>
            </a:pPr>
            <a:r>
              <a:rPr lang="es-CO" dirty="0"/>
              <a:t>El Carmen</a:t>
            </a:r>
          </a:p>
          <a:p>
            <a:pPr>
              <a:buFont typeface="Wingdings" panose="05000000000000000000" pitchFamily="2" charset="2"/>
              <a:buChar char="v"/>
            </a:pPr>
            <a:r>
              <a:rPr lang="es-CO" dirty="0"/>
              <a:t>Bucaramanga</a:t>
            </a:r>
          </a:p>
          <a:p>
            <a:pPr>
              <a:buFont typeface="Wingdings" panose="05000000000000000000" pitchFamily="2" charset="2"/>
              <a:buChar char="v"/>
            </a:pPr>
            <a:r>
              <a:rPr lang="es-CO" dirty="0"/>
              <a:t>Zipaquirá</a:t>
            </a:r>
          </a:p>
          <a:p>
            <a:pPr marL="0" indent="0">
              <a:buNone/>
            </a:pPr>
            <a:endParaRPr lang="es-CO" dirty="0"/>
          </a:p>
        </p:txBody>
      </p:sp>
      <p:pic>
        <p:nvPicPr>
          <p:cNvPr id="6146" name="Picture 2" descr="http://c0364889.cdn2.cloudfiles.rackspacecloud.com/wp-content/uploads/2012/01/localidad-de-Kennedy.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73289" y="3519054"/>
            <a:ext cx="2762250" cy="2047876"/>
          </a:xfrm>
          <a:prstGeom prst="rect">
            <a:avLst/>
          </a:prstGeom>
          <a:noFill/>
          <a:extLst>
            <a:ext uri="{909E8E84-426E-40DD-AFC4-6F175D3DCCD1}">
              <a14:hiddenFill xmlns:a14="http://schemas.microsoft.com/office/drawing/2010/main" xmlns="">
                <a:solidFill>
                  <a:srgbClr val="FFFFFF"/>
                </a:solidFill>
              </a14:hiddenFill>
            </a:ext>
          </a:extLst>
        </p:spPr>
      </p:pic>
      <p:pic>
        <p:nvPicPr>
          <p:cNvPr id="6148" name="Picture 4" descr="http://www.ecured.cu/images/thumb/8/8c/Mapa_Pamplona.jpg/171px-Mapa_Pamplona.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922775" y="2079850"/>
            <a:ext cx="1855396" cy="233280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AutoShape 6" descr="data:image/jpeg;base64,/9j/4AAQSkZJRgABAQAAAQABAAD/2wCEAAkGBxMTEhUTExMWFhUXGB4bGBgYGB8eGxsfIh4fIB4eHxsfHyggGh4mGx4fITEiJSkrLy4uHSAzODMtNygtLisBCgoKDg0OGxAQGy8lICYtLy0tLTArNS8tLy0tLy0tLS0vMC84MDUtLS0tLS0tLS8tLS0tLy0tLS0tLS0tLS0tLf/AABEIAHIBuQMBIgACEQEDEQH/xAAcAAACAgMBAQAAAAAAAAAAAAAEBQMGAAIHAQj/xABEEAACAQIEAwYDBgQEBAUFAAABAhEDIQAEEjEFQVEGEyJhcYEykaEUQlKxwfAHI9HhFRZicjOSovFDU4LS4hckc7LC/8QAGQEAAwEBAQAAAAAAAAAAAAAAAQIDAAQF/8QAMhEAAgIBAwEGBQQCAgMAAAAAAAECEQMhMUESEzJRYZHwBCJxgaEUwdHhsfFCUhUzov/aAAwDAQACEQMRAD8Aq+a7e5wVxVGkIu9PZWtEEzJ3JnzGLDwP+KqsVFdO7GzOoLAHkQtzHz99scypZxG8JG/WPrjStQ03UiOn6gfTEofGZk6k/U854Y7NUfTvBuLU66a6VanVXqjTHkRyPkcMtePkyk7G6MUboGIB9MWjgXb7O0XCtULiI01ZYeoMzy68zi6+Ii+8huiSWmp9ENXI5YxM4OYYe2ObcK/ifSMd6jIeZXxKPlf6YeDtxk2A/nap2ADT8iLHF4vFPZr1JPJNf6LmlUHbG84pI7d0APCtU+UD9WwHX/iKq7UR6tUj8hgvFQ6znQ5xhxxvjH8Ta0+CoqR92moPzZgf0xUuL9q81mTLO5j1t8oA9hhHFLkbtr2R3Hj/AGvyuVB11A7j/wANLtPnyX3xzfiX8Rc+zHQUogbIFDW8ywknzt6YpHD6Lufwg/FIMHzHmcE5/NJHdqdbk3tJxJzSA22Xzhn8VMwfA9OizAb3X6SQTztGBuJ9ss1Wn+c1PoKXhA9wZ+ZxzvuoMtuLwDHnhqj6hIJjrNwcQnl10CpPYJzmfcj+bWZj1Zi3sZviF84NNhtfUDb+2F2YzNOn8Q1qeUDf1O/piI1DGlVIH4ALiecEQovhX8VJLQRwTD6ubJusRAIg/ETyP754BzFVFMkmYPhkXPP1Iiwxr4EaS0GZPiO/nYDzMYgzdQgltAJNyQd/MAgfrji1nK2OkY9YE6UOlpkh56cxsLCNsR1svNmqKAfEQJufIx4fTzOIWzaVDpZQp67Hz2/fyxEMqq/fUz8xewnaMWUa8iiVBFHQFACeOZKs8Bon+xvjc5RBbQGJM/HASY52nr7euBpFQEtcC2q0g7kC18DHVyYN67j9MMot8/5GSZ7XuzBR4fK/yn974holhMTbGJUI+Kb9fP8AtjHVo1AHTtP7/PF0q0KJcE3d628RKj97dcS9yADLFjyixwNSVYsxB3uBH9/ljanQJgoZ5X/pflhWvMV/U3p1xIBICncCfkbYLqUFCgIZBBmBcf1/PA6sgVo/T8jJj648ymYBMQB85+e4+gwsovdCtPg3RQG0swUkWYg/1j6dMRU3Kt4XIJ5D9gYZBYEAh5EHXtHKWt9cQMik6mRVNrhrD0At9emEU/ECkeZeozeLU2uTNxBPpj3NrVABCnVNyFF7eU/Q49C2ARxM+JnMAHluZ5YlphtUM5YHovgBGx3n6YVy1vQDfJCC1RYYDeBFpF+QP9cb0jUpkDWdpuDcdDN/LYYIrVqwXSFpMsbKov1gcieojAwywdZaupvIp6vpcyDv9L4VO1rVepiY5sXcKoJBgFDJ/rzFxjxM67J4FCgXMwqnzg7euPEJFgBqG8FSR5gAETbacZSzRYFQ2qN/AFAvsROB0rhACspmKgO6R94IG3iZ1AW64BIEm7NBsWMKP/USD1watVtUXYCDyBB9AL9IxDn6SvaUH+5dBPkCJH1HvgReuoOdTyQfgVSSPigEezEzPqceVMm7EE2j4ZMz8txPljV1NiFVABFxJsY5xq95xt4Z0+UgRb1ERc364Oq2AtNjRqDA6UIDbgarN1AEEY1LPqhiqtyABZh8pjG5q1ACDEiYgE+t7YiNWqRGu5AsVAkeuxt+WGV80FHqhB/xZLTYRDD2EFhPPBxrlj4NMxZXB3HMc/2cCtmTOkPDR8VpHkOY9sYzCmwJY3uSTvHIgg3O1ricLKN/Uz1GeSzUTAGuNwxIPUGDI+XTAlXvZk2g2Kgsok7GRM2GNci6uWKCLDoBPrYn0M2xMmaFO8D/AFXg3ubG0dIJxKmm6WouuxrSzzDUHKkgXlipj0gx7HBWX4oy/egctNwRy3kx/brgCnVov90HqTAjzI/pNsR9wwgsYU2BKgk+hgAjywzhHnRh05LXlOM1FkqxE7EFgT9ARffDjL9tMzTBitUMD4W8U+hYb45+cxqjS5tupBg/MRJ6wBvgunnNhqEG1tj6GeWAnkhswMuJ/ijmEVSagJMahoBjl+Ec8eZ7+KeYkhaoAFyy0xfykg/LFHcF5PhVgDBDSR+hH7tgN6pAlipJG4W/pIPP9746I5Jvl+oUkdN4f/FSuVg929rF0IP0IB+WIMz/ABFz+qzUlHId2Pbe5xzGk5aLkA+eqfWTbDBKzKIAmLQdvneLdZwzyZYvRglCjoK/xMzgKz3UfeOm/wBCPmBgr/6n1Px0v+X/AOWOZCqsaf5gPMSSB03ONO4X8P0/+WD28+WMooirZfmvP8Iifb9jHlKuVkMpnzPLAlCo635eYkf2wfoDwNB1b2acCSrR6oZqtz2pTV4gk84H6D9+2JxXYQriRPzHoBc/0wGKZXcGPIn8iP31xLSqzBkkTB9fMRY4RoX6BKgA2Njz/fTEofocCIpE6Idfw8/ztiRWn4SJ5jmPXE2jWyY06mskOVXyc7+mI8xTqMQD4gPvapI9Qf64joMwbSTuTB5CcFpVJMEDz/789sMpyjyGlyb5XVS38W1hv/fBtBhVl2Omnfw7ExvNrDA08ifY9fXGV3VDpJ36mJ+t8Ms0uTKKC2qVK3hpIEQWBjl7743y+Q0FhpjaZ3M/OF853x7S4qFK6mhYtyH98Zms7A1sDc+FdidufICZ9vTGlksPSt2SZzIraOh32FoFx8M7+eFeYpLT2kkn8VhbmBGoT1xpW4uW1C+lRsAIEeZud4mMLatURMlpsoBj+/P64n80txXXAUrJGoNdTItsJ38h5YmFUEHTdmJO8eRN/LAdKwAKlGB20kyeU35HExpMy/G2kDkLkk9BhZJCtHtNAVhiWU32B9pt5YCq5t2MJqVdivP067eXLBFbLlgYRo3PiER0nb5fPAtDiCkBAhnmZ+UQfrikFzv+w8VoaqawuQFBsdQJJjmQd+g9caVnVKh1+JrG3hG3QAg4makSpOmC3VSOXlufpgOqFBggnz1frGKxpv8AgdNNjKrFQanWpoNwdNh15bfn1xqjawFCAKolGURJ9CCW/WfbAK8SKE6bg73mRyidrRiOrn3JJ1GJsJgD0A29sBYpfwFQkbVrkzOrZg24v7R6Y9dWG66LQDe/lvbGd+GiEBbmSST9T6YjDeKXmwtYfrbFaYTx3B8vMzP9MT06KLcPPSRAt5TLYly4RidJdp3Hht7G0eQx4TSSQhYP1hT7bThXLhWK3wjatpPi7uQN2jTPuP1xqpGncwfhk2Xnpnaf641V2a7MRBjxWU/IWPtghcuSpDMAYm4sPSAGJnCPTcD00YOugXdm2gFAD9SenLG1AGCytqgQJED3HM+V8Z9nKnaB1YifOw/KMFUSqhdTFlJi6wfQ3uPbGlLTTUD2NMrRbc6b76fiPKCIiMbVqEXgr/qFrdDPTHtJaCk6VdhO/ITygGfmLxjzMowEoxI5DT87TIPlBwl3ITdm+sga0WSOYIIt9DbEo4gunxquq+qUPysfhIwHTo2/llS349h7bfO/mMT/AGNgQKldFkXCkkn3AjCyUef7DSDsvlyV1rTAePCVOq3uLe8GwviHN5NlItZx4ixQBTa8xvPQzhbQqCm0DXY8rx5bx7/lhtTeovwvqJHwmw32km4E9L4SUZQdoElT0AGYnwvqJWQDqVlPlEX6+WIKtZENgVJN2DAx18O/TniZvikIgaY0yBMdL74hqcSK2CDWJ1G0c7QPXFopvZfkZavRBCNqDCQBYh5Ok3/fLHtR2uoqGosfhIn3LfrhS9YapZZIjwkmB/bynG659tgAo5wN+snnh+xfA3ZvgLcGAwaYiFXYDr/S2JdBABKat4QzI57COh/ZwHWzo0wt/wDcAfkdx7Y3oZt2uBTna43+m/ngOEqsHS6sLGpRIEyLQIZR0IM/niBMypGidMnqBB67QAefzxFSzUG4boSTqPy6D0xlQ05JgOSdhK+/9hjKHijKPiSrk2DgVDbeI36xynznBtHN6QVjUqi5aZHpYz7TgGmiEAaSeZAa/pBmceVqtSYCjTyGmfXbbCuPXo/4NvoFVcxQXVohSd/CWnn1t6GMeVOI2lDM8gsm3l6c9sDtWV7AALbdVn3G/vtjSm4Eppm+y7HpJG4jGWNcg6TY5sOLhdQn7s29AYxoUMnSOm5M+xI/PEFVSDPiEmx6/XljRawNn/K/zn+uLKHgU6eUEtnGgXEg8538sS/4kSIlvMm/0k8sBU6qi23meXnHXGyU0MtUYzIhVX4t5kz4fkd/LG7OPKN0LkmYK8QyxyWIn2k4jp05JAX52Ft7kiPrhnlWoBNHdOxMmJFvexGIAtOTpWBp5swIPUwbH9+q9VG0XILSyp1R3qADq1vrv/bDzXR/DR+R/wDdhdVyam6RO4OskyMR9zW/D/1DCSanz+wVkj5A9PMwp8RPlH1nEXfRuB7b4HDHfG2snc7746ehDdCC6WbfmZHK4nBKUy/iUKtvxAT5AExfCo2tz6Y9NVgQeYwrxrgHZqxshqAgzSPkXUD6sL+XLEuaTUJLhDvKup9vC3v74FpVwPEyU5IBEiw89icTuqkllZSoEQItPOOV8Sko7rcWSilfJKKoAiot/wDbII69MSGqD8LeID7w/UyRhUa5UCVBXyn2vM4J4dm6XeK9akXQSHCztcSt7EbieY2wvZCdBNSq6TrqmQNlmJPUEG4x7SzIBYLRWpJkEmQg8yfzPXDat2apkO9Bw1JQWZNKmokgRfVfa1+ZtuMJqtPTqNNCiqo1FiI1H8/QdMNKFe9B6oa5M0oLWZ0BME+EbbAn88D5l+8gktrjlcR0J/QYAoZsIAJJZ4JI89pnnz8sbNV8QCKalSYmdS/9Jg3m5GIdm79+6JuLYM9QfBBLSbLa/IWA1Dr9MS57K6HEoYAhokgGY368xfn74ccB4UjVhTlmrEEknwgcoEgyem36YtNXgmn+Uadls2liCeZBC2m8yDyGLq3qti0cd7M53mM4VH4lb4QTMAGI8jb1xJW4xI0yYERpGnYdQb/v3tOc7N0Kjq1OiEWSXHfLaLAKoJiTeSf6YJr9kqOlJpqJWdPeNPL7wmbTa3PrZnjhyh18PZQnrvIAeI3kxPr+L3xPl6uosdKAjoBc+R2HrfF2HYfLH/xFJ5KrVC0dboBFo2OPM32NyyoAJLEX06tSHzLFVJvyBFvmWo0GWBtUUWvxNhZJA2IJmff9NsL9WLxS7IZdmImtI3kqPUiU8Qnphn/lTLsP+A20AltIsLTBBHQkAm04ZdEdho4aWiOepR1qNPxAXt/TfHiUvxeEbEkX+XXHS8/2Ry4UfZnKsNyzDTAmepHz64DXsuHUSVqaTZg7CJusAT1HMThet3XAFjm9Dn/dgDl1m/7+ePaVJpgFZ2EwRfoDzx0+jwWhQ8P2fvJudRJB58m9vEevXB2ZzrMIClPCQNEjSCIgWI2m99/TB7QPZSOV0OGw2iq2mQdMMLt08vXlh/2G7LU853/eOylEXuyIMM11JE3UAQR5+WHS9lsurA91qIIPxMZM7EBQIxa+z/DlylJ62lKSeDWbExrHPnvAnYkY3WaUGtTkBpKCyMsupIIMC4NzAH67YzLlW+JwhnfWR8vDG/mMdf7S9nKNdlrpTU6gNwB5hrWkg3mZ9cJKvBMqDR79oUWWkUAkmTMIurl15euEaXJNYr5Od1qukQSX6SDfqQZ254hr5sgbJfpcjyPXHUD2doQ3d0yV5U9LwfPxmOU2I9pwt/yRSZGC0HWoCQGLEL1EpJ1dCQY9dsLGUN7G/TvdanOlpFvGw8OxItHQ7GBywXQTQCUqpOx2mP8AcRb1xfKPYV2Vu8qAGCAdEAdJF7ETItsvpian/DvLshmskgWJaG5yoUtBIN+m2C59WgJYclaqkc6HF3G0e4BPud8BLWIJiw6TbF9z/wDD1FLCm1WoYbSFCQSNvEWsDy5xgbL9ha7EBqDU0Ph1M6GD1AmSfKcOnCOyAoJbIq1KobQdbQbkmB0W8D9L42eu4ioYgWAB2/rti3Z3sVlaKAtVqsxH3QCDvcBVYxb++Nsh2OpSrN32g8yCPKfEk7+U4zUd/wBhuxZRlBbxREf8p9TPphtxPNhu7ApKhpghvCEZtjLaQrN6xi9ZXgGXpFW8YgbMrHeYDQkMZvq2kYnzfCctUcVatFdUADUzPMDorKLEzJGN1BWGbWxzlalJh/w2UqDDqw3O0o028lgxjc8Er1KXfLTUqG0kqVuZ202ZfUj3xfMxkcsVUChRVpBLAGWjcEHr1viA8JpMx0Ss8kUBfkBJg33nfCuVbah7DJvRQc5wWpSkulgBcMIk/n5DyOAXytQDUUYAcyCPTHVeI5aoKXdUKSKzCO9qM5ckbsVllj1+QxWcn2czKgg1UINiJMADmJETHWMU7SgvHL/irKmM8wECB6DHhrlgNR22tfHR+HdmsvGqtSV+miRPK6hgff08sL6nYcsSEK3kqNJEdL6jO2ApR8DR+Gk+7EpeXLOwVULN/psx9d8O/wDKGdYE91pKx8TgFiRYCTvF8NMn2f01Fl6e1+7IQ+ssDy5Tyxa6FAKo15VKrKZFV8xJvzNgq2t4cZyrZGlgnF01RzDP8BzFIA1QFv8AiDR7gmL9d+U4L4f2dd71KhQRfSutgPNdQtE8yfLpf+I5nLLQNPuqVB51BkIIj1UkzvOFfCuDsUNVK1Ni8yA2oWPxQbiCYN7T8kc8j2RpY5J0Vjs0KCVFeoBXCz/L0mCY3g2Yc7jBnF8zkip0ZVVPk/iAHW9j7Thhm8hok5glfMESIJEgididsR8N4bkSy6sxUInVqFKYAEkOVkwB5TMbYVdo3roScJrcqIzhEEU1iOYn0ub49zLKzTpgHfyPoPy9cXzPUOCK4T+bVIuCtSAfKYkn0E40ocSyrEPoKqrQajOSAehhTIsP2cNJqLToHTyUNaVyVUmIsAefUicS5WmrNpV2QwzfDzAmN7bbx7Y6X9tquhNE5QLJ0uFC35WeDY7Aj5xijcXoZ2q81iahFgdaxvuFkD6YKkpbASsUjLmTDSTtAsee8iMb/a6vRvlgv/E8xRYsAyGJkqtrRIOiw8hgL/Fqv/mv88P03uFwvzB3qCIUkDf3xEzSbk/nj2lT1WnEoKD4QW9dsPohtjRY+6JP7/TE1Ckou945TEetr42oKSIFvTY/XGugKZI1Ab3/AHGFb4EcuDc0CbgC5iJ3n0/LHqAp8Kgkj4pxqubUTpWB9T74moZh9JaFK7QTHn6nCPq5FfV4EdJdI1VCxXYAWk878hPO+MbMLp8IKnyM/pfzxLWy1St4l0sBvB29jeJxPwvgVVnFoEw0o5EegUk+0npONpVvfwGUbVvc6V2d4xTzFIGlTWiwCqxWmuliBJE7nrHO3mAp41ScqF7ikskhtVMKpHPSVvqAvuN8EcN4A1MadK6GElVMgsNjEAiRa4BGLJTAaKFQBXKwNRlrcr7729OeD12tdBq+U5bw/Ld/WKLopMNrGJmBeZ8p2HOMaAlKh7+ZQ+BdwdwSOZEi0b/PF2zmdyeWetTqalqrE+A6CIGmIaFJUbj3xVeI8bpO2sgBthZiQNx4m9efliOSqpJtk5qPT5lh4RxGjToVKpYrXJOhvCuhYG7EzJabDaBgHh4o1KjMT34qMRDICxJiCLyR9NgOWKhxHMh4IB1bs2oabbWjcCNvPfEvD6T0ytY618MoFJ1GZuCDYG/r6Y0YqMVYccuhJs6LkODUu8Ip0VB2EJD/ACA8NtxIOCqVGmajUxUdHQc1EW30kgzzmPfFTy2dNIkh3Bks5RmtPMkkiY5k32xBncyjgFQ5g6ryC0yfE5sRMW38ugWaL11L/qGtq9C25Xh9NWVqmb7tqq69TugOkAEAKQAljMKBzwt4tSpnNAfak0OYLsSAsQLkmLweYsbXOKUULISzgjT4QNgRyDbD3xo2fKAArEDY+IeVySD+WGlU9KsnLK5aM7FwrhmW7p0qZynUdkZSUrKyoQYvDBxq1W8heDuFxDKUlKr9pZhpBPdAnaQZhwFmx848r8uygWuCGcIAwNxbe5tMW8sGvmmydKoiuGasAsgGABvuBczGGuK+VLUMclF+p08oKYNEGGaNXdIELGw5czzJ5m/LBVfu1ANGqjiw8N0tIItMEED+0Y5Zl+O1EgBo2kTvBBE/Iev0wbl+0BqVApdFlzGpWi5mTpZRzPLBVvvIeGeVl6z9Bao8VQi8yuofK0XwRwzgQqEnU5VRJJdwB1uCNh1wkzvYXOVnJGYUTBGiVS6gbAnkNus9cXHJcPrUctSy4eWRIZl+80tfVEC0TN7Y3yrcaeRsCo1FpPNNC7eeqOXUGL9LGMRcQ4xVMmoxXnpE2HLwiLYd8W4LlHZEdqaFQrlfhJkHSJBAI+e2COGcNoZfLaVqUVChpgajJJ++WJO55c/LFXG/oSU9dtSrzcAu3iBIOwIt96Y5iPfocKeJU6LfFWpalaRNRCygyDuxi3O2KrxDiTqxoZhKCwQZCBoid4Yz4Sd73GMy3E6FJmmox8QA7ukg8P3iCVBiwtvOOdwTRR5daL9Q4vRQqDmaGlCPCawA9InaDyxHxTtdRpkAUqbsdN9LsOoALHT1mNxvjm78SqCpUqU2YWIltIcj/UQPS3lgA5tqhMlj13uf9sx+WN0OtBZ55bROjv24VTCikp2kJTO994N/W+C07YVDaozrvcKsW3UaVv8A3xyUUDq0wQNxIifnhomZ8SahOg+Ei8XG4i48iCL4EotbSYnayj5/YvGb7ZUqoRe9rwkgKtWqitYATpccx5c+uAuB9pz3xY0VUoZR6mYrNEGCPHUYGfOw85xTKyjvJ1EnVIjrvfYD2EYc0adVmD01YqR92JnaDysRvOxxsmVxWj9SUp+BbX7d0qjDvyE3VWRC0G9io0xc8gcT8WztNqatlmqF+ZK6FP8AzMTuIiJwnrZHvE0MIWfihdQ8uY38sH5vMZlaNAUaqK6u2uVGoiW0noVjlvfyxCHxMZpp0WjkbVP8MLo8SrfZYfK1GqAbpWbSRuLNTOn0HTlyQZvjteiQKtGmkzB1EnfkJAnnGLNxbjNQ0XgliaZsJgNG3ofpig5ektSjTTw95qLKzagpHkoEGJifTBWZNeQ0s1Kkyw8P7ZUkB7yijaSS0qA3kASIAO1xeTcbgbNdr1alUVaJpkGVOsagAQsRsdyZjrgbKdmdZSq1VVKuNQ1Sh8lMW2+Ez0nG+YyCZnN1aHehGAa7ISBMWF+XUWxWMltv+xnKaWr3AuH9qYqd5bXyFR3NMWIMpqCxHXDav2tSmpD0KbuVBFSmzqskyQwLkCx06YEEHyxXs12KzdN20UtaAnS6usQDYxM3F4ib4V06TAN4VImSCR7wGINttpxZ0uRHKUXdlwzHbUKCBTpsxAKwpgTyJJJsZNo998Q5Lt/VAOqjlJv4zQkgG1vFv64QCt3lJaLEKgOoaSCAT6iRPrG+HPZ6plaKlHda1OqwDAiChAN+hHmOnPCOcUvMXtG92yPMcfqVlqJTaGf7qeFR6CCw331eW04j4Dmq6d5TaHEGQWtPQmDYjeCD54J7Q5X7Pp7tkZWEhvhAG3XxG28icJsvxAkE6nJA1CVBAHObgzY3H6Ync5K179BHPJLVsZ1OIkKdWXpmkZ7ymjEFYO9yRYj3jFqyfCcnWod3S+0SRqD0yfDMm1N4VxeCAZ6YpfD+JapYoLk2WATyBM9PM/PFl7J1xWrCmxBVhZjNosd5EiLCI3gi+GjOUXUkNGfE0CJwbKIz0syM2EBkVkCnl8NRGHgg7C52wo4xm8nRhMnWruhnXqCgyCL3Xf8Ac46TxysgGlmqaAYALU2kTIYqryp/9NsIeK5ak0U9VHTIMMkusgWJadMzzC+eOhpPTQ6FhctU7KJk6lF2JepDWgtTkCNp0nxGBHLrgp+A66YcVVC8iYQG8EwxEm2/O2Ds52Zouv8AJqOGBiGpDSRYfGG5eYOC8vwXOqKeWDUnpgsV11DpVr/cnVPTwlfF64Wv+otdGrQHkOyVZzCVpnz0mN7EmGHphvmuFVaTBKzMAOYpBrf7tQBt5iMBJkuIUDoq0yOYGxv6CP2MS5s5x0Gmk6y3xLU8IHOFYz88QnKKdT3AnC9V6f7F3El+zqIeg0gwoZtWnkSCJk+RPrhN/jjdT/zN/wC7Dj/J9dyddVf/ANiL7RNre2Jf8hH/AM3/AKcDt8C3f+QdP1Kp9mMgLJbpzxNT4fVDR3RYnl/XHlCoCwUNpAMybT03NrdTgmpnqlNgC8xymR+X7GOhuWwvzcm1XgeYkSmkHzED6k2wZkuzSiGq1NS/hSb+WsqY9YOMPatwfAoFogCPfmT+Xljyn2srgkFrAQIp0wdxuxpsdp+mHjf0KJx2S/b+R/w3sjRksdcTKhiIFuukT8heMPBw6l3mo01LGNOnxabxtJCDqRAxznICg1c97JUneYJJNj/2+mGrUcxl3YZfLskhTqRDVaD0ZpC7n4QLjCun4lHlx18sdfN/0dV4Lw9Kst3TotgGKlTbcwQJB6/Lng3/AAJYYEn/AEkMZ97b+mOdcHz/ABIUqxahmHaxD1XZG6eAMIJ5mNhhJw/tnxHURTZnlttJqdLC5mT+eIShme1ehyyeV6xaXkdQ7SBqVFqtNKYddJEJLEksDf8A2m02k+WOTcQrvUrS1ViqQO9MsVGsx44MFSeu1sWvj5zGZfuqhZe6MsVBW4mAoJ+K0mZjFZqOqVa3dDVIQqDMG8MkRDAgtfqLYCnJvpk1aXBoW18xBxavVeo9Sq7VI6fCwELqJ2I2tz+mF6ZYlwzLqVgDBBHkI9Y6csdc4Rxmhmab0ppojQwWtTXSWI+67AhiLCQBcb3wu7d8GFMUjRoMAC2uD4Y31AjwrzFj9Rhm0l8r1M1SbRziQCJAamN20A8yBBvF49YPpiejWep4mlac8zH13O0b9cNOF1nrsy91oQCPh8IPQz0nYeRxL2s4c6U1cnwatKoEg7bsASLxuLeWJ1Jumvf8idGltC5uJU11SQSbk3N9rKSAAB54zN1lPjAMG5IMzawNzY+Rwlpq8G1uhmDzwxzGUpsyorFTA1FVsZAPLy5YLxRizdKWli6rnpvPoOn0gYGeqCZK+2Ho7JVqjgZcFwduvnNutsN6fYanlyPt+YRC21NG1OBeSVAJ3tHWMdEZY6uJeMYrYQ8H4U9Raj0w22kC0sSb3tpA3wXwfgRaRWWoG1QgUgyY2j5bHDZs3SUdzkKTtpqD+Y4jUpWx028RN79LbYU1uJ1TUVnrqVUnSUFx5jSB538sSlOVtL+wSkgrOcAy9DV3wqKymO7LCSOZ8O1tgYPlgqkKI8WTpaGiGk6yAIveILE+sAxjTJNTZUGpwHlUBHigDcMZ0gAb+uGnYrsfSqGoatVmCMDpSqEJmTcwdR/2x63xPtHkfS3RNSbFWcrOSO8zjhljZgAIEfKOU8z7jf43mFchajhZJBD9ZPr7C2HHHcjlmcnLZasqgwXqOzgkWMb7dZIOKZn1ZHaSNRNyDB67T+eNCCb6bs3Teg9XtNmqamDrB6wSPQjxYccJ7XK6M9ZAhSBrQAkk/wCiBqIF98UFNb7Cfl0vfDPg+RcmSwgXCBl1P5AT53nFJQjGOoVFx+p02hm6VUai9N1MEs1IAibiYEAx/q3wszHZyg66KdVXGotGrxA7CwvEDl88I8/la1RaajLgQBKk2HQxYMItgqkK9OsajOSAoARRc7TzhbjfpvHLl7WtR7b4IuIfw/qsSyVFEknQSQeu8RHQHC+p/D/OqpcKrIDeGMjyNon+uLvkauZkHV4eQBI+Y6/TEXCGzq973tRdLN4VkyRe833EWHTDx+K+W+B+i9Uc54jw2tTWKq6QNix58wLTsOvI4VUgxOlVknaJJ9uuOs5qqqHvGhoPiEk++kEdcL8txHKtKBFHMEEyeR5Tz64ePxcadITqgtLOdvQZDDqwbcgrcDrfbFq4NxNVpBSSA5MXiesNyPkYxZKNSll0BVGKm0Fy2nzMgEDbafzwk4zxMtq72kBTHwEmQTsOt4PWcTy5YZl01ZPI47cm3Eu0mgiNJjcE3I/r+XPGq9pU6Qw+6okT5dZPTCSg61ZfuFIFrk8tybieR2mx3xPls1RpOCqaLXILRAuecN/36Yl+mxpV0uyb/I+HFy1EtJWDcwCfcTYcutuuJvtNCmEGjvNbWKgmJBvF4nb3xXaWaWof5OtSfuqAAYvZQLgsRYGZIiORlbJZruQrFUOrwrU8M2uotB87jcDCfpktNhlZLm87ToFRTUqoYSAxIWZv1At9PLBefWoU15dvGYDGYUC59jJ3tgfKZPR4TmELHxErIB2MAbNG2252viNc93Wqo1SStQgrpCixiCBuYAn25YrB9Oi1f+S8MtQ6Jaj7skKQoA5ihT+0EM1GpUdmJc/DFMGGA+KTEfXFb4gC2ZrU1pqzMfF3hg2UQWNkk7wt4xa+HjK1a7Zk0sw1QAadUBE8JBFMahvvcHqMJuO5bNV8wTQyzKkBfEoAMc+8BnnsJ2xd5IyVX+QSjFrQr1Ps3Xoqa1RB3Y/CwO5jbmJ5Y34Zwlq06FFNiYDQSCZiJ6k8h5dcPsn2c4k9OpSqEU0YwdVUGw2gKD6XIw47O9lquTYOmaRSLGKIP5kyeUwDfAnnhu36aglBt3X5EfangzU8mtWrTaoFAQMqhFEzDE6SD4/Qmd8UqmQ7Du6MQuwJYkwb/rHl0Bx3HSrobIVJkKFGkX5Bi0X5TA5RgHLdnMtTYutMa5nUWJM89z0JEbQcFfF40qSbLdN91FE4LweiwqlWUhaSvO7E6ELaQAYguAOc++HvZ/g1JqjOalSGIAYUzpMMFJJZoEC/KQD8RibNlcnToginTVAT9xQB5TAviVybR9ZxDJ8Sm7UfUPZu7BxwTKlGkBw1jsPvEb6d48Qvzi2E+d4JSVFWrmHCKLAQP+qCw6RMRyw6r0nYzqIGxHX35Y8ymVSmAANtpufniMs0ntoM427YuyCUx4FpPAFmvDepm5jmcNO5gLpt6RJtzxIXnnjQkjabcsSk292FLQ0q5fV8UGDN7/PEDZSms+BflH1wQ7f9yceMLg/0vgUg0A5XI06bO6k+Iy0kmDtAHKwwXI/YP9MbkD4oE9T09Ryxr7jGqzJHJaefpCQtPRffmPSQ3pgyvnstUQ03U+TDSIPW5H5YX5PK0ajXZhFzAve0D3tOCTwvLyAWqQY6EjqLW2/fT1Zdn1a3Zx9pG6Z7U7Pqy66NVXA3DGIJ/wBW3scTjhcBV0LG7wd45GDqImcaZhUdO7pqtOnIibOxE/ETcg2PLnbG+USpTCq9QgASI3MSSOggAk4Sc5LTqFnLwZZPtlOhSQZelSRwQWbugzFQCSdTEmdUQLAD0wuqdsc87WqFBF/Ai+0FSfrgc1TqmSs/9Q59Ou4PL57Vs6NJApmopF/DqJvyvc4VZ586ku0bFmU49mWdi2adRIlSxMx9I8uc4L4txrO0z3VLM1Ql2XQ5UgR0EETexvA8sXOr2S4euQTPOlcgpTPd6kVgzsyEFgizBWbjAvCsxk1KPT73WaktSzFWiwCxZlgRE20n5Y6nJp6FIziyq1eMVi5ptXr1XYwzPUJMBfhDN0a9osSMDVqaLsSbkE9Oo8v31xev4x5SnRr0EoIlKVcsKaKoIDmS0RPT0xSOHcGr1dCIAGqOWVQQdlJJm+kBVJvywko/NTf9idbnG9getni5WiT3YBs7sYXqTEkcjbyx1rsvV4dTy3cVOJJXmSxappiR9xSdSbzIMyAbYovEOzeVyrd1mTWzGZVQ1WnRqIiUQROksyO1R4MwABJAwz7UIEyuVbIvW0VEIKVCgdNPhIbSAGnf2Bw6Uca2QycUtxXxXtQyVQKFIU6QkIKhPiWTDlnktqHNr9DgzhjjiRBbLM5prpY0ydN2ksF2DfCIB259KWOEuzMSIC7a9yYFpkW85jDbsz2grZd3pd73RZRR8CISJJuD1Em8898GCg5aMrF6/K7LVX7NZZFDVkzFJBHhCkeKbSzahA36nBnDeyuVr5ilUy1dtFPxV2dbOAQBzCqYBuP0OKDxDjFWutMNmK70lkk1WB0kRcAHfxAAnrjQ8ddaRpU6lRVMwA7KpB31AGGMGwO0fNmlGVJGk34HcM12RQAd3UKHXMyRCwRpsQeczgbi3BTRRqoNBQN/5IlibASDMk45dSzNapQpzmKhLMBCVGZ2u0kjUAFA07SZxq+dq0l199mfDBHfM2hSyNBALG4bwn1PLDNwewYTk43a9+Z0Chncqyf/AHOXDEG2nwLba3Mg3nBdXgnDVBZssIYqunv5BBK3gExBuZ6eeOP53jbVNOutWqDc6qjFQSNlFoFzb8sb5fjbICqMEUgyFIkmLdR+G48/aXU1tH1BKXU9qLFlchXViuk6Vd+7axlSwjxdPQXj59My/ZCk1GiQmnXTQuQSLlQT9cUqj2mfu6LfaTBW8hDfzJWZFgcGZbjgR5rKGS+pqYVXQQ3igfH/ALRB5ziEZQ6naRR9NdI/XsWgUjxi+8CefqDfmemK32z7P5U0lqeJqlJtC6RKuDaGjZvvTbnYzi18Zo16NIVMv3lTwhmAq1AShiKiAkyvVbFZvNjhH2Y4nSzFStRrUtBSm1bwPqMqBIYNNzqmfYjFKUXUUk2SUoLWyl1stSoURrTkRFzuNjA8hbCDhmYqBZoUBrZrNMsR0W8zPTpi657j70yCppLqaRFJQY5jVpv6xfyxU+M5ipmcwH71gFtJb4YmdiNPS2JRrVP+hp5I3Q/pVKqqq15V2FpTSDe8SAW9cGtlAoXWyr4ti2mSd9pP6YqtTiC1qtMPULMogM3jMjaNRkCeVz0jF47PdkMxmqfe1StGkt1chWJEwYXYAcjbfnifZOUqSEWZ15EGX4PUpVG05kaCZ0FlYyZtJMgbX64NrWZEqPTDXJPeCYAJJi+3ONiRizcF7O5EsNT1swkatekCk3IaWUDVvurEW3xXP4t5XLoMuMtSAlmWoy1JOiLqVmQTNjPltg/+Pe8/7/CQYyVFT7QV6ZWGrqGUn7zMdJ2BBEnkbcvXFc4YtHWdVRS/3IRtBM72g7eQwfkuDV6hJbLtUUKdDSFuB4ZJswJ5eZxYuCcBzKp/Mp0qb3ksRJHTw39p/PAUoYoOKd/dArTRFV4yxLSkmpA1MjsVW95i45G+0YW5zKVyAWpwGMjSoBbzEDURzx3jtHwemcvlyqojyCzU6arq/lJqBgCxJmBzwhyXBqFISQCfOw+UwfecGWfsGogwqT24dHKcl2dzNSy079D/AEOHNHsfnUOrQGa+7QByncXuT8+eOmiuo+FQB5f288MMhlyyvWqgikoFkgEkmBdpAAvJI6YX9Xkm6SR0zgkvmOW8I7HZlmio4Cjl4mG4vsANgZnkMWE9kywipU52KIQZi7XYx74txzWWdCabVA4YBkZgwgzcFQOYwvq3LqKik9OnqOeI5c0nTb9DKEWK8t2Ry9K8ubi83nr1GC8pwXLU9SikAJBBLEkzvMkkXtg3L5VCANZMczI/KMbVsrT5gk7WnEHOT3YVBIizmep01UAgamgR+nrjXN8RIamArtqaCFWwEG5PIbYPo8LVgxKhgo1GRsJA573jG2kA+WN0c0NStqwKtmtIkgx6YFo8TaorMiNYxdTP1An54d95EW/qBj3X9drY1MYqacSqJoD0mDVGuNwBz5CDthllELDU4ILC6sPXlhyWG842SFZT4TBBuAQL+eMl4CqNCt6hUAIoNwIG4HO3tgenWqa2BXUJsQPp5YtfaSkquAqqLGwAH3m8sIaIqyNRQjyMH3thsmOcJuLdiY5PIlMHNRoHgaZE2xivcrBnpa/oN8FvWI+6fn/fC9+HUmqisVbWBGosbDoOWFpvkq0+DY5nzi9t/wBm+BhrliKjMDsLDT6QPe84agR94nGpq9D87YyUr3Bre4t7xjuxsNx16W3/ALHHvjPP9f8Atg6m6mRa24xqyKenXBUX4m1FRzdSOWroV/vjPtNb8C/TDHSOXh9AMZp9PphrYdTn2Y7PooBTQCYUE9fQkgz0xvS7O1lTSrooEmQ3i9F6e/OMWOplqe+53ub/APKTv6YGpU+8uUteL+KNptI84nnyx1KcudTmcIsqmrurVFAO5LABp5nSYn1G/PHo4jpqSxsw0xMlQwiY+GQZP/fFvzGQWCsKSRMEDY2G4+uABwelZmpKCrWf4dVgdQg8iec4MZwu2ifYq7KtnKjd73NUnUNIJLHSfCPukWN+UX6Y2G9LuzqRgBJMAEGDHzHvPLFozfC6LV1Z0qFt5FgIMjlccrepwYvAqJ0MuuVgr4rSOe29he06Riva46opLGWzN1af+CIXpiohWl4ajMP/ABqkElGUyN98VH/Fss3c0qGWSiacq5ktOoggyxZrr1PKBh7muOZhaQy/2eg1AIiqrBrFCxEnvAWM38/KcU3j/aDMOjZanSyqAFSz0EZSWAI0s7u1hJI23tgySyR6U9KOVYpRTvxsvX8W81TSvSFSw0OSfIO1tusWwu/hm1P7RUqg+F6R0A2ZYFxG3wqwtvfFN7SdpK+eIXMU6WukbVFV+8uQXXwtoI1Tuvpg/K09LNoOl2fUDqIhfHBHMNJI57dRONkShNZE9/QVY3GFeP7h3avhbU+KZmqTqL1LbSuoeE3vflBwq4DTz9WsVy1IO4lwaulgkkASGsrSVIDSZIPniz5Hjy1URMxSpVNAGh6pOqBdV103BIBgDVP1wEe0OeVqbUe5oBENNadOnCAl+8J0kksQtOZJ39biGWMpXJhhtRZauVduFZv7TVp5rMUTUip4iFYGmwUO6qSFLG4sJsbY24PxlqPBqWZbTWdQFlgbDv6ixK+JSo8OoTETeMV9uOZgrXofZ8utCuC1QBag8T6O8JJqeFpUwBa3nibL8WanRpZOmuXbL2QgK+qCzNOo1DeSSSbGNrxizzQTq9TdlLqvzX9jn+H3FRmM5UIdijUg2hgsL/OpckVVYyW8RE3ucbdiMw1fPZynWrmvTF1pVEGhIqlfCPhsJUwBPOcVjhNWvkar1qS0ZjTNSbIGDwoDgKDoUkEE2MRg7/MdegRmKFKgK2YAnVJELLQq94LFmk7mPTC4sq/7bb+/4C8bt/T9xx2CatWfOrmqwrqI0IYIp+GrELHhkBdgNh0wP2Y4Xl6PD2zwpslaGVWporvTHesnhQsF1eEmZkaz6YQcC4/mMtWqNToU5r6C4hyoIVpE6/DBfY3xJwbjOZpMyU6a6Cx10qkmnoZvFYmdtJBnpe2B2y0sRRlfp+ALtlxPJ1ctq7uvUzaKkZrTTVgdRK97oqEglIEkSYHOcWX+KnHa2Wy+UqUajI9QyxWAWOhDci5E3iYPPCbNZerUTu/s1BKDOKjU6feeNxBl3JLPzAEgCdueJu1tPN59EWp9nRUbXTKh1ZRABAYuRy2gxbBj8Vj2bLPG21Se4b/GbIqRR06UYl/EF6NbYT78hjnimtRK6n1lrkR7ROwEnpi89pKmbzgQVqdIOhY03plgRq3kajqHkRyxVk4DnNX8yjrAJIXVpXaIMC0/6SD6TjnnljOTpqiUVkSpot/F+19fKZvKDSz5d8pQZ0UeJW0nx0zycC0GzCx3kN6PBKHe1uIUXVe9ytYECQjkgeJQf+G4I8dI7G4tOKf2hq5vMFHqZelSemgRNGoSgWy3dgYuAfW+Nuz+VqrTq0QaLU6g/nI/jQm2kgCIZYswxb9VCLrgHTJ2kvH8jjL0ky/BGz9IK2ZCaRWA8S6qvdsUJ+EhRY73xFwTLfb+C1a2aBavR7zuq7XqEJoZJc/HBdl8WPeD6crrQ1u8puCHoMAaZmPui4PhFwQbYOq8Vd6Yp0KSrTQ/CLKCbmdRLE35nE/1cFGki0sM5J3pf4HKcUrUuHZOqqLVrOlJWLEhv+HchxzMRJkGb7nBPZ7O1xlM1UrOJXWyaQvgXQvhsoBgg3jnhTV4lmKtMU6ooottOgMWECLEt06zifh2bairKnjDfEHuGsQRyiQeXljP4r574oz+HbjLxb0POxuTXNMKuYdqrKFZSzCSGM/CsACBpjzw2OZoPIqipWOvUodFlDBB0eI6bchG3mcJaPFH1hkimFFgp8O8+pMgbn8sG1uIkyVSmjNIZkUzB3iWIWecAYjHNUavXnTf35lOx1Yrr1HY6RCgeZmJ6CPzxY+NEZYKlI6NWqWB8TaTpA1b8p354rgoR8Jvzn8t8TnjgYd3VRHVGGnvVbVMAErBB0xFz0OIQmoKS5ez8BslqUdeR/xRu8XKBhq72ooJ6aqdOT8sR8T4nRyrorGotMIGZFRCj6t5JcEnlta2K9xPtL36aFCSCChRSCLBfDeNgMbLmjUop9porXcMe77wGb3iVI1LMmGkY6Xlg26301+gkMUk9dren1AuJ8eptUBpLUpqUEhk3MbgTEHff0ww4Bx9lQeFnplyNYcBlbSNSgQQwiCVYEYFrcPas5qV4nnplekKOUAWt0wZlM+MtT7lKFM0yxYqZsYidUgzbEY0p9Sdfb9iyg+hIf1+H0qlJXpUwCWBAChZMxBUGA0kGRYzywXw5WL6KrIQwUimBsNaiYjSJBPPY4q9fjzeAqFUJdFUkgHfnN55k4N/zI6wwRCwAEw0wCGAiY5AfTHRHLj6r/0ycsWRppef28Bj2Zrk96Pwtadvvi3yxtwyu1WnV7wlo21XiUqEx0uo+QwlXjeYpqzUqCMWaTuQBcRv5/3xHwzPV6ZYhUh90KsQCAykBpFobmeWDDLFdK8Lv77Afw+RqS5aX43H/DKxXK1WWxBaDH/4v64ByTVqhLKYbYsx+G02PKwNwLAYhocS7pWWAymZUi14855DnyGIqHGyp8AWDErcrFxzuZBN55+WJ9pBqKbehR4pqUpLmqv8jbiyg5ZXZgzAr/MEgm9QbkA8hv0xtxXPVFoUmQkFtMmb/wDDQ774X1c+TT7rTTC2gKGtEn8RP3jvOPc3n2dRTKqAIiAZELFjPRR+eHeaLuvCvuIsM/8A6v7DLPUBUbLhh8bAMRbdUJ+ZJ+eBs/mTSdEpnQsKYWwJYSSeovF+WBsxnjUVVIA0kFWEgiAB16AY1qZ1zpLU0qsvwsQZHkQCA0HqDgSzQbdaN1qGGKcWr2Ten12G/FMsr5hQ2wRzv0Ln9MR53OUlepTOtlWVFMoukEbEHVO+5iTfCXP5+rUKuQqsswVBBuSY3PPGw4yWcKUpGtpkMx8ZjZtGqCRHxaTth5ZYtuvG7+23vQ2P4eaik/B6ffcdcJqAGsFU6FJKq/LwVLEewnFc4hxipVuaZURsCCT8xMeRJjlhjks69MMPBLHUxaSTYr+IWhjtzwAUE+Eg3sALfUnEsmX5FGL8bKY8LjNyl5V9kL3qkiwIiNx+4xFUdiB40DG1jzwyqZMDeQd4sCPbaMRmmseZ3mP38sc9M6PuB0U9CTuI5ed74i7kWAWOgvE/phjoggRb6X/LGGl1Pz/r/bDG0AmqHmh9YMD3xJqfoMS5iku+ojpH5eeILfif/lxugAqNMEmQNunrP5Y84ioHewAP5PLGYzHQRQLlXJNyTBESdrY90g1ip2g25fLHmMwmUlMJqmUab3/92FtaqwcAMQOgPmcZjMLHu+/MfH3F78RzkTqVA15F5vPr1ws7SUl/w4HSJveL/EcZjMUx/wDsMuSHs2Zyyk3lqkzz8WKbnKrfaHud6h36GpGPcZjs49RH3V9CzcSQLToMoAYhZIEE+EbnnsPkMaUnIqUYJuzTfex364zGY897epF94fqoLQRI/tjXultYfGBt5Nj3GYaO8vuXkKeOmcxTm9v/AOsO0pL/ACzA8JAW2wIWQOgMD5DGYzCQb09+Jo9/35kuctWaOv6YIq20kWuNvXGYzAm9C0TXjDkK0Ej4tj5HCngNZu6TxH4OvnjMZiEu79yct175RiMTWk3PU+mHYMuQbjofU4zGYd8e+Cz4EnbBytXK6SRLkGLSLWPUYiztZoYajE9fI4zGYMto++SP/Nh2UpKBRhQNR8Vt78+uHFQaWAFhGwsN8ZjMI+8E84gx7ombxgLhzE1Hkz/LO/8AuOMxmE8RZEmVN6g5f2wZpEm2+/yxmMxKT1Ge4BnTuOU7Y3yiAISAAfDcb/FjzGYafdE+I7g04XRWF8I58sFZoeMHnG+MxmLFF79QQsTuZ3/IYJpUlIkgTO8eWMxmKLdnRAXZww1OOb/0wRmVAZCBBMT53xmMwY8gj3hfw1yXqSSbgX9FxnGahSrQ0krIvBjl5YzGYPJluwqsx7sX5YDoVDrUSYhrT5jHmMxKPeFXeHOXFlPMgScbg/v3xmMwMoubYFqnxe36DBtPY+35DGYzCQ3FxbCvOVWAowSJJmD5YMy1May0DVp+KL/F13xmMxdd06MexCx/msOQYflhuiCBYb9MZjMNA3ADl2Otr7FY8sR5q2uOh/LHuMwZd4D3BUcy4kwASPI4IRjDXP7BxmMxBA4NskZsbiNjjO6X8I+WPcZiw89k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5" name="Imagen 4"/>
          <p:cNvPicPr>
            <a:picLocks noChangeAspect="1"/>
          </p:cNvPicPr>
          <p:nvPr/>
        </p:nvPicPr>
        <p:blipFill>
          <a:blip r:embed="rId4"/>
          <a:stretch>
            <a:fillRect/>
          </a:stretch>
        </p:blipFill>
        <p:spPr>
          <a:xfrm>
            <a:off x="2464570" y="5566930"/>
            <a:ext cx="4200525" cy="1085850"/>
          </a:xfrm>
          <a:prstGeom prst="rect">
            <a:avLst/>
          </a:prstGeom>
        </p:spPr>
      </p:pic>
      <p:pic>
        <p:nvPicPr>
          <p:cNvPr id="6152" name="Picture 8" descr="http://www.inajc.com/imagenes/mapa2.gif"/>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644946" y="609600"/>
            <a:ext cx="4191000" cy="2476501"/>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Imagen 5"/>
          <p:cNvPicPr>
            <a:picLocks noChangeAspect="1"/>
          </p:cNvPicPr>
          <p:nvPr/>
        </p:nvPicPr>
        <p:blipFill>
          <a:blip r:embed="rId6"/>
          <a:stretch>
            <a:fillRect/>
          </a:stretch>
        </p:blipFill>
        <p:spPr>
          <a:xfrm>
            <a:off x="7301875" y="4412659"/>
            <a:ext cx="2909001" cy="1939334"/>
          </a:xfrm>
          <a:prstGeom prst="rect">
            <a:avLst/>
          </a:prstGeom>
        </p:spPr>
      </p:pic>
    </p:spTree>
    <p:extLst>
      <p:ext uri="{BB962C8B-B14F-4D97-AF65-F5344CB8AC3E}">
        <p14:creationId xmlns:p14="http://schemas.microsoft.com/office/powerpoint/2010/main" xmlns="" val="731855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a:t>Descripción básica</a:t>
            </a:r>
          </a:p>
        </p:txBody>
      </p:sp>
      <p:sp>
        <p:nvSpPr>
          <p:cNvPr id="3" name="Marcador de contenido 2"/>
          <p:cNvSpPr>
            <a:spLocks noGrp="1"/>
          </p:cNvSpPr>
          <p:nvPr>
            <p:ph idx="1"/>
          </p:nvPr>
        </p:nvSpPr>
        <p:spPr>
          <a:xfrm>
            <a:off x="317116" y="1440154"/>
            <a:ext cx="5321684" cy="2799338"/>
          </a:xfrm>
        </p:spPr>
        <p:txBody>
          <a:bodyPr>
            <a:normAutofit fontScale="85000" lnSpcReduction="20000"/>
          </a:bodyPr>
          <a:lstStyle/>
          <a:p>
            <a:pPr algn="just"/>
            <a:r>
              <a:rPr lang="es-CO" sz="1900" b="1" dirty="0">
                <a:latin typeface="Arial" panose="020B0604020202020204" pitchFamily="34" charset="0"/>
                <a:cs typeface="Arial" panose="020B0604020202020204" pitchFamily="34" charset="0"/>
              </a:rPr>
              <a:t>Kennedy </a:t>
            </a:r>
            <a:r>
              <a:rPr lang="es-CO" sz="1900" dirty="0">
                <a:latin typeface="Arial" panose="020B0604020202020204" pitchFamily="34" charset="0"/>
                <a:cs typeface="Arial" panose="020B0604020202020204" pitchFamily="34" charset="0"/>
              </a:rPr>
              <a:t>es</a:t>
            </a:r>
            <a:r>
              <a:rPr lang="es-CO" sz="1900" b="1" dirty="0">
                <a:latin typeface="Arial" panose="020B0604020202020204" pitchFamily="34" charset="0"/>
                <a:cs typeface="Arial" panose="020B0604020202020204" pitchFamily="34" charset="0"/>
              </a:rPr>
              <a:t> </a:t>
            </a:r>
            <a:r>
              <a:rPr lang="es-CO" sz="1900" dirty="0">
                <a:latin typeface="Arial" panose="020B0604020202020204" pitchFamily="34" charset="0"/>
                <a:cs typeface="Arial" panose="020B0604020202020204" pitchFamily="34" charset="0"/>
              </a:rPr>
              <a:t>la localidad octava de Bogotá, una de las mas grandes y pobladas de la ciudad, por esta razón tiene muchos problemas sociales, pero también es un sector económico y ambiental importante.</a:t>
            </a:r>
          </a:p>
          <a:p>
            <a:pPr algn="just"/>
            <a:r>
              <a:rPr lang="es-CO" sz="1900" b="1" dirty="0">
                <a:solidFill>
                  <a:schemeClr val="tx1"/>
                </a:solidFill>
                <a:latin typeface="Arial" panose="020B0604020202020204" pitchFamily="34" charset="0"/>
                <a:cs typeface="Arial" panose="020B0604020202020204" pitchFamily="34" charset="0"/>
              </a:rPr>
              <a:t>Pamplona</a:t>
            </a:r>
            <a:r>
              <a:rPr lang="es-CO" sz="1900" dirty="0">
                <a:solidFill>
                  <a:schemeClr val="tx1"/>
                </a:solidFill>
                <a:latin typeface="Arial" panose="020B0604020202020204" pitchFamily="34" charset="0"/>
                <a:cs typeface="Arial" panose="020B0604020202020204" pitchFamily="34" charset="0"/>
              </a:rPr>
              <a:t> es un municipio colombiano, ubicado en el departamento de Norte de Santander. Es desde 1555 capital de la Provincia de Pamplona. Su economía está basada en el comercio gastronómico, la educación escolar y superior siendo reconocida como la ciudad universitaria o ciudad estudiantil y del turismo, dentro del cual se destaca el religioso (especialmente durante Semana Santa) y el cultural.</a:t>
            </a:r>
            <a:r>
              <a:rPr lang="es-CO" dirty="0">
                <a:solidFill>
                  <a:schemeClr val="tx1"/>
                </a:solidFill>
              </a:rPr>
              <a:t> </a:t>
            </a:r>
          </a:p>
        </p:txBody>
      </p:sp>
      <p:sp>
        <p:nvSpPr>
          <p:cNvPr id="4" name="CuadroTexto 3"/>
          <p:cNvSpPr txBox="1"/>
          <p:nvPr/>
        </p:nvSpPr>
        <p:spPr>
          <a:xfrm>
            <a:off x="6054437" y="3519055"/>
            <a:ext cx="5874327" cy="3262432"/>
          </a:xfrm>
          <a:prstGeom prst="rect">
            <a:avLst/>
          </a:prstGeom>
          <a:noFill/>
        </p:spPr>
        <p:txBody>
          <a:bodyPr wrap="square" rtlCol="0">
            <a:spAutoFit/>
          </a:bodyPr>
          <a:lstStyle/>
          <a:p>
            <a:pPr algn="just"/>
            <a:r>
              <a:rPr lang="es-CO" sz="1600" b="1" dirty="0">
                <a:latin typeface="Arial" panose="020B0604020202020204" pitchFamily="34" charset="0"/>
                <a:cs typeface="Arial" panose="020B0604020202020204" pitchFamily="34" charset="0"/>
              </a:rPr>
              <a:t>El Carmen</a:t>
            </a:r>
            <a:r>
              <a:rPr lang="es-CO" sz="1600" dirty="0">
                <a:latin typeface="Arial" panose="020B0604020202020204" pitchFamily="34" charset="0"/>
                <a:cs typeface="Arial" panose="020B0604020202020204" pitchFamily="34" charset="0"/>
              </a:rPr>
              <a:t> es un municipio de Colombia, situado en el noreste del país, en el departamento de Norte de Santander. Se sitúa en las estribaciones de la Cordillera Oriental a 313 km al norte de la capital del departamento, Cúcuta.</a:t>
            </a:r>
          </a:p>
          <a:p>
            <a:pPr algn="just"/>
            <a:endParaRPr lang="es-CO" sz="1600" dirty="0">
              <a:latin typeface="Arial" panose="020B0604020202020204" pitchFamily="34" charset="0"/>
              <a:cs typeface="Arial" panose="020B0604020202020204" pitchFamily="34" charset="0"/>
            </a:endParaRPr>
          </a:p>
          <a:p>
            <a:pPr algn="just"/>
            <a:r>
              <a:rPr lang="es-CO" sz="1600" b="1" dirty="0">
                <a:latin typeface="Arial" panose="020B0604020202020204" pitchFamily="34" charset="0"/>
                <a:cs typeface="Arial" panose="020B0604020202020204" pitchFamily="34" charset="0"/>
              </a:rPr>
              <a:t>Bucaramanga</a:t>
            </a:r>
            <a:r>
              <a:rPr lang="es-CO" sz="1600" dirty="0">
                <a:latin typeface="Arial" panose="020B0604020202020204" pitchFamily="34" charset="0"/>
                <a:cs typeface="Arial" panose="020B0604020202020204" pitchFamily="34" charset="0"/>
              </a:rPr>
              <a:t> es un municipio colombiano, capital del departamento de Santander. Declarada según el Banco Mundial en su estudio de "ciudades competitivas para estudios y crecimientos" como la ciudad más próspera de América Latina y ejemplo para el mundo. Está ubicada al nororiente del país sobre la Cordillera Oriental, rama de la Cordillera de los Andes, a orillas del Río de Oro.</a:t>
            </a:r>
          </a:p>
          <a:p>
            <a:pPr algn="just"/>
            <a:endParaRPr lang="es-CO" sz="1400" dirty="0">
              <a:latin typeface="+mj-lt"/>
            </a:endParaRPr>
          </a:p>
        </p:txBody>
      </p:sp>
      <p:sp>
        <p:nvSpPr>
          <p:cNvPr id="7" name="CuadroTexto 6"/>
          <p:cNvSpPr txBox="1"/>
          <p:nvPr/>
        </p:nvSpPr>
        <p:spPr>
          <a:xfrm>
            <a:off x="6054437" y="2339593"/>
            <a:ext cx="5082486" cy="1077218"/>
          </a:xfrm>
          <a:prstGeom prst="rect">
            <a:avLst/>
          </a:prstGeom>
          <a:noFill/>
        </p:spPr>
        <p:txBody>
          <a:bodyPr wrap="square" rtlCol="0">
            <a:spAutoFit/>
          </a:bodyPr>
          <a:lstStyle/>
          <a:p>
            <a:pPr algn="just"/>
            <a:r>
              <a:rPr lang="es-CO" sz="1600" b="1" dirty="0">
                <a:latin typeface="Arial" panose="020B0604020202020204" pitchFamily="34" charset="0"/>
                <a:cs typeface="Arial" panose="020B0604020202020204" pitchFamily="34" charset="0"/>
              </a:rPr>
              <a:t>Zipaquirá</a:t>
            </a:r>
            <a:r>
              <a:rPr lang="es-CO" sz="1600" dirty="0">
                <a:latin typeface="Arial" panose="020B0604020202020204" pitchFamily="34" charset="0"/>
                <a:cs typeface="Arial" panose="020B0604020202020204" pitchFamily="34" charset="0"/>
              </a:rPr>
              <a:t> es un municipio colombiano localizado en la provincia de Sabana Centro, de la que es su capital, sede de su diócesis y su ciudad más importante.</a:t>
            </a:r>
          </a:p>
        </p:txBody>
      </p:sp>
      <p:pic>
        <p:nvPicPr>
          <p:cNvPr id="8" name="Imagen 7"/>
          <p:cNvPicPr>
            <a:picLocks noChangeAspect="1"/>
          </p:cNvPicPr>
          <p:nvPr/>
        </p:nvPicPr>
        <p:blipFill>
          <a:blip r:embed="rId2"/>
          <a:stretch>
            <a:fillRect/>
          </a:stretch>
        </p:blipFill>
        <p:spPr>
          <a:xfrm>
            <a:off x="7708348" y="457216"/>
            <a:ext cx="3539400" cy="1769700"/>
          </a:xfrm>
          <a:prstGeom prst="rect">
            <a:avLst/>
          </a:prstGeom>
        </p:spPr>
      </p:pic>
    </p:spTree>
    <p:extLst>
      <p:ext uri="{BB962C8B-B14F-4D97-AF65-F5344CB8AC3E}">
        <p14:creationId xmlns:p14="http://schemas.microsoft.com/office/powerpoint/2010/main" xmlns="" val="3308006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431371" y="332656"/>
            <a:ext cx="7008779" cy="1727796"/>
          </a:xfrm>
          <a:prstGeom prst="rect">
            <a:avLst/>
          </a:prstGeom>
        </p:spPr>
        <p:txBody>
          <a:bodyPr/>
          <a:lstStyle/>
          <a:p>
            <a:pPr>
              <a:defRPr/>
            </a:pPr>
            <a:r>
              <a:rPr lang="es-ES" sz="2000" b="1" dirty="0" smtClean="0">
                <a:solidFill>
                  <a:schemeClr val="accent6">
                    <a:lumMod val="75000"/>
                  </a:schemeClr>
                </a:solidFill>
                <a:ea typeface="+mj-ea"/>
              </a:rPr>
              <a:t>4. Definición de las categorías de análisis escogidas y sus correspondientes preguntas problematizadoras.</a:t>
            </a:r>
          </a:p>
          <a:p>
            <a:pPr>
              <a:defRPr/>
            </a:pPr>
            <a:endParaRPr lang="es-ES" sz="2400" b="1" dirty="0" smtClean="0">
              <a:solidFill>
                <a:schemeClr val="accent6">
                  <a:lumMod val="75000"/>
                </a:schemeClr>
              </a:solidFill>
              <a:ea typeface="+mj-ea"/>
            </a:endParaRPr>
          </a:p>
          <a:p>
            <a:pPr>
              <a:defRPr/>
            </a:pPr>
            <a:endParaRPr lang="es-ES" sz="2800" b="1" dirty="0" smtClean="0">
              <a:solidFill>
                <a:schemeClr val="accent6">
                  <a:lumMod val="75000"/>
                </a:schemeClr>
              </a:solidFill>
              <a:ea typeface="+mj-ea"/>
            </a:endParaRPr>
          </a:p>
          <a:p>
            <a:pPr>
              <a:defRPr/>
            </a:pPr>
            <a:endParaRPr lang="es-ES" sz="3600" b="1" dirty="0">
              <a:solidFill>
                <a:schemeClr val="accent6">
                  <a:lumMod val="75000"/>
                </a:schemeClr>
              </a:solidFill>
              <a:ea typeface="+mj-ea"/>
            </a:endParaRPr>
          </a:p>
        </p:txBody>
      </p:sp>
      <p:graphicFrame>
        <p:nvGraphicFramePr>
          <p:cNvPr id="5" name="4 Tabla"/>
          <p:cNvGraphicFramePr>
            <a:graphicFrameLocks noGrp="1"/>
          </p:cNvGraphicFramePr>
          <p:nvPr/>
        </p:nvGraphicFramePr>
        <p:xfrm>
          <a:off x="527381" y="1601296"/>
          <a:ext cx="11233247" cy="3983848"/>
        </p:xfrm>
        <a:graphic>
          <a:graphicData uri="http://schemas.openxmlformats.org/drawingml/2006/table">
            <a:tbl>
              <a:tblPr>
                <a:tableStyleId>{E269D01E-BC32-4049-B463-5C60D7B0CCD2}</a:tableStyleId>
              </a:tblPr>
              <a:tblGrid>
                <a:gridCol w="1296373"/>
                <a:gridCol w="3120117"/>
                <a:gridCol w="2784309"/>
                <a:gridCol w="2592288"/>
                <a:gridCol w="1440160"/>
              </a:tblGrid>
              <a:tr h="995792">
                <a:tc>
                  <a:txBody>
                    <a:bodyPr/>
                    <a:lstStyle/>
                    <a:p>
                      <a:pPr algn="ctr">
                        <a:lnSpc>
                          <a:spcPct val="150000"/>
                        </a:lnSpc>
                        <a:spcAft>
                          <a:spcPts val="0"/>
                        </a:spcAft>
                      </a:pPr>
                      <a:r>
                        <a:rPr lang="es-CO" sz="1200" dirty="0"/>
                        <a:t>Categoría de análisis</a:t>
                      </a:r>
                      <a:endParaRPr lang="es-ES" sz="1200" b="1" dirty="0">
                        <a:latin typeface="Calibri"/>
                        <a:ea typeface="Calibri"/>
                        <a:cs typeface="Times New Roman"/>
                      </a:endParaRPr>
                    </a:p>
                  </a:txBody>
                  <a:tcPr marL="66387" marR="66387" marT="0" marB="0" anchor="ctr"/>
                </a:tc>
                <a:tc>
                  <a:txBody>
                    <a:bodyPr/>
                    <a:lstStyle/>
                    <a:p>
                      <a:pPr algn="ctr">
                        <a:lnSpc>
                          <a:spcPct val="150000"/>
                        </a:lnSpc>
                        <a:spcAft>
                          <a:spcPts val="0"/>
                        </a:spcAft>
                      </a:pPr>
                      <a:r>
                        <a:rPr lang="es-CO" sz="1200" dirty="0"/>
                        <a:t>Definición de la categoría</a:t>
                      </a:r>
                      <a:endParaRPr lang="es-ES" sz="1200" b="1" dirty="0">
                        <a:latin typeface="Calibri"/>
                        <a:ea typeface="Calibri"/>
                        <a:cs typeface="Times New Roman"/>
                      </a:endParaRPr>
                    </a:p>
                  </a:txBody>
                  <a:tcPr marL="66387" marR="66387" marT="0" marB="0" anchor="ctr"/>
                </a:tc>
                <a:tc>
                  <a:txBody>
                    <a:bodyPr/>
                    <a:lstStyle/>
                    <a:p>
                      <a:pPr algn="ctr">
                        <a:lnSpc>
                          <a:spcPct val="150000"/>
                        </a:lnSpc>
                        <a:spcAft>
                          <a:spcPts val="0"/>
                        </a:spcAft>
                      </a:pPr>
                      <a:r>
                        <a:rPr lang="es-CO" sz="1200" dirty="0"/>
                        <a:t>Preguntas Problematizadoras</a:t>
                      </a:r>
                      <a:endParaRPr lang="es-ES" sz="1200" b="1" dirty="0">
                        <a:latin typeface="Calibri"/>
                        <a:ea typeface="Calibri"/>
                        <a:cs typeface="Times New Roman"/>
                      </a:endParaRPr>
                    </a:p>
                  </a:txBody>
                  <a:tcPr marL="66387" marR="66387" marT="0" marB="0" anchor="ctr"/>
                </a:tc>
                <a:tc>
                  <a:txBody>
                    <a:bodyPr/>
                    <a:lstStyle/>
                    <a:p>
                      <a:pPr algn="ctr">
                        <a:lnSpc>
                          <a:spcPct val="150000"/>
                        </a:lnSpc>
                        <a:spcAft>
                          <a:spcPts val="0"/>
                        </a:spcAft>
                      </a:pPr>
                      <a:r>
                        <a:rPr lang="es-CO" sz="1200" dirty="0"/>
                        <a:t>Fuentes de información para encontrar las respuestas a las preguntas</a:t>
                      </a:r>
                      <a:endParaRPr lang="es-ES" sz="1200" b="1" dirty="0">
                        <a:latin typeface="Calibri"/>
                        <a:ea typeface="Calibri"/>
                        <a:cs typeface="Times New Roman"/>
                      </a:endParaRPr>
                    </a:p>
                  </a:txBody>
                  <a:tcPr marL="66387" marR="66387" marT="0" marB="0" anchor="ctr"/>
                </a:tc>
                <a:tc>
                  <a:txBody>
                    <a:bodyPr/>
                    <a:lstStyle/>
                    <a:p>
                      <a:pPr algn="ctr">
                        <a:lnSpc>
                          <a:spcPct val="150000"/>
                        </a:lnSpc>
                        <a:spcAft>
                          <a:spcPts val="0"/>
                        </a:spcAft>
                      </a:pPr>
                      <a:r>
                        <a:rPr lang="es-CO" sz="1200" dirty="0"/>
                        <a:t>Instrumentos para la recolección de la información</a:t>
                      </a:r>
                      <a:endParaRPr lang="es-ES" sz="1200" b="1" dirty="0">
                        <a:latin typeface="Calibri"/>
                        <a:ea typeface="Calibri"/>
                        <a:cs typeface="Times New Roman"/>
                      </a:endParaRPr>
                    </a:p>
                  </a:txBody>
                  <a:tcPr marL="66387" marR="66387" marT="0" marB="0" anchor="ctr"/>
                </a:tc>
              </a:tr>
              <a:tr h="2788218">
                <a:tc>
                  <a:txBody>
                    <a:bodyPr/>
                    <a:lstStyle/>
                    <a:p>
                      <a:pPr algn="just">
                        <a:lnSpc>
                          <a:spcPct val="150000"/>
                        </a:lnSpc>
                        <a:spcAft>
                          <a:spcPts val="0"/>
                        </a:spcAft>
                      </a:pPr>
                      <a:endParaRPr lang="es-ES" sz="1200"/>
                    </a:p>
                    <a:p>
                      <a:pPr algn="just">
                        <a:lnSpc>
                          <a:spcPct val="150000"/>
                        </a:lnSpc>
                        <a:spcAft>
                          <a:spcPts val="0"/>
                        </a:spcAft>
                      </a:pPr>
                      <a:r>
                        <a:rPr lang="es-CO" sz="1200"/>
                        <a:t>Ámbito ambiental </a:t>
                      </a:r>
                      <a:endParaRPr lang="es-ES" sz="1200">
                        <a:latin typeface="Calibri"/>
                        <a:ea typeface="Calibri"/>
                        <a:cs typeface="Times New Roman"/>
                      </a:endParaRPr>
                    </a:p>
                  </a:txBody>
                  <a:tcPr marL="66387" marR="66387" marT="0" marB="0"/>
                </a:tc>
                <a:tc>
                  <a:txBody>
                    <a:bodyPr/>
                    <a:lstStyle/>
                    <a:p>
                      <a:pPr algn="just">
                        <a:lnSpc>
                          <a:spcPct val="150000"/>
                        </a:lnSpc>
                        <a:spcAft>
                          <a:spcPts val="0"/>
                        </a:spcAft>
                      </a:pPr>
                      <a:r>
                        <a:rPr lang="es-CO" sz="1200"/>
                        <a:t>Se refiere a todas las acciones que contribuyen o impactan por lo general de manera negativa en el espacio donde la comunidad se mueve, en su entorno y que influyen en la vida y relaciones del ser humano, es una problemática recurrente la localidad, en el municipio y en el país, lo ambiental se enfoca en los problemas generados por la acción humana que impactan a la sociedad. </a:t>
                      </a:r>
                      <a:endParaRPr lang="es-ES" sz="1200">
                        <a:latin typeface="Calibri"/>
                        <a:ea typeface="Calibri"/>
                        <a:cs typeface="Times New Roman"/>
                      </a:endParaRPr>
                    </a:p>
                  </a:txBody>
                  <a:tcPr marL="66387" marR="66387" marT="0" marB="0"/>
                </a:tc>
                <a:tc>
                  <a:txBody>
                    <a:bodyPr/>
                    <a:lstStyle/>
                    <a:p>
                      <a:pPr algn="just">
                        <a:lnSpc>
                          <a:spcPct val="150000"/>
                        </a:lnSpc>
                        <a:spcAft>
                          <a:spcPts val="0"/>
                        </a:spcAft>
                      </a:pPr>
                      <a:r>
                        <a:rPr lang="es-CO" sz="1200" dirty="0"/>
                        <a:t>¿Se hace necesario un plan de acción implementado desde la niñez para evitar los desastres ambientales, logrando a través de la sensibilización una cultura ambiental convertida en hábito?</a:t>
                      </a:r>
                      <a:endParaRPr lang="es-ES" sz="1200" dirty="0"/>
                    </a:p>
                    <a:p>
                      <a:pPr algn="just">
                        <a:lnSpc>
                          <a:spcPct val="150000"/>
                        </a:lnSpc>
                        <a:spcAft>
                          <a:spcPts val="0"/>
                        </a:spcAft>
                      </a:pPr>
                      <a:r>
                        <a:rPr lang="es-CO" sz="1200" dirty="0"/>
                        <a:t>¿Cuáles son los retos que tiene el municipio en torno a lo ambiental?</a:t>
                      </a:r>
                      <a:endParaRPr lang="es-ES" sz="1200" dirty="0"/>
                    </a:p>
                    <a:p>
                      <a:pPr algn="just">
                        <a:lnSpc>
                          <a:spcPct val="150000"/>
                        </a:lnSpc>
                        <a:spcAft>
                          <a:spcPts val="0"/>
                        </a:spcAft>
                      </a:pPr>
                      <a:r>
                        <a:rPr lang="es-CO" sz="1200" dirty="0"/>
                        <a:t>¿Cuáles son las políticas ambientales?</a:t>
                      </a:r>
                      <a:endParaRPr lang="es-ES" sz="1200" dirty="0">
                        <a:latin typeface="Calibri"/>
                        <a:ea typeface="Calibri"/>
                        <a:cs typeface="Times New Roman"/>
                      </a:endParaRPr>
                    </a:p>
                  </a:txBody>
                  <a:tcPr marL="66387" marR="66387" marT="0" marB="0"/>
                </a:tc>
                <a:tc>
                  <a:txBody>
                    <a:bodyPr/>
                    <a:lstStyle/>
                    <a:p>
                      <a:pPr marL="449580" algn="just">
                        <a:lnSpc>
                          <a:spcPct val="150000"/>
                        </a:lnSpc>
                        <a:spcAft>
                          <a:spcPts val="0"/>
                        </a:spcAft>
                      </a:pPr>
                      <a:endParaRPr lang="es-CO" sz="1200" dirty="0"/>
                    </a:p>
                    <a:p>
                      <a:pPr algn="just">
                        <a:lnSpc>
                          <a:spcPct val="150000"/>
                        </a:lnSpc>
                        <a:spcAft>
                          <a:spcPts val="0"/>
                        </a:spcAft>
                      </a:pPr>
                      <a:r>
                        <a:rPr lang="es-CO" sz="1200" u="sng" dirty="0">
                          <a:solidFill>
                            <a:schemeClr val="bg1"/>
                          </a:solidFill>
                          <a:hlinkClick r:id="rId2"/>
                        </a:rPr>
                        <a:t>http://www.ambientebogota.gov.co/documents/10157/2883162/PAL+Kennedy+2013-2016.pdf</a:t>
                      </a:r>
                      <a:endParaRPr lang="es-ES" sz="1200" dirty="0">
                        <a:solidFill>
                          <a:schemeClr val="bg1"/>
                        </a:solidFill>
                      </a:endParaRPr>
                    </a:p>
                    <a:p>
                      <a:pPr algn="just">
                        <a:lnSpc>
                          <a:spcPct val="150000"/>
                        </a:lnSpc>
                        <a:spcAft>
                          <a:spcPts val="0"/>
                        </a:spcAft>
                      </a:pPr>
                      <a:r>
                        <a:rPr lang="es-CO" sz="1200" u="sng" dirty="0">
                          <a:solidFill>
                            <a:schemeClr val="bg1"/>
                          </a:solidFill>
                          <a:hlinkClick r:id="rId3"/>
                        </a:rPr>
                        <a:t>http://www.alcaldiabogota.gov.co/BJV/awdoc.jsp?p=&amp;i=1279</a:t>
                      </a:r>
                      <a:endParaRPr lang="es-ES" sz="1200" dirty="0">
                        <a:solidFill>
                          <a:schemeClr val="bg1"/>
                        </a:solidFill>
                      </a:endParaRPr>
                    </a:p>
                    <a:p>
                      <a:pPr algn="just">
                        <a:lnSpc>
                          <a:spcPct val="150000"/>
                        </a:lnSpc>
                        <a:spcAft>
                          <a:spcPts val="0"/>
                        </a:spcAft>
                      </a:pPr>
                      <a:r>
                        <a:rPr lang="es-CO" sz="1200" u="sng" dirty="0">
                          <a:solidFill>
                            <a:schemeClr val="bg1"/>
                          </a:solidFill>
                          <a:hlinkClick r:id="rId4"/>
                        </a:rPr>
                        <a:t>http://aprendiendosobreciudadania.blogspot.com.co/2011/06/problematica-de-la-localidad-de-kennedy.html</a:t>
                      </a:r>
                      <a:endParaRPr lang="es-ES" sz="1200" dirty="0">
                        <a:solidFill>
                          <a:schemeClr val="bg1"/>
                        </a:solidFill>
                      </a:endParaRPr>
                    </a:p>
                    <a:p>
                      <a:pPr algn="just">
                        <a:lnSpc>
                          <a:spcPct val="150000"/>
                        </a:lnSpc>
                        <a:spcAft>
                          <a:spcPts val="0"/>
                        </a:spcAft>
                        <a:tabLst>
                          <a:tab pos="1276350" algn="l"/>
                        </a:tabLst>
                      </a:pPr>
                      <a:r>
                        <a:rPr lang="es-CO" sz="1200" dirty="0"/>
                        <a:t>	</a:t>
                      </a:r>
                      <a:endParaRPr lang="es-ES" sz="1200" dirty="0">
                        <a:latin typeface="Calibri"/>
                        <a:ea typeface="Calibri"/>
                        <a:cs typeface="Times New Roman"/>
                      </a:endParaRPr>
                    </a:p>
                  </a:txBody>
                  <a:tcPr marL="66387" marR="66387" marT="0" marB="0"/>
                </a:tc>
                <a:tc>
                  <a:txBody>
                    <a:bodyPr/>
                    <a:lstStyle/>
                    <a:p>
                      <a:pPr algn="just">
                        <a:lnSpc>
                          <a:spcPct val="150000"/>
                        </a:lnSpc>
                        <a:spcAft>
                          <a:spcPts val="0"/>
                        </a:spcAft>
                      </a:pPr>
                      <a:endParaRPr lang="es-ES" sz="1200" dirty="0"/>
                    </a:p>
                    <a:p>
                      <a:pPr algn="just">
                        <a:lnSpc>
                          <a:spcPct val="150000"/>
                        </a:lnSpc>
                        <a:spcAft>
                          <a:spcPts val="0"/>
                        </a:spcAft>
                      </a:pPr>
                      <a:r>
                        <a:rPr lang="es-CO" sz="1200" dirty="0"/>
                        <a:t>Encuestas</a:t>
                      </a:r>
                      <a:endParaRPr lang="es-ES" sz="1200" dirty="0">
                        <a:latin typeface="Calibri"/>
                        <a:ea typeface="Calibri"/>
                        <a:cs typeface="Times New Roman"/>
                      </a:endParaRPr>
                    </a:p>
                  </a:txBody>
                  <a:tcPr marL="66387" marR="66387" marT="0" marB="0"/>
                </a:tc>
              </a:tr>
            </a:tbl>
          </a:graphicData>
        </a:graphic>
      </p:graphicFrame>
    </p:spTree>
    <p:extLst>
      <p:ext uri="{BB962C8B-B14F-4D97-AF65-F5344CB8AC3E}">
        <p14:creationId xmlns:p14="http://schemas.microsoft.com/office/powerpoint/2010/main" xmlns="" val="8602179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0" y="332656"/>
            <a:ext cx="7152117" cy="1727796"/>
          </a:xfrm>
          <a:prstGeom prst="rect">
            <a:avLst/>
          </a:prstGeom>
        </p:spPr>
        <p:txBody>
          <a:bodyPr/>
          <a:lstStyle/>
          <a:p>
            <a:pPr marL="324000"/>
            <a:r>
              <a:rPr lang="es-ES" b="1" dirty="0" smtClean="0">
                <a:solidFill>
                  <a:schemeClr val="accent6">
                    <a:lumMod val="75000"/>
                  </a:schemeClr>
                </a:solidFill>
                <a:ea typeface="+mj-ea"/>
              </a:rPr>
              <a:t>5. Instrumentos de recolección aplicados y justificación de su relación con las categorías de análisis y preguntas</a:t>
            </a:r>
          </a:p>
          <a:p>
            <a:pPr marL="324000"/>
            <a:r>
              <a:rPr lang="es-ES" b="1" dirty="0" smtClean="0">
                <a:solidFill>
                  <a:schemeClr val="accent6">
                    <a:lumMod val="75000"/>
                  </a:schemeClr>
                </a:solidFill>
                <a:ea typeface="+mj-ea"/>
              </a:rPr>
              <a:t>problematizadoras.</a:t>
            </a:r>
          </a:p>
          <a:p>
            <a:pPr>
              <a:defRPr/>
            </a:pPr>
            <a:endParaRPr lang="es-ES" sz="2000" b="1" dirty="0" smtClean="0">
              <a:solidFill>
                <a:schemeClr val="accent6">
                  <a:lumMod val="75000"/>
                </a:schemeClr>
              </a:solidFill>
              <a:ea typeface="+mj-ea"/>
            </a:endParaRPr>
          </a:p>
          <a:p>
            <a:pPr>
              <a:defRPr/>
            </a:pPr>
            <a:endParaRPr lang="es-ES" sz="2400" b="1" dirty="0" smtClean="0">
              <a:solidFill>
                <a:schemeClr val="accent6">
                  <a:lumMod val="75000"/>
                </a:schemeClr>
              </a:solidFill>
              <a:ea typeface="+mj-ea"/>
            </a:endParaRPr>
          </a:p>
          <a:p>
            <a:pPr>
              <a:defRPr/>
            </a:pPr>
            <a:endParaRPr lang="es-ES" sz="2800" b="1" dirty="0" smtClean="0">
              <a:solidFill>
                <a:schemeClr val="accent6">
                  <a:lumMod val="75000"/>
                </a:schemeClr>
              </a:solidFill>
              <a:ea typeface="+mj-ea"/>
            </a:endParaRPr>
          </a:p>
          <a:p>
            <a:pPr>
              <a:defRPr/>
            </a:pPr>
            <a:endParaRPr lang="es-ES" sz="3600" b="1" dirty="0">
              <a:solidFill>
                <a:schemeClr val="accent6">
                  <a:lumMod val="75000"/>
                </a:schemeClr>
              </a:solidFill>
              <a:ea typeface="+mj-ea"/>
            </a:endParaRPr>
          </a:p>
        </p:txBody>
      </p:sp>
      <p:graphicFrame>
        <p:nvGraphicFramePr>
          <p:cNvPr id="6" name="5 Tabla"/>
          <p:cNvGraphicFramePr>
            <a:graphicFrameLocks noGrp="1"/>
          </p:cNvGraphicFramePr>
          <p:nvPr/>
        </p:nvGraphicFramePr>
        <p:xfrm>
          <a:off x="527381" y="1555895"/>
          <a:ext cx="11041224" cy="3701626"/>
        </p:xfrm>
        <a:graphic>
          <a:graphicData uri="http://schemas.openxmlformats.org/drawingml/2006/table">
            <a:tbl>
              <a:tblPr>
                <a:tableStyleId>{3C2FFA5D-87B4-456A-9821-1D502468CF0F}</a:tableStyleId>
              </a:tblPr>
              <a:tblGrid>
                <a:gridCol w="2304255"/>
                <a:gridCol w="7200800"/>
                <a:gridCol w="1536169"/>
              </a:tblGrid>
              <a:tr h="427789">
                <a:tc>
                  <a:txBody>
                    <a:bodyPr/>
                    <a:lstStyle/>
                    <a:p>
                      <a:pPr algn="ctr">
                        <a:lnSpc>
                          <a:spcPct val="150000"/>
                        </a:lnSpc>
                        <a:spcAft>
                          <a:spcPts val="0"/>
                        </a:spcAft>
                      </a:pPr>
                      <a:r>
                        <a:rPr lang="es-CO" sz="1200" b="1" dirty="0"/>
                        <a:t>Categoría de análisis</a:t>
                      </a:r>
                      <a:endParaRPr lang="es-ES" sz="1200" b="1" dirty="0">
                        <a:latin typeface="Calibri"/>
                        <a:ea typeface="Calibri"/>
                        <a:cs typeface="Times New Roman"/>
                      </a:endParaRPr>
                    </a:p>
                  </a:txBody>
                  <a:tcPr marL="71299" marR="71299" marT="0" marB="0" anchor="ctr"/>
                </a:tc>
                <a:tc>
                  <a:txBody>
                    <a:bodyPr/>
                    <a:lstStyle/>
                    <a:p>
                      <a:pPr algn="ctr">
                        <a:lnSpc>
                          <a:spcPct val="150000"/>
                        </a:lnSpc>
                        <a:spcAft>
                          <a:spcPts val="0"/>
                        </a:spcAft>
                      </a:pPr>
                      <a:r>
                        <a:rPr lang="es-CO" sz="1200" b="1" dirty="0"/>
                        <a:t>Preguntas problematizadoras</a:t>
                      </a:r>
                      <a:endParaRPr lang="es-ES" sz="1200" b="1" dirty="0">
                        <a:latin typeface="Calibri"/>
                        <a:ea typeface="Calibri"/>
                        <a:cs typeface="Times New Roman"/>
                      </a:endParaRPr>
                    </a:p>
                  </a:txBody>
                  <a:tcPr marL="71299" marR="71299" marT="0" marB="0" anchor="ctr"/>
                </a:tc>
                <a:tc>
                  <a:txBody>
                    <a:bodyPr/>
                    <a:lstStyle/>
                    <a:p>
                      <a:pPr algn="ctr">
                        <a:lnSpc>
                          <a:spcPct val="150000"/>
                        </a:lnSpc>
                        <a:spcAft>
                          <a:spcPts val="0"/>
                        </a:spcAft>
                      </a:pPr>
                      <a:r>
                        <a:rPr lang="es-CO" sz="1200" b="1" dirty="0"/>
                        <a:t>Instrumentos de recolección</a:t>
                      </a:r>
                      <a:endParaRPr lang="es-ES" sz="1200" b="1" dirty="0">
                        <a:latin typeface="Calibri"/>
                        <a:ea typeface="Calibri"/>
                        <a:cs typeface="Times New Roman"/>
                      </a:endParaRPr>
                    </a:p>
                  </a:txBody>
                  <a:tcPr marL="71299" marR="71299" marT="0" marB="0" anchor="ctr"/>
                </a:tc>
              </a:tr>
              <a:tr h="343777">
                <a:tc>
                  <a:txBody>
                    <a:bodyPr/>
                    <a:lstStyle/>
                    <a:p>
                      <a:pPr algn="ctr">
                        <a:lnSpc>
                          <a:spcPct val="150000"/>
                        </a:lnSpc>
                        <a:spcAft>
                          <a:spcPts val="0"/>
                        </a:spcAft>
                      </a:pPr>
                      <a:r>
                        <a:rPr lang="es-CO" sz="1200" dirty="0"/>
                        <a:t>Descripción</a:t>
                      </a:r>
                      <a:endParaRPr lang="es-ES" sz="1200" dirty="0">
                        <a:latin typeface="Calibri"/>
                        <a:ea typeface="Calibri"/>
                        <a:cs typeface="Times New Roman"/>
                      </a:endParaRPr>
                    </a:p>
                  </a:txBody>
                  <a:tcPr marL="71299" marR="71299" marT="0" marB="0" anchor="ctr"/>
                </a:tc>
                <a:tc>
                  <a:txBody>
                    <a:bodyPr/>
                    <a:lstStyle/>
                    <a:p>
                      <a:pPr algn="ctr">
                        <a:lnSpc>
                          <a:spcPct val="150000"/>
                        </a:lnSpc>
                        <a:spcAft>
                          <a:spcPts val="0"/>
                        </a:spcAft>
                      </a:pPr>
                      <a:r>
                        <a:rPr lang="es-CO" sz="1200" dirty="0"/>
                        <a:t>¿Cómo es el ámbito ambiental en Kennedy?</a:t>
                      </a:r>
                      <a:endParaRPr lang="es-ES" sz="1200" dirty="0">
                        <a:latin typeface="Calibri"/>
                        <a:ea typeface="Calibri"/>
                        <a:cs typeface="Times New Roman"/>
                      </a:endParaRPr>
                    </a:p>
                  </a:txBody>
                  <a:tcPr marL="71299" marR="71299" marT="0" marB="0" anchor="ctr"/>
                </a:tc>
                <a:tc rowSpan="7">
                  <a:txBody>
                    <a:bodyPr/>
                    <a:lstStyle/>
                    <a:p>
                      <a:pPr algn="ctr">
                        <a:lnSpc>
                          <a:spcPct val="150000"/>
                        </a:lnSpc>
                        <a:spcAft>
                          <a:spcPts val="0"/>
                        </a:spcAft>
                      </a:pPr>
                      <a:r>
                        <a:rPr lang="es-CO" sz="1200" dirty="0"/>
                        <a:t>Encuestas</a:t>
                      </a:r>
                      <a:endParaRPr lang="es-ES" sz="1200" dirty="0">
                        <a:latin typeface="Calibri"/>
                        <a:ea typeface="Calibri"/>
                        <a:cs typeface="Times New Roman"/>
                      </a:endParaRPr>
                    </a:p>
                  </a:txBody>
                  <a:tcPr marL="71299" marR="71299" marT="0" marB="0" anchor="ctr"/>
                </a:tc>
              </a:tr>
              <a:tr h="432048">
                <a:tc>
                  <a:txBody>
                    <a:bodyPr/>
                    <a:lstStyle/>
                    <a:p>
                      <a:pPr algn="ctr">
                        <a:lnSpc>
                          <a:spcPct val="150000"/>
                        </a:lnSpc>
                        <a:spcAft>
                          <a:spcPts val="0"/>
                        </a:spcAft>
                      </a:pPr>
                      <a:r>
                        <a:rPr lang="es-CO" sz="1200"/>
                        <a:t>Explicación causal</a:t>
                      </a:r>
                      <a:endParaRPr lang="es-ES" sz="1200">
                        <a:latin typeface="Calibri"/>
                        <a:ea typeface="Calibri"/>
                        <a:cs typeface="Times New Roman"/>
                      </a:endParaRPr>
                    </a:p>
                  </a:txBody>
                  <a:tcPr marL="71299" marR="71299" marT="0" marB="0" anchor="ctr"/>
                </a:tc>
                <a:tc>
                  <a:txBody>
                    <a:bodyPr/>
                    <a:lstStyle/>
                    <a:p>
                      <a:pPr algn="ctr">
                        <a:lnSpc>
                          <a:spcPct val="150000"/>
                        </a:lnSpc>
                        <a:spcAft>
                          <a:spcPts val="0"/>
                        </a:spcAft>
                      </a:pPr>
                      <a:r>
                        <a:rPr lang="es-CO" sz="1200" dirty="0"/>
                        <a:t>¿Cuáles son las principales causas de contaminación ambiental?</a:t>
                      </a:r>
                      <a:endParaRPr lang="es-ES" sz="1200" dirty="0">
                        <a:latin typeface="Calibri"/>
                        <a:ea typeface="Calibri"/>
                        <a:cs typeface="Times New Roman"/>
                      </a:endParaRPr>
                    </a:p>
                  </a:txBody>
                  <a:tcPr marL="71299" marR="71299" marT="0" marB="0" anchor="ctr"/>
                </a:tc>
                <a:tc vMerge="1">
                  <a:txBody>
                    <a:bodyPr/>
                    <a:lstStyle/>
                    <a:p>
                      <a:endParaRPr lang="es-ES"/>
                    </a:p>
                  </a:txBody>
                  <a:tcPr/>
                </a:tc>
              </a:tr>
              <a:tr h="432048">
                <a:tc>
                  <a:txBody>
                    <a:bodyPr/>
                    <a:lstStyle/>
                    <a:p>
                      <a:pPr algn="ctr">
                        <a:lnSpc>
                          <a:spcPct val="150000"/>
                        </a:lnSpc>
                        <a:spcAft>
                          <a:spcPts val="0"/>
                        </a:spcAft>
                      </a:pPr>
                      <a:r>
                        <a:rPr lang="es-CO" sz="1200"/>
                        <a:t>Generalidades</a:t>
                      </a:r>
                      <a:endParaRPr lang="es-ES" sz="1200"/>
                    </a:p>
                    <a:p>
                      <a:pPr algn="ctr">
                        <a:lnSpc>
                          <a:spcPct val="150000"/>
                        </a:lnSpc>
                        <a:spcAft>
                          <a:spcPts val="0"/>
                        </a:spcAft>
                      </a:pPr>
                      <a:r>
                        <a:rPr lang="es-CO" sz="1200"/>
                        <a:t>Definición</a:t>
                      </a:r>
                      <a:endParaRPr lang="es-ES" sz="1200">
                        <a:latin typeface="Calibri"/>
                        <a:ea typeface="Calibri"/>
                        <a:cs typeface="Times New Roman"/>
                      </a:endParaRPr>
                    </a:p>
                  </a:txBody>
                  <a:tcPr marL="71299" marR="71299" marT="0" marB="0" anchor="ctr"/>
                </a:tc>
                <a:tc>
                  <a:txBody>
                    <a:bodyPr/>
                    <a:lstStyle/>
                    <a:p>
                      <a:pPr algn="ctr">
                        <a:lnSpc>
                          <a:spcPct val="150000"/>
                        </a:lnSpc>
                        <a:spcAft>
                          <a:spcPts val="0"/>
                        </a:spcAft>
                      </a:pPr>
                      <a:r>
                        <a:rPr lang="es-CO" sz="1200" dirty="0"/>
                        <a:t>Definición de ámbito ambiental</a:t>
                      </a:r>
                      <a:endParaRPr lang="es-ES" sz="1200" dirty="0">
                        <a:latin typeface="Calibri"/>
                        <a:ea typeface="Calibri"/>
                        <a:cs typeface="Times New Roman"/>
                      </a:endParaRPr>
                    </a:p>
                  </a:txBody>
                  <a:tcPr marL="71299" marR="71299" marT="0" marB="0" anchor="ctr"/>
                </a:tc>
                <a:tc vMerge="1">
                  <a:txBody>
                    <a:bodyPr/>
                    <a:lstStyle/>
                    <a:p>
                      <a:endParaRPr lang="es-ES"/>
                    </a:p>
                  </a:txBody>
                  <a:tcPr/>
                </a:tc>
              </a:tr>
              <a:tr h="427789">
                <a:tc>
                  <a:txBody>
                    <a:bodyPr/>
                    <a:lstStyle/>
                    <a:p>
                      <a:pPr algn="ctr">
                        <a:lnSpc>
                          <a:spcPct val="150000"/>
                        </a:lnSpc>
                        <a:spcAft>
                          <a:spcPts val="0"/>
                        </a:spcAft>
                      </a:pPr>
                      <a:r>
                        <a:rPr lang="es-CO" sz="1200"/>
                        <a:t>Comprobación</a:t>
                      </a:r>
                      <a:endParaRPr lang="es-ES" sz="1200">
                        <a:latin typeface="Calibri"/>
                        <a:ea typeface="Calibri"/>
                        <a:cs typeface="Times New Roman"/>
                      </a:endParaRPr>
                    </a:p>
                  </a:txBody>
                  <a:tcPr marL="71299" marR="71299" marT="0" marB="0" anchor="ctr"/>
                </a:tc>
                <a:tc>
                  <a:txBody>
                    <a:bodyPr/>
                    <a:lstStyle/>
                    <a:p>
                      <a:pPr algn="ctr">
                        <a:lnSpc>
                          <a:spcPct val="150000"/>
                        </a:lnSpc>
                        <a:spcAft>
                          <a:spcPts val="0"/>
                        </a:spcAft>
                      </a:pPr>
                      <a:r>
                        <a:rPr lang="es-CO" sz="1200" dirty="0"/>
                        <a:t>¿Cómo sensibilizar y concientizar a la comunidad?</a:t>
                      </a:r>
                      <a:endParaRPr lang="es-ES" sz="1200" dirty="0">
                        <a:latin typeface="Calibri"/>
                        <a:ea typeface="Calibri"/>
                        <a:cs typeface="Times New Roman"/>
                      </a:endParaRPr>
                    </a:p>
                  </a:txBody>
                  <a:tcPr marL="71299" marR="71299" marT="0" marB="0" anchor="ctr"/>
                </a:tc>
                <a:tc vMerge="1">
                  <a:txBody>
                    <a:bodyPr/>
                    <a:lstStyle/>
                    <a:p>
                      <a:endParaRPr lang="es-ES"/>
                    </a:p>
                  </a:txBody>
                  <a:tcPr/>
                </a:tc>
              </a:tr>
              <a:tr h="427789">
                <a:tc>
                  <a:txBody>
                    <a:bodyPr/>
                    <a:lstStyle/>
                    <a:p>
                      <a:pPr algn="ctr">
                        <a:lnSpc>
                          <a:spcPct val="150000"/>
                        </a:lnSpc>
                        <a:spcAft>
                          <a:spcPts val="0"/>
                        </a:spcAft>
                      </a:pPr>
                      <a:r>
                        <a:rPr lang="es-CO" sz="1200"/>
                        <a:t>Predicción</a:t>
                      </a:r>
                      <a:endParaRPr lang="es-ES" sz="1200">
                        <a:latin typeface="Calibri"/>
                        <a:ea typeface="Calibri"/>
                        <a:cs typeface="Times New Roman"/>
                      </a:endParaRPr>
                    </a:p>
                  </a:txBody>
                  <a:tcPr marL="71299" marR="71299" marT="0" marB="0" anchor="ctr"/>
                </a:tc>
                <a:tc>
                  <a:txBody>
                    <a:bodyPr/>
                    <a:lstStyle/>
                    <a:p>
                      <a:pPr algn="ctr">
                        <a:lnSpc>
                          <a:spcPct val="150000"/>
                        </a:lnSpc>
                        <a:spcAft>
                          <a:spcPts val="0"/>
                        </a:spcAft>
                      </a:pPr>
                      <a:r>
                        <a:rPr lang="es-CO" sz="1200" dirty="0"/>
                        <a:t>¿Cuáles son las consecuencias del poco cuidado ambiental?</a:t>
                      </a:r>
                      <a:endParaRPr lang="es-ES" sz="1200" dirty="0">
                        <a:latin typeface="Calibri"/>
                        <a:ea typeface="Calibri"/>
                        <a:cs typeface="Times New Roman"/>
                      </a:endParaRPr>
                    </a:p>
                  </a:txBody>
                  <a:tcPr marL="71299" marR="71299" marT="0" marB="0" anchor="ctr"/>
                </a:tc>
                <a:tc vMerge="1">
                  <a:txBody>
                    <a:bodyPr/>
                    <a:lstStyle/>
                    <a:p>
                      <a:endParaRPr lang="es-ES"/>
                    </a:p>
                  </a:txBody>
                  <a:tcPr/>
                </a:tc>
              </a:tr>
              <a:tr h="424303">
                <a:tc>
                  <a:txBody>
                    <a:bodyPr/>
                    <a:lstStyle/>
                    <a:p>
                      <a:pPr algn="ctr">
                        <a:lnSpc>
                          <a:spcPct val="150000"/>
                        </a:lnSpc>
                        <a:spcAft>
                          <a:spcPts val="0"/>
                        </a:spcAft>
                      </a:pPr>
                      <a:r>
                        <a:rPr lang="es-CO" sz="1200"/>
                        <a:t>Gestión</a:t>
                      </a:r>
                      <a:endParaRPr lang="es-ES" sz="1200">
                        <a:latin typeface="Calibri"/>
                        <a:ea typeface="Calibri"/>
                        <a:cs typeface="Times New Roman"/>
                      </a:endParaRPr>
                    </a:p>
                  </a:txBody>
                  <a:tcPr marL="71299" marR="71299" marT="0" marB="0" anchor="ctr"/>
                </a:tc>
                <a:tc>
                  <a:txBody>
                    <a:bodyPr/>
                    <a:lstStyle/>
                    <a:p>
                      <a:pPr algn="ctr">
                        <a:lnSpc>
                          <a:spcPct val="150000"/>
                        </a:lnSpc>
                        <a:spcAft>
                          <a:spcPts val="0"/>
                        </a:spcAft>
                      </a:pPr>
                      <a:r>
                        <a:rPr lang="es-CO" sz="1200"/>
                        <a:t>¿Qué acciones se deben emprender para mejorar este problema?</a:t>
                      </a:r>
                      <a:endParaRPr lang="es-ES" sz="1200">
                        <a:latin typeface="Calibri"/>
                        <a:ea typeface="Calibri"/>
                        <a:cs typeface="Times New Roman"/>
                      </a:endParaRPr>
                    </a:p>
                  </a:txBody>
                  <a:tcPr marL="71299" marR="71299" marT="0" marB="0" anchor="ctr"/>
                </a:tc>
                <a:tc vMerge="1">
                  <a:txBody>
                    <a:bodyPr/>
                    <a:lstStyle/>
                    <a:p>
                      <a:endParaRPr lang="es-ES"/>
                    </a:p>
                  </a:txBody>
                  <a:tcPr/>
                </a:tc>
              </a:tr>
              <a:tr h="519422">
                <a:tc>
                  <a:txBody>
                    <a:bodyPr/>
                    <a:lstStyle/>
                    <a:p>
                      <a:pPr algn="ctr">
                        <a:lnSpc>
                          <a:spcPct val="150000"/>
                        </a:lnSpc>
                        <a:spcAft>
                          <a:spcPts val="0"/>
                        </a:spcAft>
                      </a:pPr>
                      <a:r>
                        <a:rPr lang="es-CO" sz="1200"/>
                        <a:t>Opinión</a:t>
                      </a:r>
                      <a:endParaRPr lang="es-ES" sz="1200"/>
                    </a:p>
                    <a:p>
                      <a:pPr algn="ctr">
                        <a:lnSpc>
                          <a:spcPct val="150000"/>
                        </a:lnSpc>
                        <a:spcAft>
                          <a:spcPts val="0"/>
                        </a:spcAft>
                      </a:pPr>
                      <a:r>
                        <a:rPr lang="es-CO" sz="1200"/>
                        <a:t>Valoración</a:t>
                      </a:r>
                      <a:endParaRPr lang="es-ES" sz="1200">
                        <a:latin typeface="Calibri"/>
                        <a:ea typeface="Calibri"/>
                        <a:cs typeface="Times New Roman"/>
                      </a:endParaRPr>
                    </a:p>
                  </a:txBody>
                  <a:tcPr marL="71299" marR="71299" marT="0" marB="0" anchor="ctr"/>
                </a:tc>
                <a:tc>
                  <a:txBody>
                    <a:bodyPr/>
                    <a:lstStyle/>
                    <a:p>
                      <a:pPr algn="ctr">
                        <a:lnSpc>
                          <a:spcPct val="150000"/>
                        </a:lnSpc>
                        <a:spcAft>
                          <a:spcPts val="0"/>
                        </a:spcAft>
                      </a:pPr>
                      <a:r>
                        <a:rPr lang="es-CO" sz="1200" dirty="0"/>
                        <a:t>¿Qué opinas acerca de implementar desde la niñez planes de acción ambiental?</a:t>
                      </a:r>
                      <a:endParaRPr lang="es-ES" sz="1200" dirty="0">
                        <a:latin typeface="Calibri"/>
                        <a:ea typeface="Calibri"/>
                        <a:cs typeface="Times New Roman"/>
                      </a:endParaRPr>
                    </a:p>
                  </a:txBody>
                  <a:tcPr marL="71299" marR="71299" marT="0" marB="0" anchor="ctr"/>
                </a:tc>
                <a:tc vMerge="1">
                  <a:txBody>
                    <a:bodyPr/>
                    <a:lstStyle/>
                    <a:p>
                      <a:endParaRPr lang="es-ES"/>
                    </a:p>
                  </a:txBody>
                  <a:tcPr/>
                </a:tc>
              </a:tr>
            </a:tbl>
          </a:graphicData>
        </a:graphic>
      </p:graphicFrame>
      <p:sp>
        <p:nvSpPr>
          <p:cNvPr id="7" name="6 CuadroTexto"/>
          <p:cNvSpPr txBox="1"/>
          <p:nvPr/>
        </p:nvSpPr>
        <p:spPr>
          <a:xfrm>
            <a:off x="527381" y="5445224"/>
            <a:ext cx="11233248" cy="923330"/>
          </a:xfrm>
          <a:prstGeom prst="rect">
            <a:avLst/>
          </a:prstGeom>
          <a:noFill/>
        </p:spPr>
        <p:txBody>
          <a:bodyPr wrap="square" rtlCol="0">
            <a:spAutoFit/>
          </a:bodyPr>
          <a:lstStyle/>
          <a:p>
            <a:r>
              <a:rPr lang="es-CO" b="1" dirty="0" smtClean="0"/>
              <a:t>JUSTIFICACIÓN: </a:t>
            </a:r>
            <a:r>
              <a:rPr lang="es-CO" dirty="0" smtClean="0"/>
              <a:t>A través de las encuestas se obtiene la información de la problemática de solución y alternativas de solución desde la óptica de los habitantes de la localidad de Kennedy, quienes están en directo contacto con esta realidad.</a:t>
            </a:r>
            <a:endParaRPr lang="es-ES" dirty="0"/>
          </a:p>
        </p:txBody>
      </p:sp>
    </p:spTree>
    <p:extLst>
      <p:ext uri="{BB962C8B-B14F-4D97-AF65-F5344CB8AC3E}">
        <p14:creationId xmlns:p14="http://schemas.microsoft.com/office/powerpoint/2010/main" xmlns="" val="8602179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xmlns="" val="3988536170"/>
              </p:ext>
            </p:extLst>
          </p:nvPr>
        </p:nvGraphicFramePr>
        <p:xfrm>
          <a:off x="211747" y="1773590"/>
          <a:ext cx="5605780" cy="2828277"/>
        </p:xfrm>
        <a:graphic>
          <a:graphicData uri="http://schemas.openxmlformats.org/drawingml/2006/table">
            <a:tbl>
              <a:tblPr firstRow="1" firstCol="1" bandRow="1">
                <a:tableStyleId>{5C22544A-7EE6-4342-B048-85BDC9FD1C3A}</a:tableStyleId>
              </a:tblPr>
              <a:tblGrid>
                <a:gridCol w="2802890">
                  <a:extLst>
                    <a:ext uri="{9D8B030D-6E8A-4147-A177-3AD203B41FA5}">
                      <a16:colId xmlns="" xmlns:a16="http://schemas.microsoft.com/office/drawing/2014/main" val="590994422"/>
                    </a:ext>
                  </a:extLst>
                </a:gridCol>
                <a:gridCol w="2802890">
                  <a:extLst>
                    <a:ext uri="{9D8B030D-6E8A-4147-A177-3AD203B41FA5}">
                      <a16:colId xmlns="" xmlns:a16="http://schemas.microsoft.com/office/drawing/2014/main" val="3197391735"/>
                    </a:ext>
                  </a:extLst>
                </a:gridCol>
              </a:tblGrid>
              <a:tr h="773734">
                <a:tc>
                  <a:txBody>
                    <a:bodyPr/>
                    <a:lstStyle/>
                    <a:p>
                      <a:pPr algn="l">
                        <a:lnSpc>
                          <a:spcPct val="107000"/>
                        </a:lnSpc>
                        <a:spcAft>
                          <a:spcPts val="0"/>
                        </a:spcAft>
                      </a:pPr>
                      <a:r>
                        <a:rPr lang="es-ES" sz="1400" dirty="0">
                          <a:effectLst/>
                          <a:latin typeface="Arial" panose="020B0604020202020204" pitchFamily="34" charset="0"/>
                          <a:cs typeface="Arial" panose="020B0604020202020204" pitchFamily="34" charset="0"/>
                        </a:rPr>
                        <a:t>¿Porque la basura en las calles? </a:t>
                      </a:r>
                      <a:endParaRPr lang="es-CO"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0"/>
                        </a:spcAft>
                      </a:pPr>
                      <a:r>
                        <a:rPr lang="es-ES" sz="1400" dirty="0">
                          <a:effectLst/>
                          <a:latin typeface="Arial" panose="020B0604020202020204" pitchFamily="34" charset="0"/>
                          <a:cs typeface="Arial" panose="020B0604020202020204" pitchFamily="34" charset="0"/>
                        </a:rPr>
                        <a:t>Falta de educación</a:t>
                      </a:r>
                      <a:endParaRPr lang="es-CO"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2193081933"/>
                  </a:ext>
                </a:extLst>
              </a:tr>
              <a:tr h="0">
                <a:tc>
                  <a:txBody>
                    <a:bodyPr/>
                    <a:lstStyle/>
                    <a:p>
                      <a:pPr algn="l">
                        <a:lnSpc>
                          <a:spcPct val="107000"/>
                        </a:lnSpc>
                        <a:spcAft>
                          <a:spcPts val="0"/>
                        </a:spcAft>
                      </a:pPr>
                      <a:r>
                        <a:rPr lang="es-ES" sz="1400" dirty="0">
                          <a:effectLst/>
                          <a:latin typeface="Arial" panose="020B0604020202020204" pitchFamily="34" charset="0"/>
                          <a:cs typeface="Arial" panose="020B0604020202020204" pitchFamily="34" charset="0"/>
                        </a:rPr>
                        <a:t>¿Qué está pasando con el medio ambiente?</a:t>
                      </a:r>
                      <a:endParaRPr lang="es-CO"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0"/>
                        </a:spcAft>
                      </a:pPr>
                      <a:r>
                        <a:rPr lang="es-ES" sz="1400" dirty="0">
                          <a:effectLst/>
                          <a:latin typeface="Arial" panose="020B0604020202020204" pitchFamily="34" charset="0"/>
                          <a:cs typeface="Arial" panose="020B0604020202020204" pitchFamily="34" charset="0"/>
                        </a:rPr>
                        <a:t>Lo hemos descuidado y no le damos la importancia necesaria.</a:t>
                      </a:r>
                      <a:endParaRPr lang="es-CO"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444822571"/>
                  </a:ext>
                </a:extLst>
              </a:tr>
              <a:tr h="0">
                <a:tc>
                  <a:txBody>
                    <a:bodyPr/>
                    <a:lstStyle/>
                    <a:p>
                      <a:pPr algn="l">
                        <a:lnSpc>
                          <a:spcPct val="107000"/>
                        </a:lnSpc>
                        <a:spcAft>
                          <a:spcPts val="0"/>
                        </a:spcAft>
                      </a:pPr>
                      <a:r>
                        <a:rPr lang="es-ES" sz="1400" dirty="0">
                          <a:effectLst/>
                          <a:latin typeface="Arial" panose="020B0604020202020204" pitchFamily="34" charset="0"/>
                          <a:cs typeface="Arial" panose="020B0604020202020204" pitchFamily="34" charset="0"/>
                        </a:rPr>
                        <a:t>¿Qué consecuencias puede traer a largo plazo?</a:t>
                      </a:r>
                      <a:endParaRPr lang="es-CO"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0"/>
                        </a:spcAft>
                      </a:pPr>
                      <a:r>
                        <a:rPr lang="es-ES" sz="1400" dirty="0">
                          <a:effectLst/>
                          <a:latin typeface="Arial" panose="020B0604020202020204" pitchFamily="34" charset="0"/>
                          <a:cs typeface="Arial" panose="020B0604020202020204" pitchFamily="34" charset="0"/>
                        </a:rPr>
                        <a:t>Se genera el deterioro del planeta y llegan enfermedades asociadas al descuido del ambiente</a:t>
                      </a:r>
                      <a:endParaRPr lang="es-CO"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3016173437"/>
                  </a:ext>
                </a:extLst>
              </a:tr>
              <a:tr h="0">
                <a:tc>
                  <a:txBody>
                    <a:bodyPr/>
                    <a:lstStyle/>
                    <a:p>
                      <a:pPr algn="l">
                        <a:lnSpc>
                          <a:spcPct val="107000"/>
                        </a:lnSpc>
                        <a:spcAft>
                          <a:spcPts val="0"/>
                        </a:spcAft>
                      </a:pPr>
                      <a:r>
                        <a:rPr lang="es-ES" sz="1400">
                          <a:effectLst/>
                          <a:latin typeface="Arial" panose="020B0604020202020204" pitchFamily="34" charset="0"/>
                          <a:cs typeface="Arial" panose="020B0604020202020204" pitchFamily="34" charset="0"/>
                        </a:rPr>
                        <a:t>¿Cómo cuidamos el ambiente?</a:t>
                      </a:r>
                      <a:endParaRPr lang="es-CO"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0"/>
                        </a:spcAft>
                      </a:pPr>
                      <a:r>
                        <a:rPr lang="es-ES" sz="1400" dirty="0">
                          <a:effectLst/>
                          <a:latin typeface="Arial" panose="020B0604020202020204" pitchFamily="34" charset="0"/>
                          <a:cs typeface="Arial" panose="020B0604020202020204" pitchFamily="34" charset="0"/>
                        </a:rPr>
                        <a:t>Desde nuestro hogar y tomando conciencia del impacto que puede tener.</a:t>
                      </a:r>
                      <a:endParaRPr lang="es-CO"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789228343"/>
                  </a:ext>
                </a:extLst>
              </a:tr>
            </a:tbl>
          </a:graphicData>
        </a:graphic>
      </p:graphicFrame>
      <p:sp>
        <p:nvSpPr>
          <p:cNvPr id="5" name="Rectangle 1"/>
          <p:cNvSpPr>
            <a:spLocks noChangeArrowheads="1"/>
          </p:cNvSpPr>
          <p:nvPr/>
        </p:nvSpPr>
        <p:spPr bwMode="auto">
          <a:xfrm>
            <a:off x="307282" y="1114057"/>
            <a:ext cx="6968836"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6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EXPLICACIÓN CAUSAL</a:t>
            </a:r>
            <a:r>
              <a:rPr kumimoji="0" lang="es-CO" altLang="es-CO" sz="16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s-CO" altLang="es-CO" sz="16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¿CUÁLES SON LAS PRINCIPALES CAUSAS DE CONTAMINACIÓN AMBIENTAL?</a:t>
            </a:r>
            <a:endParaRPr kumimoji="0" lang="es-CO" altLang="es-CO"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8" name="Rectángulo 7"/>
          <p:cNvSpPr/>
          <p:nvPr/>
        </p:nvSpPr>
        <p:spPr>
          <a:xfrm>
            <a:off x="7611874" y="4088257"/>
            <a:ext cx="3743332" cy="388696"/>
          </a:xfrm>
          <a:prstGeom prst="rect">
            <a:avLst/>
          </a:prstGeom>
        </p:spPr>
        <p:txBody>
          <a:bodyPr wrap="none">
            <a:spAutoFit/>
          </a:bodyPr>
          <a:lstStyle/>
          <a:p>
            <a:pPr>
              <a:lnSpc>
                <a:spcPct val="107000"/>
              </a:lnSpc>
              <a:spcAft>
                <a:spcPts val="800"/>
              </a:spcAft>
            </a:pPr>
            <a:r>
              <a:rPr lang="es-CO" b="1" dirty="0">
                <a:latin typeface="Arial" panose="020B0604020202020204" pitchFamily="34" charset="0"/>
                <a:ea typeface="Calibri" panose="020F0502020204030204" pitchFamily="34" charset="0"/>
                <a:cs typeface="Arial" panose="020B0604020202020204" pitchFamily="34" charset="0"/>
              </a:rPr>
              <a:t>GENERALIDADES DEFINICION</a:t>
            </a:r>
            <a:r>
              <a:rPr lang="es-CO" b="1" dirty="0">
                <a:latin typeface="Times New Roman" panose="02020603050405020304" pitchFamily="18" charset="0"/>
                <a:ea typeface="Calibri" panose="020F0502020204030204" pitchFamily="34" charset="0"/>
                <a:cs typeface="Times New Roman" panose="02020603050405020304" pitchFamily="18" charset="0"/>
              </a:rPr>
              <a:t>:</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9" name="Tabla 8"/>
          <p:cNvGraphicFramePr>
            <a:graphicFrameLocks noGrp="1"/>
          </p:cNvGraphicFramePr>
          <p:nvPr>
            <p:extLst>
              <p:ext uri="{D42A27DB-BD31-4B8C-83A1-F6EECF244321}">
                <p14:modId xmlns:p14="http://schemas.microsoft.com/office/powerpoint/2010/main" xmlns="" val="1918197739"/>
              </p:ext>
            </p:extLst>
          </p:nvPr>
        </p:nvGraphicFramePr>
        <p:xfrm>
          <a:off x="6586220" y="4616738"/>
          <a:ext cx="5605780" cy="2054543"/>
        </p:xfrm>
        <a:graphic>
          <a:graphicData uri="http://schemas.openxmlformats.org/drawingml/2006/table">
            <a:tbl>
              <a:tblPr firstRow="1" firstCol="1" bandRow="1">
                <a:tableStyleId>{5C22544A-7EE6-4342-B048-85BDC9FD1C3A}</a:tableStyleId>
              </a:tblPr>
              <a:tblGrid>
                <a:gridCol w="2802890">
                  <a:extLst>
                    <a:ext uri="{9D8B030D-6E8A-4147-A177-3AD203B41FA5}">
                      <a16:colId xmlns="" xmlns:a16="http://schemas.microsoft.com/office/drawing/2014/main" val="1239122145"/>
                    </a:ext>
                  </a:extLst>
                </a:gridCol>
                <a:gridCol w="2802890">
                  <a:extLst>
                    <a:ext uri="{9D8B030D-6E8A-4147-A177-3AD203B41FA5}">
                      <a16:colId xmlns="" xmlns:a16="http://schemas.microsoft.com/office/drawing/2014/main" val="1225652576"/>
                    </a:ext>
                  </a:extLst>
                </a:gridCol>
              </a:tblGrid>
              <a:tr h="0">
                <a:tc>
                  <a:txBody>
                    <a:bodyPr/>
                    <a:lstStyle/>
                    <a:p>
                      <a:pPr>
                        <a:lnSpc>
                          <a:spcPct val="107000"/>
                        </a:lnSpc>
                        <a:spcAft>
                          <a:spcPts val="0"/>
                        </a:spcAft>
                      </a:pPr>
                      <a:r>
                        <a:rPr lang="es-ES" sz="1400" dirty="0">
                          <a:effectLst/>
                          <a:latin typeface="Arial" panose="020B0604020202020204" pitchFamily="34" charset="0"/>
                          <a:cs typeface="Arial" panose="020B0604020202020204" pitchFamily="34" charset="0"/>
                        </a:rPr>
                        <a:t>¿Qué prácticas ambientales se llevan a cabo en la localidad?</a:t>
                      </a:r>
                      <a:endParaRPr lang="es-CO"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s-ES" sz="1400" dirty="0">
                          <a:effectLst/>
                          <a:latin typeface="Arial" panose="020B0604020202020204" pitchFamily="34" charset="0"/>
                          <a:cs typeface="Arial" panose="020B0604020202020204" pitchFamily="34" charset="0"/>
                        </a:rPr>
                        <a:t>Consejos y mesas de trabajo</a:t>
                      </a:r>
                      <a:endParaRPr lang="es-CO" sz="1400" dirty="0">
                        <a:effectLst/>
                        <a:latin typeface="Arial" panose="020B0604020202020204" pitchFamily="34" charset="0"/>
                        <a:cs typeface="Arial" panose="020B0604020202020204" pitchFamily="34" charset="0"/>
                      </a:endParaRPr>
                    </a:p>
                    <a:p>
                      <a:pPr>
                        <a:lnSpc>
                          <a:spcPct val="107000"/>
                        </a:lnSpc>
                        <a:spcAft>
                          <a:spcPts val="0"/>
                        </a:spcAft>
                      </a:pPr>
                      <a:r>
                        <a:rPr lang="es-ES" sz="1400" dirty="0">
                          <a:effectLst/>
                          <a:latin typeface="Arial" panose="020B0604020202020204" pitchFamily="34" charset="0"/>
                          <a:cs typeface="Arial" panose="020B0604020202020204" pitchFamily="34" charset="0"/>
                        </a:rPr>
                        <a:t>Plan de manejo ambiental</a:t>
                      </a:r>
                      <a:endParaRPr lang="es-CO" sz="1400" dirty="0">
                        <a:effectLst/>
                        <a:latin typeface="Arial" panose="020B0604020202020204" pitchFamily="34" charset="0"/>
                        <a:cs typeface="Arial" panose="020B0604020202020204" pitchFamily="34" charset="0"/>
                      </a:endParaRPr>
                    </a:p>
                    <a:p>
                      <a:pPr>
                        <a:lnSpc>
                          <a:spcPct val="107000"/>
                        </a:lnSpc>
                        <a:spcAft>
                          <a:spcPts val="0"/>
                        </a:spcAft>
                      </a:pPr>
                      <a:r>
                        <a:rPr lang="es-ES" sz="1400" dirty="0">
                          <a:effectLst/>
                          <a:latin typeface="Arial" panose="020B0604020202020204" pitchFamily="34" charset="0"/>
                          <a:cs typeface="Arial" panose="020B0604020202020204" pitchFamily="34" charset="0"/>
                        </a:rPr>
                        <a:t>Jornadas de educación y concientización</a:t>
                      </a:r>
                      <a:endParaRPr lang="es-CO"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2944364456"/>
                  </a:ext>
                </a:extLst>
              </a:tr>
              <a:tr h="0">
                <a:tc>
                  <a:txBody>
                    <a:bodyPr/>
                    <a:lstStyle/>
                    <a:p>
                      <a:pPr>
                        <a:lnSpc>
                          <a:spcPct val="107000"/>
                        </a:lnSpc>
                        <a:spcAft>
                          <a:spcPts val="0"/>
                        </a:spcAft>
                      </a:pPr>
                      <a:r>
                        <a:rPr lang="es-ES" sz="1400" dirty="0">
                          <a:effectLst/>
                          <a:latin typeface="Arial" panose="020B0604020202020204" pitchFamily="34" charset="0"/>
                          <a:cs typeface="Arial" panose="020B0604020202020204" pitchFamily="34" charset="0"/>
                        </a:rPr>
                        <a:t>¿se realiza educación en el hogar?</a:t>
                      </a:r>
                      <a:endParaRPr lang="es-CO"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s-ES" sz="1400" dirty="0">
                          <a:effectLst/>
                          <a:latin typeface="Arial" panose="020B0604020202020204" pitchFamily="34" charset="0"/>
                          <a:cs typeface="Arial" panose="020B0604020202020204" pitchFamily="34" charset="0"/>
                        </a:rPr>
                        <a:t>Se está haciendo lo posible para que la cultura del reciclaje y la reutilización sea un hábito común en la comunidad.</a:t>
                      </a:r>
                      <a:endParaRPr lang="es-CO"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4146082927"/>
                  </a:ext>
                </a:extLst>
              </a:tr>
              <a:tr h="0">
                <a:tc>
                  <a:txBody>
                    <a:bodyPr/>
                    <a:lstStyle/>
                    <a:p>
                      <a:pPr>
                        <a:lnSpc>
                          <a:spcPct val="107000"/>
                        </a:lnSpc>
                        <a:spcAft>
                          <a:spcPts val="0"/>
                        </a:spcAft>
                      </a:pPr>
                      <a:r>
                        <a:rPr lang="es-ES" sz="1400">
                          <a:effectLst/>
                          <a:latin typeface="Arial" panose="020B0604020202020204" pitchFamily="34" charset="0"/>
                          <a:cs typeface="Arial" panose="020B0604020202020204" pitchFamily="34" charset="0"/>
                        </a:rPr>
                        <a:t> </a:t>
                      </a:r>
                      <a:endParaRPr lang="es-CO"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s-ES" sz="1400" dirty="0">
                          <a:effectLst/>
                          <a:latin typeface="Arial" panose="020B0604020202020204" pitchFamily="34" charset="0"/>
                          <a:cs typeface="Arial" panose="020B0604020202020204" pitchFamily="34" charset="0"/>
                        </a:rPr>
                        <a:t> </a:t>
                      </a:r>
                      <a:endParaRPr lang="es-CO"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150903851"/>
                  </a:ext>
                </a:extLst>
              </a:tr>
            </a:tbl>
          </a:graphicData>
        </a:graphic>
      </p:graphicFrame>
      <p:sp>
        <p:nvSpPr>
          <p:cNvPr id="6" name="5 CuadroTexto"/>
          <p:cNvSpPr txBox="1"/>
          <p:nvPr/>
        </p:nvSpPr>
        <p:spPr>
          <a:xfrm>
            <a:off x="259307" y="218364"/>
            <a:ext cx="8366077" cy="984885"/>
          </a:xfrm>
          <a:prstGeom prst="rect">
            <a:avLst/>
          </a:prstGeom>
          <a:noFill/>
        </p:spPr>
        <p:txBody>
          <a:bodyPr wrap="square" rtlCol="0">
            <a:spAutoFit/>
          </a:bodyPr>
          <a:lstStyle/>
          <a:p>
            <a:r>
              <a:rPr lang="es-ES" sz="2000" b="1" dirty="0" smtClean="0"/>
              <a:t>6. Resultados obtenidos de la aplicación de los instrumentos de recolección de la información</a:t>
            </a:r>
          </a:p>
          <a:p>
            <a:endParaRPr lang="es-ES" dirty="0"/>
          </a:p>
        </p:txBody>
      </p:sp>
    </p:spTree>
    <p:extLst>
      <p:ext uri="{BB962C8B-B14F-4D97-AF65-F5344CB8AC3E}">
        <p14:creationId xmlns:p14="http://schemas.microsoft.com/office/powerpoint/2010/main" xmlns="" val="2985516453"/>
      </p:ext>
    </p:extLst>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182</TotalTime>
  <Words>1900</Words>
  <Application>Microsoft Office PowerPoint</Application>
  <PresentationFormat>Personalizado</PresentationFormat>
  <Paragraphs>170</Paragraphs>
  <Slides>20</Slides>
  <Notes>0</Notes>
  <HiddenSlides>0</HiddenSlides>
  <MMClips>0</MMClips>
  <ScaleCrop>false</ScaleCrop>
  <HeadingPairs>
    <vt:vector size="4" baseType="variant">
      <vt:variant>
        <vt:lpstr>Tema</vt:lpstr>
      </vt:variant>
      <vt:variant>
        <vt:i4>1</vt:i4>
      </vt:variant>
      <vt:variant>
        <vt:lpstr>Títulos de diapositiva</vt:lpstr>
      </vt:variant>
      <vt:variant>
        <vt:i4>20</vt:i4>
      </vt:variant>
    </vt:vector>
  </HeadingPairs>
  <TitlesOfParts>
    <vt:vector size="21" baseType="lpstr">
      <vt:lpstr>Faceta</vt:lpstr>
      <vt:lpstr>Diapositiva 1</vt:lpstr>
      <vt:lpstr>Diapositiva 2</vt:lpstr>
      <vt:lpstr>Diapositiva 3</vt:lpstr>
      <vt:lpstr>2. CATEGORIA REGIONAL</vt:lpstr>
      <vt:lpstr>3. Regiones estudiadas por el grupo</vt:lpstr>
      <vt:lpstr>Descripción básica</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BIBLIOGRAFIA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MAPAS DE CONOCIMIENTO REGIONAL</dc:title>
  <dc:creator>Patula</dc:creator>
  <cp:lastModifiedBy>g41384la</cp:lastModifiedBy>
  <cp:revision>33</cp:revision>
  <dcterms:created xsi:type="dcterms:W3CDTF">2016-07-04T19:31:05Z</dcterms:created>
  <dcterms:modified xsi:type="dcterms:W3CDTF">2016-07-10T23:24:46Z</dcterms:modified>
</cp:coreProperties>
</file>