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01/12/2016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01/12/2016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01/12/2016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xtec.cat/~rvillanu/celula/celula.ht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es/?gws_rd=cr&amp;ei=SwZAWOCILMGvasvitpg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uGDZy4KULz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864096"/>
          </a:xfrm>
        </p:spPr>
        <p:txBody>
          <a:bodyPr>
            <a:normAutofit/>
          </a:bodyPr>
          <a:lstStyle/>
          <a:p>
            <a:r>
              <a:rPr lang="ca-ES" sz="3600" b="1" dirty="0" smtClean="0">
                <a:latin typeface="Times New Roman" pitchFamily="18" charset="0"/>
                <a:cs typeface="Times New Roman" pitchFamily="18" charset="0"/>
              </a:rPr>
              <a:t>ACTIVITATS</a:t>
            </a:r>
            <a:endParaRPr lang="ca-E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1196752"/>
            <a:ext cx="8208912" cy="5328592"/>
          </a:xfrm>
        </p:spPr>
        <p:txBody>
          <a:bodyPr>
            <a:normAutofit fontScale="92500" lnSpcReduction="20000"/>
          </a:bodyPr>
          <a:lstStyle/>
          <a:p>
            <a:pPr algn="l" fontAlgn="base">
              <a:buFont typeface="Arial" pitchFamily="34" charset="0"/>
              <a:buChar char="•"/>
            </a:pPr>
            <a:r>
              <a:rPr lang="ca-E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la primera sessió, els alumnes per poder contestar les preguntes proposades primerament </a:t>
            </a:r>
            <a:r>
              <a:rPr lang="ca-E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hauràn</a:t>
            </a:r>
            <a:r>
              <a:rPr lang="ca-E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d’entrar al </a:t>
            </a:r>
            <a:r>
              <a:rPr lang="ca-E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link</a:t>
            </a:r>
            <a:r>
              <a:rPr lang="ca-E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que </a:t>
            </a:r>
            <a:r>
              <a:rPr lang="ca-E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s’els</a:t>
            </a:r>
            <a:r>
              <a:rPr lang="ca-E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hi ha donat, llegir-lo i una vegada ho </a:t>
            </a:r>
            <a:r>
              <a:rPr lang="ca-E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tenguin</a:t>
            </a:r>
            <a:r>
              <a:rPr lang="ca-E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es </a:t>
            </a:r>
            <a:r>
              <a:rPr lang="ca-E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dispondran</a:t>
            </a:r>
            <a:r>
              <a:rPr lang="ca-E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contestar les </a:t>
            </a:r>
            <a:r>
              <a:rPr lang="ca-E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questions</a:t>
            </a:r>
            <a:r>
              <a:rPr lang="ca-E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ca-E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Amb aquestes activitats es pretén que els alumnes comprenguin la teoria cel·lular, entenguin el concepte de cèl·lula i en coneguin les funcions</a:t>
            </a:r>
            <a:r>
              <a:rPr lang="ca-E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endParaRPr lang="ca-ES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a-ES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l" fontAlgn="base">
              <a:defRPr/>
            </a:pPr>
            <a:r>
              <a:rPr lang="es-ES" sz="3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s-E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s-E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Entra en </a:t>
            </a:r>
            <a:r>
              <a:rPr lang="es-E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aquest</a:t>
            </a:r>
            <a:r>
              <a:rPr lang="es-E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link i </a:t>
            </a:r>
            <a:r>
              <a:rPr lang="es-E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llegeix</a:t>
            </a:r>
            <a:r>
              <a:rPr lang="es-E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s-E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informació</a:t>
            </a:r>
            <a:r>
              <a:rPr lang="es-E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sobre les </a:t>
            </a:r>
            <a:r>
              <a:rPr lang="es-E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cèl·lules</a:t>
            </a:r>
            <a:r>
              <a:rPr lang="es-E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 les </a:t>
            </a:r>
            <a:r>
              <a:rPr lang="es-E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seves</a:t>
            </a:r>
            <a:endParaRPr lang="es-ES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l" fontAlgn="base">
              <a:defRPr/>
            </a:pPr>
            <a:r>
              <a:rPr lang="es-E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característiques</a:t>
            </a:r>
            <a:r>
              <a:rPr lang="es-E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http://www.xtec.cat/~rvillanu/celula/celula.htm</a:t>
            </a:r>
            <a:endParaRPr lang="es-ES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l" fontAlgn="base">
              <a:defRPr/>
            </a:pPr>
            <a:r>
              <a:rPr lang="es-E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Amb</a:t>
            </a:r>
            <a:r>
              <a:rPr lang="es-E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l’informació</a:t>
            </a:r>
            <a:r>
              <a:rPr lang="es-E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proporcionada intenta contestar les </a:t>
            </a:r>
            <a:r>
              <a:rPr lang="es-E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segents</a:t>
            </a:r>
            <a:r>
              <a:rPr lang="es-E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preguntes: </a:t>
            </a:r>
            <a:endParaRPr lang="es-ES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l" fontAlgn="base">
              <a:defRPr/>
            </a:pPr>
            <a:endParaRPr lang="es-ES" sz="2000" dirty="0" smtClean="0"/>
          </a:p>
          <a:p>
            <a:pPr algn="l"/>
            <a:endParaRPr lang="ca-E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l" fontAlgn="base">
              <a:defRPr/>
            </a:pPr>
            <a:r>
              <a:rPr lang="fr-F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1 .1 </a:t>
            </a:r>
            <a:r>
              <a:rPr lang="fr-FR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Què</a:t>
            </a:r>
            <a:r>
              <a:rPr lang="fr-F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és</a:t>
            </a:r>
            <a:r>
              <a:rPr lang="fr-F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fr-FR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cèl</a:t>
            </a:r>
            <a:r>
              <a:rPr lang="fr-F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fr-FR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lula</a:t>
            </a:r>
            <a:r>
              <a:rPr lang="fr-F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fr-F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_________________________________________________________________________________________________________________________________________________________________________________</a:t>
            </a:r>
            <a:r>
              <a:rPr lang="ca-ES" sz="2200" dirty="0" smtClean="0"/>
              <a:t/>
            </a:r>
            <a:br>
              <a:rPr lang="ca-ES" sz="2200" dirty="0" smtClean="0"/>
            </a:br>
            <a:endParaRPr lang="ca-ES" sz="2200" dirty="0" smtClean="0"/>
          </a:p>
          <a:p>
            <a:pPr marL="457200" indent="-457200" algn="l" fontAlgn="base"/>
            <a:endParaRPr lang="ca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404664"/>
            <a:ext cx="8496944" cy="5976664"/>
          </a:xfrm>
        </p:spPr>
        <p:txBody>
          <a:bodyPr>
            <a:normAutofit/>
          </a:bodyPr>
          <a:lstStyle/>
          <a:p>
            <a:pPr fontAlgn="base"/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A la cinquena sessió els alumnes en petit grups </a:t>
            </a:r>
            <a:r>
              <a:rPr lang="ca-ES" sz="2000" dirty="0" err="1" smtClean="0">
                <a:latin typeface="Times New Roman" pitchFamily="18" charset="0"/>
                <a:cs typeface="Times New Roman" pitchFamily="18" charset="0"/>
              </a:rPr>
              <a:t>hauràn</a:t>
            </a: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 d’elaborar amb plastilina i material reciclat una </a:t>
            </a:r>
            <a:r>
              <a:rPr lang="ca-ES" sz="2000" dirty="0" err="1" smtClean="0">
                <a:latin typeface="Times New Roman" pitchFamily="18" charset="0"/>
                <a:cs typeface="Times New Roman" pitchFamily="18" charset="0"/>
              </a:rPr>
              <a:t>cèl.lula</a:t>
            </a: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 vegetal on en aquesta no hi pot faltar cap de les seves parts tal com </a:t>
            </a:r>
            <a:r>
              <a:rPr lang="ca-ES" sz="2000" dirty="0" err="1" smtClean="0">
                <a:latin typeface="Times New Roman" pitchFamily="18" charset="0"/>
                <a:cs typeface="Times New Roman" pitchFamily="18" charset="0"/>
              </a:rPr>
              <a:t>s’els</a:t>
            </a: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 indica a l’exercici. La forma, </a:t>
            </a:r>
            <a:r>
              <a:rPr lang="ca-ES" sz="2000" dirty="0" err="1" smtClean="0">
                <a:latin typeface="Times New Roman" pitchFamily="18" charset="0"/>
                <a:cs typeface="Times New Roman" pitchFamily="18" charset="0"/>
              </a:rPr>
              <a:t>tamany</a:t>
            </a: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… pot esser com els alumnes vulguin sempre hi quan compleixin els requisits establerts. </a:t>
            </a:r>
          </a:p>
          <a:p>
            <a:pPr>
              <a:buNone/>
            </a:pP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      Mitjançant </a:t>
            </a: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aquesta activitat divertida i dinàmica es pretén entendre el cicle cel·lular i  plasmar el nivell d’organització cel·lular estudiat anteriorment.</a:t>
            </a:r>
          </a:p>
          <a:p>
            <a:pPr>
              <a:buNone/>
            </a:pP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a-ES" sz="2000" dirty="0" smtClean="0">
                <a:latin typeface="Times New Roman" pitchFamily="18" charset="0"/>
                <a:cs typeface="Times New Roman" pitchFamily="18" charset="0"/>
              </a:rPr>
            </a:br>
            <a:endParaRPr lang="ca-E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a-E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11) </a:t>
            </a: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 Amb plastilina i material reciclat elabora una cèl·lula vegetal amb totes les seves parts i elements.</a:t>
            </a:r>
          </a:p>
          <a:p>
            <a:pPr>
              <a:buNone/>
            </a:pP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a-ES" sz="2000" dirty="0" smtClean="0">
                <a:latin typeface="Times New Roman" pitchFamily="18" charset="0"/>
                <a:cs typeface="Times New Roman" pitchFamily="18" charset="0"/>
              </a:rPr>
            </a:br>
            <a:endParaRPr lang="ca-E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547664" y="4365104"/>
          <a:ext cx="6408712" cy="1223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344712"/>
              </a:tblGrid>
              <a:tr h="370840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Paret cel·lular</a:t>
                      </a:r>
                      <a:endParaRPr lang="ca-ES" b="0" dirty="0"/>
                    </a:p>
                  </a:txBody>
                  <a:tcPr marL="66675" marR="66675" marT="66675" marB="6667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Mitocondris</a:t>
                      </a:r>
                      <a:endParaRPr lang="ca-ES" b="0" dirty="0"/>
                    </a:p>
                  </a:txBody>
                  <a:tcPr marL="66675" marR="66675" marT="66675" marB="6667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Cloroplasts</a:t>
                      </a:r>
                      <a:endParaRPr lang="ca-ES" b="0"/>
                    </a:p>
                  </a:txBody>
                  <a:tcPr marL="66675" marR="66675" marT="66675" marB="6667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Citoplasma</a:t>
                      </a:r>
                      <a:endParaRPr lang="ca-ES" b="0"/>
                    </a:p>
                  </a:txBody>
                  <a:tcPr marL="66675" marR="66675" marT="66675" marB="6667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Ribosomes</a:t>
                      </a:r>
                      <a:endParaRPr lang="ca-ES" b="0" dirty="0"/>
                    </a:p>
                  </a:txBody>
                  <a:tcPr marL="66675" marR="66675" marT="66675" marB="6667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Aparell de </a:t>
                      </a:r>
                      <a:r>
                        <a:rPr lang="ca-ES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golgi</a:t>
                      </a:r>
                      <a:endParaRPr lang="ca-ES" b="0" dirty="0"/>
                    </a:p>
                  </a:txBody>
                  <a:tcPr marL="66675" marR="66675" marT="66675" marB="6667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Nucli</a:t>
                      </a:r>
                      <a:endParaRPr lang="ca-ES" b="0"/>
                    </a:p>
                  </a:txBody>
                  <a:tcPr marL="66675" marR="66675" marT="66675" marB="6667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Vacuòls</a:t>
                      </a:r>
                      <a:endParaRPr lang="ca-ES" b="0"/>
                    </a:p>
                  </a:txBody>
                  <a:tcPr marL="66675" marR="66675" marT="66675" marB="6667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Reticle endoplasmàtic</a:t>
                      </a:r>
                      <a:endParaRPr lang="ca-ES" b="0" dirty="0"/>
                    </a:p>
                  </a:txBody>
                  <a:tcPr marL="66675" marR="66675" marT="66675" marB="6667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548680"/>
            <a:ext cx="7704856" cy="5256584"/>
          </a:xfrm>
        </p:spPr>
        <p:txBody>
          <a:bodyPr>
            <a:noAutofit/>
          </a:bodyPr>
          <a:lstStyle/>
          <a:p>
            <a:pPr fontAlgn="base"/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A la sisena sessió, una vegada realitzat el mapa de manera individual i revisat per part del mestre, es formaran grups d’unes  4 persones i entre els hauran de comentar-ne els seus mapes. A partir dels 4, n’hauran d’elaborar un  damunt una cartolina DIN-A3. A la pròxima sessió els alumnes explicaran a davant la classe el seu mapa. Una vegada exposat, el penjaran a la classe per tenir els conceptes clars i vigents. </a:t>
            </a:r>
          </a:p>
          <a:p>
            <a:pPr>
              <a:buNone/>
            </a:pP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     Amb </a:t>
            </a: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aquesta sessió el que volem aconseguir és comprovar que els alumnes han entès en que consisteix la teoria cel·lular.</a:t>
            </a:r>
          </a:p>
          <a:p>
            <a:pPr>
              <a:buNone/>
            </a:pP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a-ES" sz="2000" dirty="0" smtClean="0">
                <a:latin typeface="Times New Roman" pitchFamily="18" charset="0"/>
                <a:cs typeface="Times New Roman" pitchFamily="18" charset="0"/>
              </a:rPr>
            </a:br>
            <a:endParaRPr lang="ca-E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a-E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12) </a:t>
            </a: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 Per grups haureu de posar en comú el vostre mapa conceptual fet a l’activitat 10 i després n’haureu d’elaborar un a partir de la conclusió a la qual haureu arribat. Aquest mapa conceptual el fareu damunt una cartolina DIN-A3. </a:t>
            </a:r>
          </a:p>
          <a:p>
            <a:pPr>
              <a:buNone/>
            </a:pPr>
            <a:r>
              <a:rPr lang="ca-ES" sz="2000" dirty="0" smtClean="0"/>
              <a:t/>
            </a:r>
            <a:br>
              <a:rPr lang="ca-ES" sz="2000" dirty="0" smtClean="0"/>
            </a:br>
            <a:endParaRPr lang="ca-ES" sz="2000" dirty="0" smtClean="0"/>
          </a:p>
          <a:p>
            <a:endParaRPr lang="ca-E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548680"/>
            <a:ext cx="8064896" cy="5760640"/>
          </a:xfrm>
        </p:spPr>
        <p:txBody>
          <a:bodyPr>
            <a:normAutofit fontScale="85000" lnSpcReduction="20000"/>
          </a:bodyPr>
          <a:lstStyle/>
          <a:p>
            <a:r>
              <a:rPr lang="ca-E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a-E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a-ES" sz="1800" dirty="0" smtClean="0"/>
              <a:t/>
            </a:r>
            <a:br>
              <a:rPr lang="ca-ES" sz="1800" dirty="0" smtClean="0"/>
            </a:br>
            <a:endParaRPr lang="ca-ES" sz="1800" dirty="0" smtClean="0"/>
          </a:p>
          <a:p>
            <a:pPr fontAlgn="t"/>
            <a:endParaRPr lang="ca-ES" sz="1800" dirty="0" smtClean="0"/>
          </a:p>
          <a:p>
            <a:pPr fontAlgn="t"/>
            <a:r>
              <a:rPr lang="ca-ES" sz="1800" dirty="0" smtClean="0"/>
              <a:t/>
            </a:r>
            <a:br>
              <a:rPr lang="ca-ES" sz="1800" dirty="0" smtClean="0"/>
            </a:br>
            <a:endParaRPr lang="ca-ES" sz="1800" dirty="0" smtClean="0"/>
          </a:p>
          <a:p>
            <a:pPr algn="l"/>
            <a:endParaRPr lang="ca-E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a-E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a-E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a-E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a-E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t"/>
            <a:r>
              <a:rPr lang="ca-ES" sz="2300" dirty="0" smtClean="0"/>
              <a:t/>
            </a:r>
            <a:br>
              <a:rPr lang="ca-ES" sz="2300" dirty="0" smtClean="0"/>
            </a:br>
            <a:endParaRPr lang="ca-ES" sz="2300" dirty="0" smtClean="0"/>
          </a:p>
          <a:p>
            <a:pPr algn="l" fontAlgn="t"/>
            <a:r>
              <a:rPr lang="ca-ES" sz="2300" dirty="0" smtClean="0"/>
              <a:t/>
            </a:r>
            <a:br>
              <a:rPr lang="ca-ES" sz="2300" dirty="0" smtClean="0"/>
            </a:br>
            <a:endParaRPr lang="ca-ES" sz="2300" dirty="0" smtClean="0"/>
          </a:p>
          <a:p>
            <a:pPr algn="l"/>
            <a:r>
              <a:rPr lang="ca-ES" sz="2300" dirty="0" smtClean="0"/>
              <a:t/>
            </a:r>
            <a:br>
              <a:rPr lang="ca-ES" sz="2300" dirty="0" smtClean="0"/>
            </a:br>
            <a:r>
              <a:rPr lang="ca-ES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1.3  Quines són les funcions vitals d’una persona? I d’una cèl·lula?</a:t>
            </a:r>
          </a:p>
          <a:p>
            <a:r>
              <a:rPr lang="ca-ES" sz="1800" dirty="0" smtClean="0"/>
              <a:t/>
            </a:r>
            <a:br>
              <a:rPr lang="ca-ES" sz="1800" dirty="0" smtClean="0"/>
            </a:br>
            <a:endParaRPr lang="ca-ES" sz="1800" dirty="0" smtClean="0"/>
          </a:p>
          <a:p>
            <a:r>
              <a:rPr lang="ca-ES" sz="1800" dirty="0" smtClean="0"/>
              <a:t/>
            </a:r>
            <a:br>
              <a:rPr lang="ca-ES" sz="1800" dirty="0" smtClean="0"/>
            </a:br>
            <a:endParaRPr lang="ca-ES" sz="1800" dirty="0" smtClean="0"/>
          </a:p>
          <a:p>
            <a:r>
              <a:rPr lang="ca-ES" sz="1800" dirty="0" smtClean="0"/>
              <a:t/>
            </a:r>
            <a:br>
              <a:rPr lang="ca-ES" sz="1800" dirty="0" smtClean="0"/>
            </a:br>
            <a:endParaRPr lang="ca-ES" sz="1800" dirty="0" smtClean="0"/>
          </a:p>
          <a:p>
            <a:pPr algn="l"/>
            <a:endParaRPr lang="ca-ES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395536" y="620688"/>
            <a:ext cx="8208912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a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1.2  Escriu les parts que coneguis  d’una cèl·lula:</a:t>
            </a:r>
            <a:r>
              <a:rPr kumimoji="0" lang="ca-E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a-E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          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a-E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            </a:t>
            </a:r>
            <a:r>
              <a:rPr kumimoji="0" lang="ca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1_____________________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a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                            2_____________________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a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                            3_____________________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a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                            4_____________________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a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                            5 _____________________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a-E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         </a:t>
            </a:r>
            <a:endParaRPr kumimoji="0" lang="es-E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a-E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4 Imagen" descr="c1f60a42bea4b2dd6ece4cd88624f00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052736"/>
            <a:ext cx="2088232" cy="2486956"/>
          </a:xfrm>
          <a:prstGeom prst="rect">
            <a:avLst/>
          </a:prstGeom>
        </p:spPr>
      </p:pic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331640" y="4869160"/>
          <a:ext cx="6096000" cy="1346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ca-ES" dirty="0" smtClean="0">
                          <a:solidFill>
                            <a:schemeClr val="tx1"/>
                          </a:solidFill>
                        </a:rPr>
                        <a:t>PERSONA </a:t>
                      </a:r>
                      <a:endParaRPr lang="ca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dirty="0" smtClean="0">
                          <a:solidFill>
                            <a:schemeClr val="tx1"/>
                          </a:solidFill>
                        </a:rPr>
                        <a:t>CÈL·LULA</a:t>
                      </a:r>
                      <a:endParaRPr lang="ca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endParaRPr lang="ca-ES" dirty="0" smtClean="0"/>
                    </a:p>
                    <a:p>
                      <a:endParaRPr lang="ca-ES" dirty="0" smtClean="0"/>
                    </a:p>
                    <a:p>
                      <a:endParaRPr lang="ca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a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620688"/>
            <a:ext cx="8496944" cy="5688632"/>
          </a:xfrm>
        </p:spPr>
        <p:txBody>
          <a:bodyPr>
            <a:normAutofit fontScale="55000" lnSpcReduction="20000"/>
          </a:bodyPr>
          <a:lstStyle/>
          <a:p>
            <a:pPr fontAlgn="base">
              <a:lnSpc>
                <a:spcPct val="120000"/>
              </a:lnSpc>
            </a:pPr>
            <a:r>
              <a:rPr lang="ca-ES" sz="3600" dirty="0" smtClean="0">
                <a:latin typeface="Times New Roman" pitchFamily="18" charset="0"/>
                <a:cs typeface="Times New Roman" pitchFamily="18" charset="0"/>
              </a:rPr>
              <a:t>A aquesta segona sessió ens desplaçarem al laboratori del </a:t>
            </a:r>
            <a:r>
              <a:rPr lang="ca-ES" sz="3600" dirty="0" smtClean="0">
                <a:latin typeface="Times New Roman" pitchFamily="18" charset="0"/>
                <a:cs typeface="Times New Roman" pitchFamily="18" charset="0"/>
              </a:rPr>
              <a:t>nostre centre </a:t>
            </a:r>
            <a:r>
              <a:rPr lang="ca-ES" sz="3600" dirty="0" smtClean="0">
                <a:latin typeface="Times New Roman" pitchFamily="18" charset="0"/>
                <a:cs typeface="Times New Roman" pitchFamily="18" charset="0"/>
              </a:rPr>
              <a:t>per poder realitzar les activitats proposades. Primer  </a:t>
            </a:r>
            <a:r>
              <a:rPr lang="ca-ES" sz="3600" dirty="0" smtClean="0">
                <a:latin typeface="Times New Roman" pitchFamily="18" charset="0"/>
                <a:cs typeface="Times New Roman" pitchFamily="18" charset="0"/>
              </a:rPr>
              <a:t>observarem </a:t>
            </a:r>
            <a:r>
              <a:rPr lang="ca-ES" sz="3600" dirty="0" smtClean="0">
                <a:latin typeface="Times New Roman" pitchFamily="18" charset="0"/>
                <a:cs typeface="Times New Roman" pitchFamily="18" charset="0"/>
              </a:rPr>
              <a:t>un microscopi i comprovarem quines ens són les seves  </a:t>
            </a:r>
            <a:r>
              <a:rPr lang="ca-ES" sz="3600" dirty="0" smtClean="0">
                <a:latin typeface="Times New Roman" pitchFamily="18" charset="0"/>
                <a:cs typeface="Times New Roman" pitchFamily="18" charset="0"/>
              </a:rPr>
              <a:t>parts</a:t>
            </a:r>
            <a:r>
              <a:rPr lang="ca-ES" sz="3600" dirty="0" smtClean="0">
                <a:latin typeface="Times New Roman" pitchFamily="18" charset="0"/>
                <a:cs typeface="Times New Roman" pitchFamily="18" charset="0"/>
              </a:rPr>
              <a:t>, on es regula, on s’encén el llum, quants d’objectius té… Entre  </a:t>
            </a:r>
            <a:r>
              <a:rPr lang="ca-ES" sz="3600" dirty="0" smtClean="0">
                <a:latin typeface="Times New Roman" pitchFamily="18" charset="0"/>
                <a:cs typeface="Times New Roman" pitchFamily="18" charset="0"/>
              </a:rPr>
              <a:t>tots </a:t>
            </a:r>
            <a:r>
              <a:rPr lang="ca-ES" sz="3600" dirty="0" smtClean="0">
                <a:latin typeface="Times New Roman" pitchFamily="18" charset="0"/>
                <a:cs typeface="Times New Roman" pitchFamily="18" charset="0"/>
              </a:rPr>
              <a:t>intentarem esbrinar quina n’és la seva funció. </a:t>
            </a:r>
            <a:r>
              <a:rPr lang="ca-ES" sz="3600" dirty="0" smtClean="0">
                <a:latin typeface="Times New Roman" pitchFamily="18" charset="0"/>
                <a:cs typeface="Times New Roman" pitchFamily="18" charset="0"/>
              </a:rPr>
              <a:t> Una </a:t>
            </a:r>
            <a:r>
              <a:rPr lang="ca-ES" sz="3600" dirty="0" smtClean="0">
                <a:latin typeface="Times New Roman" pitchFamily="18" charset="0"/>
                <a:cs typeface="Times New Roman" pitchFamily="18" charset="0"/>
              </a:rPr>
              <a:t>vegada fet una mica de debat i aclarides les qüestions, passarem a  </a:t>
            </a:r>
            <a:r>
              <a:rPr lang="ca-ES" sz="3600" dirty="0" smtClean="0">
                <a:latin typeface="Times New Roman" pitchFamily="18" charset="0"/>
                <a:cs typeface="Times New Roman" pitchFamily="18" charset="0"/>
              </a:rPr>
              <a:t>observar </a:t>
            </a:r>
            <a:r>
              <a:rPr lang="ca-ES" sz="3600" dirty="0" smtClean="0">
                <a:latin typeface="Times New Roman" pitchFamily="18" charset="0"/>
                <a:cs typeface="Times New Roman" pitchFamily="18" charset="0"/>
              </a:rPr>
              <a:t> cèl·lules vegetals a partir d’un epiteli de ceba i també  </a:t>
            </a:r>
            <a:r>
              <a:rPr lang="ca-ES" sz="3600" dirty="0" smtClean="0">
                <a:latin typeface="Times New Roman" pitchFamily="18" charset="0"/>
                <a:cs typeface="Times New Roman" pitchFamily="18" charset="0"/>
              </a:rPr>
              <a:t>cèl·lules </a:t>
            </a:r>
            <a:r>
              <a:rPr lang="ca-ES" sz="3600" dirty="0" smtClean="0">
                <a:latin typeface="Times New Roman" pitchFamily="18" charset="0"/>
                <a:cs typeface="Times New Roman" pitchFamily="18" charset="0"/>
              </a:rPr>
              <a:t>animals amb un tros de greix. </a:t>
            </a:r>
            <a:r>
              <a:rPr lang="ca-ES" sz="3600" dirty="0" smtClean="0">
                <a:latin typeface="Times New Roman" pitchFamily="18" charset="0"/>
                <a:cs typeface="Times New Roman" pitchFamily="18" charset="0"/>
              </a:rPr>
              <a:t> Quan </a:t>
            </a:r>
            <a:r>
              <a:rPr lang="ca-ES" sz="3600" dirty="0" smtClean="0">
                <a:latin typeface="Times New Roman" pitchFamily="18" charset="0"/>
                <a:cs typeface="Times New Roman" pitchFamily="18" charset="0"/>
              </a:rPr>
              <a:t>ho hagin observat hauran de dibuixar el que han vist a través del  </a:t>
            </a:r>
            <a:r>
              <a:rPr lang="ca-ES" sz="3600" dirty="0" smtClean="0">
                <a:latin typeface="Times New Roman" pitchFamily="18" charset="0"/>
                <a:cs typeface="Times New Roman" pitchFamily="18" charset="0"/>
              </a:rPr>
              <a:t>microscopi </a:t>
            </a:r>
            <a:r>
              <a:rPr lang="ca-ES" sz="3600" dirty="0" smtClean="0">
                <a:latin typeface="Times New Roman" pitchFamily="18" charset="0"/>
                <a:cs typeface="Times New Roman" pitchFamily="18" charset="0"/>
              </a:rPr>
              <a:t>al seu full de </a:t>
            </a:r>
            <a:r>
              <a:rPr lang="ca-ES" sz="3600" dirty="0" smtClean="0">
                <a:latin typeface="Times New Roman" pitchFamily="18" charset="0"/>
                <a:cs typeface="Times New Roman" pitchFamily="18" charset="0"/>
              </a:rPr>
              <a:t>feina. Amb </a:t>
            </a:r>
            <a:r>
              <a:rPr lang="ca-ES" sz="3600" dirty="0" smtClean="0">
                <a:latin typeface="Times New Roman" pitchFamily="18" charset="0"/>
                <a:cs typeface="Times New Roman" pitchFamily="18" charset="0"/>
              </a:rPr>
              <a:t>aquesta sessió el que volem aconseguir és entendre el microscopi  </a:t>
            </a:r>
            <a:r>
              <a:rPr lang="ca-ES" sz="36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a-ES" sz="3600" dirty="0" smtClean="0">
                <a:latin typeface="Times New Roman" pitchFamily="18" charset="0"/>
                <a:cs typeface="Times New Roman" pitchFamily="18" charset="0"/>
              </a:rPr>
              <a:t>les seves característiques i  diferenciar entre una cèl·lula animal i </a:t>
            </a:r>
            <a:r>
              <a:rPr lang="ca-ES" sz="3600" dirty="0" smtClean="0">
                <a:latin typeface="Times New Roman" pitchFamily="18" charset="0"/>
                <a:cs typeface="Times New Roman" pitchFamily="18" charset="0"/>
              </a:rPr>
              <a:t>una cèl·lula vegetal</a:t>
            </a:r>
            <a:r>
              <a:rPr lang="ca-E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a-ES" sz="3600" dirty="0" smtClean="0">
                <a:latin typeface="Times New Roman" pitchFamily="18" charset="0"/>
                <a:cs typeface="Times New Roman" pitchFamily="18" charset="0"/>
              </a:rPr>
            </a:br>
            <a:endParaRPr lang="ca-E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it-IT" sz="3600" dirty="0" smtClean="0"/>
              <a:t/>
            </a:r>
            <a:br>
              <a:rPr lang="it-IT" sz="3600" dirty="0" smtClean="0"/>
            </a:br>
            <a:endParaRPr lang="it-IT" sz="3600" dirty="0" smtClean="0"/>
          </a:p>
          <a:p>
            <a:pPr>
              <a:buNone/>
            </a:pPr>
            <a:r>
              <a:rPr lang="it-IT" sz="5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it-IT" sz="3600" dirty="0" smtClean="0">
                <a:latin typeface="Times New Roman" pitchFamily="18" charset="0"/>
                <a:cs typeface="Times New Roman" pitchFamily="18" charset="0"/>
              </a:rPr>
              <a:t> Què és el microscopi? Per a què l’utilitzam</a:t>
            </a:r>
            <a:r>
              <a:rPr lang="it-IT" sz="3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it-IT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600" dirty="0" smtClean="0">
                <a:latin typeface="Times New Roman" pitchFamily="18" charset="0"/>
                <a:cs typeface="Times New Roman" pitchFamily="18" charset="0"/>
              </a:rPr>
              <a:t> ______________________________________________________________________________________________________________________________________________________________________________</a:t>
            </a:r>
            <a:endParaRPr lang="ca-E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620688"/>
            <a:ext cx="8640960" cy="5832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a-E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Posa les parts del microscopi</a:t>
            </a: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ca-ES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</a:t>
            </a:r>
          </a:p>
          <a:p>
            <a:pPr>
              <a:buNone/>
            </a:pPr>
            <a:r>
              <a:rPr lang="ca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a-ES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1_______     7________</a:t>
            </a:r>
          </a:p>
          <a:p>
            <a:pPr>
              <a:buNone/>
            </a:pPr>
            <a:r>
              <a:rPr lang="ca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a-ES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2_______     8________</a:t>
            </a:r>
          </a:p>
          <a:p>
            <a:pPr>
              <a:buNone/>
            </a:pPr>
            <a:r>
              <a:rPr lang="ca-ES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3_______     9________</a:t>
            </a:r>
          </a:p>
          <a:p>
            <a:pPr>
              <a:buNone/>
            </a:pPr>
            <a:r>
              <a:rPr lang="ca-ES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4________   10_______</a:t>
            </a:r>
          </a:p>
          <a:p>
            <a:pPr>
              <a:buNone/>
            </a:pPr>
            <a:r>
              <a:rPr lang="ca-ES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5________   11_______</a:t>
            </a:r>
          </a:p>
          <a:p>
            <a:pPr>
              <a:buNone/>
            </a:pPr>
            <a:r>
              <a:rPr lang="ca-ES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6________  12________</a:t>
            </a:r>
          </a:p>
          <a:p>
            <a:pPr>
              <a:buNone/>
            </a:pPr>
            <a:endParaRPr lang="ca-E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a-E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a-E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a-E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a-ES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a-E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a-E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 Observa a través del microscopi una cèl·lula vegetal (</a:t>
            </a:r>
            <a:r>
              <a:rPr lang="ca-ES" sz="2000" dirty="0" err="1" smtClean="0">
                <a:latin typeface="Times New Roman" pitchFamily="18" charset="0"/>
                <a:cs typeface="Times New Roman" pitchFamily="18" charset="0"/>
              </a:rPr>
              <a:t>epitèli</a:t>
            </a: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 de ceba o fulla ) i una d’animal (mirar un tall de bistec// tros de greix) fer un tall el mes fi </a:t>
            </a:r>
            <a:r>
              <a:rPr lang="ca-ES" sz="2000" dirty="0" err="1" smtClean="0">
                <a:latin typeface="Times New Roman" pitchFamily="18" charset="0"/>
                <a:cs typeface="Times New Roman" pitchFamily="18" charset="0"/>
              </a:rPr>
              <a:t>possaible</a:t>
            </a: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. Una vegada ho </a:t>
            </a:r>
            <a:r>
              <a:rPr lang="ca-ES" sz="2000" dirty="0" err="1" smtClean="0">
                <a:latin typeface="Times New Roman" pitchFamily="18" charset="0"/>
                <a:cs typeface="Times New Roman" pitchFamily="18" charset="0"/>
              </a:rPr>
              <a:t>haguis</a:t>
            </a: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 observat dibuixa-ho.</a:t>
            </a:r>
          </a:p>
          <a:p>
            <a:pPr>
              <a:buNone/>
            </a:pPr>
            <a:r>
              <a:rPr lang="ca-ES" sz="1600" dirty="0" smtClean="0"/>
              <a:t/>
            </a:r>
            <a:br>
              <a:rPr lang="ca-ES" sz="1600" dirty="0" smtClean="0"/>
            </a:br>
            <a:endParaRPr lang="ca-E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microscopi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052736"/>
            <a:ext cx="2158783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187624" y="404813"/>
          <a:ext cx="69847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2388"/>
                <a:gridCol w="34923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a-ES" dirty="0" smtClean="0">
                          <a:solidFill>
                            <a:schemeClr val="tx1"/>
                          </a:solidFill>
                        </a:rPr>
                        <a:t>CÈL·LULA ANIMAL</a:t>
                      </a:r>
                      <a:endParaRPr lang="ca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dirty="0" smtClean="0">
                          <a:solidFill>
                            <a:schemeClr val="tx1"/>
                          </a:solidFill>
                        </a:rPr>
                        <a:t>CÈL·LULA VEGETAL</a:t>
                      </a:r>
                      <a:endParaRPr lang="ca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4 Elipse"/>
          <p:cNvSpPr/>
          <p:nvPr/>
        </p:nvSpPr>
        <p:spPr>
          <a:xfrm>
            <a:off x="1979712" y="980728"/>
            <a:ext cx="2088232" cy="20882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6" name="5 Elipse"/>
          <p:cNvSpPr/>
          <p:nvPr/>
        </p:nvSpPr>
        <p:spPr>
          <a:xfrm>
            <a:off x="5436096" y="980728"/>
            <a:ext cx="2088232" cy="20882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7" name="6 Rectángulo"/>
          <p:cNvSpPr/>
          <p:nvPr/>
        </p:nvSpPr>
        <p:spPr>
          <a:xfrm>
            <a:off x="467544" y="2828836"/>
            <a:ext cx="867645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a-E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a-E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a-E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Escriu les semblances i les diferències entre una cèl·lula animal i una cèl·lula vegetal</a:t>
            </a: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a-E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a-E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a-E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a-E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a-E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a-E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a-E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a-ES" dirty="0" smtClean="0"/>
              <a:t/>
            </a:r>
            <a:br>
              <a:rPr lang="ca-ES" dirty="0" smtClean="0"/>
            </a:br>
            <a:endParaRPr lang="ca-ES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1331640" y="4437112"/>
          <a:ext cx="6600056" cy="1967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0028"/>
                <a:gridCol w="3300028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a-ES" dirty="0" smtClean="0">
                          <a:solidFill>
                            <a:schemeClr val="tx1"/>
                          </a:solidFill>
                        </a:rPr>
                        <a:t>SEMBLANCES</a:t>
                      </a:r>
                      <a:endParaRPr lang="ca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dirty="0" smtClean="0">
                          <a:solidFill>
                            <a:schemeClr val="tx1"/>
                          </a:solidFill>
                        </a:rPr>
                        <a:t>DIFERÈNCIES</a:t>
                      </a:r>
                      <a:endParaRPr lang="ca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00100">
                <a:tc>
                  <a:txBody>
                    <a:bodyPr/>
                    <a:lstStyle/>
                    <a:p>
                      <a:r>
                        <a:rPr lang="ca-ES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</a:p>
                    <a:p>
                      <a:r>
                        <a:rPr lang="ca-ES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ca-ES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ca-ES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ca-ES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ca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a-ES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ca-ES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ca-ES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ca-ES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ca-ES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336704"/>
          </a:xfrm>
        </p:spPr>
        <p:txBody>
          <a:bodyPr>
            <a:normAutofit/>
          </a:bodyPr>
          <a:lstStyle/>
          <a:p>
            <a:pPr fontAlgn="base"/>
            <a:r>
              <a:rPr lang="ca-ES" sz="1800" dirty="0" smtClean="0">
                <a:latin typeface="Times New Roman" pitchFamily="18" charset="0"/>
                <a:cs typeface="Times New Roman" pitchFamily="18" charset="0"/>
              </a:rPr>
              <a:t>A la  tercera sessió la mestre farà una sèrie de preguntes en veu alta per saber si els seus alumnes tenen coneixements de la teoria de </a:t>
            </a:r>
            <a:r>
              <a:rPr lang="ca-ES" sz="1800" dirty="0" err="1" smtClean="0">
                <a:latin typeface="Times New Roman" pitchFamily="18" charset="0"/>
                <a:cs typeface="Times New Roman" pitchFamily="18" charset="0"/>
              </a:rPr>
              <a:t>l’endosimbiosi</a:t>
            </a:r>
            <a:r>
              <a:rPr lang="ca-ES" sz="1800" dirty="0" smtClean="0">
                <a:latin typeface="Times New Roman" pitchFamily="18" charset="0"/>
                <a:cs typeface="Times New Roman" pitchFamily="18" charset="0"/>
              </a:rPr>
              <a:t>. Probablement no </a:t>
            </a:r>
            <a:r>
              <a:rPr lang="ca-ES" sz="1800" dirty="0" err="1" smtClean="0">
                <a:latin typeface="Times New Roman" pitchFamily="18" charset="0"/>
                <a:cs typeface="Times New Roman" pitchFamily="18" charset="0"/>
              </a:rPr>
              <a:t>n’hauràn</a:t>
            </a:r>
            <a:r>
              <a:rPr lang="ca-ES" sz="1800" dirty="0" smtClean="0">
                <a:latin typeface="Times New Roman" pitchFamily="18" charset="0"/>
                <a:cs typeface="Times New Roman" pitchFamily="18" charset="0"/>
              </a:rPr>
              <a:t> sentit a parlar mai, per això, a partir de diverses imatges </a:t>
            </a:r>
            <a:r>
              <a:rPr lang="ca-ES" sz="1800" dirty="0" err="1" smtClean="0">
                <a:latin typeface="Times New Roman" pitchFamily="18" charset="0"/>
                <a:cs typeface="Times New Roman" pitchFamily="18" charset="0"/>
              </a:rPr>
              <a:t>s’els</a:t>
            </a:r>
            <a:r>
              <a:rPr lang="ca-ES" sz="1800" dirty="0" smtClean="0">
                <a:latin typeface="Times New Roman" pitchFamily="18" charset="0"/>
                <a:cs typeface="Times New Roman" pitchFamily="18" charset="0"/>
              </a:rPr>
              <a:t> hi explicarà en que consisteix </a:t>
            </a:r>
            <a:r>
              <a:rPr lang="ca-ES" sz="1800" dirty="0" err="1" smtClean="0">
                <a:latin typeface="Times New Roman" pitchFamily="18" charset="0"/>
                <a:cs typeface="Times New Roman" pitchFamily="18" charset="0"/>
              </a:rPr>
              <a:t>l’endosimbiosi</a:t>
            </a:r>
            <a:r>
              <a:rPr lang="ca-ES" sz="1800" dirty="0" smtClean="0">
                <a:latin typeface="Times New Roman" pitchFamily="18" charset="0"/>
                <a:cs typeface="Times New Roman" pitchFamily="18" charset="0"/>
              </a:rPr>
              <a:t>. Amb aquesta teoria apareixeran els conceptes de cèl·lula procariota i cèl·lula </a:t>
            </a:r>
            <a:r>
              <a:rPr lang="ca-ES" sz="1800" dirty="0" err="1" smtClean="0">
                <a:latin typeface="Times New Roman" pitchFamily="18" charset="0"/>
                <a:cs typeface="Times New Roman" pitchFamily="18" charset="0"/>
              </a:rPr>
              <a:t>eucriota</a:t>
            </a:r>
            <a:r>
              <a:rPr lang="ca-ES" sz="1800" dirty="0" smtClean="0">
                <a:latin typeface="Times New Roman" pitchFamily="18" charset="0"/>
                <a:cs typeface="Times New Roman" pitchFamily="18" charset="0"/>
              </a:rPr>
              <a:t> que ens seran necessaris per poder respondre a la pregunta plantejada.</a:t>
            </a:r>
          </a:p>
          <a:p>
            <a:pPr>
              <a:buNone/>
            </a:pPr>
            <a:r>
              <a:rPr lang="ca-ES" sz="1800" dirty="0" smtClean="0">
                <a:latin typeface="Times New Roman" pitchFamily="18" charset="0"/>
                <a:cs typeface="Times New Roman" pitchFamily="18" charset="0"/>
              </a:rPr>
              <a:t>     A </a:t>
            </a:r>
            <a:r>
              <a:rPr lang="ca-ES" sz="1800" dirty="0" smtClean="0">
                <a:latin typeface="Times New Roman" pitchFamily="18" charset="0"/>
                <a:cs typeface="Times New Roman" pitchFamily="18" charset="0"/>
              </a:rPr>
              <a:t>més durant aquesta classe també s’aprendran els conceptes de cèl·lula unicel·lular i cèl·lula </a:t>
            </a:r>
            <a:r>
              <a:rPr lang="ca-ES" sz="1800" dirty="0" err="1" smtClean="0">
                <a:latin typeface="Times New Roman" pitchFamily="18" charset="0"/>
                <a:cs typeface="Times New Roman" pitchFamily="18" charset="0"/>
              </a:rPr>
              <a:t>pluricel·lar</a:t>
            </a:r>
            <a:r>
              <a:rPr lang="ca-ES" sz="1800" dirty="0" smtClean="0">
                <a:latin typeface="Times New Roman" pitchFamily="18" charset="0"/>
                <a:cs typeface="Times New Roman" pitchFamily="18" charset="0"/>
              </a:rPr>
              <a:t> i es completarà la graella proporcionada.</a:t>
            </a:r>
          </a:p>
          <a:p>
            <a:pPr>
              <a:buNone/>
            </a:pPr>
            <a:r>
              <a:rPr lang="ca-ES" sz="1800" dirty="0" smtClean="0">
                <a:latin typeface="Times New Roman" pitchFamily="18" charset="0"/>
                <a:cs typeface="Times New Roman" pitchFamily="18" charset="0"/>
              </a:rPr>
              <a:t>     L’objectiu </a:t>
            </a:r>
            <a:r>
              <a:rPr lang="ca-ES" sz="1800" dirty="0" smtClean="0">
                <a:latin typeface="Times New Roman" pitchFamily="18" charset="0"/>
                <a:cs typeface="Times New Roman" pitchFamily="18" charset="0"/>
              </a:rPr>
              <a:t>d’aquesta classe és esbrinar com s’ha passat de la cèl·lula procariota a l’eucariota (teoria de </a:t>
            </a:r>
            <a:r>
              <a:rPr lang="ca-ES" sz="1800" dirty="0" err="1" smtClean="0">
                <a:latin typeface="Times New Roman" pitchFamily="18" charset="0"/>
                <a:cs typeface="Times New Roman" pitchFamily="18" charset="0"/>
              </a:rPr>
              <a:t>l’endosimbiosi</a:t>
            </a:r>
            <a:r>
              <a:rPr lang="ca-ES" sz="1800" dirty="0" smtClean="0">
                <a:latin typeface="Times New Roman" pitchFamily="18" charset="0"/>
                <a:cs typeface="Times New Roman" pitchFamily="18" charset="0"/>
              </a:rPr>
              <a:t>)  i diferenciar entre un organisme  pluricel·lular i un organisme </a:t>
            </a:r>
            <a:r>
              <a:rPr lang="ca-ES" sz="1800" dirty="0" smtClean="0">
                <a:latin typeface="Times New Roman" pitchFamily="18" charset="0"/>
                <a:cs typeface="Times New Roman" pitchFamily="18" charset="0"/>
              </a:rPr>
              <a:t>unicel·lular</a:t>
            </a:r>
          </a:p>
          <a:p>
            <a:pPr>
              <a:buNone/>
            </a:pPr>
            <a:endParaRPr lang="ca-E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sz="17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>
              <a:buNone/>
            </a:pPr>
            <a:r>
              <a:rPr lang="pt-BR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700" b="1" dirty="0" smtClean="0">
                <a:latin typeface="Times New Roman" pitchFamily="18" charset="0"/>
                <a:cs typeface="Times New Roman" pitchFamily="18" charset="0"/>
              </a:rPr>
              <a:t>    COM </a:t>
            </a:r>
            <a:r>
              <a:rPr lang="pt-BR" sz="1700" b="1" dirty="0" smtClean="0">
                <a:latin typeface="Times New Roman" pitchFamily="18" charset="0"/>
                <a:cs typeface="Times New Roman" pitchFamily="18" charset="0"/>
              </a:rPr>
              <a:t>PASSAR D’UNA CÈL·LULA </a:t>
            </a:r>
            <a:r>
              <a:rPr lang="pt-BR" sz="1700" b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</a:p>
          <a:p>
            <a:pPr>
              <a:buNone/>
            </a:pPr>
            <a:r>
              <a:rPr lang="pt-BR" sz="1700" b="1" dirty="0" smtClean="0">
                <a:latin typeface="Times New Roman" pitchFamily="18" charset="0"/>
                <a:cs typeface="Times New Roman" pitchFamily="18" charset="0"/>
              </a:rPr>
              <a:t>         PROCARIOTA </a:t>
            </a:r>
            <a:r>
              <a:rPr lang="pt-BR" sz="1700" b="1" dirty="0" smtClean="0">
                <a:latin typeface="Times New Roman" pitchFamily="18" charset="0"/>
                <a:cs typeface="Times New Roman" pitchFamily="18" charset="0"/>
              </a:rPr>
              <a:t>A EUCARIOTA </a:t>
            </a:r>
            <a:endParaRPr lang="pt-BR" sz="1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sz="1600" b="1" dirty="0" smtClean="0">
                <a:latin typeface="Times New Roman" pitchFamily="18" charset="0"/>
                <a:cs typeface="Times New Roman" pitchFamily="18" charset="0"/>
              </a:rPr>
              <a:t>               (TEORIA ENDOSIMBIOSI)</a:t>
            </a:r>
            <a:endParaRPr lang="pt-BR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dirty="0" smtClean="0"/>
              <a:t/>
            </a:r>
            <a:br>
              <a:rPr lang="pt-BR" dirty="0" smtClean="0"/>
            </a:br>
            <a:endParaRPr lang="ca-ES" dirty="0"/>
          </a:p>
        </p:txBody>
      </p:sp>
      <p:pic>
        <p:nvPicPr>
          <p:cNvPr id="4" name="3 Imagen" descr="baix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3284984"/>
            <a:ext cx="3024336" cy="32965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620688"/>
            <a:ext cx="8568952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a-E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a-E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a-E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a-E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a-ES" sz="1900" dirty="0" smtClean="0">
                <a:latin typeface="Times New Roman" pitchFamily="18" charset="0"/>
                <a:cs typeface="Times New Roman" pitchFamily="18" charset="0"/>
              </a:rPr>
              <a:t>Quina és la característica que diferencia les </a:t>
            </a:r>
            <a:r>
              <a:rPr lang="ca-ES" sz="1900" dirty="0" smtClean="0">
                <a:latin typeface="Times New Roman" pitchFamily="18" charset="0"/>
                <a:cs typeface="Times New Roman" pitchFamily="18" charset="0"/>
              </a:rPr>
              <a:t>cèl·lules   eucariotes </a:t>
            </a:r>
            <a:r>
              <a:rPr lang="ca-ES" sz="1900" dirty="0" smtClean="0">
                <a:latin typeface="Times New Roman" pitchFamily="18" charset="0"/>
                <a:cs typeface="Times New Roman" pitchFamily="18" charset="0"/>
              </a:rPr>
              <a:t>de les procariotes</a:t>
            </a:r>
            <a:r>
              <a:rPr lang="ca-ES" sz="19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ca-E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a-ES" sz="1900" dirty="0" smtClean="0">
                <a:latin typeface="Times New Roman" pitchFamily="18" charset="0"/>
                <a:cs typeface="Times New Roman" pitchFamily="18" charset="0"/>
              </a:rPr>
              <a:t>    _________________________________________________________________</a:t>
            </a: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a-E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______________________________________________________________</a:t>
            </a:r>
            <a:endParaRPr lang="ca-E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a-E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a-E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ca-E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a-ES" sz="1900" dirty="0" smtClean="0">
                <a:latin typeface="Times New Roman" pitchFamily="18" charset="0"/>
                <a:cs typeface="Times New Roman" pitchFamily="18" charset="0"/>
              </a:rPr>
              <a:t>Què és un ésser unicel·lular? I un ésser pluricel·lular</a:t>
            </a:r>
            <a:r>
              <a:rPr lang="ca-ES" sz="19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ca-ES" sz="1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__</a:t>
            </a:r>
            <a:r>
              <a:rPr lang="ca-ES" sz="1900" dirty="0" smtClean="0"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_____________________________________________________________________________________________________________________________________</a:t>
            </a:r>
            <a:endParaRPr lang="ca-ES" sz="1900" dirty="0" smtClean="0"/>
          </a:p>
          <a:p>
            <a:pPr>
              <a:buNone/>
            </a:pPr>
            <a:endParaRPr lang="ca-ES" sz="19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a-E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ca-E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a-ES" sz="1900" dirty="0" smtClean="0">
                <a:latin typeface="Times New Roman" pitchFamily="18" charset="0"/>
                <a:cs typeface="Times New Roman" pitchFamily="18" charset="0"/>
              </a:rPr>
              <a:t>Classifica els següents éssers vius en </a:t>
            </a:r>
            <a:r>
              <a:rPr lang="ca-ES" sz="1900" dirty="0" smtClean="0">
                <a:latin typeface="Times New Roman" pitchFamily="18" charset="0"/>
                <a:cs typeface="Times New Roman" pitchFamily="18" charset="0"/>
              </a:rPr>
              <a:t>éssers unicel·lulars </a:t>
            </a:r>
            <a:r>
              <a:rPr lang="ca-ES" sz="1900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ca-ES" sz="1900" dirty="0" smtClean="0">
                <a:latin typeface="Times New Roman" pitchFamily="18" charset="0"/>
                <a:cs typeface="Times New Roman" pitchFamily="18" charset="0"/>
              </a:rPr>
              <a:t>éssers pluricel·lulars</a:t>
            </a:r>
            <a:r>
              <a:rPr lang="ca-ES" sz="1900" dirty="0" smtClean="0">
                <a:latin typeface="Times New Roman" pitchFamily="18" charset="0"/>
                <a:cs typeface="Times New Roman" pitchFamily="18" charset="0"/>
              </a:rPr>
              <a:t>: el roser, el </a:t>
            </a:r>
            <a:r>
              <a:rPr lang="ca-ES" sz="1900" dirty="0" smtClean="0">
                <a:latin typeface="Times New Roman" pitchFamily="18" charset="0"/>
                <a:cs typeface="Times New Roman" pitchFamily="18" charset="0"/>
              </a:rPr>
              <a:t>pop, l’alga</a:t>
            </a:r>
            <a:r>
              <a:rPr lang="ca-ES" sz="1900" dirty="0" smtClean="0">
                <a:latin typeface="Times New Roman" pitchFamily="18" charset="0"/>
                <a:cs typeface="Times New Roman" pitchFamily="18" charset="0"/>
              </a:rPr>
              <a:t>, la formiga, el bacteri, el pi i la medusa. </a:t>
            </a:r>
          </a:p>
          <a:p>
            <a:pPr>
              <a:buNone/>
            </a:pPr>
            <a:r>
              <a:rPr lang="ca-ES" dirty="0" smtClean="0"/>
              <a:t/>
            </a:r>
            <a:br>
              <a:rPr lang="ca-ES" dirty="0" smtClean="0"/>
            </a:br>
            <a:endParaRPr lang="ca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691680" y="4941168"/>
          <a:ext cx="5544616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2308"/>
                <a:gridCol w="2772308"/>
              </a:tblGrid>
              <a:tr h="321918">
                <a:tc>
                  <a:txBody>
                    <a:bodyPr/>
                    <a:lstStyle/>
                    <a:p>
                      <a:pPr algn="ctr"/>
                      <a:r>
                        <a:rPr lang="ca-ES" dirty="0" smtClean="0">
                          <a:solidFill>
                            <a:schemeClr val="tx1"/>
                          </a:solidFill>
                        </a:rPr>
                        <a:t>UNICEL·LULARS</a:t>
                      </a:r>
                      <a:endParaRPr lang="ca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dirty="0" smtClean="0">
                          <a:solidFill>
                            <a:schemeClr val="tx1"/>
                          </a:solidFill>
                        </a:rPr>
                        <a:t>PLURICEL·LULARS</a:t>
                      </a:r>
                      <a:endParaRPr lang="ca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6234">
                <a:tc>
                  <a:txBody>
                    <a:bodyPr/>
                    <a:lstStyle/>
                    <a:p>
                      <a:endParaRPr lang="ca-ES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ca-ES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ca-ES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ca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a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548680"/>
            <a:ext cx="8712968" cy="5904656"/>
          </a:xfrm>
        </p:spPr>
        <p:txBody>
          <a:bodyPr>
            <a:normAutofit/>
          </a:bodyPr>
          <a:lstStyle/>
          <a:p>
            <a:pPr fontAlgn="base"/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L’objectiu de la quarta sessió és  fer que els alumnes coneguin el nivell d’organització cel·lular i les seves característiques principals i a més comprovar si han entès el cicle cel·lular a partir d’un mapa conceptual.</a:t>
            </a:r>
          </a:p>
          <a:p>
            <a:pPr>
              <a:buNone/>
            </a:pP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      Primerament </a:t>
            </a: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a-ES" sz="2000" dirty="0" err="1" smtClean="0">
                <a:latin typeface="Times New Roman" pitchFamily="18" charset="0"/>
                <a:cs typeface="Times New Roman" pitchFamily="18" charset="0"/>
              </a:rPr>
              <a:t>n’aquesta</a:t>
            </a: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 sessió els alumnes hauran d’observar un </a:t>
            </a:r>
            <a:r>
              <a:rPr lang="ca-ES" sz="2000" dirty="0" err="1" smtClean="0">
                <a:latin typeface="Times New Roman" pitchFamily="18" charset="0"/>
                <a:cs typeface="Times New Roman" pitchFamily="18" charset="0"/>
              </a:rPr>
              <a:t>video</a:t>
            </a: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 sobre quins elements formen a la </a:t>
            </a:r>
            <a:r>
              <a:rPr lang="ca-ES" sz="2000" dirty="0" err="1" smtClean="0">
                <a:latin typeface="Times New Roman" pitchFamily="18" charset="0"/>
                <a:cs typeface="Times New Roman" pitchFamily="18" charset="0"/>
              </a:rPr>
              <a:t>cèl.lula</a:t>
            </a: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 i quines funcions fan, tal com </a:t>
            </a:r>
            <a:r>
              <a:rPr lang="ca-ES" sz="2000" dirty="0" err="1" smtClean="0">
                <a:latin typeface="Times New Roman" pitchFamily="18" charset="0"/>
                <a:cs typeface="Times New Roman" pitchFamily="18" charset="0"/>
              </a:rPr>
              <a:t>s’els</a:t>
            </a: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 hi indica a l’enunciat de l’exercici. Seguidament hauran de completar un mapa conceptual a partir de tots els conceptes donats i estudiats a les anteriors sessions</a:t>
            </a: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s-E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s-E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s-E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 Mira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aquest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video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www.youtube.com/watch?v=Ps54eXe8YHY</a:t>
            </a:r>
            <a:endParaRPr lang="es-E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a partir del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minut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1:10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fins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al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minut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2:40  i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després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completa el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quadre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següent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dirty="0" smtClean="0">
                <a:latin typeface="Times New Roman" pitchFamily="18" charset="0"/>
                <a:cs typeface="Times New Roman" pitchFamily="18" charset="0"/>
              </a:rPr>
            </a:br>
            <a:endParaRPr lang="ca-E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475656" y="450912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ca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b="0" dirty="0" smtClean="0">
                          <a:solidFill>
                            <a:schemeClr val="tx1"/>
                          </a:solidFill>
                        </a:rPr>
                        <a:t>Què</a:t>
                      </a:r>
                      <a:r>
                        <a:rPr lang="ca-ES" b="0" baseline="0" dirty="0" smtClean="0">
                          <a:solidFill>
                            <a:schemeClr val="tx1"/>
                          </a:solidFill>
                        </a:rPr>
                        <a:t> és?</a:t>
                      </a:r>
                      <a:endParaRPr lang="ca-E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b="0" dirty="0" smtClean="0">
                          <a:solidFill>
                            <a:schemeClr val="tx1"/>
                          </a:solidFill>
                        </a:rPr>
                        <a:t>Funcions</a:t>
                      </a:r>
                      <a:endParaRPr lang="ca-E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a-ES" dirty="0" smtClean="0">
                          <a:solidFill>
                            <a:schemeClr val="tx1"/>
                          </a:solidFill>
                        </a:rPr>
                        <a:t>MEMBRANA</a:t>
                      </a:r>
                      <a:endParaRPr lang="ca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a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a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a-ES" dirty="0" smtClean="0">
                          <a:solidFill>
                            <a:schemeClr val="tx1"/>
                          </a:solidFill>
                        </a:rPr>
                        <a:t>CITOPLASMA</a:t>
                      </a:r>
                      <a:endParaRPr lang="ca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a-E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a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a-ES" dirty="0" smtClean="0">
                          <a:solidFill>
                            <a:schemeClr val="tx1"/>
                          </a:solidFill>
                        </a:rPr>
                        <a:t>ORGÀNULS</a:t>
                      </a:r>
                      <a:endParaRPr lang="ca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a-E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a-E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a-ES" dirty="0" smtClean="0">
                          <a:solidFill>
                            <a:schemeClr val="tx1"/>
                          </a:solidFill>
                        </a:rPr>
                        <a:t>NUCLI</a:t>
                      </a:r>
                      <a:endParaRPr lang="ca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a-E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a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620688"/>
            <a:ext cx="8100392" cy="5184576"/>
          </a:xfrm>
        </p:spPr>
        <p:txBody>
          <a:bodyPr/>
          <a:lstStyle/>
          <a:p>
            <a:pPr>
              <a:buNone/>
            </a:pPr>
            <a:r>
              <a:rPr lang="ca-E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10) </a:t>
            </a: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Completa el següent esquema sobre el </a:t>
            </a: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que hem </a:t>
            </a: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après fins ara de la </a:t>
            </a: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cèl·lula: Aquest </a:t>
            </a:r>
            <a:r>
              <a:rPr lang="ca-ES" sz="2000" dirty="0" err="1" smtClean="0">
                <a:latin typeface="Times New Roman" pitchFamily="18" charset="0"/>
                <a:cs typeface="Times New Roman" pitchFamily="18" charset="0"/>
              </a:rPr>
              <a:t>video</a:t>
            </a:r>
            <a:r>
              <a:rPr lang="ca-ES" sz="2000" dirty="0" smtClean="0">
                <a:latin typeface="Times New Roman" pitchFamily="18" charset="0"/>
                <a:cs typeface="Times New Roman" pitchFamily="18" charset="0"/>
              </a:rPr>
              <a:t> et pot esser de gran ajuda </a:t>
            </a:r>
            <a:r>
              <a:rPr lang="ca-ES" sz="20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https://www.youtube.com/watch?v=uGDZy4KULzs</a:t>
            </a:r>
            <a:endParaRPr lang="ca-E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a-ES" dirty="0" smtClean="0"/>
              <a:t/>
            </a:r>
            <a:br>
              <a:rPr lang="ca-ES" dirty="0" smtClean="0"/>
            </a:br>
            <a:endParaRPr lang="ca-ES" dirty="0" smtClean="0"/>
          </a:p>
          <a:p>
            <a:pPr>
              <a:buNone/>
            </a:pPr>
            <a:endParaRPr lang="ca-ES" dirty="0"/>
          </a:p>
        </p:txBody>
      </p:sp>
      <p:pic>
        <p:nvPicPr>
          <p:cNvPr id="4" name="3 Imagen" descr="kdñiwuh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8669" y="1916832"/>
            <a:ext cx="8835331" cy="410445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422</Words>
  <Application>Microsoft Office PowerPoint</Application>
  <PresentationFormat>Presentación en pantalla (4:3)</PresentationFormat>
  <Paragraphs>133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ACTIVITATS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ACTIVITATS</dc:title>
  <dc:creator>Xisca BC</dc:creator>
  <cp:lastModifiedBy>xisca</cp:lastModifiedBy>
  <cp:revision>18</cp:revision>
  <dcterms:created xsi:type="dcterms:W3CDTF">2016-11-29T16:20:26Z</dcterms:created>
  <dcterms:modified xsi:type="dcterms:W3CDTF">2016-12-01T11:27:27Z</dcterms:modified>
</cp:coreProperties>
</file>