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3542" autoAdjust="0"/>
  </p:normalViewPr>
  <p:slideViewPr>
    <p:cSldViewPr snapToGrid="0">
      <p:cViewPr varScale="1">
        <p:scale>
          <a:sx n="68" d="100"/>
          <a:sy n="68" d="100"/>
        </p:scale>
        <p:origin x="8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B5B4E3-C7C1-44B6-BCDB-37CB166F9863}" type="datetimeFigureOut">
              <a:rPr lang="es-ES" smtClean="0"/>
              <a:t>16/02/2017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590811-72E8-4C71-8F32-72275A85C7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36461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Imagen tomada de : https://encrypted-tbn3.gstatic.com/images?q=tbn:ANd9GcSwvZ2ZoIi724d0UWkFMKN94sHY3KPveE9Fz1eatLYx2jPlTK8U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90811-72E8-4C71-8F32-72275A85C77D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079710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err="1"/>
              <a:t>Emoticon</a:t>
            </a:r>
            <a:r>
              <a:rPr lang="es-ES" dirty="0"/>
              <a:t> tomad de https://www.google.com.co/url?sa=i&amp;rct=j&amp;q=&amp;esrc=s&amp;source=images&amp;cd=&amp;cad=rja&amp;uact=8&amp;ved=0ahUKEwjukZDnm5bSAhXFbiYKHQe-Az8QjRwIBw&amp;url=http%3A%2F%2Fmoritacuriosa.blogspot.com%2F2015%2F04%2Fconoce-los-10-emoticones-mas-utilizados.html&amp;psig=AFQjCNETDAUdDECDMId3rgnYtzJFMcCFsA&amp;ust=1487389455691414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90811-72E8-4C71-8F32-72275A85C77D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58536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590811-72E8-4C71-8F32-72275A85C77D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303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2/16/2017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2/16/2017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2/16/2017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2/16/2017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2/16/2017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2/16/2017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2/16/2017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2/16/2017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2/16/2017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2/16/2017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2/16/2017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2/16/2017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Expresión algebraica 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Sandra Isabel Salazar </a:t>
            </a:r>
          </a:p>
          <a:p>
            <a:r>
              <a:rPr lang="es-ES" dirty="0"/>
              <a:t>Docente</a:t>
            </a:r>
          </a:p>
        </p:txBody>
      </p:sp>
    </p:spTree>
    <p:extLst>
      <p:ext uri="{BB962C8B-B14F-4D97-AF65-F5344CB8AC3E}">
        <p14:creationId xmlns:p14="http://schemas.microsoft.com/office/powerpoint/2010/main" val="38511775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9994" y="585216"/>
            <a:ext cx="9914206" cy="1384261"/>
          </a:xfrm>
        </p:spPr>
        <p:txBody>
          <a:bodyPr/>
          <a:lstStyle/>
          <a:p>
            <a:r>
              <a:rPr lang="es-ES" dirty="0"/>
              <a:t>Problema 1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24127" y="2084832"/>
            <a:ext cx="9720073" cy="4023360"/>
          </a:xfrm>
        </p:spPr>
        <p:txBody>
          <a:bodyPr/>
          <a:lstStyle/>
          <a:p>
            <a:r>
              <a:rPr lang="es-ES" dirty="0"/>
              <a:t>Cual es el perímetro de la siguiente figura?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9561" y="3009533"/>
            <a:ext cx="5657211" cy="2803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25151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3600" dirty="0"/>
              <a:t>Ejercicios propuestos para resolver en tu cuaderno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24128" y="2286000"/>
            <a:ext cx="9720073" cy="4396154"/>
          </a:xfrm>
        </p:spPr>
        <p:txBody>
          <a:bodyPr>
            <a:normAutofit fontScale="85000" lnSpcReduction="20000"/>
          </a:bodyPr>
          <a:lstStyle/>
          <a:p>
            <a:pPr fontAlgn="base"/>
            <a:r>
              <a:rPr lang="es-ES" b="1" dirty="0"/>
              <a:t> </a:t>
            </a:r>
          </a:p>
          <a:p>
            <a:pPr fontAlgn="base"/>
            <a:r>
              <a:rPr lang="es-ES" b="1" dirty="0"/>
              <a:t>PRACTICAR</a:t>
            </a:r>
            <a:br>
              <a:rPr lang="es-ES" dirty="0"/>
            </a:br>
            <a:endParaRPr lang="es-ES" dirty="0"/>
          </a:p>
          <a:p>
            <a:pPr fontAlgn="base"/>
            <a:r>
              <a:rPr lang="es-ES" dirty="0"/>
              <a:t>Representa mediante una expresión algebraica cada una de las siguientes situaciones:</a:t>
            </a:r>
            <a:br>
              <a:rPr lang="es-ES" dirty="0"/>
            </a:br>
            <a:r>
              <a:rPr lang="es-ES" dirty="0"/>
              <a:t>Juanito va a comprar un libro que cuesta "x" pesos  y paga con 100  . ¿Cuánto es su vuelto?.</a:t>
            </a:r>
          </a:p>
          <a:p>
            <a:pPr fontAlgn="base"/>
            <a:r>
              <a:rPr lang="es-ES" dirty="0"/>
              <a:t>En un avión viajan 200 personas entre hombres y mujeres. Si hay "x" mujeres, ¿Cuántos varones hay?.</a:t>
            </a:r>
          </a:p>
          <a:p>
            <a:pPr fontAlgn="base"/>
            <a:r>
              <a:rPr lang="es-ES" dirty="0"/>
              <a:t>El dinero de Ana es "x" pesos ; mientras que el de su amiga Rocío es de "y" pesos . ¿Cuánto dinero tienen las dos amigas juntas?.</a:t>
            </a:r>
          </a:p>
          <a:p>
            <a:pPr fontAlgn="base"/>
            <a:r>
              <a:rPr lang="es-ES" dirty="0"/>
              <a:t>Para comprar un televisor que cuesta 820.000 pesos  me faltan "K" pesos. ¿Cuánto dinero tengo?.</a:t>
            </a:r>
          </a:p>
          <a:p>
            <a:pPr fontAlgn="base"/>
            <a:r>
              <a:rPr lang="es-ES" dirty="0"/>
              <a:t>A una función de cine asistieron: "m" niñas y "m+4" niños. ¿Cuántos asistieron al cine, en total, entre niños y niñas?.</a:t>
            </a:r>
          </a:p>
          <a:p>
            <a:pPr fontAlgn="base"/>
            <a:r>
              <a:rPr lang="es-ES" dirty="0"/>
              <a:t>Mi peso es "K" kilos, el peso de mi amigo Luis es "K-3" kilos y el peso de mi amigo Javier "K+1" Kilos. ¿Cuánto pesamos los tres juntos?.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70343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82940" y="95067"/>
            <a:ext cx="9720072" cy="1499616"/>
          </a:xfrm>
        </p:spPr>
        <p:txBody>
          <a:bodyPr>
            <a:normAutofit/>
          </a:bodyPr>
          <a:lstStyle/>
          <a:p>
            <a:pPr algn="ctr"/>
            <a:r>
              <a:rPr lang="es-ES" sz="4000" b="1" dirty="0"/>
              <a:t>REFLEXIONA: </a:t>
            </a:r>
            <a:br>
              <a:rPr lang="es-ES" sz="4000" b="1" dirty="0"/>
            </a:br>
            <a:r>
              <a:rPr lang="es-ES" sz="4000" b="1" dirty="0"/>
              <a:t>¿Qué observas en las casillas de la figura?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6990" y="1883167"/>
            <a:ext cx="4481952" cy="5022121"/>
          </a:xfrm>
          <a:prstGeom prst="rect">
            <a:avLst/>
          </a:prstGeom>
        </p:spPr>
      </p:pic>
      <p:sp>
        <p:nvSpPr>
          <p:cNvPr id="6" name="Bocadillo nube: nube 5"/>
          <p:cNvSpPr/>
          <p:nvPr/>
        </p:nvSpPr>
        <p:spPr>
          <a:xfrm>
            <a:off x="9290436" y="1883168"/>
            <a:ext cx="2428204" cy="1425757"/>
          </a:xfrm>
          <a:prstGeom prst="cloudCallout">
            <a:avLst>
              <a:gd name="adj1" fmla="val -9524"/>
              <a:gd name="adj2" fmla="val 1346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/>
              <a:t>Ya aparecieron las benditas letras….  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10409" y="4370584"/>
            <a:ext cx="2073957" cy="1228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4040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1619" y="0"/>
            <a:ext cx="9720072" cy="1499616"/>
          </a:xfrm>
        </p:spPr>
        <p:txBody>
          <a:bodyPr>
            <a:normAutofit/>
          </a:bodyPr>
          <a:lstStyle/>
          <a:p>
            <a:br>
              <a:rPr lang="es-ES" b="1" dirty="0"/>
            </a:br>
            <a:endParaRPr lang="es-ES" dirty="0"/>
          </a:p>
        </p:txBody>
      </p:sp>
      <p:sp>
        <p:nvSpPr>
          <p:cNvPr id="8" name="Rectángulo 7"/>
          <p:cNvSpPr/>
          <p:nvPr/>
        </p:nvSpPr>
        <p:spPr>
          <a:xfrm>
            <a:off x="773723" y="6119336"/>
            <a:ext cx="911586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b="1" dirty="0"/>
              <a:t>No son tan complicadas Ya lo veras …y nos serán muy útiles.</a:t>
            </a:r>
            <a:br>
              <a:rPr lang="es-ES" sz="2400" b="1" dirty="0"/>
            </a:br>
            <a:endParaRPr lang="es-ES" b="1" dirty="0"/>
          </a:p>
        </p:txBody>
      </p:sp>
      <p:sp>
        <p:nvSpPr>
          <p:cNvPr id="6" name="Marcador de contenido 5"/>
          <p:cNvSpPr>
            <a:spLocks noGrp="1"/>
          </p:cNvSpPr>
          <p:nvPr>
            <p:ph idx="1"/>
          </p:nvPr>
        </p:nvSpPr>
        <p:spPr>
          <a:xfrm>
            <a:off x="951310" y="852002"/>
            <a:ext cx="6435267" cy="4081361"/>
          </a:xfrm>
        </p:spPr>
        <p:txBody>
          <a:bodyPr>
            <a:normAutofit fontScale="92500" lnSpcReduction="10000"/>
          </a:bodyPr>
          <a:lstStyle/>
          <a:p>
            <a:r>
              <a:rPr lang="es-ES" dirty="0"/>
              <a:t>Claro que si, se observan unas expresiones un tanto raritas y alguien podría pensar que no tienen ningún significado. Sin embargo, te digo que son muy importantes, que tienen mucho significado y nos permiten resolver problemas de la vida diaria y del mundo académico. Por eso, es importante estudiarlas y comprender su real significado.</a:t>
            </a:r>
            <a:br>
              <a:rPr lang="es-ES" dirty="0"/>
            </a:br>
            <a:r>
              <a:rPr lang="es-ES" dirty="0"/>
              <a:t>Te adelanto, lo que vemos en las casillas de la cruz se llaman "expresiones algebraicas".</a:t>
            </a:r>
            <a:br>
              <a:rPr lang="es-ES" dirty="0"/>
            </a:br>
            <a:r>
              <a:rPr lang="es-ES" dirty="0"/>
              <a:t>En esta clase aprenderás:</a:t>
            </a:r>
          </a:p>
          <a:p>
            <a:br>
              <a:rPr lang="es-ES" dirty="0"/>
            </a:br>
            <a:r>
              <a:rPr lang="es-ES" dirty="0"/>
              <a:t>¿Qué es expresión algebraica?</a:t>
            </a:r>
            <a:br>
              <a:rPr lang="es-ES" dirty="0"/>
            </a:br>
            <a:r>
              <a:rPr lang="es-ES" dirty="0"/>
              <a:t>¿Cómo se compone una expresión algebraica?</a:t>
            </a:r>
            <a:br>
              <a:rPr lang="es-ES" dirty="0"/>
            </a:br>
            <a:r>
              <a:rPr lang="es-ES" dirty="0"/>
              <a:t>¿Qué representa una expresión algebraica?</a:t>
            </a:r>
            <a:br>
              <a:rPr lang="es-ES" dirty="0"/>
            </a:br>
            <a:r>
              <a:rPr lang="es-ES" dirty="0"/>
              <a:t>También podrás expresar en forma algebraica algunas situaciones reales que se plantean</a:t>
            </a:r>
            <a:endParaRPr lang="es-ES" dirty="0"/>
          </a:p>
        </p:txBody>
      </p:sp>
      <p:pic>
        <p:nvPicPr>
          <p:cNvPr id="9" name="Marcador de contenido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13274" y="2590213"/>
            <a:ext cx="1952625" cy="2343150"/>
          </a:xfrm>
          <a:prstGeom prst="rect">
            <a:avLst/>
          </a:prstGeom>
        </p:spPr>
      </p:pic>
      <p:sp>
        <p:nvSpPr>
          <p:cNvPr id="10" name="Bocadillo: rectángulo con esquinas redondeadas 9"/>
          <p:cNvSpPr/>
          <p:nvPr/>
        </p:nvSpPr>
        <p:spPr>
          <a:xfrm>
            <a:off x="9453489" y="585216"/>
            <a:ext cx="2264899" cy="1187314"/>
          </a:xfrm>
          <a:prstGeom prst="wedgeRoundRectCallout">
            <a:avLst>
              <a:gd name="adj1" fmla="val -21454"/>
              <a:gd name="adj2" fmla="val 9923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/>
              <a:t>¡ Creo que ya  las he usado</a:t>
            </a:r>
          </a:p>
        </p:txBody>
      </p:sp>
    </p:spTree>
    <p:extLst>
      <p:ext uri="{BB962C8B-B14F-4D97-AF65-F5344CB8AC3E}">
        <p14:creationId xmlns:p14="http://schemas.microsoft.com/office/powerpoint/2010/main" val="1305223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798700"/>
          </a:xfrm>
        </p:spPr>
        <p:txBody>
          <a:bodyPr>
            <a:normAutofit/>
          </a:bodyPr>
          <a:lstStyle/>
          <a:p>
            <a:pPr algn="ctr"/>
            <a:r>
              <a:rPr lang="es-ES" sz="2400" b="1" dirty="0"/>
              <a:t>Muchas  situaciones en nuestra vida diaria se expresan mediante expresiones algebraicas</a:t>
            </a:r>
            <a:endParaRPr lang="es-ES" sz="24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24128" y="1856935"/>
            <a:ext cx="9971884" cy="4761915"/>
          </a:xfrm>
        </p:spPr>
        <p:txBody>
          <a:bodyPr/>
          <a:lstStyle/>
          <a:p>
            <a:r>
              <a:rPr lang="es-ES" sz="3200" b="1" dirty="0"/>
              <a:t>El perímetro de un polígono </a:t>
            </a:r>
            <a:r>
              <a:rPr lang="es-ES" sz="2400" dirty="0"/>
              <a:t>es la suma de la medida de sus lados</a:t>
            </a:r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1866" y="3421263"/>
            <a:ext cx="2749795" cy="2724568"/>
          </a:xfrm>
          <a:prstGeom prst="rect">
            <a:avLst/>
          </a:prstGeom>
        </p:spPr>
      </p:pic>
      <p:sp>
        <p:nvSpPr>
          <p:cNvPr id="5" name="Bocadillo: rectángulo con esquinas redondeadas 4"/>
          <p:cNvSpPr/>
          <p:nvPr/>
        </p:nvSpPr>
        <p:spPr>
          <a:xfrm>
            <a:off x="7141573" y="2501278"/>
            <a:ext cx="2365350" cy="1566850"/>
          </a:xfrm>
          <a:prstGeom prst="wedgeRoundRectCallout">
            <a:avLst>
              <a:gd name="adj1" fmla="val -131321"/>
              <a:gd name="adj2" fmla="val 7960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/>
              <a:t>Observa el Perímetro se expresa mediante una Expresión algebraica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6577" y="4541147"/>
            <a:ext cx="1395341" cy="1667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5799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24129" y="266786"/>
            <a:ext cx="9720072" cy="1499616"/>
          </a:xfrm>
        </p:spPr>
        <p:txBody>
          <a:bodyPr/>
          <a:lstStyle/>
          <a:p>
            <a:r>
              <a:rPr lang="es-ES" sz="3200" b="1" cap="none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El área de un triángulo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24128" y="1585665"/>
            <a:ext cx="9720073" cy="4023360"/>
          </a:xfrm>
        </p:spPr>
        <p:txBody>
          <a:bodyPr/>
          <a:lstStyle/>
          <a:p>
            <a:r>
              <a:rPr lang="es-ES" dirty="0"/>
              <a:t>El área de un triángulo es la mitad del producto de la base por la altura.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1161" y="2986334"/>
            <a:ext cx="2675675" cy="2622691"/>
          </a:xfrm>
          <a:prstGeom prst="rect">
            <a:avLst/>
          </a:prstGeom>
        </p:spPr>
      </p:pic>
      <p:sp>
        <p:nvSpPr>
          <p:cNvPr id="5" name="Bocadillo: rectángulo con esquinas redondeadas 4"/>
          <p:cNvSpPr/>
          <p:nvPr/>
        </p:nvSpPr>
        <p:spPr>
          <a:xfrm>
            <a:off x="7558050" y="2607391"/>
            <a:ext cx="3237547" cy="1924197"/>
          </a:xfrm>
          <a:prstGeom prst="wedgeRoundRectCallout">
            <a:avLst>
              <a:gd name="adj1" fmla="val -162590"/>
              <a:gd name="adj2" fmla="val 9500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/>
              <a:t>Observa el área de un triángulo se expresa mediante una Expresión algebraica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50474" y="4531588"/>
            <a:ext cx="1343212" cy="1171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1684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000" b="1" cap="none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</a:t>
            </a:r>
            <a:r>
              <a:rPr lang="es-ES" sz="4400" b="1" cap="none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</a:t>
            </a:r>
            <a:r>
              <a:rPr lang="es-ES" sz="4000" b="1" cap="none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volumen de un cubo </a:t>
            </a:r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4128" y="2491274"/>
            <a:ext cx="2957029" cy="3127329"/>
          </a:xfrm>
          <a:prstGeom prst="rect">
            <a:avLst/>
          </a:prstGeom>
        </p:spPr>
      </p:pic>
      <p:sp>
        <p:nvSpPr>
          <p:cNvPr id="6" name="Bocadillo: rectángulo con esquinas redondeadas 5"/>
          <p:cNvSpPr/>
          <p:nvPr/>
        </p:nvSpPr>
        <p:spPr>
          <a:xfrm>
            <a:off x="8201464" y="1730326"/>
            <a:ext cx="3137096" cy="2324612"/>
          </a:xfrm>
          <a:prstGeom prst="wedgeRoundRectCallout">
            <a:avLst>
              <a:gd name="adj1" fmla="val -183764"/>
              <a:gd name="adj2" fmla="val 8509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b="1" dirty="0"/>
              <a:t>Observa el volumen  de un cubo  se expresa mediante una Expresión algebraica o formula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00988" y="5032733"/>
            <a:ext cx="1343212" cy="1171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553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ocadillo: ovalado 4"/>
          <p:cNvSpPr/>
          <p:nvPr/>
        </p:nvSpPr>
        <p:spPr>
          <a:xfrm>
            <a:off x="6471137" y="989037"/>
            <a:ext cx="3643533" cy="2316871"/>
          </a:xfrm>
          <a:prstGeom prst="wedgeEllipseCallout">
            <a:avLst>
              <a:gd name="adj1" fmla="val -79056"/>
              <a:gd name="adj2" fmla="val 6812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/>
              <a:t>Es verdad…</a:t>
            </a:r>
          </a:p>
          <a:p>
            <a:pPr algn="ctr"/>
            <a:r>
              <a:rPr lang="es-ES" sz="2000" b="1" dirty="0"/>
              <a:t> muchas situaciones de nuestra vida diaria se  expresan mediante expresiones algebraicas</a:t>
            </a:r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1826" y="3089910"/>
            <a:ext cx="4819650" cy="3219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34660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¿QUE ES UNA EXPRESIÓN ALGEBRAICA?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83451" y="1948376"/>
            <a:ext cx="9720073" cy="4023360"/>
          </a:xfrm>
        </p:spPr>
        <p:txBody>
          <a:bodyPr/>
          <a:lstStyle/>
          <a:p>
            <a:pPr algn="just"/>
            <a:r>
              <a:rPr lang="es-ES" dirty="0"/>
              <a:t>Expresión algebraica es una combinación finita de números y letras relacionadas con los signos de las operaciones básicas(adición, sustracción, multiplicación, división, potenciación, radicación). Las letras de una expresión algebraica representan números no conocidos.</a:t>
            </a:r>
          </a:p>
          <a:p>
            <a:pPr algn="just"/>
            <a:r>
              <a:rPr lang="es-ES" dirty="0"/>
              <a:t> ejemplos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2966" y="3293247"/>
            <a:ext cx="6402388" cy="3219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58959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Que representa una expresión algebraica?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24128" y="2084832"/>
            <a:ext cx="6347343" cy="4224528"/>
          </a:xfrm>
        </p:spPr>
        <p:txBody>
          <a:bodyPr/>
          <a:lstStyle/>
          <a:p>
            <a:r>
              <a:rPr lang="es-ES" dirty="0"/>
              <a:t>Una expresión algebraica representa una cantidad expresada de modo general, se dice de modo general, porque cada una de las letras representan cualquier número.</a:t>
            </a:r>
          </a:p>
          <a:p>
            <a:pPr marL="0" indent="0">
              <a:buNone/>
            </a:pPr>
            <a:r>
              <a:rPr lang="es-ES" dirty="0"/>
              <a:t>Cuantas expresiones algebraicas hay en las casillas de la cruz?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48484" y="1685337"/>
            <a:ext cx="4274260" cy="4497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61353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100</TotalTime>
  <Words>405</Words>
  <Application>Microsoft Office PowerPoint</Application>
  <PresentationFormat>Panorámica</PresentationFormat>
  <Paragraphs>42</Paragraphs>
  <Slides>11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6" baseType="lpstr">
      <vt:lpstr>Calibri</vt:lpstr>
      <vt:lpstr>Tw Cen MT</vt:lpstr>
      <vt:lpstr>Tw Cen MT Condensed</vt:lpstr>
      <vt:lpstr>Wingdings 3</vt:lpstr>
      <vt:lpstr>Integral</vt:lpstr>
      <vt:lpstr>Expresión algebraica </vt:lpstr>
      <vt:lpstr>REFLEXIONA:  ¿Qué observas en las casillas de la figura?</vt:lpstr>
      <vt:lpstr> </vt:lpstr>
      <vt:lpstr>Muchas  situaciones en nuestra vida diaria se expresan mediante expresiones algebraicas</vt:lpstr>
      <vt:lpstr>El área de un triángulo</vt:lpstr>
      <vt:lpstr>El volumen de un cubo </vt:lpstr>
      <vt:lpstr>Presentación de PowerPoint</vt:lpstr>
      <vt:lpstr>¿QUE ES UNA EXPRESIÓN ALGEBRAICA?</vt:lpstr>
      <vt:lpstr>Que representa una expresión algebraica?</vt:lpstr>
      <vt:lpstr>Problema 1</vt:lpstr>
      <vt:lpstr>Ejercicios propuestos para resolver en tu cuaderno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Expresion algebraica</dc:title>
  <dc:creator>sandra salazar</dc:creator>
  <cp:lastModifiedBy>sandra salazar</cp:lastModifiedBy>
  <cp:revision>14</cp:revision>
  <dcterms:created xsi:type="dcterms:W3CDTF">2017-02-17T03:28:21Z</dcterms:created>
  <dcterms:modified xsi:type="dcterms:W3CDTF">2017-02-17T05:11:34Z</dcterms:modified>
</cp:coreProperties>
</file>