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12192000" cy="6858000"/>
  <p:notesSz cx="6858000" cy="9144000"/>
  <p:defaultTextStyle>
    <a:defPPr>
      <a:defRPr lang="es-P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3" d="100"/>
          <a:sy n="73" d="100"/>
        </p:scale>
        <p:origin x="60"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s-PA"/>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modificar el estilo de subtítulo del patrón</a:t>
            </a:r>
            <a:endParaRPr lang="es-PA"/>
          </a:p>
        </p:txBody>
      </p:sp>
      <p:sp>
        <p:nvSpPr>
          <p:cNvPr id="4" name="Marcador de fecha 3"/>
          <p:cNvSpPr>
            <a:spLocks noGrp="1"/>
          </p:cNvSpPr>
          <p:nvPr>
            <p:ph type="dt" sz="half" idx="10"/>
          </p:nvPr>
        </p:nvSpPr>
        <p:spPr/>
        <p:txBody>
          <a:bodyPr/>
          <a:lstStyle/>
          <a:p>
            <a:fld id="{FA774F32-BE40-4F54-86DB-455B935CE8F3}" type="datetimeFigureOut">
              <a:rPr lang="es-PA" smtClean="0"/>
              <a:t>22/7/17</a:t>
            </a:fld>
            <a:endParaRPr lang="es-PA"/>
          </a:p>
        </p:txBody>
      </p:sp>
      <p:sp>
        <p:nvSpPr>
          <p:cNvPr id="5" name="Marcador de pie de página 4"/>
          <p:cNvSpPr>
            <a:spLocks noGrp="1"/>
          </p:cNvSpPr>
          <p:nvPr>
            <p:ph type="ftr" sz="quarter" idx="11"/>
          </p:nvPr>
        </p:nvSpPr>
        <p:spPr/>
        <p:txBody>
          <a:bodyPr/>
          <a:lstStyle/>
          <a:p>
            <a:endParaRPr lang="es-PA"/>
          </a:p>
        </p:txBody>
      </p:sp>
      <p:sp>
        <p:nvSpPr>
          <p:cNvPr id="6" name="Marcador de número de diapositiva 5"/>
          <p:cNvSpPr>
            <a:spLocks noGrp="1"/>
          </p:cNvSpPr>
          <p:nvPr>
            <p:ph type="sldNum" sz="quarter" idx="12"/>
          </p:nvPr>
        </p:nvSpPr>
        <p:spPr/>
        <p:txBody>
          <a:bodyPr/>
          <a:lstStyle/>
          <a:p>
            <a:fld id="{307B4F7D-46F7-45B4-868C-2BD0C571E749}" type="slidenum">
              <a:rPr lang="es-PA" smtClean="0"/>
              <a:t>‹Nº›</a:t>
            </a:fld>
            <a:endParaRPr lang="es-PA"/>
          </a:p>
        </p:txBody>
      </p:sp>
    </p:spTree>
    <p:extLst>
      <p:ext uri="{BB962C8B-B14F-4D97-AF65-F5344CB8AC3E}">
        <p14:creationId xmlns:p14="http://schemas.microsoft.com/office/powerpoint/2010/main" val="4112043906"/>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PA"/>
          </a:p>
        </p:txBody>
      </p:sp>
      <p:sp>
        <p:nvSpPr>
          <p:cNvPr id="3" name="Marcador de texto vertical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A"/>
          </a:p>
        </p:txBody>
      </p:sp>
      <p:sp>
        <p:nvSpPr>
          <p:cNvPr id="4" name="Marcador de fecha 3"/>
          <p:cNvSpPr>
            <a:spLocks noGrp="1"/>
          </p:cNvSpPr>
          <p:nvPr>
            <p:ph type="dt" sz="half" idx="10"/>
          </p:nvPr>
        </p:nvSpPr>
        <p:spPr/>
        <p:txBody>
          <a:bodyPr/>
          <a:lstStyle/>
          <a:p>
            <a:fld id="{FA774F32-BE40-4F54-86DB-455B935CE8F3}" type="datetimeFigureOut">
              <a:rPr lang="es-PA" smtClean="0"/>
              <a:t>22/7/17</a:t>
            </a:fld>
            <a:endParaRPr lang="es-PA"/>
          </a:p>
        </p:txBody>
      </p:sp>
      <p:sp>
        <p:nvSpPr>
          <p:cNvPr id="5" name="Marcador de pie de página 4"/>
          <p:cNvSpPr>
            <a:spLocks noGrp="1"/>
          </p:cNvSpPr>
          <p:nvPr>
            <p:ph type="ftr" sz="quarter" idx="11"/>
          </p:nvPr>
        </p:nvSpPr>
        <p:spPr/>
        <p:txBody>
          <a:bodyPr/>
          <a:lstStyle/>
          <a:p>
            <a:endParaRPr lang="es-PA"/>
          </a:p>
        </p:txBody>
      </p:sp>
      <p:sp>
        <p:nvSpPr>
          <p:cNvPr id="6" name="Marcador de número de diapositiva 5"/>
          <p:cNvSpPr>
            <a:spLocks noGrp="1"/>
          </p:cNvSpPr>
          <p:nvPr>
            <p:ph type="sldNum" sz="quarter" idx="12"/>
          </p:nvPr>
        </p:nvSpPr>
        <p:spPr/>
        <p:txBody>
          <a:bodyPr/>
          <a:lstStyle/>
          <a:p>
            <a:fld id="{307B4F7D-46F7-45B4-868C-2BD0C571E749}" type="slidenum">
              <a:rPr lang="es-PA" smtClean="0"/>
              <a:t>‹Nº›</a:t>
            </a:fld>
            <a:endParaRPr lang="es-PA"/>
          </a:p>
        </p:txBody>
      </p:sp>
    </p:spTree>
    <p:extLst>
      <p:ext uri="{BB962C8B-B14F-4D97-AF65-F5344CB8AC3E}">
        <p14:creationId xmlns:p14="http://schemas.microsoft.com/office/powerpoint/2010/main" val="1490192133"/>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s-PA"/>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A"/>
          </a:p>
        </p:txBody>
      </p:sp>
      <p:sp>
        <p:nvSpPr>
          <p:cNvPr id="4" name="Marcador de fecha 3"/>
          <p:cNvSpPr>
            <a:spLocks noGrp="1"/>
          </p:cNvSpPr>
          <p:nvPr>
            <p:ph type="dt" sz="half" idx="10"/>
          </p:nvPr>
        </p:nvSpPr>
        <p:spPr/>
        <p:txBody>
          <a:bodyPr/>
          <a:lstStyle/>
          <a:p>
            <a:fld id="{FA774F32-BE40-4F54-86DB-455B935CE8F3}" type="datetimeFigureOut">
              <a:rPr lang="es-PA" smtClean="0"/>
              <a:t>22/7/17</a:t>
            </a:fld>
            <a:endParaRPr lang="es-PA"/>
          </a:p>
        </p:txBody>
      </p:sp>
      <p:sp>
        <p:nvSpPr>
          <p:cNvPr id="5" name="Marcador de pie de página 4"/>
          <p:cNvSpPr>
            <a:spLocks noGrp="1"/>
          </p:cNvSpPr>
          <p:nvPr>
            <p:ph type="ftr" sz="quarter" idx="11"/>
          </p:nvPr>
        </p:nvSpPr>
        <p:spPr/>
        <p:txBody>
          <a:bodyPr/>
          <a:lstStyle/>
          <a:p>
            <a:endParaRPr lang="es-PA"/>
          </a:p>
        </p:txBody>
      </p:sp>
      <p:sp>
        <p:nvSpPr>
          <p:cNvPr id="6" name="Marcador de número de diapositiva 5"/>
          <p:cNvSpPr>
            <a:spLocks noGrp="1"/>
          </p:cNvSpPr>
          <p:nvPr>
            <p:ph type="sldNum" sz="quarter" idx="12"/>
          </p:nvPr>
        </p:nvSpPr>
        <p:spPr/>
        <p:txBody>
          <a:bodyPr/>
          <a:lstStyle/>
          <a:p>
            <a:fld id="{307B4F7D-46F7-45B4-868C-2BD0C571E749}" type="slidenum">
              <a:rPr lang="es-PA" smtClean="0"/>
              <a:t>‹Nº›</a:t>
            </a:fld>
            <a:endParaRPr lang="es-PA"/>
          </a:p>
        </p:txBody>
      </p:sp>
    </p:spTree>
    <p:extLst>
      <p:ext uri="{BB962C8B-B14F-4D97-AF65-F5344CB8AC3E}">
        <p14:creationId xmlns:p14="http://schemas.microsoft.com/office/powerpoint/2010/main" val="4164659844"/>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PA"/>
          </a:p>
        </p:txBody>
      </p:sp>
      <p:sp>
        <p:nvSpPr>
          <p:cNvPr id="3" name="Marcador de contenido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A"/>
          </a:p>
        </p:txBody>
      </p:sp>
      <p:sp>
        <p:nvSpPr>
          <p:cNvPr id="4" name="Marcador de fecha 3"/>
          <p:cNvSpPr>
            <a:spLocks noGrp="1"/>
          </p:cNvSpPr>
          <p:nvPr>
            <p:ph type="dt" sz="half" idx="10"/>
          </p:nvPr>
        </p:nvSpPr>
        <p:spPr/>
        <p:txBody>
          <a:bodyPr/>
          <a:lstStyle/>
          <a:p>
            <a:fld id="{FA774F32-BE40-4F54-86DB-455B935CE8F3}" type="datetimeFigureOut">
              <a:rPr lang="es-PA" smtClean="0"/>
              <a:t>22/7/17</a:t>
            </a:fld>
            <a:endParaRPr lang="es-PA"/>
          </a:p>
        </p:txBody>
      </p:sp>
      <p:sp>
        <p:nvSpPr>
          <p:cNvPr id="5" name="Marcador de pie de página 4"/>
          <p:cNvSpPr>
            <a:spLocks noGrp="1"/>
          </p:cNvSpPr>
          <p:nvPr>
            <p:ph type="ftr" sz="quarter" idx="11"/>
          </p:nvPr>
        </p:nvSpPr>
        <p:spPr/>
        <p:txBody>
          <a:bodyPr/>
          <a:lstStyle/>
          <a:p>
            <a:endParaRPr lang="es-PA"/>
          </a:p>
        </p:txBody>
      </p:sp>
      <p:sp>
        <p:nvSpPr>
          <p:cNvPr id="6" name="Marcador de número de diapositiva 5"/>
          <p:cNvSpPr>
            <a:spLocks noGrp="1"/>
          </p:cNvSpPr>
          <p:nvPr>
            <p:ph type="sldNum" sz="quarter" idx="12"/>
          </p:nvPr>
        </p:nvSpPr>
        <p:spPr/>
        <p:txBody>
          <a:bodyPr/>
          <a:lstStyle/>
          <a:p>
            <a:fld id="{307B4F7D-46F7-45B4-868C-2BD0C571E749}" type="slidenum">
              <a:rPr lang="es-PA" smtClean="0"/>
              <a:t>‹Nº›</a:t>
            </a:fld>
            <a:endParaRPr lang="es-PA"/>
          </a:p>
        </p:txBody>
      </p:sp>
    </p:spTree>
    <p:extLst>
      <p:ext uri="{BB962C8B-B14F-4D97-AF65-F5344CB8AC3E}">
        <p14:creationId xmlns:p14="http://schemas.microsoft.com/office/powerpoint/2010/main" val="2364987180"/>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s-PA"/>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Haga clic para modificar el estilo de texto del patrón</a:t>
            </a:r>
          </a:p>
        </p:txBody>
      </p:sp>
      <p:sp>
        <p:nvSpPr>
          <p:cNvPr id="4" name="Marcador de fecha 3"/>
          <p:cNvSpPr>
            <a:spLocks noGrp="1"/>
          </p:cNvSpPr>
          <p:nvPr>
            <p:ph type="dt" sz="half" idx="10"/>
          </p:nvPr>
        </p:nvSpPr>
        <p:spPr/>
        <p:txBody>
          <a:bodyPr/>
          <a:lstStyle/>
          <a:p>
            <a:fld id="{FA774F32-BE40-4F54-86DB-455B935CE8F3}" type="datetimeFigureOut">
              <a:rPr lang="es-PA" smtClean="0"/>
              <a:t>22/7/17</a:t>
            </a:fld>
            <a:endParaRPr lang="es-PA"/>
          </a:p>
        </p:txBody>
      </p:sp>
      <p:sp>
        <p:nvSpPr>
          <p:cNvPr id="5" name="Marcador de pie de página 4"/>
          <p:cNvSpPr>
            <a:spLocks noGrp="1"/>
          </p:cNvSpPr>
          <p:nvPr>
            <p:ph type="ftr" sz="quarter" idx="11"/>
          </p:nvPr>
        </p:nvSpPr>
        <p:spPr/>
        <p:txBody>
          <a:bodyPr/>
          <a:lstStyle/>
          <a:p>
            <a:endParaRPr lang="es-PA"/>
          </a:p>
        </p:txBody>
      </p:sp>
      <p:sp>
        <p:nvSpPr>
          <p:cNvPr id="6" name="Marcador de número de diapositiva 5"/>
          <p:cNvSpPr>
            <a:spLocks noGrp="1"/>
          </p:cNvSpPr>
          <p:nvPr>
            <p:ph type="sldNum" sz="quarter" idx="12"/>
          </p:nvPr>
        </p:nvSpPr>
        <p:spPr/>
        <p:txBody>
          <a:bodyPr/>
          <a:lstStyle/>
          <a:p>
            <a:fld id="{307B4F7D-46F7-45B4-868C-2BD0C571E749}" type="slidenum">
              <a:rPr lang="es-PA" smtClean="0"/>
              <a:t>‹Nº›</a:t>
            </a:fld>
            <a:endParaRPr lang="es-PA"/>
          </a:p>
        </p:txBody>
      </p:sp>
    </p:spTree>
    <p:extLst>
      <p:ext uri="{BB962C8B-B14F-4D97-AF65-F5344CB8AC3E}">
        <p14:creationId xmlns:p14="http://schemas.microsoft.com/office/powerpoint/2010/main" val="2200850668"/>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PA"/>
          </a:p>
        </p:txBody>
      </p:sp>
      <p:sp>
        <p:nvSpPr>
          <p:cNvPr id="3" name="Marcador de contenido 2"/>
          <p:cNvSpPr>
            <a:spLocks noGrp="1"/>
          </p:cNvSpPr>
          <p:nvPr>
            <p:ph sz="half" idx="1"/>
          </p:nvPr>
        </p:nvSpPr>
        <p:spPr>
          <a:xfrm>
            <a:off x="838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A"/>
          </a:p>
        </p:txBody>
      </p:sp>
      <p:sp>
        <p:nvSpPr>
          <p:cNvPr id="4" name="Marcador de contenido 3"/>
          <p:cNvSpPr>
            <a:spLocks noGrp="1"/>
          </p:cNvSpPr>
          <p:nvPr>
            <p:ph sz="half" idx="2"/>
          </p:nvPr>
        </p:nvSpPr>
        <p:spPr>
          <a:xfrm>
            <a:off x="6172200" y="1825625"/>
            <a:ext cx="5181600" cy="435133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A"/>
          </a:p>
        </p:txBody>
      </p:sp>
      <p:sp>
        <p:nvSpPr>
          <p:cNvPr id="5" name="Marcador de fecha 4"/>
          <p:cNvSpPr>
            <a:spLocks noGrp="1"/>
          </p:cNvSpPr>
          <p:nvPr>
            <p:ph type="dt" sz="half" idx="10"/>
          </p:nvPr>
        </p:nvSpPr>
        <p:spPr/>
        <p:txBody>
          <a:bodyPr/>
          <a:lstStyle/>
          <a:p>
            <a:fld id="{FA774F32-BE40-4F54-86DB-455B935CE8F3}" type="datetimeFigureOut">
              <a:rPr lang="es-PA" smtClean="0"/>
              <a:t>22/7/17</a:t>
            </a:fld>
            <a:endParaRPr lang="es-PA"/>
          </a:p>
        </p:txBody>
      </p:sp>
      <p:sp>
        <p:nvSpPr>
          <p:cNvPr id="6" name="Marcador de pie de página 5"/>
          <p:cNvSpPr>
            <a:spLocks noGrp="1"/>
          </p:cNvSpPr>
          <p:nvPr>
            <p:ph type="ftr" sz="quarter" idx="11"/>
          </p:nvPr>
        </p:nvSpPr>
        <p:spPr/>
        <p:txBody>
          <a:bodyPr/>
          <a:lstStyle/>
          <a:p>
            <a:endParaRPr lang="es-PA"/>
          </a:p>
        </p:txBody>
      </p:sp>
      <p:sp>
        <p:nvSpPr>
          <p:cNvPr id="7" name="Marcador de número de diapositiva 6"/>
          <p:cNvSpPr>
            <a:spLocks noGrp="1"/>
          </p:cNvSpPr>
          <p:nvPr>
            <p:ph type="sldNum" sz="quarter" idx="12"/>
          </p:nvPr>
        </p:nvSpPr>
        <p:spPr/>
        <p:txBody>
          <a:bodyPr/>
          <a:lstStyle/>
          <a:p>
            <a:fld id="{307B4F7D-46F7-45B4-868C-2BD0C571E749}" type="slidenum">
              <a:rPr lang="es-PA" smtClean="0"/>
              <a:t>‹Nº›</a:t>
            </a:fld>
            <a:endParaRPr lang="es-PA"/>
          </a:p>
        </p:txBody>
      </p:sp>
    </p:spTree>
    <p:extLst>
      <p:ext uri="{BB962C8B-B14F-4D97-AF65-F5344CB8AC3E}">
        <p14:creationId xmlns:p14="http://schemas.microsoft.com/office/powerpoint/2010/main" val="424371273"/>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s-PA"/>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A"/>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A"/>
          </a:p>
        </p:txBody>
      </p:sp>
      <p:sp>
        <p:nvSpPr>
          <p:cNvPr id="7" name="Marcador de fecha 6"/>
          <p:cNvSpPr>
            <a:spLocks noGrp="1"/>
          </p:cNvSpPr>
          <p:nvPr>
            <p:ph type="dt" sz="half" idx="10"/>
          </p:nvPr>
        </p:nvSpPr>
        <p:spPr/>
        <p:txBody>
          <a:bodyPr/>
          <a:lstStyle/>
          <a:p>
            <a:fld id="{FA774F32-BE40-4F54-86DB-455B935CE8F3}" type="datetimeFigureOut">
              <a:rPr lang="es-PA" smtClean="0"/>
              <a:t>22/7/17</a:t>
            </a:fld>
            <a:endParaRPr lang="es-PA"/>
          </a:p>
        </p:txBody>
      </p:sp>
      <p:sp>
        <p:nvSpPr>
          <p:cNvPr id="8" name="Marcador de pie de página 7"/>
          <p:cNvSpPr>
            <a:spLocks noGrp="1"/>
          </p:cNvSpPr>
          <p:nvPr>
            <p:ph type="ftr" sz="quarter" idx="11"/>
          </p:nvPr>
        </p:nvSpPr>
        <p:spPr/>
        <p:txBody>
          <a:bodyPr/>
          <a:lstStyle/>
          <a:p>
            <a:endParaRPr lang="es-PA"/>
          </a:p>
        </p:txBody>
      </p:sp>
      <p:sp>
        <p:nvSpPr>
          <p:cNvPr id="9" name="Marcador de número de diapositiva 8"/>
          <p:cNvSpPr>
            <a:spLocks noGrp="1"/>
          </p:cNvSpPr>
          <p:nvPr>
            <p:ph type="sldNum" sz="quarter" idx="12"/>
          </p:nvPr>
        </p:nvSpPr>
        <p:spPr/>
        <p:txBody>
          <a:bodyPr/>
          <a:lstStyle/>
          <a:p>
            <a:fld id="{307B4F7D-46F7-45B4-868C-2BD0C571E749}" type="slidenum">
              <a:rPr lang="es-PA" smtClean="0"/>
              <a:t>‹Nº›</a:t>
            </a:fld>
            <a:endParaRPr lang="es-PA"/>
          </a:p>
        </p:txBody>
      </p:sp>
    </p:spTree>
    <p:extLst>
      <p:ext uri="{BB962C8B-B14F-4D97-AF65-F5344CB8AC3E}">
        <p14:creationId xmlns:p14="http://schemas.microsoft.com/office/powerpoint/2010/main" val="3774986487"/>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PA"/>
          </a:p>
        </p:txBody>
      </p:sp>
      <p:sp>
        <p:nvSpPr>
          <p:cNvPr id="3" name="Marcador de fecha 2"/>
          <p:cNvSpPr>
            <a:spLocks noGrp="1"/>
          </p:cNvSpPr>
          <p:nvPr>
            <p:ph type="dt" sz="half" idx="10"/>
          </p:nvPr>
        </p:nvSpPr>
        <p:spPr/>
        <p:txBody>
          <a:bodyPr/>
          <a:lstStyle/>
          <a:p>
            <a:fld id="{FA774F32-BE40-4F54-86DB-455B935CE8F3}" type="datetimeFigureOut">
              <a:rPr lang="es-PA" smtClean="0"/>
              <a:t>22/7/17</a:t>
            </a:fld>
            <a:endParaRPr lang="es-PA"/>
          </a:p>
        </p:txBody>
      </p:sp>
      <p:sp>
        <p:nvSpPr>
          <p:cNvPr id="4" name="Marcador de pie de página 3"/>
          <p:cNvSpPr>
            <a:spLocks noGrp="1"/>
          </p:cNvSpPr>
          <p:nvPr>
            <p:ph type="ftr" sz="quarter" idx="11"/>
          </p:nvPr>
        </p:nvSpPr>
        <p:spPr/>
        <p:txBody>
          <a:bodyPr/>
          <a:lstStyle/>
          <a:p>
            <a:endParaRPr lang="es-PA"/>
          </a:p>
        </p:txBody>
      </p:sp>
      <p:sp>
        <p:nvSpPr>
          <p:cNvPr id="5" name="Marcador de número de diapositiva 4"/>
          <p:cNvSpPr>
            <a:spLocks noGrp="1"/>
          </p:cNvSpPr>
          <p:nvPr>
            <p:ph type="sldNum" sz="quarter" idx="12"/>
          </p:nvPr>
        </p:nvSpPr>
        <p:spPr/>
        <p:txBody>
          <a:bodyPr/>
          <a:lstStyle/>
          <a:p>
            <a:fld id="{307B4F7D-46F7-45B4-868C-2BD0C571E749}" type="slidenum">
              <a:rPr lang="es-PA" smtClean="0"/>
              <a:t>‹Nº›</a:t>
            </a:fld>
            <a:endParaRPr lang="es-PA"/>
          </a:p>
        </p:txBody>
      </p:sp>
    </p:spTree>
    <p:extLst>
      <p:ext uri="{BB962C8B-B14F-4D97-AF65-F5344CB8AC3E}">
        <p14:creationId xmlns:p14="http://schemas.microsoft.com/office/powerpoint/2010/main" val="1019780911"/>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FA774F32-BE40-4F54-86DB-455B935CE8F3}" type="datetimeFigureOut">
              <a:rPr lang="es-PA" smtClean="0"/>
              <a:t>22/7/17</a:t>
            </a:fld>
            <a:endParaRPr lang="es-PA"/>
          </a:p>
        </p:txBody>
      </p:sp>
      <p:sp>
        <p:nvSpPr>
          <p:cNvPr id="3" name="Marcador de pie de página 2"/>
          <p:cNvSpPr>
            <a:spLocks noGrp="1"/>
          </p:cNvSpPr>
          <p:nvPr>
            <p:ph type="ftr" sz="quarter" idx="11"/>
          </p:nvPr>
        </p:nvSpPr>
        <p:spPr/>
        <p:txBody>
          <a:bodyPr/>
          <a:lstStyle/>
          <a:p>
            <a:endParaRPr lang="es-PA"/>
          </a:p>
        </p:txBody>
      </p:sp>
      <p:sp>
        <p:nvSpPr>
          <p:cNvPr id="4" name="Marcador de número de diapositiva 3"/>
          <p:cNvSpPr>
            <a:spLocks noGrp="1"/>
          </p:cNvSpPr>
          <p:nvPr>
            <p:ph type="sldNum" sz="quarter" idx="12"/>
          </p:nvPr>
        </p:nvSpPr>
        <p:spPr/>
        <p:txBody>
          <a:bodyPr/>
          <a:lstStyle/>
          <a:p>
            <a:fld id="{307B4F7D-46F7-45B4-868C-2BD0C571E749}" type="slidenum">
              <a:rPr lang="es-PA" smtClean="0"/>
              <a:t>‹Nº›</a:t>
            </a:fld>
            <a:endParaRPr lang="es-PA"/>
          </a:p>
        </p:txBody>
      </p:sp>
    </p:spTree>
    <p:extLst>
      <p:ext uri="{BB962C8B-B14F-4D97-AF65-F5344CB8AC3E}">
        <p14:creationId xmlns:p14="http://schemas.microsoft.com/office/powerpoint/2010/main" val="3510286002"/>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PA"/>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A"/>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FA774F32-BE40-4F54-86DB-455B935CE8F3}" type="datetimeFigureOut">
              <a:rPr lang="es-PA" smtClean="0"/>
              <a:t>22/7/17</a:t>
            </a:fld>
            <a:endParaRPr lang="es-PA"/>
          </a:p>
        </p:txBody>
      </p:sp>
      <p:sp>
        <p:nvSpPr>
          <p:cNvPr id="6" name="Marcador de pie de página 5"/>
          <p:cNvSpPr>
            <a:spLocks noGrp="1"/>
          </p:cNvSpPr>
          <p:nvPr>
            <p:ph type="ftr" sz="quarter" idx="11"/>
          </p:nvPr>
        </p:nvSpPr>
        <p:spPr/>
        <p:txBody>
          <a:bodyPr/>
          <a:lstStyle/>
          <a:p>
            <a:endParaRPr lang="es-PA"/>
          </a:p>
        </p:txBody>
      </p:sp>
      <p:sp>
        <p:nvSpPr>
          <p:cNvPr id="7" name="Marcador de número de diapositiva 6"/>
          <p:cNvSpPr>
            <a:spLocks noGrp="1"/>
          </p:cNvSpPr>
          <p:nvPr>
            <p:ph type="sldNum" sz="quarter" idx="12"/>
          </p:nvPr>
        </p:nvSpPr>
        <p:spPr/>
        <p:txBody>
          <a:bodyPr/>
          <a:lstStyle/>
          <a:p>
            <a:fld id="{307B4F7D-46F7-45B4-868C-2BD0C571E749}" type="slidenum">
              <a:rPr lang="es-PA" smtClean="0"/>
              <a:t>‹Nº›</a:t>
            </a:fld>
            <a:endParaRPr lang="es-PA"/>
          </a:p>
        </p:txBody>
      </p:sp>
    </p:spTree>
    <p:extLst>
      <p:ext uri="{BB962C8B-B14F-4D97-AF65-F5344CB8AC3E}">
        <p14:creationId xmlns:p14="http://schemas.microsoft.com/office/powerpoint/2010/main" val="221803603"/>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PA"/>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PA"/>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p>
            <a:fld id="{FA774F32-BE40-4F54-86DB-455B935CE8F3}" type="datetimeFigureOut">
              <a:rPr lang="es-PA" smtClean="0"/>
              <a:t>22/7/17</a:t>
            </a:fld>
            <a:endParaRPr lang="es-PA"/>
          </a:p>
        </p:txBody>
      </p:sp>
      <p:sp>
        <p:nvSpPr>
          <p:cNvPr id="6" name="Marcador de pie de página 5"/>
          <p:cNvSpPr>
            <a:spLocks noGrp="1"/>
          </p:cNvSpPr>
          <p:nvPr>
            <p:ph type="ftr" sz="quarter" idx="11"/>
          </p:nvPr>
        </p:nvSpPr>
        <p:spPr/>
        <p:txBody>
          <a:bodyPr/>
          <a:lstStyle/>
          <a:p>
            <a:endParaRPr lang="es-PA"/>
          </a:p>
        </p:txBody>
      </p:sp>
      <p:sp>
        <p:nvSpPr>
          <p:cNvPr id="7" name="Marcador de número de diapositiva 6"/>
          <p:cNvSpPr>
            <a:spLocks noGrp="1"/>
          </p:cNvSpPr>
          <p:nvPr>
            <p:ph type="sldNum" sz="quarter" idx="12"/>
          </p:nvPr>
        </p:nvSpPr>
        <p:spPr/>
        <p:txBody>
          <a:bodyPr/>
          <a:lstStyle/>
          <a:p>
            <a:fld id="{307B4F7D-46F7-45B4-868C-2BD0C571E749}" type="slidenum">
              <a:rPr lang="es-PA" smtClean="0"/>
              <a:t>‹Nº›</a:t>
            </a:fld>
            <a:endParaRPr lang="es-PA"/>
          </a:p>
        </p:txBody>
      </p:sp>
    </p:spTree>
    <p:extLst>
      <p:ext uri="{BB962C8B-B14F-4D97-AF65-F5344CB8AC3E}">
        <p14:creationId xmlns:p14="http://schemas.microsoft.com/office/powerpoint/2010/main" val="2382246405"/>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s-PA"/>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A"/>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A774F32-BE40-4F54-86DB-455B935CE8F3}" type="datetimeFigureOut">
              <a:rPr lang="es-PA" smtClean="0"/>
              <a:t>22/7/17</a:t>
            </a:fld>
            <a:endParaRPr lang="es-PA"/>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PA"/>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07B4F7D-46F7-45B4-868C-2BD0C571E749}" type="slidenum">
              <a:rPr lang="es-PA" smtClean="0"/>
              <a:t>‹Nº›</a:t>
            </a:fld>
            <a:endParaRPr lang="es-PA"/>
          </a:p>
        </p:txBody>
      </p:sp>
    </p:spTree>
    <p:extLst>
      <p:ext uri="{BB962C8B-B14F-4D97-AF65-F5344CB8AC3E}">
        <p14:creationId xmlns:p14="http://schemas.microsoft.com/office/powerpoint/2010/main" val="10654241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P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r>
              <a:rPr lang="es-PA" b="1" dirty="0" smtClean="0"/>
              <a:t>ESPAÑOL CLÁSICO</a:t>
            </a:r>
            <a:br>
              <a:rPr lang="es-PA" b="1" dirty="0" smtClean="0"/>
            </a:br>
            <a:r>
              <a:rPr lang="es-PA" b="1" dirty="0" smtClean="0"/>
              <a:t>xv</a:t>
            </a:r>
            <a:endParaRPr lang="es-PA" b="1" dirty="0"/>
          </a:p>
        </p:txBody>
      </p:sp>
      <p:sp>
        <p:nvSpPr>
          <p:cNvPr id="3" name="Subtítulo 2"/>
          <p:cNvSpPr>
            <a:spLocks noGrp="1"/>
          </p:cNvSpPr>
          <p:nvPr>
            <p:ph type="subTitle" idx="1"/>
          </p:nvPr>
        </p:nvSpPr>
        <p:spPr>
          <a:xfrm>
            <a:off x="1524000" y="3602038"/>
            <a:ext cx="9144000" cy="712385"/>
          </a:xfrm>
        </p:spPr>
        <p:txBody>
          <a:bodyPr/>
          <a:lstStyle/>
          <a:p>
            <a:r>
              <a:rPr lang="es-PA" b="1" dirty="0" smtClean="0">
                <a:solidFill>
                  <a:srgbClr val="C00000"/>
                </a:solidFill>
              </a:rPr>
              <a:t>ÉPOCA DE TRANSICIÓN</a:t>
            </a:r>
            <a:endParaRPr lang="es-PA" b="1" dirty="0">
              <a:solidFill>
                <a:srgbClr val="C00000"/>
              </a:solidFill>
            </a:endParaRPr>
          </a:p>
        </p:txBody>
      </p:sp>
    </p:spTree>
    <p:extLst>
      <p:ext uri="{BB962C8B-B14F-4D97-AF65-F5344CB8AC3E}">
        <p14:creationId xmlns:p14="http://schemas.microsoft.com/office/powerpoint/2010/main" val="2876756405"/>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ítulo 1"/>
          <p:cNvSpPr>
            <a:spLocks noGrp="1"/>
          </p:cNvSpPr>
          <p:nvPr>
            <p:ph type="subTitle" idx="1"/>
          </p:nvPr>
        </p:nvSpPr>
        <p:spPr/>
        <p:txBody>
          <a:bodyPr/>
          <a:lstStyle/>
          <a:p>
            <a:endParaRPr lang="es-PA" dirty="0"/>
          </a:p>
        </p:txBody>
      </p:sp>
      <p:sp>
        <p:nvSpPr>
          <p:cNvPr id="4" name="Rectángulo 3"/>
          <p:cNvSpPr/>
          <p:nvPr/>
        </p:nvSpPr>
        <p:spPr>
          <a:xfrm>
            <a:off x="3254196" y="382161"/>
            <a:ext cx="5683607" cy="523220"/>
          </a:xfrm>
          <a:prstGeom prst="rect">
            <a:avLst/>
          </a:prstGeom>
        </p:spPr>
        <p:txBody>
          <a:bodyPr wrap="none">
            <a:spAutoFit/>
          </a:bodyPr>
          <a:lstStyle/>
          <a:p>
            <a:r>
              <a:rPr lang="es-PA" sz="2800" b="1" dirty="0" smtClean="0">
                <a:solidFill>
                  <a:srgbClr val="000000"/>
                </a:solidFill>
                <a:latin typeface="Arial Rounded MT Bold" panose="020F0704030504030204" pitchFamily="34" charset="0"/>
              </a:rPr>
              <a:t>VARIACIONES GRAMATICALES</a:t>
            </a:r>
            <a:endParaRPr lang="es-PA" sz="2800" dirty="0">
              <a:latin typeface="Arial Rounded MT Bold" panose="020F0704030504030204" pitchFamily="34" charset="0"/>
            </a:endParaRPr>
          </a:p>
        </p:txBody>
      </p:sp>
      <p:sp>
        <p:nvSpPr>
          <p:cNvPr id="8" name="Rectángulo 7"/>
          <p:cNvSpPr/>
          <p:nvPr/>
        </p:nvSpPr>
        <p:spPr>
          <a:xfrm>
            <a:off x="267285" y="1047502"/>
            <a:ext cx="11408899" cy="4832092"/>
          </a:xfrm>
          <a:prstGeom prst="rect">
            <a:avLst/>
          </a:prstGeom>
        </p:spPr>
        <p:txBody>
          <a:bodyPr wrap="square">
            <a:spAutoFit/>
          </a:bodyPr>
          <a:lstStyle/>
          <a:p>
            <a:pPr algn="just"/>
            <a:r>
              <a:rPr lang="es-PA" sz="2800" dirty="0">
                <a:solidFill>
                  <a:srgbClr val="C00000"/>
                </a:solidFill>
                <a:latin typeface="Arial Rounded MT Bold" panose="020F0704030504030204" pitchFamily="34" charset="0"/>
              </a:rPr>
              <a:t>A continuación destacaremos las variaciones gramaticales más importantes en el siglo XV:</a:t>
            </a:r>
          </a:p>
          <a:p>
            <a:pPr algn="just"/>
            <a:endParaRPr lang="es-PA" sz="2800" dirty="0">
              <a:solidFill>
                <a:srgbClr val="C00000"/>
              </a:solidFill>
              <a:latin typeface="Arial Rounded MT Bold" panose="020F0704030504030204" pitchFamily="34" charset="0"/>
            </a:endParaRPr>
          </a:p>
          <a:p>
            <a:pPr algn="just"/>
            <a:r>
              <a:rPr lang="es-PA" sz="2800" dirty="0">
                <a:solidFill>
                  <a:srgbClr val="C00000"/>
                </a:solidFill>
                <a:latin typeface="Arial Rounded MT Bold" panose="020F0704030504030204" pitchFamily="34" charset="0"/>
              </a:rPr>
              <a:t>Se siguen usando formas verbales como </a:t>
            </a:r>
            <a:r>
              <a:rPr lang="es-PA" sz="2800" dirty="0" err="1">
                <a:solidFill>
                  <a:srgbClr val="C00000"/>
                </a:solidFill>
                <a:latin typeface="Arial Rounded MT Bold" panose="020F0704030504030204" pitchFamily="34" charset="0"/>
              </a:rPr>
              <a:t>andude</a:t>
            </a:r>
            <a:r>
              <a:rPr lang="es-PA" sz="2800" dirty="0">
                <a:solidFill>
                  <a:srgbClr val="C00000"/>
                </a:solidFill>
                <a:latin typeface="Arial Rounded MT Bold" panose="020F0704030504030204" pitchFamily="34" charset="0"/>
              </a:rPr>
              <a:t> (anduve), </a:t>
            </a:r>
            <a:r>
              <a:rPr lang="es-PA" sz="2800" dirty="0" err="1">
                <a:solidFill>
                  <a:srgbClr val="C00000"/>
                </a:solidFill>
                <a:latin typeface="Arial Rounded MT Bold" panose="020F0704030504030204" pitchFamily="34" charset="0"/>
              </a:rPr>
              <a:t>prise</a:t>
            </a:r>
            <a:r>
              <a:rPr lang="es-PA" sz="2800" dirty="0">
                <a:solidFill>
                  <a:srgbClr val="C00000"/>
                </a:solidFill>
                <a:latin typeface="Arial Rounded MT Bold" panose="020F0704030504030204" pitchFamily="34" charset="0"/>
              </a:rPr>
              <a:t> (prendí), etc.</a:t>
            </a:r>
          </a:p>
          <a:p>
            <a:pPr algn="just"/>
            <a:r>
              <a:rPr lang="es-PA" sz="2800" dirty="0">
                <a:solidFill>
                  <a:srgbClr val="C00000"/>
                </a:solidFill>
                <a:latin typeface="Arial Rounded MT Bold" panose="020F0704030504030204" pitchFamily="34" charset="0"/>
              </a:rPr>
              <a:t>Sigue la fluctuación de las formas verbales como </a:t>
            </a:r>
            <a:r>
              <a:rPr lang="es-PA" sz="2800" dirty="0" err="1">
                <a:solidFill>
                  <a:srgbClr val="C00000"/>
                </a:solidFill>
                <a:latin typeface="Arial Rounded MT Bold" panose="020F0704030504030204" pitchFamily="34" charset="0"/>
              </a:rPr>
              <a:t>tenedes</a:t>
            </a:r>
            <a:r>
              <a:rPr lang="es-PA" sz="2800" dirty="0">
                <a:solidFill>
                  <a:srgbClr val="C00000"/>
                </a:solidFill>
                <a:latin typeface="Arial Rounded MT Bold" panose="020F0704030504030204" pitchFamily="34" charset="0"/>
              </a:rPr>
              <a:t> junto a tenéis y </a:t>
            </a:r>
            <a:r>
              <a:rPr lang="es-PA" sz="2800" dirty="0" err="1">
                <a:solidFill>
                  <a:srgbClr val="C00000"/>
                </a:solidFill>
                <a:latin typeface="Arial Rounded MT Bold" panose="020F0704030504030204" pitchFamily="34" charset="0"/>
              </a:rPr>
              <a:t>tenés</a:t>
            </a:r>
            <a:r>
              <a:rPr lang="es-PA" sz="2800" dirty="0">
                <a:solidFill>
                  <a:srgbClr val="C00000"/>
                </a:solidFill>
                <a:latin typeface="Arial Rounded MT Bold" panose="020F0704030504030204" pitchFamily="34" charset="0"/>
              </a:rPr>
              <a:t>, entre otras.</a:t>
            </a:r>
          </a:p>
          <a:p>
            <a:pPr algn="just"/>
            <a:r>
              <a:rPr lang="es-PA" sz="2800" dirty="0">
                <a:solidFill>
                  <a:srgbClr val="C00000"/>
                </a:solidFill>
                <a:latin typeface="Arial Rounded MT Bold" panose="020F0704030504030204" pitchFamily="34" charset="0"/>
              </a:rPr>
              <a:t>Se utiliza el genitivo partitivo, llegando a empleos en cuanto al orden, poco corrientes.</a:t>
            </a:r>
          </a:p>
          <a:p>
            <a:pPr algn="just"/>
            <a:r>
              <a:rPr lang="es-PA" sz="2800" dirty="0">
                <a:solidFill>
                  <a:srgbClr val="C00000"/>
                </a:solidFill>
                <a:latin typeface="Arial Rounded MT Bold" panose="020F0704030504030204" pitchFamily="34" charset="0"/>
              </a:rPr>
              <a:t>Se usan indistintamente los pronombres os y vos, antepuestos o pospuestos al verbo: daros/</a:t>
            </a:r>
            <a:r>
              <a:rPr lang="es-PA" sz="2800" dirty="0" err="1">
                <a:solidFill>
                  <a:srgbClr val="C00000"/>
                </a:solidFill>
                <a:latin typeface="Arial Rounded MT Bold" panose="020F0704030504030204" pitchFamily="34" charset="0"/>
              </a:rPr>
              <a:t>darvos</a:t>
            </a:r>
            <a:r>
              <a:rPr lang="es-PA" sz="2800" dirty="0">
                <a:solidFill>
                  <a:srgbClr val="C00000"/>
                </a:solidFill>
                <a:latin typeface="Arial Rounded MT Bold" panose="020F0704030504030204" pitchFamily="34" charset="0"/>
              </a:rPr>
              <a:t>.</a:t>
            </a:r>
          </a:p>
        </p:txBody>
      </p:sp>
    </p:spTree>
    <p:extLst>
      <p:ext uri="{BB962C8B-B14F-4D97-AF65-F5344CB8AC3E}">
        <p14:creationId xmlns:p14="http://schemas.microsoft.com/office/powerpoint/2010/main" val="1639184087"/>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ítulo 1"/>
          <p:cNvSpPr>
            <a:spLocks noGrp="1"/>
          </p:cNvSpPr>
          <p:nvPr>
            <p:ph type="subTitle" idx="1"/>
          </p:nvPr>
        </p:nvSpPr>
        <p:spPr/>
        <p:txBody>
          <a:bodyPr/>
          <a:lstStyle/>
          <a:p>
            <a:endParaRPr lang="es-PA" dirty="0"/>
          </a:p>
        </p:txBody>
      </p:sp>
      <p:sp>
        <p:nvSpPr>
          <p:cNvPr id="4" name="Rectángulo 3"/>
          <p:cNvSpPr/>
          <p:nvPr/>
        </p:nvSpPr>
        <p:spPr>
          <a:xfrm>
            <a:off x="2951022" y="466567"/>
            <a:ext cx="5683607" cy="523220"/>
          </a:xfrm>
          <a:prstGeom prst="rect">
            <a:avLst/>
          </a:prstGeom>
        </p:spPr>
        <p:txBody>
          <a:bodyPr wrap="none">
            <a:spAutoFit/>
          </a:bodyPr>
          <a:lstStyle/>
          <a:p>
            <a:r>
              <a:rPr lang="es-PA" sz="2800" b="1" dirty="0" smtClean="0">
                <a:solidFill>
                  <a:srgbClr val="000000"/>
                </a:solidFill>
                <a:latin typeface="Arial Rounded MT Bold" panose="020F0704030504030204" pitchFamily="34" charset="0"/>
              </a:rPr>
              <a:t>VARIACIONES GRAMATICALES</a:t>
            </a:r>
            <a:endParaRPr lang="es-PA" sz="2800" dirty="0">
              <a:latin typeface="Arial Rounded MT Bold" panose="020F0704030504030204" pitchFamily="34" charset="0"/>
            </a:endParaRPr>
          </a:p>
        </p:txBody>
      </p:sp>
      <p:sp>
        <p:nvSpPr>
          <p:cNvPr id="3" name="Rectángulo 2"/>
          <p:cNvSpPr/>
          <p:nvPr/>
        </p:nvSpPr>
        <p:spPr>
          <a:xfrm>
            <a:off x="999467" y="1933280"/>
            <a:ext cx="10193066" cy="3539430"/>
          </a:xfrm>
          <a:prstGeom prst="rect">
            <a:avLst/>
          </a:prstGeom>
        </p:spPr>
        <p:txBody>
          <a:bodyPr wrap="square">
            <a:spAutoFit/>
          </a:bodyPr>
          <a:lstStyle/>
          <a:p>
            <a:pPr algn="just">
              <a:buFont typeface="Arial" panose="020B0604020202020204" pitchFamily="34" charset="0"/>
              <a:buChar char="•"/>
            </a:pPr>
            <a:r>
              <a:rPr lang="es-PA" sz="2800" dirty="0">
                <a:latin typeface="Arial Rounded MT Bold" panose="020F0704030504030204" pitchFamily="34" charset="0"/>
              </a:rPr>
              <a:t>En el paradigma verbal, -</a:t>
            </a:r>
            <a:r>
              <a:rPr lang="es-PA" sz="2800" i="1" dirty="0" err="1">
                <a:latin typeface="Arial Rounded MT Bold" panose="020F0704030504030204" pitchFamily="34" charset="0"/>
              </a:rPr>
              <a:t>ades</a:t>
            </a:r>
            <a:r>
              <a:rPr lang="es-PA" sz="2800" dirty="0">
                <a:latin typeface="Arial Rounded MT Bold" panose="020F0704030504030204" pitchFamily="34" charset="0"/>
              </a:rPr>
              <a:t>, -</a:t>
            </a:r>
            <a:r>
              <a:rPr lang="es-PA" sz="2800" i="1" dirty="0" err="1">
                <a:latin typeface="Arial Rounded MT Bold" panose="020F0704030504030204" pitchFamily="34" charset="0"/>
              </a:rPr>
              <a:t>edes</a:t>
            </a:r>
            <a:r>
              <a:rPr lang="es-PA" sz="2800" dirty="0">
                <a:latin typeface="Arial Rounded MT Bold" panose="020F0704030504030204" pitchFamily="34" charset="0"/>
              </a:rPr>
              <a:t>, -</a:t>
            </a:r>
            <a:r>
              <a:rPr lang="es-PA" sz="2800" i="1" dirty="0" err="1">
                <a:latin typeface="Arial Rounded MT Bold" panose="020F0704030504030204" pitchFamily="34" charset="0"/>
              </a:rPr>
              <a:t>ides</a:t>
            </a:r>
            <a:r>
              <a:rPr lang="es-PA" sz="2800" dirty="0">
                <a:latin typeface="Arial Rounded MT Bold" panose="020F0704030504030204" pitchFamily="34" charset="0"/>
              </a:rPr>
              <a:t> fueron sustituidos por -</a:t>
            </a:r>
            <a:r>
              <a:rPr lang="es-PA" sz="2800" i="1" dirty="0" err="1">
                <a:latin typeface="Arial Rounded MT Bold" panose="020F0704030504030204" pitchFamily="34" charset="0"/>
              </a:rPr>
              <a:t>ais</a:t>
            </a:r>
            <a:r>
              <a:rPr lang="es-PA" sz="2800" dirty="0">
                <a:latin typeface="Arial Rounded MT Bold" panose="020F0704030504030204" pitchFamily="34" charset="0"/>
              </a:rPr>
              <a:t>, -</a:t>
            </a:r>
            <a:r>
              <a:rPr lang="es-PA" sz="2800" i="1" dirty="0" err="1">
                <a:latin typeface="Arial Rounded MT Bold" panose="020F0704030504030204" pitchFamily="34" charset="0"/>
              </a:rPr>
              <a:t>ás</a:t>
            </a:r>
            <a:r>
              <a:rPr lang="es-PA" sz="2800" dirty="0">
                <a:latin typeface="Arial Rounded MT Bold" panose="020F0704030504030204" pitchFamily="34" charset="0"/>
              </a:rPr>
              <a:t>, -</a:t>
            </a:r>
            <a:r>
              <a:rPr lang="es-PA" sz="2800" i="1" dirty="0" err="1">
                <a:latin typeface="Arial Rounded MT Bold" panose="020F0704030504030204" pitchFamily="34" charset="0"/>
              </a:rPr>
              <a:t>eis</a:t>
            </a:r>
            <a:r>
              <a:rPr lang="es-PA" sz="2800" dirty="0">
                <a:latin typeface="Arial Rounded MT Bold" panose="020F0704030504030204" pitchFamily="34" charset="0"/>
              </a:rPr>
              <a:t>, -</a:t>
            </a:r>
            <a:r>
              <a:rPr lang="es-PA" sz="2800" i="1" dirty="0" err="1">
                <a:latin typeface="Arial Rounded MT Bold" panose="020F0704030504030204" pitchFamily="34" charset="0"/>
              </a:rPr>
              <a:t>ís</a:t>
            </a:r>
            <a:r>
              <a:rPr lang="es-PA" sz="2800" dirty="0">
                <a:latin typeface="Arial Rounded MT Bold" panose="020F0704030504030204" pitchFamily="34" charset="0"/>
              </a:rPr>
              <a:t>.</a:t>
            </a:r>
          </a:p>
          <a:p>
            <a:pPr algn="just">
              <a:buFont typeface="Arial" panose="020B0604020202020204" pitchFamily="34" charset="0"/>
              <a:buChar char="•"/>
            </a:pPr>
            <a:r>
              <a:rPr lang="es-PA" sz="2800" dirty="0">
                <a:latin typeface="Arial Rounded MT Bold" panose="020F0704030504030204" pitchFamily="34" charset="0"/>
              </a:rPr>
              <a:t>El uso del artículo antepuesto al sustantivo queda reducido al habla popular.</a:t>
            </a:r>
          </a:p>
          <a:p>
            <a:pPr algn="just">
              <a:buFont typeface="Arial" panose="020B0604020202020204" pitchFamily="34" charset="0"/>
              <a:buChar char="•"/>
            </a:pPr>
            <a:r>
              <a:rPr lang="es-PA" sz="2800" dirty="0">
                <a:latin typeface="Arial Rounded MT Bold" panose="020F0704030504030204" pitchFamily="34" charset="0"/>
              </a:rPr>
              <a:t>Se siguen utilizando oraciones de infinitivo: </a:t>
            </a:r>
            <a:r>
              <a:rPr lang="es-PA" sz="2800" i="1" dirty="0">
                <a:latin typeface="Arial Rounded MT Bold" panose="020F0704030504030204" pitchFamily="34" charset="0"/>
              </a:rPr>
              <a:t>Ir conmigo</a:t>
            </a:r>
            <a:r>
              <a:rPr lang="es-PA" sz="2800" dirty="0">
                <a:latin typeface="Arial Rounded MT Bold" panose="020F0704030504030204" pitchFamily="34" charset="0"/>
              </a:rPr>
              <a:t> (que venga conmigo).</a:t>
            </a:r>
          </a:p>
          <a:p>
            <a:pPr algn="just">
              <a:buFont typeface="Arial" panose="020B0604020202020204" pitchFamily="34" charset="0"/>
              <a:buChar char="•"/>
            </a:pPr>
            <a:r>
              <a:rPr lang="es-PA" sz="2800" dirty="0">
                <a:latin typeface="Arial Rounded MT Bold" panose="020F0704030504030204" pitchFamily="34" charset="0"/>
              </a:rPr>
              <a:t>Todavía perdura el uso medieval de no utilizar la preposición </a:t>
            </a:r>
            <a:r>
              <a:rPr lang="es-PA" sz="2800" i="1" dirty="0">
                <a:latin typeface="Arial Rounded MT Bold" panose="020F0704030504030204" pitchFamily="34" charset="0"/>
              </a:rPr>
              <a:t>a</a:t>
            </a:r>
            <a:r>
              <a:rPr lang="es-PA" sz="2800" dirty="0">
                <a:latin typeface="Arial Rounded MT Bold" panose="020F0704030504030204" pitchFamily="34" charset="0"/>
              </a:rPr>
              <a:t> con verbos de movimiento.</a:t>
            </a:r>
          </a:p>
        </p:txBody>
      </p:sp>
    </p:spTree>
    <p:extLst>
      <p:ext uri="{BB962C8B-B14F-4D97-AF65-F5344CB8AC3E}">
        <p14:creationId xmlns:p14="http://schemas.microsoft.com/office/powerpoint/2010/main" val="696936644"/>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r>
              <a:rPr lang="es-CO" dirty="0" smtClean="0"/>
              <a:t/>
            </a:r>
            <a:br>
              <a:rPr lang="es-CO" dirty="0" smtClean="0"/>
            </a:br>
            <a:endParaRPr lang="es-ES" dirty="0"/>
          </a:p>
        </p:txBody>
      </p:sp>
      <p:sp>
        <p:nvSpPr>
          <p:cNvPr id="5" name="Rectángulo 4"/>
          <p:cNvSpPr/>
          <p:nvPr/>
        </p:nvSpPr>
        <p:spPr>
          <a:xfrm>
            <a:off x="672905" y="2076470"/>
            <a:ext cx="10846190" cy="3108543"/>
          </a:xfrm>
          <a:prstGeom prst="rect">
            <a:avLst/>
          </a:prstGeom>
        </p:spPr>
        <p:txBody>
          <a:bodyPr wrap="square">
            <a:spAutoFit/>
          </a:bodyPr>
          <a:lstStyle/>
          <a:p>
            <a:pPr marL="457200" indent="-457200" algn="just">
              <a:buFont typeface="Arial" panose="020B0604020202020204" pitchFamily="34" charset="0"/>
              <a:buChar char="•"/>
            </a:pPr>
            <a:r>
              <a:rPr lang="es-PA" sz="2800" b="1" dirty="0">
                <a:solidFill>
                  <a:srgbClr val="C00000"/>
                </a:solidFill>
                <a:latin typeface="Arial" panose="020B0604020202020204" pitchFamily="34" charset="0"/>
                <a:cs typeface="Arial" panose="020B0604020202020204" pitchFamily="34" charset="0"/>
              </a:rPr>
              <a:t>Con el reinado de los Reyes Católicos, no sólo se puso fin a la crisis socio-política que existía hasta el momento, sino que hubo un auge en el desarrollo del panorama intelectual y cultural de la época. Se dio un progreso en la producción literaria y escrita, antes incluso de existir la imprenta, ya que la sociedad en crisis demandaba una respuesta a los problemas del momento</a:t>
            </a:r>
          </a:p>
        </p:txBody>
      </p:sp>
      <p:sp>
        <p:nvSpPr>
          <p:cNvPr id="7" name="CuadroTexto 6"/>
          <p:cNvSpPr txBox="1"/>
          <p:nvPr/>
        </p:nvSpPr>
        <p:spPr>
          <a:xfrm>
            <a:off x="1819051" y="472237"/>
            <a:ext cx="8699263" cy="954107"/>
          </a:xfrm>
          <a:prstGeom prst="rect">
            <a:avLst/>
          </a:prstGeom>
          <a:noFill/>
        </p:spPr>
        <p:txBody>
          <a:bodyPr wrap="square" rtlCol="0">
            <a:spAutoFit/>
          </a:bodyPr>
          <a:lstStyle/>
          <a:p>
            <a:pPr algn="ctr"/>
            <a:r>
              <a:rPr lang="es-PA" sz="2800" dirty="0">
                <a:solidFill>
                  <a:srgbClr val="0070C0"/>
                </a:solidFill>
                <a:latin typeface="Arial Black" panose="020B0A04020102020204" pitchFamily="34" charset="0"/>
              </a:rPr>
              <a:t>SITUACIÓN LINGÜÍSTICA DURANTE LA TRANSICIÓN DEL MEDIEVAL AL CLÁSICO</a:t>
            </a:r>
          </a:p>
        </p:txBody>
      </p:sp>
    </p:spTree>
    <p:extLst>
      <p:ext uri="{BB962C8B-B14F-4D97-AF65-F5344CB8AC3E}">
        <p14:creationId xmlns:p14="http://schemas.microsoft.com/office/powerpoint/2010/main" val="3584839792"/>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Título"/>
          <p:cNvSpPr>
            <a:spLocks noGrp="1"/>
          </p:cNvSpPr>
          <p:nvPr>
            <p:ph type="ctrTitle"/>
          </p:nvPr>
        </p:nvSpPr>
        <p:spPr>
          <a:xfrm>
            <a:off x="3452794" y="-214338"/>
            <a:ext cx="5286412" cy="1428759"/>
          </a:xfrm>
        </p:spPr>
        <p:txBody>
          <a:bodyPr>
            <a:normAutofit fontScale="90000"/>
          </a:bodyPr>
          <a:lstStyle/>
          <a:p>
            <a:r>
              <a:rPr lang="es-CO" dirty="0" smtClean="0"/>
              <a:t/>
            </a:r>
            <a:br>
              <a:rPr lang="es-CO" dirty="0" smtClean="0"/>
            </a:br>
            <a:endParaRPr lang="es-ES" dirty="0"/>
          </a:p>
        </p:txBody>
      </p:sp>
      <p:sp>
        <p:nvSpPr>
          <p:cNvPr id="2" name="Subtítulo 1"/>
          <p:cNvSpPr>
            <a:spLocks noGrp="1"/>
          </p:cNvSpPr>
          <p:nvPr>
            <p:ph type="subTitle" idx="1"/>
          </p:nvPr>
        </p:nvSpPr>
        <p:spPr>
          <a:xfrm>
            <a:off x="225083" y="1214421"/>
            <a:ext cx="11352628" cy="5328592"/>
          </a:xfrm>
        </p:spPr>
        <p:txBody>
          <a:bodyPr>
            <a:noAutofit/>
          </a:bodyPr>
          <a:lstStyle/>
          <a:p>
            <a:pPr algn="just"/>
            <a:r>
              <a:rPr lang="es-PA" sz="2800" dirty="0">
                <a:solidFill>
                  <a:srgbClr val="C00000"/>
                </a:solidFill>
                <a:latin typeface="Arial Rounded MT Bold" panose="020F0704030504030204" pitchFamily="34" charset="0"/>
              </a:rPr>
              <a:t>Esta sería la causa de la proliferación de cierto tipo de textos específicos y del consumo individual. </a:t>
            </a:r>
            <a:r>
              <a:rPr lang="es-PA" sz="2800" dirty="0">
                <a:solidFill>
                  <a:srgbClr val="C00000"/>
                </a:solidFill>
                <a:latin typeface="Arial Rounded MT Bold" panose="020F0704030504030204" pitchFamily="34" charset="0"/>
              </a:rPr>
              <a:t>Con el nacimiento de la imprenta, se multiplican las traducciones de los clásicos y hace que la difusión sea más extensa</a:t>
            </a:r>
            <a:r>
              <a:rPr lang="es-PA" sz="2800" dirty="0" smtClean="0">
                <a:solidFill>
                  <a:srgbClr val="C00000"/>
                </a:solidFill>
                <a:latin typeface="Arial Rounded MT Bold" panose="020F0704030504030204" pitchFamily="34" charset="0"/>
              </a:rPr>
              <a:t>.</a:t>
            </a:r>
          </a:p>
          <a:p>
            <a:pPr algn="just"/>
            <a:endParaRPr lang="es-PA" sz="2800" dirty="0">
              <a:solidFill>
                <a:srgbClr val="C00000"/>
              </a:solidFill>
              <a:latin typeface="Arial Rounded MT Bold" panose="020F0704030504030204" pitchFamily="34" charset="0"/>
            </a:endParaRPr>
          </a:p>
          <a:p>
            <a:pPr marL="457200" indent="-457200" algn="just">
              <a:buFont typeface="Arial" panose="020B0604020202020204" pitchFamily="34" charset="0"/>
              <a:buChar char="•"/>
            </a:pPr>
            <a:r>
              <a:rPr lang="es-PA" sz="2800" dirty="0">
                <a:solidFill>
                  <a:srgbClr val="C00000"/>
                </a:solidFill>
                <a:latin typeface="Arial Rounded MT Bold" panose="020F0704030504030204" pitchFamily="34" charset="0"/>
              </a:rPr>
              <a:t>Además, el idioma sufre ahora una unificación entre los dos grandes dialectos: el castellano y el aragonés. El rey Fernando se castellaniza muy pronto, lo que provoca que la lengua de Castilla se propague rápidamente por el reino de Aragón.</a:t>
            </a:r>
          </a:p>
        </p:txBody>
      </p:sp>
    </p:spTree>
    <p:extLst>
      <p:ext uri="{BB962C8B-B14F-4D97-AF65-F5344CB8AC3E}">
        <p14:creationId xmlns:p14="http://schemas.microsoft.com/office/powerpoint/2010/main" val="915653739"/>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ángulo 6"/>
          <p:cNvSpPr/>
          <p:nvPr/>
        </p:nvSpPr>
        <p:spPr>
          <a:xfrm>
            <a:off x="365760" y="584206"/>
            <a:ext cx="11296357" cy="4401205"/>
          </a:xfrm>
          <a:prstGeom prst="rect">
            <a:avLst/>
          </a:prstGeom>
        </p:spPr>
        <p:txBody>
          <a:bodyPr wrap="square">
            <a:spAutoFit/>
          </a:bodyPr>
          <a:lstStyle/>
          <a:p>
            <a:pPr marL="457200" indent="-457200" algn="just">
              <a:buFont typeface="Arial" panose="020B0604020202020204" pitchFamily="34" charset="0"/>
              <a:buChar char="•"/>
            </a:pPr>
            <a:endParaRPr lang="es-PA" sz="2800" dirty="0">
              <a:solidFill>
                <a:srgbClr val="C00000"/>
              </a:solidFill>
              <a:latin typeface="Arial Rounded MT Bold" panose="020F0704030504030204" pitchFamily="34" charset="0"/>
            </a:endParaRPr>
          </a:p>
          <a:p>
            <a:pPr marL="457200" indent="-457200" algn="just">
              <a:buFont typeface="Arial" panose="020B0604020202020204" pitchFamily="34" charset="0"/>
              <a:buChar char="•"/>
            </a:pPr>
            <a:endParaRPr lang="es-PA" sz="2800" dirty="0">
              <a:solidFill>
                <a:srgbClr val="C00000"/>
              </a:solidFill>
              <a:latin typeface="Arial Rounded MT Bold" panose="020F0704030504030204" pitchFamily="34" charset="0"/>
            </a:endParaRPr>
          </a:p>
          <a:p>
            <a:pPr marL="457200" indent="-457200" algn="just">
              <a:buFont typeface="Arial" panose="020B0604020202020204" pitchFamily="34" charset="0"/>
              <a:buChar char="•"/>
            </a:pPr>
            <a:r>
              <a:rPr lang="es-PA" sz="2800" dirty="0">
                <a:solidFill>
                  <a:srgbClr val="C00000"/>
                </a:solidFill>
                <a:latin typeface="Arial Rounded MT Bold" panose="020F0704030504030204" pitchFamily="34" charset="0"/>
              </a:rPr>
              <a:t>Los autores de la época alaban al castellano y la consideran una lengua limpia y graciosa, capaz de decir las cosas con más claridad que el aragonés. Sin embargo, el problema lingüístico se crea en el propio reino castellano, ya que Toledo se consideraba la cuna de la lengua castellana, primero con la Escuela de Traductores de Toledo y más tarde cuando se proclama el castellano de Toledo como árbitro del lenguaje.</a:t>
            </a:r>
          </a:p>
        </p:txBody>
      </p:sp>
    </p:spTree>
    <p:extLst>
      <p:ext uri="{BB962C8B-B14F-4D97-AF65-F5344CB8AC3E}">
        <p14:creationId xmlns:p14="http://schemas.microsoft.com/office/powerpoint/2010/main" val="2888388385"/>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54745" y="942535"/>
            <a:ext cx="11479237" cy="4069218"/>
          </a:xfrm>
        </p:spPr>
        <p:txBody>
          <a:bodyPr>
            <a:noAutofit/>
          </a:bodyPr>
          <a:lstStyle/>
          <a:p>
            <a:pPr marL="457200" indent="-457200" algn="just">
              <a:buFont typeface="Arial" panose="020B0604020202020204" pitchFamily="34" charset="0"/>
              <a:buChar char="•"/>
            </a:pPr>
            <a:r>
              <a:rPr lang="es-PA" sz="2800" dirty="0">
                <a:latin typeface="Arial Rounded MT Bold" panose="020F0704030504030204" pitchFamily="34" charset="0"/>
              </a:rPr>
              <a:t>A todo ello hay que añadir la admiración que se tiene sobre la cultura clásica, en ocasiones, superficial. La reina Isabel aprende latín y logra que sus hijos lleguen a dominarlo. En la corte o en los palacios enseñan maestros llegados de la propia Italia, como Pedro de </a:t>
            </a:r>
            <a:r>
              <a:rPr lang="es-PA" sz="2800" dirty="0" err="1">
                <a:latin typeface="Arial Rounded MT Bold" panose="020F0704030504030204" pitchFamily="34" charset="0"/>
              </a:rPr>
              <a:t>Anglería</a:t>
            </a:r>
            <a:r>
              <a:rPr lang="es-PA" sz="2800" dirty="0">
                <a:latin typeface="Arial Rounded MT Bold" panose="020F0704030504030204" pitchFamily="34" charset="0"/>
              </a:rPr>
              <a:t> o Lucio Marineo Sículo. No debemos olvidar la importante labor de los humanistas hispanos, como Alonso de Palencia o Antonio de Nebrija, que emprende la reforma universitaria.</a:t>
            </a:r>
            <a:endParaRPr lang="es-PA" sz="2800" dirty="0">
              <a:latin typeface="Arial Rounded MT Bold" panose="020F0704030504030204" pitchFamily="34" charset="0"/>
            </a:endParaRPr>
          </a:p>
        </p:txBody>
      </p:sp>
    </p:spTree>
    <p:extLst>
      <p:ext uri="{BB962C8B-B14F-4D97-AF65-F5344CB8AC3E}">
        <p14:creationId xmlns:p14="http://schemas.microsoft.com/office/powerpoint/2010/main" val="2328020170"/>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ítulo 1"/>
          <p:cNvSpPr>
            <a:spLocks noGrp="1"/>
          </p:cNvSpPr>
          <p:nvPr>
            <p:ph type="subTitle" idx="1"/>
          </p:nvPr>
        </p:nvSpPr>
        <p:spPr>
          <a:xfrm>
            <a:off x="211016" y="2121701"/>
            <a:ext cx="11690252" cy="2956736"/>
          </a:xfrm>
        </p:spPr>
        <p:txBody>
          <a:bodyPr>
            <a:noAutofit/>
          </a:bodyPr>
          <a:lstStyle/>
          <a:p>
            <a:pPr algn="just"/>
            <a:r>
              <a:rPr lang="es-PA" sz="2800" dirty="0">
                <a:solidFill>
                  <a:srgbClr val="C00000"/>
                </a:solidFill>
                <a:latin typeface="Arial Rounded MT Bold" panose="020F0704030504030204" pitchFamily="34" charset="0"/>
              </a:rPr>
              <a:t>Todas estas novedades en el ámbito lingüístico produjeron variaciones en la fonética, en la gramática y en el vocabulario que veremos a continuación. Debemos tener en cuenta que sólo podemos enumerar una pequeña parte de la variación existente, ya que los textos escritos reflejan sólo el uso de la lengua de ciertos sectores sociales y de ciertos registros lingüísticos.</a:t>
            </a:r>
          </a:p>
        </p:txBody>
      </p:sp>
    </p:spTree>
    <p:extLst>
      <p:ext uri="{BB962C8B-B14F-4D97-AF65-F5344CB8AC3E}">
        <p14:creationId xmlns:p14="http://schemas.microsoft.com/office/powerpoint/2010/main" val="1283199740"/>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ángulo 6"/>
          <p:cNvSpPr/>
          <p:nvPr/>
        </p:nvSpPr>
        <p:spPr>
          <a:xfrm>
            <a:off x="154745" y="260649"/>
            <a:ext cx="11760590" cy="6093976"/>
          </a:xfrm>
          <a:prstGeom prst="rect">
            <a:avLst/>
          </a:prstGeom>
        </p:spPr>
        <p:txBody>
          <a:bodyPr wrap="square">
            <a:spAutoFit/>
          </a:bodyPr>
          <a:lstStyle/>
          <a:p>
            <a:pPr algn="ctr"/>
            <a:r>
              <a:rPr lang="es-PA" sz="2600" b="1" dirty="0" smtClean="0">
                <a:latin typeface="Times New Roman" panose="02020603050405020304" pitchFamily="18" charset="0"/>
              </a:rPr>
              <a:t>VARIACIONES FONÉTICAS</a:t>
            </a:r>
            <a:r>
              <a:rPr lang="es-PA" sz="2600" dirty="0" smtClean="0">
                <a:latin typeface="Times New Roman" panose="02020603050405020304" pitchFamily="18" charset="0"/>
              </a:rPr>
              <a:t/>
            </a:r>
            <a:br>
              <a:rPr lang="es-PA" sz="2600" dirty="0" smtClean="0">
                <a:latin typeface="Times New Roman" panose="02020603050405020304" pitchFamily="18" charset="0"/>
              </a:rPr>
            </a:br>
            <a:endParaRPr lang="es-PA" sz="2600" dirty="0" smtClean="0">
              <a:latin typeface="Times New Roman" panose="02020603050405020304" pitchFamily="18" charset="0"/>
            </a:endParaRPr>
          </a:p>
          <a:p>
            <a:pPr algn="just"/>
            <a:r>
              <a:rPr lang="es-PA" sz="2600" b="1" dirty="0" smtClean="0">
                <a:solidFill>
                  <a:srgbClr val="C00000"/>
                </a:solidFill>
                <a:latin typeface="Times New Roman" panose="02020603050405020304" pitchFamily="18" charset="0"/>
              </a:rPr>
              <a:t>Con </a:t>
            </a:r>
            <a:r>
              <a:rPr lang="es-PA" sz="2600" b="1" dirty="0">
                <a:solidFill>
                  <a:srgbClr val="C00000"/>
                </a:solidFill>
                <a:latin typeface="Times New Roman" panose="02020603050405020304" pitchFamily="18" charset="0"/>
              </a:rPr>
              <a:t>respecto a las vocales, creemos que en la baja Edad Media el sistema vocálico del castellano era igual que el que poseemos hoy en día, es decir, habría cinco fonemas vocálicos con distinción entre anteriores, centrales y posteriores; sin embargo la incidencia no era siempre igual que la actual:</a:t>
            </a:r>
          </a:p>
          <a:p>
            <a:pPr algn="just"/>
            <a:endParaRPr lang="es-PA" sz="2600" b="1" dirty="0">
              <a:solidFill>
                <a:srgbClr val="C00000"/>
              </a:solidFill>
              <a:latin typeface="Times New Roman" panose="02020603050405020304" pitchFamily="18" charset="0"/>
            </a:endParaRPr>
          </a:p>
          <a:p>
            <a:pPr algn="just">
              <a:buFont typeface="Arial" panose="020B0604020202020204" pitchFamily="34" charset="0"/>
              <a:buChar char="•"/>
            </a:pPr>
            <a:r>
              <a:rPr lang="es-PA" sz="2600" b="1" dirty="0">
                <a:solidFill>
                  <a:srgbClr val="C00000"/>
                </a:solidFill>
                <a:latin typeface="Times New Roman" panose="02020603050405020304" pitchFamily="18" charset="0"/>
              </a:rPr>
              <a:t>Alternancia entre /</a:t>
            </a:r>
            <a:r>
              <a:rPr lang="es-PA" sz="2600" b="1" dirty="0" err="1">
                <a:solidFill>
                  <a:srgbClr val="C00000"/>
                </a:solidFill>
                <a:latin typeface="Times New Roman" panose="02020603050405020304" pitchFamily="18" charset="0"/>
              </a:rPr>
              <a:t>ié</a:t>
            </a:r>
            <a:r>
              <a:rPr lang="es-PA" sz="2600" b="1" dirty="0">
                <a:solidFill>
                  <a:srgbClr val="C00000"/>
                </a:solidFill>
                <a:latin typeface="Times New Roman" panose="02020603050405020304" pitchFamily="18" charset="0"/>
              </a:rPr>
              <a:t>/ e /í/ vigente, sobre todo, en los diminutivos.</a:t>
            </a:r>
          </a:p>
          <a:p>
            <a:pPr algn="just">
              <a:buFont typeface="Arial" panose="020B0604020202020204" pitchFamily="34" charset="0"/>
              <a:buChar char="•"/>
            </a:pPr>
            <a:r>
              <a:rPr lang="es-PA" sz="2600" b="1" dirty="0">
                <a:solidFill>
                  <a:srgbClr val="C00000"/>
                </a:solidFill>
                <a:latin typeface="Times New Roman" panose="02020603050405020304" pitchFamily="18" charset="0"/>
              </a:rPr>
              <a:t>Alternancia entre /</a:t>
            </a:r>
            <a:r>
              <a:rPr lang="es-PA" sz="2600" b="1" dirty="0" err="1">
                <a:solidFill>
                  <a:srgbClr val="C00000"/>
                </a:solidFill>
                <a:latin typeface="Times New Roman" panose="02020603050405020304" pitchFamily="18" charset="0"/>
              </a:rPr>
              <a:t>ué</a:t>
            </a:r>
            <a:r>
              <a:rPr lang="es-PA" sz="2600" b="1" dirty="0">
                <a:solidFill>
                  <a:srgbClr val="C00000"/>
                </a:solidFill>
                <a:latin typeface="Times New Roman" panose="02020603050405020304" pitchFamily="18" charset="0"/>
              </a:rPr>
              <a:t>/ y /é/ limitada a unas pocas palabras y que tiene su origen en ciertas condiciones morfológicas, esto es, en la confluencia de los sufijos -</a:t>
            </a:r>
            <a:r>
              <a:rPr lang="es-PA" sz="2600" b="1" i="1" dirty="0">
                <a:solidFill>
                  <a:srgbClr val="C00000"/>
                </a:solidFill>
                <a:latin typeface="Times New Roman" panose="02020603050405020304" pitchFamily="18" charset="0"/>
              </a:rPr>
              <a:t>ero</a:t>
            </a:r>
            <a:r>
              <a:rPr lang="es-PA" sz="2600" b="1" dirty="0">
                <a:solidFill>
                  <a:srgbClr val="C00000"/>
                </a:solidFill>
                <a:latin typeface="Times New Roman" panose="02020603050405020304" pitchFamily="18" charset="0"/>
              </a:rPr>
              <a:t> y -</a:t>
            </a:r>
            <a:r>
              <a:rPr lang="es-PA" sz="2600" b="1" i="1" dirty="0" err="1">
                <a:solidFill>
                  <a:srgbClr val="C00000"/>
                </a:solidFill>
                <a:latin typeface="Times New Roman" panose="02020603050405020304" pitchFamily="18" charset="0"/>
              </a:rPr>
              <a:t>uero</a:t>
            </a:r>
            <a:r>
              <a:rPr lang="es-PA" sz="2600" b="1" dirty="0">
                <a:solidFill>
                  <a:srgbClr val="C00000"/>
                </a:solidFill>
                <a:latin typeface="Times New Roman" panose="02020603050405020304" pitchFamily="18" charset="0"/>
              </a:rPr>
              <a:t>.</a:t>
            </a:r>
          </a:p>
          <a:p>
            <a:pPr algn="just">
              <a:buFont typeface="Arial" panose="020B0604020202020204" pitchFamily="34" charset="0"/>
              <a:buChar char="•"/>
            </a:pPr>
            <a:r>
              <a:rPr lang="es-PA" sz="2600" b="1" dirty="0">
                <a:solidFill>
                  <a:srgbClr val="C00000"/>
                </a:solidFill>
                <a:latin typeface="Times New Roman" panose="02020603050405020304" pitchFamily="18" charset="0"/>
              </a:rPr>
              <a:t>Eliminación del hiato, este proceso implica el traslado del acento desde la vocal más cerrada a la más abierta, con la reducción de la más cerrada a semiconsonante o semivocal y su consecuente eliminación del hiato a favor de un sólo núcleo.</a:t>
            </a:r>
          </a:p>
        </p:txBody>
      </p:sp>
    </p:spTree>
    <p:extLst>
      <p:ext uri="{BB962C8B-B14F-4D97-AF65-F5344CB8AC3E}">
        <p14:creationId xmlns:p14="http://schemas.microsoft.com/office/powerpoint/2010/main" val="2279125530"/>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ángulo 7"/>
          <p:cNvSpPr/>
          <p:nvPr/>
        </p:nvSpPr>
        <p:spPr>
          <a:xfrm>
            <a:off x="576774" y="1397039"/>
            <a:ext cx="11211951" cy="3539430"/>
          </a:xfrm>
          <a:prstGeom prst="rect">
            <a:avLst/>
          </a:prstGeom>
        </p:spPr>
        <p:txBody>
          <a:bodyPr wrap="square">
            <a:spAutoFit/>
          </a:bodyPr>
          <a:lstStyle/>
          <a:p>
            <a:pPr algn="just">
              <a:buFont typeface="Arial" panose="020B0604020202020204" pitchFamily="34" charset="0"/>
              <a:buChar char="•"/>
            </a:pPr>
            <a:r>
              <a:rPr lang="es-PA" sz="2800" b="1" dirty="0">
                <a:solidFill>
                  <a:srgbClr val="C00000"/>
                </a:solidFill>
                <a:latin typeface="Times New Roman" panose="02020603050405020304" pitchFamily="18" charset="0"/>
              </a:rPr>
              <a:t>Vacilación entre vocales cerradas (/i/, /u/) y medias (/o/, /e/)</a:t>
            </a:r>
            <a:endParaRPr lang="es-PA" sz="2800" dirty="0">
              <a:solidFill>
                <a:srgbClr val="C00000"/>
              </a:solidFill>
              <a:latin typeface="Arial Rounded MT Bold" panose="020F0704030504030204" pitchFamily="34" charset="0"/>
            </a:endParaRPr>
          </a:p>
          <a:p>
            <a:pPr algn="just">
              <a:buFont typeface="Arial" panose="020B0604020202020204" pitchFamily="34" charset="0"/>
              <a:buChar char="•"/>
            </a:pPr>
            <a:r>
              <a:rPr lang="es-PA" sz="2800" dirty="0">
                <a:solidFill>
                  <a:srgbClr val="C00000"/>
                </a:solidFill>
                <a:latin typeface="Arial Rounded MT Bold" panose="020F0704030504030204" pitchFamily="34" charset="0"/>
              </a:rPr>
              <a:t>La /f/ que seguía apareciendo en la literatura era aspiración en el habla, /h/ e, incluso, desaparecía en Castilla: </a:t>
            </a:r>
            <a:r>
              <a:rPr lang="es-PA" sz="2800" i="1" dirty="0" err="1">
                <a:solidFill>
                  <a:srgbClr val="C00000"/>
                </a:solidFill>
                <a:latin typeface="Arial Rounded MT Bold" panose="020F0704030504030204" pitchFamily="34" charset="0"/>
              </a:rPr>
              <a:t>ebrero</a:t>
            </a:r>
            <a:r>
              <a:rPr lang="es-PA" sz="2800" dirty="0">
                <a:solidFill>
                  <a:srgbClr val="C00000"/>
                </a:solidFill>
                <a:latin typeface="Arial Rounded MT Bold" panose="020F0704030504030204" pitchFamily="34" charset="0"/>
              </a:rPr>
              <a:t> (febrero).</a:t>
            </a:r>
          </a:p>
          <a:p>
            <a:pPr algn="just">
              <a:buFont typeface="Arial" panose="020B0604020202020204" pitchFamily="34" charset="0"/>
              <a:buChar char="•"/>
            </a:pPr>
            <a:r>
              <a:rPr lang="es-PA" sz="2800" dirty="0">
                <a:solidFill>
                  <a:srgbClr val="C00000"/>
                </a:solidFill>
                <a:latin typeface="Arial Rounded MT Bold" panose="020F0704030504030204" pitchFamily="34" charset="0"/>
              </a:rPr>
              <a:t>Las consonantes /d/ y /t/ finales se alternaban: </a:t>
            </a:r>
            <a:r>
              <a:rPr lang="es-PA" sz="2800" i="1" dirty="0" err="1">
                <a:solidFill>
                  <a:srgbClr val="C00000"/>
                </a:solidFill>
                <a:latin typeface="Arial Rounded MT Bold" panose="020F0704030504030204" pitchFamily="34" charset="0"/>
              </a:rPr>
              <a:t>vezindat</a:t>
            </a:r>
            <a:r>
              <a:rPr lang="es-PA" sz="2800" dirty="0">
                <a:solidFill>
                  <a:srgbClr val="C00000"/>
                </a:solidFill>
                <a:latin typeface="Arial Rounded MT Bold" panose="020F0704030504030204" pitchFamily="34" charset="0"/>
              </a:rPr>
              <a:t> y </a:t>
            </a:r>
            <a:r>
              <a:rPr lang="es-PA" sz="2800" i="1" dirty="0" err="1">
                <a:solidFill>
                  <a:srgbClr val="C00000"/>
                </a:solidFill>
                <a:latin typeface="Arial Rounded MT Bold" panose="020F0704030504030204" pitchFamily="34" charset="0"/>
              </a:rPr>
              <a:t>vezindad</a:t>
            </a:r>
            <a:r>
              <a:rPr lang="es-PA" sz="2800" dirty="0">
                <a:solidFill>
                  <a:srgbClr val="C00000"/>
                </a:solidFill>
                <a:latin typeface="Arial Rounded MT Bold" panose="020F0704030504030204" pitchFamily="34" charset="0"/>
              </a:rPr>
              <a:t>.</a:t>
            </a:r>
          </a:p>
          <a:p>
            <a:pPr algn="just">
              <a:buFont typeface="Arial" panose="020B0604020202020204" pitchFamily="34" charset="0"/>
              <a:buChar char="•"/>
            </a:pPr>
            <a:r>
              <a:rPr lang="es-PA" sz="2800" dirty="0">
                <a:solidFill>
                  <a:srgbClr val="C00000"/>
                </a:solidFill>
                <a:latin typeface="Arial Rounded MT Bold" panose="020F0704030504030204" pitchFamily="34" charset="0"/>
              </a:rPr>
              <a:t>Los grupos cultos de consonantes se alternaban con la reducción: </a:t>
            </a:r>
            <a:r>
              <a:rPr lang="es-PA" sz="2800" i="1" dirty="0" err="1">
                <a:solidFill>
                  <a:srgbClr val="C00000"/>
                </a:solidFill>
                <a:latin typeface="Arial Rounded MT Bold" panose="020F0704030504030204" pitchFamily="34" charset="0"/>
              </a:rPr>
              <a:t>dubda</a:t>
            </a:r>
            <a:r>
              <a:rPr lang="es-PA" sz="2800" i="1" dirty="0">
                <a:solidFill>
                  <a:srgbClr val="C00000"/>
                </a:solidFill>
                <a:latin typeface="Arial Rounded MT Bold" panose="020F0704030504030204" pitchFamily="34" charset="0"/>
              </a:rPr>
              <a:t> </a:t>
            </a:r>
            <a:r>
              <a:rPr lang="es-PA" sz="2800" dirty="0">
                <a:solidFill>
                  <a:srgbClr val="C00000"/>
                </a:solidFill>
                <a:latin typeface="Arial Rounded MT Bold" panose="020F0704030504030204" pitchFamily="34" charset="0"/>
              </a:rPr>
              <a:t>&gt;</a:t>
            </a:r>
            <a:r>
              <a:rPr lang="es-PA" sz="2800" i="1" dirty="0">
                <a:solidFill>
                  <a:srgbClr val="C00000"/>
                </a:solidFill>
                <a:latin typeface="Arial Rounded MT Bold" panose="020F0704030504030204" pitchFamily="34" charset="0"/>
              </a:rPr>
              <a:t> duda</a:t>
            </a:r>
            <a:r>
              <a:rPr lang="es-PA" sz="2800" dirty="0">
                <a:solidFill>
                  <a:srgbClr val="C00000"/>
                </a:solidFill>
                <a:latin typeface="Arial Rounded MT Bold" panose="020F0704030504030204" pitchFamily="34" charset="0"/>
              </a:rPr>
              <a:t>.</a:t>
            </a:r>
          </a:p>
          <a:p>
            <a:pPr algn="just">
              <a:buFont typeface="Arial" panose="020B0604020202020204" pitchFamily="34" charset="0"/>
              <a:buChar char="•"/>
            </a:pPr>
            <a:r>
              <a:rPr lang="es-PA" sz="2800" dirty="0">
                <a:solidFill>
                  <a:srgbClr val="C00000"/>
                </a:solidFill>
                <a:latin typeface="Arial Rounded MT Bold" panose="020F0704030504030204" pitchFamily="34" charset="0"/>
              </a:rPr>
              <a:t>En Castilla se confundían en una misma pronunciación </a:t>
            </a:r>
            <a:r>
              <a:rPr lang="es-PA" sz="2800" i="1" dirty="0">
                <a:solidFill>
                  <a:srgbClr val="C00000"/>
                </a:solidFill>
                <a:latin typeface="Arial Rounded MT Bold" panose="020F0704030504030204" pitchFamily="34" charset="0"/>
              </a:rPr>
              <a:t>b</a:t>
            </a:r>
            <a:r>
              <a:rPr lang="es-PA" sz="2800" dirty="0">
                <a:solidFill>
                  <a:srgbClr val="C00000"/>
                </a:solidFill>
                <a:latin typeface="Arial Rounded MT Bold" panose="020F0704030504030204" pitchFamily="34" charset="0"/>
              </a:rPr>
              <a:t> y </a:t>
            </a:r>
            <a:r>
              <a:rPr lang="es-PA" sz="2800" i="1" dirty="0">
                <a:solidFill>
                  <a:srgbClr val="C00000"/>
                </a:solidFill>
                <a:latin typeface="Arial Rounded MT Bold" panose="020F0704030504030204" pitchFamily="34" charset="0"/>
              </a:rPr>
              <a:t>v</a:t>
            </a:r>
            <a:r>
              <a:rPr lang="es-PA" sz="2800" dirty="0">
                <a:solidFill>
                  <a:srgbClr val="C00000"/>
                </a:solidFill>
                <a:latin typeface="Arial Rounded MT Bold" panose="020F0704030504030204" pitchFamily="34" charset="0"/>
              </a:rPr>
              <a:t>.</a:t>
            </a:r>
          </a:p>
        </p:txBody>
      </p:sp>
      <p:sp>
        <p:nvSpPr>
          <p:cNvPr id="9" name="CuadroTexto 8"/>
          <p:cNvSpPr txBox="1"/>
          <p:nvPr/>
        </p:nvSpPr>
        <p:spPr>
          <a:xfrm>
            <a:off x="2498673" y="280323"/>
            <a:ext cx="7920880" cy="830997"/>
          </a:xfrm>
          <a:prstGeom prst="rect">
            <a:avLst/>
          </a:prstGeom>
          <a:noFill/>
        </p:spPr>
        <p:txBody>
          <a:bodyPr wrap="square" rtlCol="0">
            <a:spAutoFit/>
          </a:bodyPr>
          <a:lstStyle/>
          <a:p>
            <a:pPr algn="ctr"/>
            <a:r>
              <a:rPr lang="es-PA" sz="2400" dirty="0">
                <a:solidFill>
                  <a:srgbClr val="000000"/>
                </a:solidFill>
                <a:latin typeface="Arial Rounded MT Bold" panose="020F0704030504030204" pitchFamily="34" charset="0"/>
              </a:rPr>
              <a:t>CON RESPECTO A LAS CONSONANTES</a:t>
            </a:r>
          </a:p>
          <a:p>
            <a:pPr algn="ctr"/>
            <a:endParaRPr lang="es-PA" sz="2400" dirty="0">
              <a:latin typeface="Arial Rounded MT Bold" panose="020F0704030504030204" pitchFamily="34" charset="0"/>
            </a:endParaRPr>
          </a:p>
        </p:txBody>
      </p:sp>
    </p:spTree>
    <p:extLst>
      <p:ext uri="{BB962C8B-B14F-4D97-AF65-F5344CB8AC3E}">
        <p14:creationId xmlns:p14="http://schemas.microsoft.com/office/powerpoint/2010/main" val="2214695707"/>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2"/>
          <p:cNvSpPr/>
          <p:nvPr/>
        </p:nvSpPr>
        <p:spPr>
          <a:xfrm>
            <a:off x="323557" y="1772817"/>
            <a:ext cx="10813003" cy="2246769"/>
          </a:xfrm>
          <a:prstGeom prst="rect">
            <a:avLst/>
          </a:prstGeom>
        </p:spPr>
        <p:txBody>
          <a:bodyPr wrap="square">
            <a:spAutoFit/>
          </a:bodyPr>
          <a:lstStyle/>
          <a:p>
            <a:pPr algn="just">
              <a:buFont typeface="Arial" panose="020B0604020202020204" pitchFamily="34" charset="0"/>
              <a:buChar char="•"/>
            </a:pPr>
            <a:r>
              <a:rPr lang="es-PA" sz="2800" dirty="0">
                <a:solidFill>
                  <a:srgbClr val="C00000"/>
                </a:solidFill>
                <a:latin typeface="Arial Rounded MT Bold" panose="020F0704030504030204" pitchFamily="34" charset="0"/>
              </a:rPr>
              <a:t>En Castilla se producía el ensordecimiento de /</a:t>
            </a:r>
            <a:r>
              <a:rPr lang="es-PA" sz="2800" dirty="0" err="1">
                <a:solidFill>
                  <a:srgbClr val="C00000"/>
                </a:solidFill>
                <a:latin typeface="Arial Rounded MT Bold" panose="020F0704030504030204" pitchFamily="34" charset="0"/>
              </a:rPr>
              <a:t>dz</a:t>
            </a:r>
            <a:r>
              <a:rPr lang="es-PA" sz="2800" dirty="0">
                <a:solidFill>
                  <a:srgbClr val="C00000"/>
                </a:solidFill>
                <a:latin typeface="Arial Rounded MT Bold" panose="020F0704030504030204" pitchFamily="34" charset="0"/>
              </a:rPr>
              <a:t>/, /z/, confundiéndose con /s/, /</a:t>
            </a:r>
            <a:r>
              <a:rPr lang="es-PA" sz="2800" dirty="0" err="1">
                <a:solidFill>
                  <a:srgbClr val="C00000"/>
                </a:solidFill>
                <a:latin typeface="Arial Rounded MT Bold" panose="020F0704030504030204" pitchFamily="34" charset="0"/>
              </a:rPr>
              <a:t>ts</a:t>
            </a:r>
            <a:r>
              <a:rPr lang="es-PA" sz="2800" dirty="0">
                <a:solidFill>
                  <a:srgbClr val="C00000"/>
                </a:solidFill>
                <a:latin typeface="Arial Rounded MT Bold" panose="020F0704030504030204" pitchFamily="34" charset="0"/>
              </a:rPr>
              <a:t>/.</a:t>
            </a:r>
          </a:p>
          <a:p>
            <a:pPr algn="just">
              <a:buFont typeface="Arial" panose="020B0604020202020204" pitchFamily="34" charset="0"/>
              <a:buChar char="•"/>
            </a:pPr>
            <a:r>
              <a:rPr lang="es-PA" sz="2800" dirty="0">
                <a:solidFill>
                  <a:srgbClr val="C00000"/>
                </a:solidFill>
                <a:latin typeface="Arial Rounded MT Bold" panose="020F0704030504030204" pitchFamily="34" charset="0"/>
              </a:rPr>
              <a:t>La inestabilidad de los grupos consonánticos cultos se va resolviendo en el sentido de perder la consonante implosiva o postnuclear: </a:t>
            </a:r>
            <a:r>
              <a:rPr lang="es-PA" sz="2800" i="1" dirty="0" err="1">
                <a:solidFill>
                  <a:srgbClr val="C00000"/>
                </a:solidFill>
                <a:latin typeface="Arial Rounded MT Bold" panose="020F0704030504030204" pitchFamily="34" charset="0"/>
              </a:rPr>
              <a:t>dino</a:t>
            </a:r>
            <a:r>
              <a:rPr lang="es-PA" sz="2800" i="1" dirty="0">
                <a:solidFill>
                  <a:srgbClr val="C00000"/>
                </a:solidFill>
                <a:latin typeface="Arial Rounded MT Bold" panose="020F0704030504030204" pitchFamily="34" charset="0"/>
              </a:rPr>
              <a:t> </a:t>
            </a:r>
            <a:r>
              <a:rPr lang="es-PA" sz="2800" dirty="0">
                <a:solidFill>
                  <a:srgbClr val="C00000"/>
                </a:solidFill>
                <a:latin typeface="Arial Rounded MT Bold" panose="020F0704030504030204" pitchFamily="34" charset="0"/>
              </a:rPr>
              <a:t>&gt;</a:t>
            </a:r>
            <a:r>
              <a:rPr lang="es-PA" sz="2800" i="1" dirty="0">
                <a:solidFill>
                  <a:srgbClr val="C00000"/>
                </a:solidFill>
                <a:latin typeface="Arial Rounded MT Bold" panose="020F0704030504030204" pitchFamily="34" charset="0"/>
              </a:rPr>
              <a:t> digno</a:t>
            </a:r>
            <a:r>
              <a:rPr lang="es-PA" sz="2800" dirty="0">
                <a:solidFill>
                  <a:srgbClr val="C00000"/>
                </a:solidFill>
                <a:latin typeface="Arial Rounded MT Bold" panose="020F0704030504030204" pitchFamily="34" charset="0"/>
              </a:rPr>
              <a:t>.</a:t>
            </a:r>
            <a:endParaRPr lang="es-PA" sz="2800" dirty="0">
              <a:solidFill>
                <a:srgbClr val="C00000"/>
              </a:solidFill>
              <a:latin typeface="Arial Rounded MT Bold" panose="020F0704030504030204" pitchFamily="34" charset="0"/>
            </a:endParaRPr>
          </a:p>
        </p:txBody>
      </p:sp>
    </p:spTree>
    <p:extLst>
      <p:ext uri="{BB962C8B-B14F-4D97-AF65-F5344CB8AC3E}">
        <p14:creationId xmlns:p14="http://schemas.microsoft.com/office/powerpoint/2010/main" val="1417114808"/>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TotalTime>
  <Words>590</Words>
  <Application>Microsoft Office PowerPoint</Application>
  <PresentationFormat>Panorámica</PresentationFormat>
  <Paragraphs>40</Paragraphs>
  <Slides>11</Slides>
  <Notes>0</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11</vt:i4>
      </vt:variant>
    </vt:vector>
  </HeadingPairs>
  <TitlesOfParts>
    <vt:vector size="18" baseType="lpstr">
      <vt:lpstr>Arial</vt:lpstr>
      <vt:lpstr>Arial Black</vt:lpstr>
      <vt:lpstr>Arial Rounded MT Bold</vt:lpstr>
      <vt:lpstr>Calibri</vt:lpstr>
      <vt:lpstr>Calibri Light</vt:lpstr>
      <vt:lpstr>Times New Roman</vt:lpstr>
      <vt:lpstr>Tema de Office</vt:lpstr>
      <vt:lpstr>ESPAÑOL CLÁSICO xv</vt:lpstr>
      <vt:lpstr> </vt:lpstr>
      <vt:lpstr> </vt:lpstr>
      <vt:lpstr>Presentación de PowerPoint</vt:lpstr>
      <vt:lpstr>A todo ello hay que añadir la admiración que se tiene sobre la cultura clásica, en ocasiones, superficial. La reina Isabel aprende latín y logra que sus hijos lleguen a dominarlo. En la corte o en los palacios enseñan maestros llegados de la propia Italia, como Pedro de Anglería o Lucio Marineo Sículo. No debemos olvidar la importante labor de los humanistas hispanos, como Alonso de Palencia o Antonio de Nebrija, que emprende la reforma universitaria.</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ESPAÑOL CLÁSICO xv</dc:title>
  <dc:creator>Lizabet R.O</dc:creator>
  <cp:lastModifiedBy>Lizabet R.O</cp:lastModifiedBy>
  <cp:revision>3</cp:revision>
  <dcterms:created xsi:type="dcterms:W3CDTF">2017-07-22T16:58:55Z</dcterms:created>
  <dcterms:modified xsi:type="dcterms:W3CDTF">2017-07-22T17:07:03Z</dcterms:modified>
</cp:coreProperties>
</file>