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4" r:id="rId4"/>
    <p:sldId id="267" r:id="rId5"/>
    <p:sldId id="26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57" r:id="rId14"/>
  </p:sldIdLst>
  <p:sldSz cx="9144000" cy="6858000" type="screen4x3"/>
  <p:notesSz cx="6858000" cy="9144000"/>
  <p:custDataLst>
    <p:tags r:id="rId16"/>
  </p:custDataLst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3"/>
    <p:restoredTop sz="75179" autoAdjust="0"/>
  </p:normalViewPr>
  <p:slideViewPr>
    <p:cSldViewPr snapToGrid="0" snapToObjects="1">
      <p:cViewPr varScale="1">
        <p:scale>
          <a:sx n="70" d="100"/>
          <a:sy n="70" d="100"/>
        </p:scale>
        <p:origin x="4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tags" Target="tags/tag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F3687-9455-46B0-A970-2B211FEE7F43}" type="datetimeFigureOut">
              <a:rPr lang="it-IT" smtClean="0"/>
              <a:t>16/11/17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D8EA2-411E-4763-85DC-C8A80A86A1F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85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431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919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156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734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830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734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8EA2-411E-4763-85DC-C8A80A86A1F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830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16/11/17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47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16/11/17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568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16/11/17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75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16/11/17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94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16/11/17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57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16/11/17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1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16/11/17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41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16/11/17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30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16/11/17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872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16/11/17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935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B399-F01F-9B4D-A7FA-2ECD18265627}" type="datetimeFigureOut">
              <a:rPr lang="it-IT" smtClean="0"/>
              <a:t>16/11/17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47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EB399-F01F-9B4D-A7FA-2ECD18265627}" type="datetimeFigureOut">
              <a:rPr lang="it-IT" smtClean="0"/>
              <a:t>16/11/17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F1A3B-757E-E44B-B7EB-9342EE8E672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52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15.tif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16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17.tiff"/><Relationship Id="rId7" Type="http://schemas.openxmlformats.org/officeDocument/2006/relationships/image" Target="../media/image18.tif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tif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12.emf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14.tif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Same ADV Orizzont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300" cy="579125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26" y="5936948"/>
            <a:ext cx="8466475" cy="7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5"/>
          <p:cNvPicPr>
            <a:picLocks noChangeAspect="1"/>
          </p:cNvPicPr>
          <p:nvPr/>
        </p:nvPicPr>
        <p:blipFill>
          <a:blip r:embed="rId4"/>
          <a:srcRect l="17684" r="17684"/>
          <a:stretch>
            <a:fillRect/>
          </a:stretch>
        </p:blipFill>
        <p:spPr>
          <a:xfrm>
            <a:off x="-16600" y="-887160"/>
            <a:ext cx="9160600" cy="2607976"/>
          </a:xfrm>
          <a:prstGeom prst="rect">
            <a:avLst/>
          </a:prstGeom>
        </p:spPr>
      </p:pic>
      <p:pic>
        <p:nvPicPr>
          <p:cNvPr id="4" name="Immagine 3" descr="Logo Same World ORIZZ no scrit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65500" y="9250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100" b="0" kern="1200">
                <a:solidFill>
                  <a:srgbClr val="A5002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65607" y="2072384"/>
            <a:ext cx="352853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DECLINO DELLE API           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                è dovuto a: </a:t>
            </a:r>
          </a:p>
          <a:p>
            <a:pPr marL="285750" indent="-285750">
              <a:buFont typeface="Arial" charset="0"/>
              <a:buChar char="•"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Stress 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climatici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Uso di pesticidi</a:t>
            </a:r>
            <a:endParaRPr lang="it-IT" dirty="0" smtClean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Industrializzazione dell’agricoltura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Cambiamenti d’uso del suolo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Problemi di nutrizione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Attacco 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da parte di patogeni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3850" y="1978245"/>
            <a:ext cx="478125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9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5"/>
          <p:cNvPicPr>
            <a:picLocks noChangeAspect="1"/>
          </p:cNvPicPr>
          <p:nvPr/>
        </p:nvPicPr>
        <p:blipFill>
          <a:blip r:embed="rId4"/>
          <a:srcRect l="17684" r="17684"/>
          <a:stretch>
            <a:fillRect/>
          </a:stretch>
        </p:blipFill>
        <p:spPr>
          <a:xfrm>
            <a:off x="-16600" y="-887160"/>
            <a:ext cx="9160600" cy="2607976"/>
          </a:xfrm>
          <a:prstGeom prst="rect">
            <a:avLst/>
          </a:prstGeom>
        </p:spPr>
      </p:pic>
      <p:pic>
        <p:nvPicPr>
          <p:cNvPr id="4" name="Immagine 3" descr="Logo Same World ORIZZ no scrit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65500" y="9250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100" b="0" kern="1200">
                <a:solidFill>
                  <a:srgbClr val="A5002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9298" y="1656246"/>
            <a:ext cx="472597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Q</a:t>
            </a: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UANDO LE API IMPARANO A FARE GOAL</a:t>
            </a:r>
          </a:p>
          <a:p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Le Scienze 27 febbraio 2017</a:t>
            </a:r>
            <a:endParaRPr lang="it-IT" sz="1600" b="1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3095" y="5471886"/>
            <a:ext cx="42420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 cervelli piccoli non sono necessariamente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più semplici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Clint Perry,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neuroetologo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cognitivo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5" y="2436451"/>
            <a:ext cx="3689822" cy="2628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319069" y="1720815"/>
            <a:ext cx="3600481" cy="4572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5319069" y="1652325"/>
            <a:ext cx="36335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Esperimento: </a:t>
            </a:r>
          </a:p>
          <a:p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u</a:t>
            </a:r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n’ape osserva un’altra ape spingere una pallina in un punto prefissato per guadagnare </a:t>
            </a:r>
          </a:p>
          <a:p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un sorso di acqua e zucchero.</a:t>
            </a:r>
          </a:p>
          <a:p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Successivamente non solo sa rifarlo ma capisce come farlo con uno sforzo minore. Questo risultato soltanto con l’osservazione, quindi le api raccolgono indizi sociali mentre guardano le api addestrate.</a:t>
            </a:r>
          </a:p>
          <a:p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Quando si utilizzano tre palline di cui solo una mobile e le altre fisse, l’ape istruttrice trascina quella che può rotolare.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5"/>
          <p:cNvPicPr>
            <a:picLocks noChangeAspect="1"/>
          </p:cNvPicPr>
          <p:nvPr/>
        </p:nvPicPr>
        <p:blipFill>
          <a:blip r:embed="rId4"/>
          <a:srcRect l="17684" r="17684"/>
          <a:stretch>
            <a:fillRect/>
          </a:stretch>
        </p:blipFill>
        <p:spPr>
          <a:xfrm>
            <a:off x="0" y="-882434"/>
            <a:ext cx="9144000" cy="2603250"/>
          </a:xfrm>
          <a:prstGeom prst="rect">
            <a:avLst/>
          </a:prstGeom>
        </p:spPr>
      </p:pic>
      <p:pic>
        <p:nvPicPr>
          <p:cNvPr id="4" name="Immagine 3" descr="Logo Same World ORIZZ no scrit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65500" y="9250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100" b="0" kern="1200">
                <a:solidFill>
                  <a:srgbClr val="A5002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662" y="2315491"/>
            <a:ext cx="2214719" cy="148780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979" y="4364593"/>
            <a:ext cx="2214719" cy="194463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65500" y="1778190"/>
            <a:ext cx="2735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PERCHÈ L’ESAGONO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563258" y="2231160"/>
            <a:ext cx="502919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favo che le api costruiscono con la cera ha due facce con celle di forma esagonale.</a:t>
            </a:r>
          </a:p>
          <a:p>
            <a:pPr>
              <a:spcAft>
                <a:spcPts val="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perché dell’esagono e non del quadrato o del triangolo equilatero come si spiega?  L’esagono a parità di superficie ha un perimetro minore rispetto al quadrato e al triangolo equilatero.</a:t>
            </a:r>
          </a:p>
          <a:p>
            <a:pPr>
              <a:spcAft>
                <a:spcPts val="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E a parità di perimetro?</a:t>
            </a:r>
          </a:p>
          <a:p>
            <a:pPr>
              <a:spcAft>
                <a:spcPts val="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A parità di perimetro l’area di superficie è maggiore.</a:t>
            </a:r>
          </a:p>
          <a:p>
            <a:pPr>
              <a:spcAft>
                <a:spcPts val="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risultato è che occorre una minore quantità di cera ed anche meno lavoro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.</a:t>
            </a:r>
          </a:p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La forma della cella, non è esagonale come la sezione, ma a forma di prisma cavo e il fondo è il cuspidato cioè una superficie concava costituita da tre rombi uguali. L’angolo dei rombi delle celle misura proprio 109° 28' così calcolò l'astronomo Giacomo Maraldi, nel 1712. </a:t>
            </a:r>
          </a:p>
          <a:p>
            <a:pPr>
              <a:spcAft>
                <a:spcPts val="0"/>
              </a:spcAft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4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rcRect l="17684" r="17684"/>
          <a:stretch>
            <a:fillRect/>
          </a:stretch>
        </p:blipFill>
        <p:spPr>
          <a:xfrm>
            <a:off x="0" y="-906445"/>
            <a:ext cx="9160600" cy="2607976"/>
          </a:xfrm>
        </p:spPr>
      </p:pic>
      <p:pic>
        <p:nvPicPr>
          <p:cNvPr id="8" name="Immagine 7" descr="Logo Same World ORIZZ no scrit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716864" y="617853"/>
            <a:ext cx="1236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chemeClr val="accent3"/>
                </a:solidFill>
              </a:rPr>
              <a:t>www.sameworld.eu</a:t>
            </a:r>
            <a:endParaRPr lang="it-IT" sz="1000" dirty="0">
              <a:solidFill>
                <a:schemeClr val="accent3"/>
              </a:solidFill>
            </a:endParaRPr>
          </a:p>
        </p:txBody>
      </p:sp>
      <p:pic>
        <p:nvPicPr>
          <p:cNvPr id="6146" name="Picture 2" descr="C:\Users\m.fasciani\Desktop\LOGOS\environmental-protection-6834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498" y="2758975"/>
            <a:ext cx="5069604" cy="285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127057" y="6047120"/>
            <a:ext cx="1988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92D050"/>
                </a:solidFill>
                <a:latin typeface="Adobe Garamond Pro" charset="0"/>
                <a:ea typeface="Adobe Garamond Pro" charset="0"/>
                <a:cs typeface="Adobe Garamond Pro" charset="0"/>
              </a:rPr>
              <a:t>Rossana </a:t>
            </a:r>
            <a:r>
              <a:rPr lang="it-IT" sz="2000" dirty="0" err="1" smtClean="0">
                <a:solidFill>
                  <a:srgbClr val="92D050"/>
                </a:solidFill>
                <a:latin typeface="Adobe Garamond Pro" charset="0"/>
                <a:ea typeface="Adobe Garamond Pro" charset="0"/>
                <a:cs typeface="Adobe Garamond Pro" charset="0"/>
              </a:rPr>
              <a:t>Rosapepe</a:t>
            </a:r>
            <a:endParaRPr lang="it-IT" sz="2000" dirty="0">
              <a:solidFill>
                <a:srgbClr val="92D050"/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2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/>
          <p:cNvPicPr>
            <a:picLocks noChangeAspect="1"/>
          </p:cNvPicPr>
          <p:nvPr/>
        </p:nvPicPr>
        <p:blipFill>
          <a:blip r:embed="rId4"/>
          <a:srcRect l="17684" r="17684"/>
          <a:stretch>
            <a:fillRect/>
          </a:stretch>
        </p:blipFill>
        <p:spPr>
          <a:xfrm>
            <a:off x="0" y="-906445"/>
            <a:ext cx="9160600" cy="2607976"/>
          </a:xfrm>
          <a:prstGeom prst="rect">
            <a:avLst/>
          </a:prstGeom>
        </p:spPr>
      </p:pic>
      <p:pic>
        <p:nvPicPr>
          <p:cNvPr id="3" name="Immagine 2" descr="Logo Same World ORIZZ no scrit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716864" y="617853"/>
            <a:ext cx="1236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chemeClr val="accent3"/>
                </a:solidFill>
              </a:rPr>
              <a:t>www.sameworld.eu</a:t>
            </a:r>
            <a:endParaRPr lang="it-IT" sz="1000" dirty="0">
              <a:solidFill>
                <a:schemeClr val="accent3"/>
              </a:solidFill>
            </a:endParaRPr>
          </a:p>
        </p:txBody>
      </p:sp>
      <p:sp>
        <p:nvSpPr>
          <p:cNvPr id="5" name="Titolo 3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1100188"/>
            <a:ext cx="9160600" cy="7350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APE, SPLENDIDO INSETTO SENTINELLA E ARCHITETTO</a:t>
            </a:r>
            <a:endParaRPr lang="it-IT" sz="24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4301" y="2267735"/>
            <a:ext cx="5875200" cy="3672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572139" y="6000163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Lucilla De </a:t>
            </a:r>
            <a:r>
              <a:rPr lang="it-IT" sz="1600" dirty="0" err="1" smtClean="0"/>
              <a:t>Dominicis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892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/>
          <p:cNvPicPr>
            <a:picLocks noChangeAspect="1"/>
          </p:cNvPicPr>
          <p:nvPr/>
        </p:nvPicPr>
        <p:blipFill>
          <a:blip r:embed="rId3"/>
          <a:srcRect l="17684" r="17684"/>
          <a:stretch>
            <a:fillRect/>
          </a:stretch>
        </p:blipFill>
        <p:spPr>
          <a:xfrm>
            <a:off x="-16600" y="-887160"/>
            <a:ext cx="9160600" cy="2607976"/>
          </a:xfrm>
          <a:prstGeom prst="rect">
            <a:avLst/>
          </a:prstGeom>
        </p:spPr>
      </p:pic>
      <p:pic>
        <p:nvPicPr>
          <p:cNvPr id="3" name="Immagine 2" descr="Logo Same World ORIZZ no scrit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563700" y="1337552"/>
            <a:ext cx="3769080" cy="5040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563700" y="1351484"/>
            <a:ext cx="37690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L’apicoltura ha un peso rilevante  ed </a:t>
            </a:r>
          </a:p>
          <a:p>
            <a:r>
              <a:rPr lang="it-IT" dirty="0">
                <a:latin typeface="Adobe Garamond Pro" charset="0"/>
                <a:ea typeface="Adobe Garamond Pro" charset="0"/>
                <a:cs typeface="Adobe Garamond Pro" charset="0"/>
              </a:rPr>
              <a:t>e</a:t>
            </a:r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ssenziale per il ruolo di impollinatori </a:t>
            </a: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rivestito dalle api a beneficio della </a:t>
            </a: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produzione vegetale.</a:t>
            </a:r>
            <a:r>
              <a:rPr lang="it-IT" dirty="0">
                <a:latin typeface="Adobe Garamond Pro" charset="0"/>
                <a:ea typeface="Adobe Garamond Pro" charset="0"/>
                <a:cs typeface="Adobe Garamond Pro" charset="0"/>
              </a:rPr>
              <a:t> </a:t>
            </a:r>
            <a:endParaRPr lang="it-IT" dirty="0" smtClean="0">
              <a:latin typeface="Adobe Garamond Pro" charset="0"/>
              <a:ea typeface="Adobe Garamond Pro" charset="0"/>
              <a:cs typeface="Adobe Garamond Pro" charset="0"/>
            </a:endParaRPr>
          </a:p>
          <a:p>
            <a:endParaRPr lang="it-IT" dirty="0" smtClean="0"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Oltre </a:t>
            </a:r>
            <a:r>
              <a:rPr lang="it-IT" dirty="0">
                <a:latin typeface="Adobe Garamond Pro" charset="0"/>
                <a:ea typeface="Adobe Garamond Pro" charset="0"/>
                <a:cs typeface="Adobe Garamond Pro" charset="0"/>
              </a:rPr>
              <a:t>l’80% delle piante a fiore </a:t>
            </a:r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dipende per </a:t>
            </a:r>
            <a:r>
              <a:rPr lang="it-IT" dirty="0">
                <a:latin typeface="Adobe Garamond Pro" charset="0"/>
                <a:ea typeface="Adobe Garamond Pro" charset="0"/>
                <a:cs typeface="Adobe Garamond Pro" charset="0"/>
              </a:rPr>
              <a:t>la </a:t>
            </a:r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riproduzione dall’impollinazione</a:t>
            </a: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degli insetti.</a:t>
            </a:r>
            <a:endParaRPr lang="it-IT" dirty="0"/>
          </a:p>
          <a:p>
            <a:endParaRPr lang="it-IT" dirty="0" smtClean="0"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In assenza delle api il mondo cambierebbe drasticamente e sarebbe invivibile in pochi anni.</a:t>
            </a:r>
          </a:p>
          <a:p>
            <a:endParaRPr lang="it-IT" dirty="0" smtClean="0"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L’ape rappresenta un anello fondamentale nella riproduzione delle specie vegetali coltivate e spontanee.</a:t>
            </a:r>
          </a:p>
          <a:p>
            <a:r>
              <a:rPr lang="it-IT" dirty="0" smtClean="0">
                <a:latin typeface="Adobe Garamond Pro" charset="0"/>
                <a:ea typeface="Adobe Garamond Pro" charset="0"/>
                <a:cs typeface="Adobe Garamond Pro" charset="0"/>
              </a:rPr>
              <a:t>A questo punto il miele prodotto ha un peso secondario.</a:t>
            </a:r>
            <a:endParaRPr lang="it-IT" dirty="0"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12" y="1337552"/>
            <a:ext cx="3588666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8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rcRect l="17684" r="17684"/>
          <a:stretch>
            <a:fillRect/>
          </a:stretch>
        </p:blipFill>
        <p:spPr>
          <a:xfrm>
            <a:off x="0" y="-906445"/>
            <a:ext cx="9160600" cy="2607976"/>
          </a:xfrm>
        </p:spPr>
      </p:pic>
      <p:pic>
        <p:nvPicPr>
          <p:cNvPr id="8" name="Immagine 7" descr="Logo Same World ORIZZ no scrit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716864" y="617853"/>
            <a:ext cx="1236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chemeClr val="accent3"/>
                </a:solidFill>
              </a:rPr>
              <a:t>www.sameworld.eu</a:t>
            </a:r>
            <a:endParaRPr lang="it-IT" sz="1000" dirty="0">
              <a:solidFill>
                <a:schemeClr val="accent3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50" y="1273048"/>
            <a:ext cx="74549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rcRect l="17684" r="17684"/>
          <a:stretch>
            <a:fillRect/>
          </a:stretch>
        </p:blipFill>
        <p:spPr>
          <a:xfrm>
            <a:off x="0" y="-906445"/>
            <a:ext cx="9160600" cy="2607976"/>
          </a:xfrm>
        </p:spPr>
      </p:pic>
      <p:pic>
        <p:nvPicPr>
          <p:cNvPr id="8" name="Immagine 7" descr="Logo Same World ORIZZ no scrit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716864" y="617853"/>
            <a:ext cx="1236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solidFill>
                  <a:schemeClr val="accent3"/>
                </a:solidFill>
              </a:rPr>
              <a:t>www.sameworld.eu</a:t>
            </a:r>
            <a:endParaRPr lang="it-IT" sz="1000" dirty="0">
              <a:solidFill>
                <a:schemeClr val="accent3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0" y="1423416"/>
            <a:ext cx="73279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/>
          <p:cNvPicPr>
            <a:picLocks noChangeAspect="1"/>
          </p:cNvPicPr>
          <p:nvPr/>
        </p:nvPicPr>
        <p:blipFill>
          <a:blip r:embed="rId2"/>
          <a:srcRect l="17684" r="17684"/>
          <a:stretch>
            <a:fillRect/>
          </a:stretch>
        </p:blipFill>
        <p:spPr>
          <a:xfrm>
            <a:off x="0" y="-906445"/>
            <a:ext cx="9160600" cy="2607976"/>
          </a:xfrm>
          <a:prstGeom prst="rect">
            <a:avLst/>
          </a:prstGeom>
        </p:spPr>
      </p:pic>
      <p:pic>
        <p:nvPicPr>
          <p:cNvPr id="3" name="Immagine 2" descr="Logo Same World ORIZZ no scrit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39484" y="5826947"/>
            <a:ext cx="46906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Poi Milano, New York, Londra</a:t>
            </a:r>
            <a:endParaRPr lang="it-IT" altLang="it-IT" sz="20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70823" y="1417109"/>
            <a:ext cx="38363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</a:t>
            </a:r>
            <a:r>
              <a:rPr lang="it-IT" altLang="it-IT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Parigi </a:t>
            </a:r>
            <a:r>
              <a:rPr lang="it-IT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2005, una storia singolare.</a:t>
            </a:r>
            <a:endParaRPr lang="it-IT" sz="22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2" y="2137499"/>
            <a:ext cx="606857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2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/>
          <p:cNvPicPr>
            <a:picLocks noChangeAspect="1"/>
          </p:cNvPicPr>
          <p:nvPr/>
        </p:nvPicPr>
        <p:blipFill>
          <a:blip r:embed="rId3"/>
          <a:srcRect l="17684" r="17684"/>
          <a:stretch>
            <a:fillRect/>
          </a:stretch>
        </p:blipFill>
        <p:spPr>
          <a:xfrm>
            <a:off x="0" y="-676895"/>
            <a:ext cx="9160600" cy="2378425"/>
          </a:xfrm>
          <a:prstGeom prst="rect">
            <a:avLst/>
          </a:prstGeom>
        </p:spPr>
      </p:pic>
      <p:pic>
        <p:nvPicPr>
          <p:cNvPr id="3" name="Immagine 2" descr="Logo Same World ORIZZ no scrit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69" y="4790418"/>
            <a:ext cx="635000" cy="7874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8558" y="4885668"/>
            <a:ext cx="635000" cy="5969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783283" y="23750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85001" y="1555339"/>
            <a:ext cx="5052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Le api stanche della campagna si trasferiscono in città. 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85001" y="2048546"/>
            <a:ext cx="301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Hanno inizio interessanti studi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724396" y="2835262"/>
            <a:ext cx="197361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Ben A.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Woodcock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Regno Unito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NEONICOTINOIDI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650514" y="2920958"/>
            <a:ext cx="18036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Nadejda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Tsvetkov</a:t>
            </a:r>
            <a:endParaRPr lang="it-IT" dirty="0" smtClean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Canada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FUNGICIDI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881736" y="4737847"/>
            <a:ext cx="279756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Galen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Dively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            Maryland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             IMIDACLOPRID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L’insetticida più usato al mondo.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32405" y="3685584"/>
            <a:ext cx="3065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M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onitoraggio dell’impatto delle sostanza su: ape domestica, ape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selvatica e bombi.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650514" y="3756331"/>
            <a:ext cx="3231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L’azione dei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neonicotinoidi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 è più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negativa in presenza di fungicidi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688858" y="4799198"/>
            <a:ext cx="319350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Claudio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Porrini</a:t>
            </a:r>
            <a:endParaRPr lang="it-IT" dirty="0" smtClean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Facoltà di Agraria di Bologna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Ape, indicatore biologico della qualità</a:t>
            </a:r>
          </a:p>
          <a:p>
            <a:r>
              <a:rPr lang="it-I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dell’ambiente.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869" y="2818280"/>
            <a:ext cx="863600" cy="685800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558" y="2893352"/>
            <a:ext cx="635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0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5"/>
          <p:cNvPicPr>
            <a:picLocks noChangeAspect="1"/>
          </p:cNvPicPr>
          <p:nvPr/>
        </p:nvPicPr>
        <p:blipFill>
          <a:blip r:embed="rId3"/>
          <a:srcRect l="17684" r="17684"/>
          <a:stretch>
            <a:fillRect/>
          </a:stretch>
        </p:blipFill>
        <p:spPr>
          <a:xfrm>
            <a:off x="0" y="-658406"/>
            <a:ext cx="9160600" cy="2652118"/>
          </a:xfrm>
          <a:prstGeom prst="rect">
            <a:avLst/>
          </a:prstGeom>
        </p:spPr>
      </p:pic>
      <p:pic>
        <p:nvPicPr>
          <p:cNvPr id="4" name="Immagine 3" descr="Logo Same World ORIZZ no scrit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337058" y="192075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CLIMA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29" y="1798998"/>
            <a:ext cx="863600" cy="6858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342" y="1933891"/>
            <a:ext cx="635000" cy="5969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30648" y="2719461"/>
            <a:ext cx="35782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In Italia le api impazzite per il clima 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non producono miele, e non 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assicurano più l’impollinazione.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Secondo gli apicoltori non si arriverà 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a 90.000 quintali di miele su una media di 230.000.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Gli apicoltori in Italia sono 45.000 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e di questi sono 20.000 i produttori</a:t>
            </a:r>
          </a:p>
          <a:p>
            <a:pPr algn="just"/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che detengono l’80% del patrimonio apistico nazionale, pari a 1,2 milioni di alveari sparsi nelle campagne italiane.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344685" y="1933891"/>
            <a:ext cx="2922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CAFFÈ PREVISTO UN CROLLO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AMERICA LATINA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39484" y="2694924"/>
            <a:ext cx="3769080" cy="36821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4649492" y="2694923"/>
            <a:ext cx="3948242" cy="368212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4649492" y="2653802"/>
            <a:ext cx="39482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riscaldamento globale potrebbe far crollare la produzione del caffè dell’88% entro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il 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2050 per un calo delle api impollinatrici.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È interessante notare che si ha un calo inferiore nelle zone montuose del Messico, del Guatemala dove probabilmente ci sono popolazioni di api più “robuste”.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Ovviamente questo per l’economia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dell’America Latina sarebbe un vero </a:t>
            </a:r>
          </a:p>
          <a:p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dobe Garamond Pro" charset="0"/>
                <a:ea typeface="Adobe Garamond Pro" charset="0"/>
                <a:cs typeface="Adobe Garamond Pro" charset="0"/>
              </a:rPr>
              <a:t>disastro dal momento che il caffè rappresenta la fonte di reddito principale per milioni di abitanti.</a:t>
            </a:r>
          </a:p>
          <a:p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5"/>
          <p:cNvPicPr>
            <a:picLocks noChangeAspect="1"/>
          </p:cNvPicPr>
          <p:nvPr/>
        </p:nvPicPr>
        <p:blipFill>
          <a:blip r:embed="rId4"/>
          <a:srcRect l="17684" r="17684"/>
          <a:stretch>
            <a:fillRect/>
          </a:stretch>
        </p:blipFill>
        <p:spPr>
          <a:xfrm>
            <a:off x="0" y="-906445"/>
            <a:ext cx="9160600" cy="2607976"/>
          </a:xfrm>
          <a:prstGeom prst="rect">
            <a:avLst/>
          </a:prstGeom>
        </p:spPr>
      </p:pic>
      <p:pic>
        <p:nvPicPr>
          <p:cNvPr id="3" name="Immagine 2" descr="Logo Same World ORIZZ no scritt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4" y="166003"/>
            <a:ext cx="1094817" cy="501650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39484" y="7120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100" b="0" kern="1200">
                <a:solidFill>
                  <a:srgbClr val="A50021"/>
                </a:solidFill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167" y="1283518"/>
            <a:ext cx="7168233" cy="468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198317" y="5963518"/>
            <a:ext cx="194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Umberto Cavallaro</a:t>
            </a:r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2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09"/>
  <p:tag name="MMPROD_10066PHOTO" val=""/>
  <p:tag name="MMPROD_10066LOGO" val=""/>
  <p:tag name="MMPROD_UIDATA" val="&lt;database version=&quot;11.0&quot;&gt;&lt;object type=&quot;1&quot; unique_id=&quot;10001&quot;&gt;&lt;property id=&quot;20141&quot; value=&quot;Same World&quot;/&gt;&lt;property id=&quot;20144&quot; value=&quot;1&quot;/&gt;&lt;property id=&quot;20146&quot; value=&quot;0&quot;/&gt;&lt;property id=&quot;20147&quot; value=&quot;0&quot;/&gt;&lt;property id=&quot;20148&quot; value=&quot;5&quot;/&gt;&lt;property id=&quot;20184&quot; value=&quot;7&quot;/&gt;&lt;property id=&quot;20193&quot; value=&quot;-1&quot;/&gt;&lt;property id=&quot;20225&quot; value=&quot;C:\Users\m.fasciani\Desktop\&quot;/&gt;&lt;property id=&quot;20226&quot; value=&quot;\\unimarconi.loc\bpr\Progetti\Forcom\PJ_EUROPEI\PJ_IN_ESECUZIONE\SAME_EuropeAid_NSA\Cluster 5\SAMEworld communication tools\TEMPLATES\Same World.pptx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&quot;/&gt;&lt;property id=&quot;20303&quot; value=&quot;Monica&quot;/&gt;&lt;property id=&quot;20307&quot; value=&quot;256&quot;/&gt;&lt;/object&gt;&lt;object type=&quot;3&quot; unique_id=&quot;10004&quot;&gt;&lt;property id=&quot;20148&quot; value=&quot;5&quot;/&gt;&lt;property id=&quot;20300&quot; value=&quot;Slide 8&quot;/&gt;&lt;property id=&quot;20303&quot; value=&quot;-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2&quot; value=&quot;1&quot;/&gt;&lt;property id=&quot;20303&quot; value=&quot;-1&quot;/&gt;&lt;property id=&quot;20307&quot; value=&quot;258&quot;/&gt;&lt;property id=&quot;20509&quot; value=&quot;1&quot;/&gt;&lt;property id=&quot;20510&quot; value=&quot;1&quot;/&gt;&lt;property id=&quot;20511&quot; value=&quot;0&quot;/&gt;&lt;property id=&quot;20512&quot; value=&quot;10000000&quot;/&gt;&lt;property id=&quot;20513&quot; value=&quot;1&quot;/&gt;&lt;property id=&quot;20514&quot; value=&quot;0&quot;/&gt;&lt;property id=&quot;20515&quot; value=&quot;0&quot;/&gt;&lt;property id=&quot;20517&quot; value=&quot;https://www.youtube.com/watch?v=FROlhdg-_n4&quot;/&gt;&lt;property id=&quot;20518&quot; value=&quot;FROlhdg-_n4&quot;/&gt;&lt;/object&gt;&lt;object type=&quot;3&quot; unique_id=&quot;10409&quot;&gt;&lt;property id=&quot;20148&quot; value=&quot;5&quot;/&gt;&lt;property id=&quot;20300&quot; value=&quot;Slide 3&quot;/&gt;&lt;property id=&quot;20307&quot; value=&quot;259&quot;/&gt;&lt;/object&gt;&lt;object type=&quot;3&quot; unique_id=&quot;10410&quot;&gt;&lt;property id=&quot;20148&quot; value=&quot;5&quot;/&gt;&lt;property id=&quot;20300&quot; value=&quot;Slide 4&quot;/&gt;&lt;property id=&quot;20307&quot; value=&quot;260&quot;/&gt;&lt;/object&gt;&lt;object type=&quot;3&quot; unique_id=&quot;10411&quot;&gt;&lt;property id=&quot;20148&quot; value=&quot;5&quot;/&gt;&lt;property id=&quot;20300&quot; value=&quot;Slide 6&quot;/&gt;&lt;property id=&quot;20302&quot; value=&quot;1&quot;/&gt;&lt;property id=&quot;20307&quot; value=&quot;261&quot;/&gt;&lt;property id=&quot;20509&quot; value=&quot;1&quot;/&gt;&lt;property id=&quot;20510&quot; value=&quot;1&quot;/&gt;&lt;property id=&quot;20511&quot; value=&quot;0&quot;/&gt;&lt;property id=&quot;20512&quot; value=&quot;10000000&quot;/&gt;&lt;property id=&quot;20513&quot; value=&quot;1&quot;/&gt;&lt;property id=&quot;20514&quot; value=&quot;0&quot;/&gt;&lt;property id=&quot;20515&quot; value=&quot;0&quot;/&gt;&lt;property id=&quot;20517&quot; value=&quot;https://www.youtube.com/watch?v=PAn42TDgYWs&quot;/&gt;&lt;property id=&quot;20518&quot; value=&quot;PAn42TDgYWs&quot;/&gt;&lt;/object&gt;&lt;object type=&quot;3&quot; unique_id=&quot;14102&quot;&gt;&lt;property id=&quot;20148&quot; value=&quot;5&quot;/&gt;&lt;property id=&quot;20300&quot; value=&quot;Slide 5&quot;/&gt;&lt;property id=&quot;20307&quot; value=&quot;262&quot;/&gt;&lt;/object&gt;&lt;object type=&quot;3&quot; unique_id=&quot;14103&quot;&gt;&lt;property id=&quot;20148&quot; value=&quot;5&quot;/&gt;&lt;property id=&quot;20300&quot; value=&quot;Slide 7&quot;/&gt;&lt;property id=&quot;20307&quot; value=&quot;263&quot;/&gt;&lt;/object&gt;&lt;/object&gt;&lt;object type=&quot;8&quot; unique_id=&quot;10010&quot;&gt;&lt;object type=&quot;9&quot; unique_id=&quot;10019&quot;&gt;&lt;property id=&quot;19999&quot; value=&quot;0&quot;/&gt;&lt;property id=&quot;20000&quot; value=&quot;0&quot;/&gt;&lt;property id=&quot;20400&quot; value=&quot;test&quot;/&gt;&lt;property id=&quot;20401&quot; value=&quot;ECHE Template EN.pdf&quot;/&gt;&lt;property id=&quot;20402&quot; value=&quot;0&quot;/&gt;&lt;property id=&quot;20404&quot; value=&quot;1009437&quot;/&gt;&lt;property id=&quot;20405&quot; value=&quot;0&quot;/&gt;&lt;/object&gt;&lt;object type=&quot;9&quot; unique_id=&quot;10020&quot;&gt;&lt;property id=&quot;19999&quot; value=&quot;0&quot;/&gt;&lt;property id=&quot;20000&quot; value=&quot;0&quot;/&gt;&lt;property id=&quot;20400&quot; value=&quot;test1&quot;/&gt;&lt;property id=&quot;20401&quot; value=&quot;http://cies.it&quot;/&gt;&lt;property id=&quot;20402&quot; value=&quot;1&quot;/&gt;&lt;property id=&quot;20404&quot; value=&quot;0&quot;/&gt;&lt;property id=&quot;20405&quot; value=&quot;1&quot;/&gt;&lt;/object&gt;&lt;/object&gt;&lt;object type=&quot;4&quot; unique_id=&quot;10016&quot;&gt;&lt;object type=&quot;5&quot; unique_id=&quot;10066&quot;&gt;&lt;property id=&quot;20000&quot; value=&quot;0&quot;/&gt;&lt;property id=&quot;20149&quot; value=&quot;Monica&quot;/&gt;&lt;property id=&quot;20150&quot; value=&quot;Project manager&quot;/&gt;&lt;/object&gt;&lt;/object&gt;&lt;object type=&quot;10&quot; unique_id=&quot;10017&quot;&gt;&lt;object type=&quot;11&quot; unique_id=&quot;10018&quot;&gt;&lt;property id=&quot;20180&quot; value=&quot;1&quot;/&gt;&lt;property id=&quot;20181&quot; value=&quot;1&quot;/&gt;&lt;property id=&quot;20183&quot; value=&quot;1&quot;/&gt;&lt;/object&gt;&lt;object type=&quot;12&quot; unique_id=&quot;10021&quot;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3&quot;/&gt;&lt;lineCharCount val=&quot;20&quot;/&gt;&lt;/TableIndex&gt;&lt;/ShapeTextInfo&gt;"/>
  <p:tag name="PRESENTER_SHAPEINFO" val="&lt;ThreeDShapeInfo&gt;&lt;uuid val=&quot;{D2E4DB2A-5473-4782-9823-12E455252D30}&quot;/&gt;&lt;isInvalidForFieldText val=&quot;0&quot;/&gt;&lt;Image&gt;&lt;filename val=&quot;C:\DOCUME~1\Luca_PC\IMPOST~1\Temp\PR\data\asimages\{D2E4DB2A-5473-4782-9823-12E455252D30}_1.png&quot;/&gt;&lt;left val=&quot;54&quot;/&gt;&lt;top val=&quot;168&quot;/&gt;&lt;width val=&quot;613&quot;/&gt;&lt;height val=&quot;117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617</Words>
  <Application>Microsoft Macintosh PowerPoint</Application>
  <PresentationFormat>Presentazione su schermo (4:3)</PresentationFormat>
  <Paragraphs>97</Paragraphs>
  <Slides>13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Adobe Garamond Pro</vt:lpstr>
      <vt:lpstr>Calibri</vt:lpstr>
      <vt:lpstr>Tahoma</vt:lpstr>
      <vt:lpstr>Arial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Ale sad</dc:creator>
  <cp:lastModifiedBy>Utente di Microsoft Office</cp:lastModifiedBy>
  <cp:revision>75</cp:revision>
  <dcterms:created xsi:type="dcterms:W3CDTF">2015-07-17T14:10:11Z</dcterms:created>
  <dcterms:modified xsi:type="dcterms:W3CDTF">2017-11-16T20:16:52Z</dcterms:modified>
</cp:coreProperties>
</file>