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75203-3447-43FC-ADFE-FCCECBBA58DA}" type="datetimeFigureOut">
              <a:rPr lang="es-CO" smtClean="0"/>
              <a:t>10/03/2018</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AEE9D-9C6E-4FC3-9CBE-4F2D5BFF8B55}" type="slidenum">
              <a:rPr lang="es-CO" smtClean="0"/>
              <a:t>‹Nº›</a:t>
            </a:fld>
            <a:endParaRPr lang="es-CO"/>
          </a:p>
        </p:txBody>
      </p:sp>
    </p:spTree>
    <p:extLst>
      <p:ext uri="{BB962C8B-B14F-4D97-AF65-F5344CB8AC3E}">
        <p14:creationId xmlns:p14="http://schemas.microsoft.com/office/powerpoint/2010/main" val="3072596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1F2B599-7AE6-4199-AAFC-7ECEE2C93853}" type="datetimeFigureOut">
              <a:rPr lang="es-CO" smtClean="0"/>
              <a:t>10/03/2018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7B61E1D-CBB5-405E-9D93-2938580FEF14}"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9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F2B599-7AE6-4199-AAFC-7ECEE2C93853}"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402504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F2B599-7AE6-4199-AAFC-7ECEE2C93853}"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421579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F2B599-7AE6-4199-AAFC-7ECEE2C93853}"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367195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51F2B599-7AE6-4199-AAFC-7ECEE2C93853}"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B61E1D-CBB5-405E-9D93-2938580FEF14}"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04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1F2B599-7AE6-4199-AAFC-7ECEE2C93853}"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406420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1F2B599-7AE6-4199-AAFC-7ECEE2C93853}" type="datetimeFigureOut">
              <a:rPr lang="es-CO" smtClean="0"/>
              <a:t>10/03/2018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401224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1F2B599-7AE6-4199-AAFC-7ECEE2C93853}" type="datetimeFigureOut">
              <a:rPr lang="es-CO" smtClean="0"/>
              <a:t>10/03/2018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289727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2B599-7AE6-4199-AAFC-7ECEE2C93853}" type="datetimeFigureOut">
              <a:rPr lang="es-CO" smtClean="0"/>
              <a:t>10/03/2018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266684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51F2B599-7AE6-4199-AAFC-7ECEE2C93853}"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90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51F2B599-7AE6-4199-AAFC-7ECEE2C93853}"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7B61E1D-CBB5-405E-9D93-2938580FEF14}" type="slidenum">
              <a:rPr lang="es-CO" smtClean="0"/>
              <a:t>‹Nº›</a:t>
            </a:fld>
            <a:endParaRPr lang="es-CO"/>
          </a:p>
        </p:txBody>
      </p:sp>
    </p:spTree>
    <p:extLst>
      <p:ext uri="{BB962C8B-B14F-4D97-AF65-F5344CB8AC3E}">
        <p14:creationId xmlns:p14="http://schemas.microsoft.com/office/powerpoint/2010/main" val="15497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1F2B599-7AE6-4199-AAFC-7ECEE2C93853}" type="datetimeFigureOut">
              <a:rPr lang="es-CO" smtClean="0"/>
              <a:t>10/03/2018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7B61E1D-CBB5-405E-9D93-2938580FEF14}" type="slidenum">
              <a:rPr lang="es-CO" smtClean="0"/>
              <a:t>‹Nº›</a:t>
            </a:fld>
            <a:endParaRPr lang="es-CO"/>
          </a:p>
        </p:txBody>
      </p:sp>
    </p:spTree>
    <p:extLst>
      <p:ext uri="{BB962C8B-B14F-4D97-AF65-F5344CB8AC3E}">
        <p14:creationId xmlns:p14="http://schemas.microsoft.com/office/powerpoint/2010/main" val="689183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3C4E7A1-31A5-4138-84DF-3DB20274975F}"/>
              </a:ext>
            </a:extLst>
          </p:cNvPr>
          <p:cNvSpPr/>
          <p:nvPr/>
        </p:nvSpPr>
        <p:spPr>
          <a:xfrm>
            <a:off x="3002878" y="330152"/>
            <a:ext cx="6186244" cy="1446550"/>
          </a:xfrm>
          <a:prstGeom prst="rect">
            <a:avLst/>
          </a:prstGeom>
          <a:noFill/>
        </p:spPr>
        <p:txBody>
          <a:bodyPr wrap="none" lIns="91440" tIns="45720" rIns="91440" bIns="45720">
            <a:spAutoFit/>
          </a:bodyPr>
          <a:lstStyle/>
          <a:p>
            <a:pPr algn="ctr"/>
            <a:r>
              <a:rPr lang="es-ES" sz="8800" b="0" cap="none" spc="0" dirty="0">
                <a:ln w="0"/>
                <a:solidFill>
                  <a:schemeClr val="accent1">
                    <a:lumMod val="50000"/>
                  </a:schemeClr>
                </a:solidFill>
                <a:effectLst>
                  <a:outerShdw blurRad="38100" dist="19050" dir="2700000" algn="tl" rotWithShape="0">
                    <a:schemeClr val="dk1">
                      <a:alpha val="40000"/>
                    </a:schemeClr>
                  </a:outerShdw>
                </a:effectLst>
                <a:latin typeface="Arial Black" panose="020B0A04020102020204" pitchFamily="34" charset="0"/>
              </a:rPr>
              <a:t>TRABAJO</a:t>
            </a:r>
          </a:p>
        </p:txBody>
      </p:sp>
      <p:sp>
        <p:nvSpPr>
          <p:cNvPr id="3" name="CuadroTexto 2">
            <a:extLst>
              <a:ext uri="{FF2B5EF4-FFF2-40B4-BE49-F238E27FC236}">
                <a16:creationId xmlns:a16="http://schemas.microsoft.com/office/drawing/2014/main" id="{CADDB7F6-F48A-4EBE-B640-C97D71058E91}"/>
              </a:ext>
            </a:extLst>
          </p:cNvPr>
          <p:cNvSpPr txBox="1"/>
          <p:nvPr/>
        </p:nvSpPr>
        <p:spPr>
          <a:xfrm>
            <a:off x="424070" y="1683026"/>
            <a:ext cx="6546574" cy="2031325"/>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Definición: </a:t>
            </a:r>
          </a:p>
          <a:p>
            <a:pPr algn="just"/>
            <a:r>
              <a:rPr lang="es-CO" dirty="0">
                <a:latin typeface="Arial" panose="020B0604020202020204" pitchFamily="34" charset="0"/>
                <a:cs typeface="Arial" panose="020B0604020202020204" pitchFamily="34" charset="0"/>
              </a:rPr>
              <a:t>En mecánica clásica, se dice que una fuerza realiza trabajo cuando altera el estado de movimiento de un cuerpo. El trabajo de la fuerza sobre ese cuerpo será equivalente a la energía necesaria para desplazarlo​ de manera acelerada. El trabajo es una magnitud física escalar que se representa con la letra W y se expresa en unidades de energía.</a:t>
            </a:r>
          </a:p>
        </p:txBody>
      </p:sp>
      <p:sp>
        <p:nvSpPr>
          <p:cNvPr id="4" name="CuadroTexto 3">
            <a:extLst>
              <a:ext uri="{FF2B5EF4-FFF2-40B4-BE49-F238E27FC236}">
                <a16:creationId xmlns:a16="http://schemas.microsoft.com/office/drawing/2014/main" id="{620283A8-E0D8-49C8-8BC1-D603B591AF76}"/>
              </a:ext>
            </a:extLst>
          </p:cNvPr>
          <p:cNvSpPr txBox="1"/>
          <p:nvPr/>
        </p:nvSpPr>
        <p:spPr>
          <a:xfrm>
            <a:off x="424070" y="4019152"/>
            <a:ext cx="6546574" cy="1754326"/>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Sistema de Unidades: </a:t>
            </a:r>
          </a:p>
          <a:p>
            <a:pPr algn="just"/>
            <a:r>
              <a:rPr lang="es-CO" dirty="0">
                <a:latin typeface="Arial" panose="020B0604020202020204" pitchFamily="34" charset="0"/>
                <a:cs typeface="Arial" panose="020B0604020202020204" pitchFamily="34" charset="0"/>
              </a:rPr>
              <a:t>SI: Joule (J) es la unidad derivada del Sistema Internacional utilizada para medir energía, trabajo y calor. Como unidad de trabajo, el julio se define como la cantidad de trabajo realizado por una fuerza constante de un newton durante un metro de longitud en la misma dirección de la fuerza.</a:t>
            </a:r>
          </a:p>
        </p:txBody>
      </p:sp>
      <p:pic>
        <p:nvPicPr>
          <p:cNvPr id="5" name="Imagen 4">
            <a:extLst>
              <a:ext uri="{FF2B5EF4-FFF2-40B4-BE49-F238E27FC236}">
                <a16:creationId xmlns:a16="http://schemas.microsoft.com/office/drawing/2014/main" id="{C02E2E98-16CB-4C6B-BC8D-E806C3CC61CB}"/>
              </a:ext>
            </a:extLst>
          </p:cNvPr>
          <p:cNvPicPr>
            <a:picLocks noChangeAspect="1"/>
          </p:cNvPicPr>
          <p:nvPr/>
        </p:nvPicPr>
        <p:blipFill rotWithShape="1">
          <a:blip r:embed="rId2"/>
          <a:srcRect t="6377" r="-78"/>
          <a:stretch/>
        </p:blipFill>
        <p:spPr>
          <a:xfrm>
            <a:off x="7277202" y="2146852"/>
            <a:ext cx="4588859" cy="3326296"/>
          </a:xfrm>
          <a:prstGeom prst="rect">
            <a:avLst/>
          </a:prstGeom>
        </p:spPr>
      </p:pic>
    </p:spTree>
    <p:extLst>
      <p:ext uri="{BB962C8B-B14F-4D97-AF65-F5344CB8AC3E}">
        <p14:creationId xmlns:p14="http://schemas.microsoft.com/office/powerpoint/2010/main" val="93918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5B81477-F558-4598-8B1F-2A6081D5E3CE}"/>
              </a:ext>
            </a:extLst>
          </p:cNvPr>
          <p:cNvSpPr/>
          <p:nvPr/>
        </p:nvSpPr>
        <p:spPr>
          <a:xfrm>
            <a:off x="3162120" y="369909"/>
            <a:ext cx="5867760" cy="1446550"/>
          </a:xfrm>
          <a:prstGeom prst="rect">
            <a:avLst/>
          </a:prstGeom>
          <a:noFill/>
        </p:spPr>
        <p:txBody>
          <a:bodyPr wrap="none" lIns="91440" tIns="45720" rIns="91440" bIns="45720">
            <a:spAutoFit/>
          </a:bodyPr>
          <a:lstStyle/>
          <a:p>
            <a:pPr algn="ctr"/>
            <a:r>
              <a:rPr lang="es-ES" sz="8800" b="0" cap="none" spc="0" dirty="0">
                <a:ln w="0"/>
                <a:solidFill>
                  <a:schemeClr val="accent3">
                    <a:lumMod val="50000"/>
                  </a:schemeClr>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ENERGIA</a:t>
            </a:r>
            <a:endParaRPr lang="es-ES" sz="5400" b="0" cap="none" spc="0" dirty="0">
              <a:ln w="0"/>
              <a:solidFill>
                <a:schemeClr val="accent3">
                  <a:lumMod val="50000"/>
                </a:schemeClr>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2A4830AE-BF4E-4BEC-9C9C-BDC08536571D}"/>
              </a:ext>
            </a:extLst>
          </p:cNvPr>
          <p:cNvSpPr txBox="1"/>
          <p:nvPr/>
        </p:nvSpPr>
        <p:spPr>
          <a:xfrm>
            <a:off x="556591" y="1986820"/>
            <a:ext cx="7304900" cy="1200329"/>
          </a:xfrm>
          <a:prstGeom prst="rect">
            <a:avLst/>
          </a:prstGeom>
          <a:noFill/>
        </p:spPr>
        <p:txBody>
          <a:bodyPr wrap="square" rtlCol="0">
            <a:spAutoFit/>
          </a:bodyPr>
          <a:lstStyle/>
          <a:p>
            <a:r>
              <a:rPr lang="es-CO" dirty="0">
                <a:solidFill>
                  <a:srgbClr val="FF0000"/>
                </a:solidFill>
                <a:latin typeface="Arial" panose="020B0604020202020204" pitchFamily="34" charset="0"/>
                <a:cs typeface="Arial" panose="020B0604020202020204" pitchFamily="34" charset="0"/>
              </a:rPr>
              <a:t>Definición:</a:t>
            </a:r>
          </a:p>
          <a:p>
            <a:r>
              <a:rPr lang="es-CO" dirty="0">
                <a:latin typeface="Arial" panose="020B0604020202020204" pitchFamily="34" charset="0"/>
                <a:cs typeface="Arial" panose="020B0604020202020204" pitchFamily="34" charset="0"/>
              </a:rPr>
              <a:t> En física, energía se define como la capacidad para realizar un trabajo</a:t>
            </a:r>
            <a:r>
              <a:rPr lang="es-CO" dirty="0"/>
              <a:t>.</a:t>
            </a:r>
          </a:p>
          <a:p>
            <a:endParaRPr lang="es-CO" dirty="0"/>
          </a:p>
        </p:txBody>
      </p:sp>
      <p:sp>
        <p:nvSpPr>
          <p:cNvPr id="4" name="CuadroTexto 3">
            <a:extLst>
              <a:ext uri="{FF2B5EF4-FFF2-40B4-BE49-F238E27FC236}">
                <a16:creationId xmlns:a16="http://schemas.microsoft.com/office/drawing/2014/main" id="{3CF97ADE-1A46-4C21-A268-AD80E267182F}"/>
              </a:ext>
            </a:extLst>
          </p:cNvPr>
          <p:cNvSpPr txBox="1"/>
          <p:nvPr/>
        </p:nvSpPr>
        <p:spPr>
          <a:xfrm>
            <a:off x="556591" y="3187149"/>
            <a:ext cx="6944139" cy="1754326"/>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Sistema de Unidades:</a:t>
            </a:r>
          </a:p>
          <a:p>
            <a:pPr algn="just"/>
            <a:r>
              <a:rPr lang="es-CO" dirty="0">
                <a:latin typeface="Arial" panose="020B0604020202020204" pitchFamily="34" charset="0"/>
                <a:cs typeface="Arial" panose="020B0604020202020204" pitchFamily="34" charset="0"/>
              </a:rPr>
              <a:t>La unidad de energía definida por el Sistema Internacional de Unidades es el julio, que se define como el trabajo realizado por una fuerza de un newton en un desplazamiento de un metro en la dirección de la fuerza.​ Es decir, equivale a multiplicar un newton por un metro.</a:t>
            </a:r>
          </a:p>
        </p:txBody>
      </p:sp>
      <p:pic>
        <p:nvPicPr>
          <p:cNvPr id="6" name="Imagen 5">
            <a:extLst>
              <a:ext uri="{FF2B5EF4-FFF2-40B4-BE49-F238E27FC236}">
                <a16:creationId xmlns:a16="http://schemas.microsoft.com/office/drawing/2014/main" id="{F5E152F2-44EC-4690-9484-38EDD8F9CA10}"/>
              </a:ext>
            </a:extLst>
          </p:cNvPr>
          <p:cNvPicPr>
            <a:picLocks noChangeAspect="1"/>
          </p:cNvPicPr>
          <p:nvPr/>
        </p:nvPicPr>
        <p:blipFill>
          <a:blip r:embed="rId2"/>
          <a:stretch>
            <a:fillRect/>
          </a:stretch>
        </p:blipFill>
        <p:spPr>
          <a:xfrm>
            <a:off x="7609699" y="2192477"/>
            <a:ext cx="3826926" cy="3664984"/>
          </a:xfrm>
          <a:prstGeom prst="rect">
            <a:avLst/>
          </a:prstGeom>
        </p:spPr>
      </p:pic>
    </p:spTree>
    <p:extLst>
      <p:ext uri="{BB962C8B-B14F-4D97-AF65-F5344CB8AC3E}">
        <p14:creationId xmlns:p14="http://schemas.microsoft.com/office/powerpoint/2010/main" val="1121675934"/>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Base</Template>
  <TotalTime>43</TotalTime>
  <Words>204</Words>
  <Application>Microsoft Office PowerPoint</Application>
  <PresentationFormat>Panorámica</PresentationFormat>
  <Paragraphs>10</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Arial Black</vt:lpstr>
      <vt:lpstr>Calibri</vt:lpstr>
      <vt:lpstr>Corbel</vt:lpstr>
      <vt:lpstr>Base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angel charry aguirre</dc:creator>
  <cp:lastModifiedBy>miguel angel charry aguirre</cp:lastModifiedBy>
  <cp:revision>3</cp:revision>
  <dcterms:created xsi:type="dcterms:W3CDTF">2018-03-11T02:01:26Z</dcterms:created>
  <dcterms:modified xsi:type="dcterms:W3CDTF">2018-03-11T02:45:10Z</dcterms:modified>
</cp:coreProperties>
</file>