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815" autoAdjust="0"/>
  </p:normalViewPr>
  <p:slideViewPr>
    <p:cSldViewPr snapToGrid="0">
      <p:cViewPr>
        <p:scale>
          <a:sx n="57" d="100"/>
          <a:sy n="57" d="100"/>
        </p:scale>
        <p:origin x="12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56E37-5B2B-412C-9034-F0113EEE79B6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F4242-DDDC-4053-B33E-46B4CA4BE3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615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4242-DDDC-4053-B33E-46B4CA4BE33A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127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7805" y="301407"/>
            <a:ext cx="945002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FUNCIONES</a:t>
            </a:r>
          </a:p>
          <a:p>
            <a:pPr algn="ctr"/>
            <a:r>
              <a:rPr lang="es-E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TRIGONOMETRICAS</a:t>
            </a:r>
            <a:endParaRPr lang="es-E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1" y="2724820"/>
            <a:ext cx="6227740" cy="376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4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161" t="11334" r="12099" b="25793"/>
          <a:stretch/>
        </p:blipFill>
        <p:spPr>
          <a:xfrm>
            <a:off x="218365" y="109182"/>
            <a:ext cx="11737074" cy="36848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9896" t="40252" r="21224" b="20196"/>
          <a:stretch/>
        </p:blipFill>
        <p:spPr>
          <a:xfrm>
            <a:off x="218365" y="3698543"/>
            <a:ext cx="6359857" cy="28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86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2373" y="392372"/>
            <a:ext cx="11317406" cy="5871949"/>
          </a:xfrm>
        </p:spPr>
        <p:txBody>
          <a:bodyPr/>
          <a:lstStyle/>
          <a:p>
            <a:pPr marL="4572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SECANTE</a:t>
            </a:r>
          </a:p>
          <a:p>
            <a:r>
              <a:rPr lang="es-CO" dirty="0">
                <a:solidFill>
                  <a:schemeClr val="tx1"/>
                </a:solidFill>
              </a:rPr>
              <a:t>La secante es la razón trigonométrica inversa del coseno, es decir </a:t>
            </a:r>
            <a:r>
              <a:rPr lang="es-CO" dirty="0" err="1">
                <a:solidFill>
                  <a:schemeClr val="tx1"/>
                </a:solidFill>
              </a:rPr>
              <a:t>sec</a:t>
            </a:r>
            <a:r>
              <a:rPr lang="es-CO" dirty="0">
                <a:solidFill>
                  <a:schemeClr val="tx1"/>
                </a:solidFill>
              </a:rPr>
              <a:t> α · </a:t>
            </a:r>
            <a:r>
              <a:rPr lang="es-CO" dirty="0" err="1">
                <a:solidFill>
                  <a:schemeClr val="tx1"/>
                </a:solidFill>
              </a:rPr>
              <a:t>cos</a:t>
            </a:r>
            <a:r>
              <a:rPr lang="es-CO" dirty="0">
                <a:solidFill>
                  <a:schemeClr val="tx1"/>
                </a:solidFill>
              </a:rPr>
              <a:t> α=1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  <a:endParaRPr lang="es-CO" dirty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La secante de un ángulo α de un triángulo rectángulo se define como la razón entre la hipotenusa (c) y el cateto contiguo o cateto adyacente (b</a:t>
            </a:r>
            <a:r>
              <a:rPr lang="es-CO" dirty="0" smtClean="0">
                <a:solidFill>
                  <a:schemeClr val="tx1"/>
                </a:solidFill>
              </a:rPr>
              <a:t>).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Su abreviatura es sec.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853" t="24580" r="53112" b="47248"/>
          <a:stretch/>
        </p:blipFill>
        <p:spPr>
          <a:xfrm>
            <a:off x="900753" y="2297940"/>
            <a:ext cx="3601508" cy="28472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7063" t="41185" r="13148" b="41838"/>
          <a:stretch/>
        </p:blipFill>
        <p:spPr>
          <a:xfrm>
            <a:off x="5500047" y="2456597"/>
            <a:ext cx="6090793" cy="19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6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791" t="10774" r="15560" b="29711"/>
          <a:stretch/>
        </p:blipFill>
        <p:spPr>
          <a:xfrm>
            <a:off x="232011" y="109181"/>
            <a:ext cx="11723427" cy="38077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0105" t="35588" r="4756" b="25670"/>
          <a:stretch/>
        </p:blipFill>
        <p:spPr>
          <a:xfrm>
            <a:off x="232011" y="3916907"/>
            <a:ext cx="11723427" cy="28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91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6334" y="448732"/>
            <a:ext cx="11370733" cy="6053667"/>
          </a:xfrm>
        </p:spPr>
        <p:txBody>
          <a:bodyPr/>
          <a:lstStyle/>
          <a:p>
            <a:pPr marL="4572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COTANGENTE</a:t>
            </a:r>
          </a:p>
          <a:p>
            <a:r>
              <a:rPr lang="es-CO" dirty="0">
                <a:solidFill>
                  <a:schemeClr val="tx1"/>
                </a:solidFill>
              </a:rPr>
              <a:t>La cotangente es la razón trigonométrica inversa de la tangente, por lo tanto tan α · </a:t>
            </a:r>
            <a:r>
              <a:rPr lang="es-CO" dirty="0" err="1">
                <a:solidFill>
                  <a:schemeClr val="tx1"/>
                </a:solidFill>
              </a:rPr>
              <a:t>cot</a:t>
            </a:r>
            <a:r>
              <a:rPr lang="es-CO" dirty="0">
                <a:solidFill>
                  <a:schemeClr val="tx1"/>
                </a:solidFill>
              </a:rPr>
              <a:t> α=1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  <a:endParaRPr lang="es-CO" dirty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La cotangente de un ángulo α de un triángulo rectángulo se define como la razón entre el cateto contiguo o cateto adyacente (b) y el cateto opuesto (a</a:t>
            </a:r>
            <a:r>
              <a:rPr lang="es-CO" dirty="0" smtClean="0">
                <a:solidFill>
                  <a:schemeClr val="tx1"/>
                </a:solidFill>
              </a:rPr>
              <a:t>).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s-CO" dirty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Su abreviatura es </a:t>
            </a:r>
            <a:r>
              <a:rPr lang="es-CO" dirty="0" err="1">
                <a:solidFill>
                  <a:schemeClr val="tx1"/>
                </a:solidFill>
              </a:rPr>
              <a:t>cot</a:t>
            </a:r>
            <a:r>
              <a:rPr lang="es-CO" dirty="0">
                <a:solidFill>
                  <a:schemeClr val="tx1"/>
                </a:solidFill>
              </a:rPr>
              <a:t>, </a:t>
            </a:r>
            <a:r>
              <a:rPr lang="es-CO" dirty="0" err="1">
                <a:solidFill>
                  <a:schemeClr val="tx1"/>
                </a:solidFill>
              </a:rPr>
              <a:t>cotg</a:t>
            </a:r>
            <a:r>
              <a:rPr lang="es-CO" dirty="0">
                <a:solidFill>
                  <a:schemeClr val="tx1"/>
                </a:solidFill>
              </a:rPr>
              <a:t> o </a:t>
            </a:r>
            <a:r>
              <a:rPr lang="es-CO" dirty="0" err="1">
                <a:solidFill>
                  <a:schemeClr val="tx1"/>
                </a:solidFill>
              </a:rPr>
              <a:t>cotan</a:t>
            </a:r>
            <a:r>
              <a:rPr lang="es-CO" dirty="0">
                <a:solidFill>
                  <a:schemeClr val="tx1"/>
                </a:solidFill>
              </a:rPr>
              <a:t>.</a:t>
            </a:r>
          </a:p>
          <a:p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006" t="26273" r="52993" b="47801"/>
          <a:stretch/>
        </p:blipFill>
        <p:spPr>
          <a:xfrm>
            <a:off x="897467" y="2527298"/>
            <a:ext cx="3589866" cy="27538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5835" t="49190" r="21888" b="39467"/>
          <a:stretch/>
        </p:blipFill>
        <p:spPr>
          <a:xfrm>
            <a:off x="5469466" y="3115732"/>
            <a:ext cx="6084937" cy="120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958" t="9376" r="16293" b="29051"/>
          <a:stretch/>
        </p:blipFill>
        <p:spPr>
          <a:xfrm>
            <a:off x="220132" y="203200"/>
            <a:ext cx="10600266" cy="33697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9697" t="26042" r="23060" b="22569"/>
          <a:stretch/>
        </p:blipFill>
        <p:spPr>
          <a:xfrm>
            <a:off x="220132" y="3572933"/>
            <a:ext cx="7772401" cy="303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479" y="0"/>
            <a:ext cx="9875520" cy="1356360"/>
          </a:xfrm>
        </p:spPr>
        <p:txBody>
          <a:bodyPr/>
          <a:lstStyle/>
          <a:p>
            <a:r>
              <a:rPr lang="es-CO" dirty="0" smtClean="0"/>
              <a:t>¿Qué es?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3146" y="1104363"/>
            <a:ext cx="11465417" cy="5399468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L</a:t>
            </a:r>
            <a:r>
              <a:rPr lang="es-CO" dirty="0" smtClean="0">
                <a:solidFill>
                  <a:schemeClr val="tx1"/>
                </a:solidFill>
              </a:rPr>
              <a:t>as </a:t>
            </a:r>
            <a:r>
              <a:rPr lang="es-CO" dirty="0">
                <a:solidFill>
                  <a:schemeClr val="tx1"/>
                </a:solidFill>
              </a:rPr>
              <a:t>funciones </a:t>
            </a:r>
            <a:r>
              <a:rPr lang="es-CO" dirty="0" smtClean="0">
                <a:solidFill>
                  <a:schemeClr val="tx1"/>
                </a:solidFill>
              </a:rPr>
              <a:t>trigonométricas </a:t>
            </a:r>
            <a:r>
              <a:rPr lang="es-CO" dirty="0">
                <a:solidFill>
                  <a:schemeClr val="tx1"/>
                </a:solidFill>
              </a:rPr>
              <a:t>f son aquellas que están asociadas a una razón trigonométrica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Las razones trigonométricas de un ángulo α son las obtenidas entre los tres lados de un triángulo rectángulo. Es decir, las comparaciones por su cociente de sus tres lados a, b y c.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3335" t="27422" r="18160" b="45113"/>
          <a:stretch/>
        </p:blipFill>
        <p:spPr>
          <a:xfrm>
            <a:off x="515155" y="1597837"/>
            <a:ext cx="6838275" cy="274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6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2428" y="300507"/>
            <a:ext cx="11256136" cy="1356360"/>
          </a:xfrm>
        </p:spPr>
        <p:txBody>
          <a:bodyPr/>
          <a:lstStyle/>
          <a:p>
            <a:pPr algn="ctr"/>
            <a:r>
              <a:rPr lang="es-CO" dirty="0" smtClean="0"/>
              <a:t>EXISTEN SEIS FUNCIONES TRIGONOMETRICAS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4851" y="1656867"/>
            <a:ext cx="11513713" cy="4846964"/>
          </a:xfrm>
        </p:spPr>
        <p:txBody>
          <a:bodyPr/>
          <a:lstStyle/>
          <a:p>
            <a:pPr marL="4572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SENO</a:t>
            </a:r>
          </a:p>
          <a:p>
            <a:r>
              <a:rPr lang="es-CO" dirty="0">
                <a:solidFill>
                  <a:schemeClr val="tx1"/>
                </a:solidFill>
              </a:rPr>
              <a:t>El seno de un ángulo α se define como la razón entre el cateto opuesto (a) y la hipotenusa (c</a:t>
            </a:r>
            <a:r>
              <a:rPr lang="es-CO" dirty="0" smtClean="0">
                <a:solidFill>
                  <a:schemeClr val="tx1"/>
                </a:solidFill>
              </a:rPr>
              <a:t>).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Su abreviatura son </a:t>
            </a:r>
            <a:r>
              <a:rPr lang="es-CO" dirty="0" err="1">
                <a:solidFill>
                  <a:schemeClr val="tx1"/>
                </a:solidFill>
              </a:rPr>
              <a:t>sen</a:t>
            </a:r>
            <a:r>
              <a:rPr lang="es-CO" dirty="0">
                <a:solidFill>
                  <a:schemeClr val="tx1"/>
                </a:solidFill>
              </a:rPr>
              <a:t> o sin (del latín </a:t>
            </a:r>
            <a:r>
              <a:rPr lang="es-CO" dirty="0" err="1">
                <a:solidFill>
                  <a:schemeClr val="tx1"/>
                </a:solidFill>
              </a:rPr>
              <a:t>sinus</a:t>
            </a:r>
            <a:r>
              <a:rPr lang="es-CO" dirty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894" t="26365" r="52112" b="47403"/>
          <a:stretch/>
        </p:blipFill>
        <p:spPr>
          <a:xfrm>
            <a:off x="824248" y="2756079"/>
            <a:ext cx="2601533" cy="19189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0459" t="39392" r="15092" b="45467"/>
          <a:stretch/>
        </p:blipFill>
        <p:spPr>
          <a:xfrm>
            <a:off x="4121240" y="3013227"/>
            <a:ext cx="4958366" cy="172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4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191" t="15097" r="3807" b="14304"/>
          <a:stretch/>
        </p:blipFill>
        <p:spPr>
          <a:xfrm>
            <a:off x="386365" y="412124"/>
            <a:ext cx="10599313" cy="61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6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4662" y="1249251"/>
            <a:ext cx="11182082" cy="5241700"/>
          </a:xfrm>
        </p:spPr>
        <p:txBody>
          <a:bodyPr/>
          <a:lstStyle/>
          <a:p>
            <a:pPr marL="4572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COSENO</a:t>
            </a:r>
          </a:p>
          <a:p>
            <a:r>
              <a:rPr lang="es-CO" dirty="0">
                <a:solidFill>
                  <a:schemeClr val="tx1"/>
                </a:solidFill>
              </a:rPr>
              <a:t>El coseno de un ángulo α se define como la razón entre el cateto contiguo o cateto adyacente (b) y la hipotenusa (c</a:t>
            </a:r>
            <a:r>
              <a:rPr lang="es-CO" dirty="0" smtClean="0">
                <a:solidFill>
                  <a:schemeClr val="tx1"/>
                </a:solidFill>
              </a:rPr>
              <a:t>).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Su abreviatura es </a:t>
            </a:r>
            <a:r>
              <a:rPr lang="es-CO" dirty="0" err="1">
                <a:solidFill>
                  <a:schemeClr val="tx1"/>
                </a:solidFill>
              </a:rPr>
              <a:t>cos</a:t>
            </a:r>
            <a:r>
              <a:rPr lang="es-CO" dirty="0">
                <a:solidFill>
                  <a:schemeClr val="tx1"/>
                </a:solidFill>
              </a:rPr>
              <a:t> (del latín </a:t>
            </a:r>
            <a:r>
              <a:rPr lang="es-CO" dirty="0" err="1">
                <a:solidFill>
                  <a:schemeClr val="tx1"/>
                </a:solidFill>
              </a:rPr>
              <a:t>cosinus</a:t>
            </a:r>
            <a:r>
              <a:rPr lang="es-CO" dirty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696" t="21963" r="51913" b="52861"/>
          <a:stretch/>
        </p:blipFill>
        <p:spPr>
          <a:xfrm>
            <a:off x="850006" y="2949261"/>
            <a:ext cx="2653047" cy="18416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8777" t="35871" r="15290" b="52333"/>
          <a:stretch/>
        </p:blipFill>
        <p:spPr>
          <a:xfrm>
            <a:off x="5048519" y="2949261"/>
            <a:ext cx="5489476" cy="14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904" t="14216" r="9351" b="15531"/>
          <a:stretch/>
        </p:blipFill>
        <p:spPr>
          <a:xfrm>
            <a:off x="293139" y="347345"/>
            <a:ext cx="11102742" cy="614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9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6964" y="419668"/>
            <a:ext cx="10962564" cy="5749120"/>
          </a:xfrm>
        </p:spPr>
        <p:txBody>
          <a:bodyPr/>
          <a:lstStyle/>
          <a:p>
            <a:pPr marL="45720" indent="0">
              <a:buNone/>
            </a:pPr>
            <a:endParaRPr lang="es-CO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TANGENTE</a:t>
            </a:r>
          </a:p>
          <a:p>
            <a:r>
              <a:rPr lang="es-CO" dirty="0">
                <a:solidFill>
                  <a:schemeClr val="tx1"/>
                </a:solidFill>
              </a:rPr>
              <a:t>La tangente de un ángulo α es la razón entre el cateto opuesto (a) y el cateto contiguo o cateto adyacente (b</a:t>
            </a:r>
            <a:r>
              <a:rPr lang="es-CO" dirty="0" smtClean="0">
                <a:solidFill>
                  <a:schemeClr val="tx1"/>
                </a:solidFill>
              </a:rPr>
              <a:t>).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Su abreviatura son tan o </a:t>
            </a:r>
            <a:r>
              <a:rPr lang="es-CO" dirty="0" err="1">
                <a:solidFill>
                  <a:schemeClr val="tx1"/>
                </a:solidFill>
              </a:rPr>
              <a:t>tg</a:t>
            </a:r>
            <a:r>
              <a:rPr lang="es-CO" dirty="0">
                <a:solidFill>
                  <a:schemeClr val="tx1"/>
                </a:solidFill>
              </a:rPr>
              <a:t>.</a:t>
            </a:r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693" t="28685" r="53007" b="45756"/>
          <a:stretch/>
        </p:blipFill>
        <p:spPr>
          <a:xfrm>
            <a:off x="641445" y="2181935"/>
            <a:ext cx="2987762" cy="22245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8950" t="41978" r="15221" b="45721"/>
          <a:stretch/>
        </p:blipFill>
        <p:spPr>
          <a:xfrm>
            <a:off x="4735631" y="2394368"/>
            <a:ext cx="6450658" cy="172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8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742" t="10588" r="3812" b="11054"/>
          <a:stretch/>
        </p:blipFill>
        <p:spPr>
          <a:xfrm>
            <a:off x="436728" y="300250"/>
            <a:ext cx="10276765" cy="614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05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376" y="409433"/>
            <a:ext cx="10565495" cy="5686567"/>
          </a:xfrm>
        </p:spPr>
        <p:txBody>
          <a:bodyPr/>
          <a:lstStyle/>
          <a:p>
            <a:pPr marL="4572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COSECANTE</a:t>
            </a:r>
          </a:p>
          <a:p>
            <a:r>
              <a:rPr lang="es-CO" dirty="0">
                <a:solidFill>
                  <a:schemeClr val="tx1"/>
                </a:solidFill>
              </a:rPr>
              <a:t>La cosecante es la razón trigonométrica inversa del seno, es decir </a:t>
            </a:r>
            <a:r>
              <a:rPr lang="es-CO" dirty="0" err="1">
                <a:solidFill>
                  <a:schemeClr val="tx1"/>
                </a:solidFill>
              </a:rPr>
              <a:t>csc</a:t>
            </a:r>
            <a:r>
              <a:rPr lang="es-CO" dirty="0">
                <a:solidFill>
                  <a:schemeClr val="tx1"/>
                </a:solidFill>
              </a:rPr>
              <a:t> α · </a:t>
            </a:r>
            <a:r>
              <a:rPr lang="es-CO" dirty="0" err="1">
                <a:solidFill>
                  <a:schemeClr val="tx1"/>
                </a:solidFill>
              </a:rPr>
              <a:t>sen</a:t>
            </a:r>
            <a:r>
              <a:rPr lang="es-CO" dirty="0">
                <a:solidFill>
                  <a:schemeClr val="tx1"/>
                </a:solidFill>
              </a:rPr>
              <a:t> α=1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  <a:endParaRPr lang="es-CO" dirty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La cosecante del ángulo α de un triángulo rectángulo se define como la razón entre la hipotenusa (c) y el cateto opuesto (a</a:t>
            </a:r>
            <a:r>
              <a:rPr lang="es-CO" dirty="0" smtClean="0">
                <a:solidFill>
                  <a:schemeClr val="tx1"/>
                </a:solidFill>
              </a:rPr>
              <a:t>).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Su abreviatura es </a:t>
            </a:r>
            <a:r>
              <a:rPr lang="es-CO" dirty="0" err="1">
                <a:solidFill>
                  <a:schemeClr val="tx1"/>
                </a:solidFill>
              </a:rPr>
              <a:t>csc</a:t>
            </a:r>
            <a:r>
              <a:rPr lang="es-CO" dirty="0">
                <a:solidFill>
                  <a:schemeClr val="tx1"/>
                </a:solidFill>
              </a:rPr>
              <a:t> o </a:t>
            </a:r>
            <a:r>
              <a:rPr lang="es-CO" dirty="0" err="1">
                <a:solidFill>
                  <a:schemeClr val="tx1"/>
                </a:solidFill>
              </a:rPr>
              <a:t>cosec</a:t>
            </a:r>
            <a:r>
              <a:rPr lang="es-CO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7588" t="33535" r="52902" b="39972"/>
          <a:stretch/>
        </p:blipFill>
        <p:spPr>
          <a:xfrm>
            <a:off x="846160" y="2427245"/>
            <a:ext cx="3248168" cy="24797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5595" t="51260" r="13252" b="34561"/>
          <a:stretch/>
        </p:blipFill>
        <p:spPr>
          <a:xfrm>
            <a:off x="5216877" y="2427245"/>
            <a:ext cx="6194778" cy="158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02251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55</TotalTime>
  <Words>339</Words>
  <Application>Microsoft Office PowerPoint</Application>
  <PresentationFormat>Panorámica</PresentationFormat>
  <Paragraphs>71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Calibri</vt:lpstr>
      <vt:lpstr>Corbel</vt:lpstr>
      <vt:lpstr>Base</vt:lpstr>
      <vt:lpstr>Presentación de PowerPoint</vt:lpstr>
      <vt:lpstr>¿Qué es?</vt:lpstr>
      <vt:lpstr>EXISTEN SEIS FUNCIONES TRIGONOMETRICAS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geraldin zuluaga</dc:creator>
  <cp:lastModifiedBy>geraldin zuluaga</cp:lastModifiedBy>
  <cp:revision>5</cp:revision>
  <dcterms:created xsi:type="dcterms:W3CDTF">2018-03-20T17:06:25Z</dcterms:created>
  <dcterms:modified xsi:type="dcterms:W3CDTF">2018-03-20T18:01:30Z</dcterms:modified>
</cp:coreProperties>
</file>